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799" r:id="rId2"/>
    <p:sldId id="3515" r:id="rId3"/>
    <p:sldId id="3508" r:id="rId4"/>
    <p:sldId id="3506" r:id="rId5"/>
    <p:sldId id="3522" r:id="rId6"/>
    <p:sldId id="823" r:id="rId7"/>
    <p:sldId id="824" r:id="rId8"/>
    <p:sldId id="825" r:id="rId9"/>
    <p:sldId id="828" r:id="rId10"/>
    <p:sldId id="3516" r:id="rId11"/>
    <p:sldId id="820" r:id="rId12"/>
    <p:sldId id="3518" r:id="rId13"/>
    <p:sldId id="819" r:id="rId14"/>
    <p:sldId id="829" r:id="rId15"/>
    <p:sldId id="3519" r:id="rId16"/>
    <p:sldId id="3521" r:id="rId17"/>
    <p:sldId id="834" r:id="rId18"/>
    <p:sldId id="3509" r:id="rId19"/>
    <p:sldId id="3513" r:id="rId20"/>
    <p:sldId id="3514" r:id="rId21"/>
    <p:sldId id="830" r:id="rId22"/>
    <p:sldId id="831" r:id="rId23"/>
    <p:sldId id="3520" r:id="rId24"/>
    <p:sldId id="3064" r:id="rId25"/>
    <p:sldId id="3061" r:id="rId26"/>
    <p:sldId id="3060" r:id="rId27"/>
    <p:sldId id="76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03DF"/>
    <a:srgbClr val="FFC9FE"/>
    <a:srgbClr val="FF8CEB"/>
    <a:srgbClr val="F789E2"/>
    <a:srgbClr val="FDE6FC"/>
    <a:srgbClr val="EF85DA"/>
    <a:srgbClr val="FF5995"/>
    <a:srgbClr val="207CBF"/>
    <a:srgbClr val="E1662F"/>
    <a:srgbClr val="E3AB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3"/>
    <p:restoredTop sz="94682"/>
  </p:normalViewPr>
  <p:slideViewPr>
    <p:cSldViewPr snapToGrid="0" snapToObjects="1">
      <p:cViewPr varScale="1">
        <p:scale>
          <a:sx n="126" d="100"/>
          <a:sy n="126" d="100"/>
        </p:scale>
        <p:origin x="20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70434-94A2-AD42-9703-3541DB6C318F}" type="datetimeFigureOut">
              <a:rPr lang="en-US" smtClean="0"/>
              <a:t>9/7/23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BCB603-3D22-4C48-B315-E0C993D0A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8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C2E9-57BE-AA4B-B4BA-E9685573544C}" type="datetime1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CE9C3-EC3D-FD41-A3E2-69FC4C4D4B94}" type="datetime1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47A99-FE20-874B-A47E-06201667DCE0}" type="datetime1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177D9-BAEB-A244-B821-DC69EFC43CF8}" type="datetime1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9DB93-05B8-A142-8C6D-353DCD4C3B48}" type="datetime1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83218-BEB9-D643-B97E-9934AA2D9740}" type="datetime1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F094-325D-264A-B5AC-AC110F092977}" type="datetime1">
              <a:rPr lang="en-US" smtClean="0"/>
              <a:t>9/7/23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05A86-3B06-DF45-B31C-5DA007CFB243}" type="datetime1">
              <a:rPr lang="en-US" smtClean="0"/>
              <a:t>9/7/23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E860D-1664-DA42-8C53-90409C9D78C7}" type="datetime1">
              <a:rPr lang="en-US" smtClean="0"/>
              <a:t>9/7/23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FE4F-B2BE-5143-AD56-9ABB9CCC8C33}" type="datetime1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66EAD-E215-174D-BF80-8F176D5B124C}" type="datetime1">
              <a:rPr lang="en-US" smtClean="0"/>
              <a:t>9/7/23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26E8-46CF-064B-A7C6-FE4BB5D08B89}" type="datetime1">
              <a:rPr lang="en-US" smtClean="0"/>
              <a:t>9/7/23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F0C7A-D35C-B549-B88A-2150C9627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39283" y="-576197"/>
            <a:ext cx="10336836" cy="7426878"/>
            <a:chOff x="621513" y="336684"/>
            <a:chExt cx="7478248" cy="537302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1513" y="748242"/>
              <a:ext cx="6559678" cy="49614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1528192" y="5416936"/>
              <a:ext cx="4938808" cy="222663"/>
            </a:xfrm>
            <a:prstGeom prst="rect">
              <a:avLst/>
            </a:prstGeom>
            <a:solidFill>
              <a:schemeClr val="tx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Photograph lit by scattered main beam light during high-sensitivity operation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825300" y="336684"/>
              <a:ext cx="6274461" cy="411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lit by scattered main beam (observation sensitivity</a:t>
              </a:r>
              <a:r>
                <a:rPr lang="en-US" sz="16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)</a:t>
              </a:r>
            </a:p>
          </p:txBody>
        </p:sp>
      </p:grp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4057" y="350095"/>
            <a:ext cx="8815885" cy="605294"/>
          </a:xfrm>
          <a:prstGeom prst="rect">
            <a:avLst/>
          </a:prstGeom>
          <a:solidFill>
            <a:srgbClr val="FFC9FE">
              <a:alpha val="22000"/>
            </a:srgbClr>
          </a:solidFill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b="1" dirty="0">
                <a:ln w="1587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September 2023 PEM update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1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41737" y="6416747"/>
            <a:ext cx="168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>
                <a:solidFill>
                  <a:schemeClr val="bg1"/>
                </a:solidFill>
              </a:rPr>
              <a:t>LIGO-G2301888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65E493-70D4-0345-A293-A07BC7D85C65}"/>
              </a:ext>
            </a:extLst>
          </p:cNvPr>
          <p:cNvSpPr txBox="1"/>
          <p:nvPr/>
        </p:nvSpPr>
        <p:spPr>
          <a:xfrm>
            <a:off x="164056" y="5952797"/>
            <a:ext cx="8815885" cy="523220"/>
          </a:xfrm>
          <a:prstGeom prst="rect">
            <a:avLst/>
          </a:prstGeom>
          <a:solidFill>
            <a:srgbClr val="FFC9FE">
              <a:alpha val="22000"/>
            </a:srgbClr>
          </a:solidFill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DE6FC"/>
                </a:solidFill>
                <a:latin typeface="Helvetica Neue" charset="0"/>
                <a:ea typeface="Helvetica Neue" charset="0"/>
                <a:cs typeface="Helvetica Neue" charset="0"/>
              </a:rPr>
              <a:t>Robert Schofield</a:t>
            </a:r>
            <a:r>
              <a:rPr lang="en-US" sz="1400" dirty="0">
                <a:solidFill>
                  <a:srgbClr val="FDE6FC"/>
                </a:solidFill>
                <a:latin typeface="Helvetica Neue" charset="0"/>
                <a:ea typeface="Helvetica Neue" charset="0"/>
                <a:cs typeface="Helvetica Neue" charset="0"/>
              </a:rPr>
              <a:t>,  Anamaria </a:t>
            </a:r>
            <a:r>
              <a:rPr lang="en-US" sz="1400" dirty="0" err="1">
                <a:solidFill>
                  <a:srgbClr val="FDE6FC"/>
                </a:solidFill>
                <a:latin typeface="Helvetica Neue" charset="0"/>
                <a:ea typeface="Helvetica Neue" charset="0"/>
                <a:cs typeface="Helvetica Neue" charset="0"/>
              </a:rPr>
              <a:t>Effler</a:t>
            </a:r>
            <a:r>
              <a:rPr lang="en-US" sz="1400">
                <a:solidFill>
                  <a:srgbClr val="FDE6FC"/>
                </a:solidFill>
                <a:latin typeface="Helvetica Neue" charset="0"/>
                <a:ea typeface="Helvetica Neue" charset="0"/>
                <a:cs typeface="Helvetica Neue" charset="0"/>
              </a:rPr>
              <a:t>,  </a:t>
            </a:r>
            <a:r>
              <a:rPr lang="en-US" sz="1400" err="1">
                <a:solidFill>
                  <a:srgbClr val="FDE6FC"/>
                </a:solidFill>
                <a:latin typeface="Helvetica Neue" charset="0"/>
                <a:ea typeface="Helvetica Neue" charset="0"/>
                <a:cs typeface="Helvetica Neue" charset="0"/>
              </a:rPr>
              <a:t>Sheila Dwyer</a:t>
            </a:r>
            <a:r>
              <a:rPr lang="en-US" sz="1400">
                <a:solidFill>
                  <a:srgbClr val="FDE6FC"/>
                </a:solidFill>
                <a:latin typeface="Helvetica Neue" charset="0"/>
                <a:ea typeface="Helvetica Neue" charset="0"/>
                <a:cs typeface="Helvetica Neue" charset="0"/>
              </a:rPr>
              <a:t>, Jane </a:t>
            </a:r>
            <a:r>
              <a:rPr lang="en-US" sz="1400" err="1">
                <a:solidFill>
                  <a:srgbClr val="FDE6FC"/>
                </a:solidFill>
                <a:latin typeface="Helvetica Neue" charset="0"/>
                <a:ea typeface="Helvetica Neue" charset="0"/>
                <a:cs typeface="Helvetica Neue" charset="0"/>
              </a:rPr>
              <a:t>Glanzer</a:t>
            </a:r>
            <a:r>
              <a:rPr lang="en-US" sz="1400">
                <a:solidFill>
                  <a:srgbClr val="FDE6FC"/>
                </a:solidFill>
                <a:latin typeface="Helvetica Neue" charset="0"/>
                <a:ea typeface="Helvetica Neue" charset="0"/>
                <a:cs typeface="Helvetica Neue" charset="0"/>
              </a:rPr>
              <a:t>, Adrian </a:t>
            </a:r>
            <a:r>
              <a:rPr lang="en-US" sz="1400" err="1">
                <a:solidFill>
                  <a:srgbClr val="FDE6FC"/>
                </a:solidFill>
                <a:latin typeface="Helvetica Neue" charset="0"/>
                <a:ea typeface="Helvetica Neue" charset="0"/>
                <a:cs typeface="Helvetica Neue" charset="0"/>
              </a:rPr>
              <a:t>Helmling</a:t>
            </a:r>
            <a:r>
              <a:rPr lang="en-US" sz="1400">
                <a:solidFill>
                  <a:srgbClr val="FDE6FC"/>
                </a:solidFill>
                <a:latin typeface="Helvetica Neue" charset="0"/>
                <a:ea typeface="Helvetica Neue" charset="0"/>
                <a:cs typeface="Helvetica Neue" charset="0"/>
              </a:rPr>
              <a:t>-Cornell, Georgia Mansell, Filiberto Clara, Richard McCarthy, Benjamin Mannix</a:t>
            </a:r>
            <a:endParaRPr lang="en-US" sz="1400" b="1">
              <a:ln w="9525">
                <a:solidFill>
                  <a:schemeClr val="bg1"/>
                </a:solidFill>
                <a:prstDash val="solid"/>
              </a:ln>
              <a:solidFill>
                <a:srgbClr val="FDE6FC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093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0" y="5287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2) Does vibration coupling increase with laser power? </a:t>
            </a:r>
          </a:p>
          <a:p>
            <a:pPr algn="ctr"/>
            <a:endParaRPr lang="en-US" sz="2800" b="1">
              <a:solidFill>
                <a:srgbClr val="00206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686" y="969285"/>
            <a:ext cx="9035434" cy="34881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indent="-457200">
              <a:lnSpc>
                <a:spcPts val="2000"/>
              </a:lnSpc>
            </a:pPr>
            <a:r>
              <a:rPr lang="en-US" sz="2000" b="1">
                <a:latin typeface="Franklin Gothic Heavy" charset="0"/>
                <a:ea typeface="Franklin Gothic Heavy" charset="0"/>
                <a:cs typeface="Franklin Gothic Heavy" charset="0"/>
              </a:rPr>
              <a:t>Any indication of extra light at ETMX?</a:t>
            </a: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964B21-F480-5848-8406-207D5D53B9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035" y="2290556"/>
            <a:ext cx="4616626" cy="28662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96222-F30A-174E-A086-D172E02D74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390" y="2277660"/>
            <a:ext cx="4009271" cy="28791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224F41-DD0D-444A-8BE6-D2ED11264326}"/>
              </a:ext>
            </a:extLst>
          </p:cNvPr>
          <p:cNvSpPr txBox="1"/>
          <p:nvPr/>
        </p:nvSpPr>
        <p:spPr>
          <a:xfrm>
            <a:off x="6027106" y="1645098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Helvetica Neue" charset="0"/>
                <a:ea typeface="Helvetica Neue" charset="0"/>
                <a:cs typeface="Helvetica Neue" charset="0"/>
              </a:rPr>
              <a:t>38W 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8406A3-F459-8444-88F5-948512BC9A67}"/>
              </a:ext>
            </a:extLst>
          </p:cNvPr>
          <p:cNvSpPr txBox="1"/>
          <p:nvPr/>
        </p:nvSpPr>
        <p:spPr>
          <a:xfrm>
            <a:off x="1206751" y="1645098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Helvetica Neue" charset="0"/>
                <a:ea typeface="Helvetica Neue" charset="0"/>
                <a:cs typeface="Helvetica Neue" charset="0"/>
              </a:rPr>
              <a:t>75W 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F090BC-F5AD-D24A-8B5C-1007ADCDE22D}"/>
              </a:ext>
            </a:extLst>
          </p:cNvPr>
          <p:cNvSpPr txBox="1"/>
          <p:nvPr/>
        </p:nvSpPr>
        <p:spPr>
          <a:xfrm>
            <a:off x="108566" y="5302625"/>
            <a:ext cx="85869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Helvetica Neue" charset="0"/>
                <a:ea typeface="Helvetica Neue" charset="0"/>
                <a:cs typeface="Helvetica Neue" charset="0"/>
              </a:rPr>
              <a:t>I tried to normalize the photos because they were taken with a factor of two power difference. I noticed no difference except perhaps in this region; if not a photographic artifact, it suggests that there is relatively more light that is outside of the beam, consistent with greater scattering.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60AB88-EBFE-4B41-B6FA-B6D972BA508F}"/>
              </a:ext>
            </a:extLst>
          </p:cNvPr>
          <p:cNvCxnSpPr>
            <a:cxnSpLocks/>
          </p:cNvCxnSpPr>
          <p:nvPr/>
        </p:nvCxnSpPr>
        <p:spPr>
          <a:xfrm flipH="1">
            <a:off x="2510064" y="4893145"/>
            <a:ext cx="318804" cy="409481"/>
          </a:xfrm>
          <a:prstGeom prst="line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1ED09911-18DB-784A-B7CE-CBDB0798F7BA}"/>
              </a:ext>
            </a:extLst>
          </p:cNvPr>
          <p:cNvSpPr/>
          <p:nvPr/>
        </p:nvSpPr>
        <p:spPr>
          <a:xfrm>
            <a:off x="2640439" y="4148078"/>
            <a:ext cx="925688" cy="74506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8456BC4-2CAF-0543-A54F-A1BF20313826}"/>
              </a:ext>
            </a:extLst>
          </p:cNvPr>
          <p:cNvSpPr/>
          <p:nvPr/>
        </p:nvSpPr>
        <p:spPr>
          <a:xfrm>
            <a:off x="6685505" y="4254280"/>
            <a:ext cx="925688" cy="74506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33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823326" y="1400633"/>
            <a:ext cx="5849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Photographed while at full sensitivity, lit by scattered infrared beam</a:t>
            </a:r>
            <a:r>
              <a:rPr lang="en-US" sz="16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77955" y="6113555"/>
            <a:ext cx="3173178" cy="707886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annular reaction mass with reflective ESD traces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02807" y="5867125"/>
            <a:ext cx="1325431" cy="707886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ETMY test mass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560763" y="5206571"/>
            <a:ext cx="304759" cy="635833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4" idx="0"/>
          </p:cNvCxnSpPr>
          <p:nvPr/>
        </p:nvCxnSpPr>
        <p:spPr>
          <a:xfrm flipH="1" flipV="1">
            <a:off x="7452986" y="5620695"/>
            <a:ext cx="211558" cy="49286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567" y="707426"/>
            <a:ext cx="9035434" cy="86177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indent="-457200">
              <a:lnSpc>
                <a:spcPts val="2000"/>
              </a:lnSpc>
            </a:pPr>
            <a:r>
              <a:rPr lang="en-US" sz="2000" b="1">
                <a:latin typeface="Franklin Gothic Heavy" charset="0"/>
                <a:ea typeface="Franklin Gothic Heavy" charset="0"/>
                <a:cs typeface="Franklin Gothic Heavy" charset="0"/>
              </a:rPr>
              <a:t>Comparison of ACB photodiodes suggests that there is a moderate fractional increase in the small angle scattering detected by these diodes between 60W and 75W  </a:t>
            </a:r>
            <a:endParaRPr lang="en-US" sz="2000" b="1" i="1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3CB336-6160-0347-8F55-08A9787C2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6" y="1695349"/>
            <a:ext cx="9144000" cy="44620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599580-670E-0C40-A248-AF6DF4285415}"/>
              </a:ext>
            </a:extLst>
          </p:cNvPr>
          <p:cNvSpPr txBox="1"/>
          <p:nvPr/>
        </p:nvSpPr>
        <p:spPr>
          <a:xfrm>
            <a:off x="0" y="5857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2) Does vibration coupling increase with laser power? </a:t>
            </a: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0" y="-1016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50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8D6E8E-D565-5C4E-BF66-183DDBB3E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89" y="2715145"/>
            <a:ext cx="7116021" cy="363907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3326" y="1400633"/>
            <a:ext cx="5849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Photographed while at full sensitivity, lit by scattered infrared beam</a:t>
            </a:r>
            <a:r>
              <a:rPr lang="en-US" sz="16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2790" y="52871"/>
            <a:ext cx="8723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2) Do we have to worry about vibration coupling increasing with arm power?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77955" y="6113555"/>
            <a:ext cx="3173178" cy="707886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annular reaction mass with reflective ESD traces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560763" y="5206571"/>
            <a:ext cx="304759" cy="635833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5699" y="1353539"/>
            <a:ext cx="9035434" cy="111825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indent="-457200">
              <a:lnSpc>
                <a:spcPts val="2000"/>
              </a:lnSpc>
            </a:pPr>
            <a:endParaRPr lang="en-US" sz="2000" b="1"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indent="-457200">
              <a:lnSpc>
                <a:spcPts val="2000"/>
              </a:lnSpc>
            </a:pPr>
            <a:r>
              <a:rPr lang="en-US" sz="2000" b="1">
                <a:latin typeface="Franklin Gothic Heavy" charset="0"/>
                <a:ea typeface="Franklin Gothic Heavy" charset="0"/>
                <a:cs typeface="Franklin Gothic Heavy" charset="0"/>
              </a:rPr>
              <a:t>D) Possible mechanism: greater surface distortion from greater heating of coating defects may increase scattering and arm asymetry</a:t>
            </a:r>
          </a:p>
          <a:p>
            <a:pPr indent="-457200" algn="ctr">
              <a:lnSpc>
                <a:spcPts val="2000"/>
              </a:lnSpc>
            </a:pPr>
            <a:r>
              <a:rPr lang="en-US" sz="2000" b="1">
                <a:latin typeface="Franklin Gothic Heavy" charset="0"/>
                <a:ea typeface="Franklin Gothic Heavy" charset="0"/>
                <a:cs typeface="Franklin Gothic Heavy" charset="0"/>
              </a:rPr>
              <a:t> </a:t>
            </a:r>
            <a:endParaRPr lang="en-US" sz="2000" b="1" i="1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A52D81-03FA-EF45-9E73-626C0B3FB5D6}"/>
              </a:ext>
            </a:extLst>
          </p:cNvPr>
          <p:cNvSpPr txBox="1"/>
          <p:nvPr/>
        </p:nvSpPr>
        <p:spPr>
          <a:xfrm>
            <a:off x="0" y="3695400"/>
            <a:ext cx="128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Normalized noise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77BDC5-E2F1-8748-8B8E-5D6F4F9E219B}"/>
              </a:ext>
            </a:extLst>
          </p:cNvPr>
          <p:cNvSpPr txBox="1"/>
          <p:nvPr/>
        </p:nvSpPr>
        <p:spPr>
          <a:xfrm>
            <a:off x="3564184" y="6068059"/>
            <a:ext cx="173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Input power (W)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0DD9E9-6734-0348-88EB-535A50CDEF3B}"/>
              </a:ext>
            </a:extLst>
          </p:cNvPr>
          <p:cNvSpPr txBox="1"/>
          <p:nvPr/>
        </p:nvSpPr>
        <p:spPr>
          <a:xfrm>
            <a:off x="3111084" y="2589268"/>
            <a:ext cx="2815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Blue: LHO PSL jitter noise</a:t>
            </a:r>
          </a:p>
          <a:p>
            <a:r>
              <a:rPr lang="en-US"/>
              <a:t>Red: LLO EX scattering noise</a:t>
            </a:r>
          </a:p>
        </p:txBody>
      </p:sp>
    </p:spTree>
    <p:extLst>
      <p:ext uri="{BB962C8B-B14F-4D97-AF65-F5344CB8AC3E}">
        <p14:creationId xmlns:p14="http://schemas.microsoft.com/office/powerpoint/2010/main" val="1531108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823326" y="1400633"/>
            <a:ext cx="5849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Photographed while at full sensitivity, lit by scattered infrared beam</a:t>
            </a:r>
            <a:r>
              <a:rPr lang="en-US" sz="16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2790" y="52871"/>
            <a:ext cx="87236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3) PEM injections completed before O4 run at LLO, and LHO at 75W  – redo's after LHO dropped to 60W almost complete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77955" y="6113555"/>
            <a:ext cx="3173178" cy="707886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annular reaction mass with reflective ESD traces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02807" y="5867125"/>
            <a:ext cx="1325431" cy="707886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ETMY test mass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560763" y="5206571"/>
            <a:ext cx="304759" cy="635833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4" idx="0"/>
          </p:cNvCxnSpPr>
          <p:nvPr/>
        </p:nvCxnSpPr>
        <p:spPr>
          <a:xfrm flipH="1" flipV="1">
            <a:off x="7452986" y="5620695"/>
            <a:ext cx="211558" cy="49286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13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7C1475-761A-C940-975E-92E39E56C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40" y="1569910"/>
            <a:ext cx="7326763" cy="521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81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823326" y="1400633"/>
            <a:ext cx="5849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Photographed while at full sensitivity, lit by scattered infrared beam</a:t>
            </a:r>
            <a:r>
              <a:rPr lang="en-US" sz="1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2790" y="52871"/>
            <a:ext cx="8723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4) Low vibration coupling at LHO and LLO Filter Cavity End Stations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77955" y="6113555"/>
            <a:ext cx="3173178" cy="707886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annular reaction mass with reflective ESD traces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02807" y="5867125"/>
            <a:ext cx="1325431" cy="707886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ETMY test mass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560763" y="5206571"/>
            <a:ext cx="304759" cy="635833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4" idx="0"/>
          </p:cNvCxnSpPr>
          <p:nvPr/>
        </p:nvCxnSpPr>
        <p:spPr>
          <a:xfrm flipH="1" flipV="1">
            <a:off x="7452986" y="5620695"/>
            <a:ext cx="211558" cy="49286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14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2F47C9-FEBB-F74B-BE47-72C3E811AF60}"/>
              </a:ext>
            </a:extLst>
          </p:cNvPr>
          <p:cNvSpPr txBox="1"/>
          <p:nvPr/>
        </p:nvSpPr>
        <p:spPr>
          <a:xfrm>
            <a:off x="315063" y="5516931"/>
            <a:ext cx="1600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Helvetica Neue" charset="0"/>
                <a:ea typeface="Helvetica Neue" charset="0"/>
                <a:cs typeface="Helvetica Neue" charset="0"/>
              </a:rPr>
              <a:t>FCES accelerometers during acoustic injection of 5 Hz comb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A334D5-1F50-CD4A-A8B1-8B4BCDA2A75B}"/>
              </a:ext>
            </a:extLst>
          </p:cNvPr>
          <p:cNvSpPr txBox="1"/>
          <p:nvPr/>
        </p:nvSpPr>
        <p:spPr>
          <a:xfrm>
            <a:off x="385401" y="3846356"/>
            <a:ext cx="8531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Helvetica Neue" charset="0"/>
                <a:ea typeface="Helvetica Neue" charset="0"/>
                <a:cs typeface="Helvetica Neue" charset="0"/>
              </a:rPr>
              <a:t>Coherence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AD9125-B7AF-4E40-92EB-0FF1A04B7FFC}"/>
              </a:ext>
            </a:extLst>
          </p:cNvPr>
          <p:cNvSpPr txBox="1"/>
          <p:nvPr/>
        </p:nvSpPr>
        <p:spPr>
          <a:xfrm>
            <a:off x="385401" y="2175781"/>
            <a:ext cx="5774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Helvetica Neue" charset="0"/>
                <a:ea typeface="Helvetica Neue" charset="0"/>
                <a:cs typeface="Helvetica Neue" charset="0"/>
              </a:rPr>
              <a:t>DARM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B0AEA0-A74F-364F-A496-C003F8092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340" y="1824161"/>
            <a:ext cx="6601352" cy="489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30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8787" y="-61491"/>
            <a:ext cx="8723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5) New electronic ground injection and monitoring techniques reveal grounding problems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FEBFB14-7C46-E240-96F0-62972591B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257" y="5012292"/>
            <a:ext cx="5506269" cy="182200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D42A02-CFDF-774B-9F8B-81AD293341D5}"/>
              </a:ext>
            </a:extLst>
          </p:cNvPr>
          <p:cNvCxnSpPr>
            <a:cxnSpLocks/>
          </p:cNvCxnSpPr>
          <p:nvPr/>
        </p:nvCxnSpPr>
        <p:spPr>
          <a:xfrm>
            <a:off x="4313247" y="5120674"/>
            <a:ext cx="4772537" cy="1236347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800F5C3-4E22-BE4D-B78F-4477729EEF8B}"/>
              </a:ext>
            </a:extLst>
          </p:cNvPr>
          <p:cNvSpPr txBox="1"/>
          <p:nvPr/>
        </p:nvSpPr>
        <p:spPr>
          <a:xfrm>
            <a:off x="3732044" y="4435668"/>
            <a:ext cx="5360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Helvetica Neue" charset="0"/>
                <a:ea typeface="Helvetica Neue" charset="0"/>
                <a:cs typeface="Helvetica Neue" charset="0"/>
              </a:rPr>
              <a:t>Injections of  11 Hz comb at EX onto ISC Common chassis with return from cable tray. The 1/f^3 slope in DARM is consistent with the 1/f slope in the current clamp monitor on the grounding cable.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C4A661B-5E8F-B94B-B0E2-FE74A4A4EC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3" b="18452"/>
          <a:stretch/>
        </p:blipFill>
        <p:spPr>
          <a:xfrm>
            <a:off x="3732044" y="945951"/>
            <a:ext cx="5070408" cy="285829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700160-77D8-EC42-9F1C-616CE0103B79}"/>
              </a:ext>
            </a:extLst>
          </p:cNvPr>
          <p:cNvCxnSpPr>
            <a:cxnSpLocks/>
          </p:cNvCxnSpPr>
          <p:nvPr/>
        </p:nvCxnSpPr>
        <p:spPr>
          <a:xfrm flipH="1">
            <a:off x="5246752" y="961905"/>
            <a:ext cx="517461" cy="341686"/>
          </a:xfrm>
          <a:prstGeom prst="line">
            <a:avLst/>
          </a:prstGeom>
          <a:ln w="50800">
            <a:solidFill>
              <a:srgbClr val="1103DF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72A679E-A67C-6E4C-8826-C3F2C7DEE48D}"/>
              </a:ext>
            </a:extLst>
          </p:cNvPr>
          <p:cNvCxnSpPr>
            <a:cxnSpLocks/>
          </p:cNvCxnSpPr>
          <p:nvPr/>
        </p:nvCxnSpPr>
        <p:spPr>
          <a:xfrm>
            <a:off x="2975671" y="2082276"/>
            <a:ext cx="342109" cy="276484"/>
          </a:xfrm>
          <a:prstGeom prst="line">
            <a:avLst/>
          </a:prstGeom>
          <a:ln w="50800">
            <a:solidFill>
              <a:srgbClr val="1103DF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481AC4-7DFB-CF44-9EA9-23B83DB516A5}"/>
              </a:ext>
            </a:extLst>
          </p:cNvPr>
          <p:cNvCxnSpPr/>
          <p:nvPr/>
        </p:nvCxnSpPr>
        <p:spPr>
          <a:xfrm flipV="1">
            <a:off x="2891559" y="3399853"/>
            <a:ext cx="304759" cy="635833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7871BFDB-EEA2-3D4B-88D7-B826B9648D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0518" t="9028" r="15001"/>
          <a:stretch/>
        </p:blipFill>
        <p:spPr>
          <a:xfrm>
            <a:off x="439903" y="916043"/>
            <a:ext cx="3164702" cy="28899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63C777-850A-744F-8186-374A6A325A8E}"/>
              </a:ext>
            </a:extLst>
          </p:cNvPr>
          <p:cNvSpPr txBox="1"/>
          <p:nvPr/>
        </p:nvSpPr>
        <p:spPr>
          <a:xfrm>
            <a:off x="308184" y="1594474"/>
            <a:ext cx="15138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Helvetica Neue" charset="0"/>
                <a:ea typeface="Helvetica Neue" charset="0"/>
                <a:cs typeface="Helvetica Neue" charset="0"/>
              </a:rPr>
              <a:t>Current monitor on grounding cable</a:t>
            </a:r>
            <a:endParaRPr lang="en-US" sz="1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DD48B3-17F9-9843-A020-3869E244CECF}"/>
              </a:ext>
            </a:extLst>
          </p:cNvPr>
          <p:cNvCxnSpPr>
            <a:cxnSpLocks/>
          </p:cNvCxnSpPr>
          <p:nvPr/>
        </p:nvCxnSpPr>
        <p:spPr>
          <a:xfrm flipH="1">
            <a:off x="1791603" y="1251118"/>
            <a:ext cx="750589" cy="359413"/>
          </a:xfrm>
          <a:prstGeom prst="line">
            <a:avLst/>
          </a:prstGeom>
          <a:ln w="50800">
            <a:solidFill>
              <a:srgbClr val="1103DF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88229DF-FFBF-0E47-B681-B1A9592396B8}"/>
              </a:ext>
            </a:extLst>
          </p:cNvPr>
          <p:cNvSpPr/>
          <p:nvPr/>
        </p:nvSpPr>
        <p:spPr>
          <a:xfrm>
            <a:off x="393281" y="4283788"/>
            <a:ext cx="31554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EX: </a:t>
            </a:r>
            <a:r>
              <a:rPr lang="en-US" sz="1400" b="1" dirty="0"/>
              <a:t>H1:PEM-EX_ADC_0_09_OUT_DQ</a:t>
            </a:r>
            <a:endParaRPr lang="en-US" sz="1400" dirty="0"/>
          </a:p>
          <a:p>
            <a:r>
              <a:rPr lang="en-US" sz="1400" dirty="0"/>
              <a:t>EY: </a:t>
            </a:r>
            <a:r>
              <a:rPr lang="en-US" sz="1400" b="1" dirty="0"/>
              <a:t>H1:PEM-EY_ADC_0_14_OUT_DQ</a:t>
            </a:r>
            <a:endParaRPr lang="en-US" sz="1400" dirty="0"/>
          </a:p>
          <a:p>
            <a:r>
              <a:rPr lang="en-US" sz="1400" dirty="0"/>
              <a:t>CS: </a:t>
            </a:r>
            <a:r>
              <a:rPr lang="en-US" sz="1400" b="1" dirty="0"/>
              <a:t>H1:PEM-CS_ADC_5_26_2K_OUT_DQ</a:t>
            </a:r>
            <a:endParaRPr lang="en-US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3FB779-68F5-0544-B880-213E124F87FF}"/>
              </a:ext>
            </a:extLst>
          </p:cNvPr>
          <p:cNvSpPr txBox="1"/>
          <p:nvPr/>
        </p:nvSpPr>
        <p:spPr>
          <a:xfrm>
            <a:off x="381926" y="3987520"/>
            <a:ext cx="308410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Helvetica Neue" charset="0"/>
                <a:ea typeface="Helvetica Neue" charset="0"/>
                <a:cs typeface="Helvetica Neue" charset="0"/>
              </a:rPr>
              <a:t>Ground current monitor channels</a:t>
            </a:r>
            <a:endParaRPr lang="en-US" sz="1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F389D1-C7D2-774E-BB37-9A3FDEDA3A61}"/>
              </a:ext>
            </a:extLst>
          </p:cNvPr>
          <p:cNvSpPr txBox="1"/>
          <p:nvPr/>
        </p:nvSpPr>
        <p:spPr>
          <a:xfrm>
            <a:off x="7753413" y="2296766"/>
            <a:ext cx="137741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Helvetica Neue" charset="0"/>
                <a:ea typeface="Helvetica Neue" charset="0"/>
                <a:cs typeface="Helvetica Neue" charset="0"/>
              </a:rPr>
              <a:t>Inject onto chassis</a:t>
            </a:r>
            <a:endParaRPr lang="en-US" sz="1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2E0129-789D-D945-BD4E-CD1F06DA382E}"/>
              </a:ext>
            </a:extLst>
          </p:cNvPr>
          <p:cNvSpPr txBox="1"/>
          <p:nvPr/>
        </p:nvSpPr>
        <p:spPr>
          <a:xfrm>
            <a:off x="3865949" y="1103536"/>
            <a:ext cx="137741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Helvetica Neue" charset="0"/>
                <a:ea typeface="Helvetica Neue" charset="0"/>
                <a:cs typeface="Helvetica Neue" charset="0"/>
              </a:rPr>
              <a:t>Return from cable tray</a:t>
            </a:r>
            <a:endParaRPr lang="en-US" sz="1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6E461B-FC3E-5943-B376-D994ADF6C079}"/>
              </a:ext>
            </a:extLst>
          </p:cNvPr>
          <p:cNvCxnSpPr>
            <a:cxnSpLocks/>
          </p:cNvCxnSpPr>
          <p:nvPr/>
        </p:nvCxnSpPr>
        <p:spPr>
          <a:xfrm>
            <a:off x="8016240" y="2034380"/>
            <a:ext cx="359333" cy="285789"/>
          </a:xfrm>
          <a:prstGeom prst="line">
            <a:avLst/>
          </a:prstGeom>
          <a:ln w="50800">
            <a:solidFill>
              <a:srgbClr val="1103DF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44A7C0-FED4-0447-B7E9-32F9B17936B4}"/>
              </a:ext>
            </a:extLst>
          </p:cNvPr>
          <p:cNvSpPr txBox="1"/>
          <p:nvPr/>
        </p:nvSpPr>
        <p:spPr>
          <a:xfrm>
            <a:off x="358248" y="5113926"/>
            <a:ext cx="337258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To set the scale:</a:t>
            </a:r>
          </a:p>
          <a:p>
            <a:r>
              <a:rPr lang="en-US" sz="800"/>
              <a:t>For my ground injection at 22 Hz,  I get about 0.3mV/m sqrt(Hz) at the EFM,</a:t>
            </a:r>
          </a:p>
          <a:p>
            <a:r>
              <a:rPr lang="en-US" sz="800"/>
              <a:t>and, about 12 mV/sqrt(Hz) of fluctuation of the building ground, determined from my measurement of 2 ohms between building “ground” and earth, and the current measured by the current clamp on a grounding cable,</a:t>
            </a:r>
          </a:p>
          <a:p>
            <a:r>
              <a:rPr lang="en-US" sz="800"/>
              <a:t>and, about 1.53 mV/sqrt(Hz) of drive fluctuation, as indicated by  H1:SUS-ETMX_L3_DRIVEALIGN_L_OUT_DQ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95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98363" y="89884"/>
            <a:ext cx="46651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5) New electronic ground injection and monitoring techniques reveal grounding problems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1E9371-1D47-AC4A-AB46-4248E9286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987" y="31266"/>
            <a:ext cx="4269335" cy="25472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2B5F68-4C78-5A42-B405-F37AE9184F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5"/>
          <a:stretch/>
        </p:blipFill>
        <p:spPr>
          <a:xfrm>
            <a:off x="2080421" y="2799753"/>
            <a:ext cx="5770447" cy="40330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83E71D6-F000-6A4B-9A92-A36540D23F11}"/>
              </a:ext>
            </a:extLst>
          </p:cNvPr>
          <p:cNvSpPr txBox="1"/>
          <p:nvPr/>
        </p:nvSpPr>
        <p:spPr>
          <a:xfrm>
            <a:off x="1297313" y="2713413"/>
            <a:ext cx="65577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 Neue" charset="0"/>
                <a:ea typeface="Helvetica Neue" charset="0"/>
                <a:cs typeface="Helvetica Neue" charset="0"/>
              </a:rPr>
              <a:t>Blue: before, Red: after chassis grounding improvements at 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EF65F4-5DFF-2245-825E-274990ECF272}"/>
              </a:ext>
            </a:extLst>
          </p:cNvPr>
          <p:cNvSpPr txBox="1"/>
          <p:nvPr/>
        </p:nvSpPr>
        <p:spPr>
          <a:xfrm>
            <a:off x="584744" y="3924087"/>
            <a:ext cx="7125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 Neue" charset="0"/>
                <a:ea typeface="Helvetica Neue" charset="0"/>
                <a:cs typeface="Helvetica Neue" charset="0"/>
              </a:rPr>
              <a:t>DARM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64071A-31BA-D043-A448-A9F09E641CE0}"/>
              </a:ext>
            </a:extLst>
          </p:cNvPr>
          <p:cNvSpPr txBox="1"/>
          <p:nvPr/>
        </p:nvSpPr>
        <p:spPr>
          <a:xfrm>
            <a:off x="210429" y="5400544"/>
            <a:ext cx="1659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 Neue" charset="0"/>
                <a:ea typeface="Helvetica Neue" charset="0"/>
                <a:cs typeface="Helvetica Neue" charset="0"/>
              </a:rPr>
              <a:t>Coherence between DARM and current clamp on building grounding cable</a:t>
            </a: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935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823326" y="1400633"/>
            <a:ext cx="5849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Photographed while at full sensitivity, lit by scattered infrared beam</a:t>
            </a:r>
            <a:r>
              <a:rPr lang="en-US" sz="1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3040" y="33240"/>
            <a:ext cx="8723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6) There is a non-zero test mass bias that minimizes grounding noise coupling.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77955" y="6113555"/>
            <a:ext cx="3173178" cy="707886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annular reaction mass with reflective ESD traces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02807" y="5867125"/>
            <a:ext cx="1325431" cy="707886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ETMY test mass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560763" y="5206571"/>
            <a:ext cx="304759" cy="635833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4" idx="0"/>
          </p:cNvCxnSpPr>
          <p:nvPr/>
        </p:nvCxnSpPr>
        <p:spPr>
          <a:xfrm flipH="1" flipV="1">
            <a:off x="7452986" y="5620695"/>
            <a:ext cx="211558" cy="49286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17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8A687A-3DCA-4241-987E-D017889BD0E8}"/>
              </a:ext>
            </a:extLst>
          </p:cNvPr>
          <p:cNvSpPr txBox="1"/>
          <p:nvPr/>
        </p:nvSpPr>
        <p:spPr>
          <a:xfrm>
            <a:off x="359552" y="1434745"/>
            <a:ext cx="8443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 Neue" charset="0"/>
                <a:ea typeface="Helvetica Neue" charset="0"/>
                <a:cs typeface="Helvetica Neue" charset="0"/>
              </a:rPr>
              <a:t>Time series of amplitude of 66 Hz peak in DARM from ground injection at EX as ESD bias is swept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7F38A1-29E2-C74C-967A-3D91EC29B453}"/>
              </a:ext>
            </a:extLst>
          </p:cNvPr>
          <p:cNvSpPr txBox="1"/>
          <p:nvPr/>
        </p:nvSpPr>
        <p:spPr>
          <a:xfrm rot="16200000">
            <a:off x="1773578" y="5559701"/>
            <a:ext cx="949299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Helvetica Neue" charset="0"/>
                <a:ea typeface="Helvetica Neue" charset="0"/>
                <a:cs typeface="Helvetica Neue" charset="0"/>
              </a:rPr>
              <a:t>Bias Voltage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BA3BD6-22E3-C04F-9C68-FEB4B66B16B1}"/>
              </a:ext>
            </a:extLst>
          </p:cNvPr>
          <p:cNvSpPr txBox="1"/>
          <p:nvPr/>
        </p:nvSpPr>
        <p:spPr>
          <a:xfrm rot="16200000">
            <a:off x="1605263" y="3000550"/>
            <a:ext cx="1285929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Helvetica Neue" charset="0"/>
                <a:ea typeface="Helvetica Neue" charset="0"/>
                <a:cs typeface="Helvetica Neue" charset="0"/>
              </a:rPr>
              <a:t>DARM 66 Hz peak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26AEA1-5E6C-F44A-8B63-40532B30996A}"/>
              </a:ext>
            </a:extLst>
          </p:cNvPr>
          <p:cNvSpPr txBox="1"/>
          <p:nvPr/>
        </p:nvSpPr>
        <p:spPr>
          <a:xfrm>
            <a:off x="4643589" y="2541420"/>
            <a:ext cx="5116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Helvetica Neue" charset="0"/>
                <a:ea typeface="Helvetica Neue" charset="0"/>
                <a:cs typeface="Helvetica Neue" charset="0"/>
              </a:rPr>
              <a:t>128 V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25ED655-AF60-AE41-AED6-BE6CDC30C361}"/>
              </a:ext>
            </a:extLst>
          </p:cNvPr>
          <p:cNvCxnSpPr>
            <a:cxnSpLocks/>
          </p:cNvCxnSpPr>
          <p:nvPr/>
        </p:nvCxnSpPr>
        <p:spPr>
          <a:xfrm flipV="1">
            <a:off x="4899429" y="2780530"/>
            <a:ext cx="0" cy="257053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69A9F77-D633-2147-AB6D-ABD55380BDD1}"/>
              </a:ext>
            </a:extLst>
          </p:cNvPr>
          <p:cNvSpPr txBox="1"/>
          <p:nvPr/>
        </p:nvSpPr>
        <p:spPr>
          <a:xfrm>
            <a:off x="745029" y="3941919"/>
            <a:ext cx="724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EX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DEF84FF-DB4A-2F4E-BC5F-1BD95690B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907" y="2293403"/>
            <a:ext cx="6607303" cy="45280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DDC6B8-F20D-B046-8F7C-B0B7E8BA94B4}"/>
              </a:ext>
            </a:extLst>
          </p:cNvPr>
          <p:cNvSpPr txBox="1"/>
          <p:nvPr/>
        </p:nvSpPr>
        <p:spPr>
          <a:xfrm>
            <a:off x="2441896" y="5140001"/>
            <a:ext cx="254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Helvetica Neue" charset="0"/>
                <a:ea typeface="Helvetica Neue" charset="0"/>
                <a:cs typeface="Helvetica Neue" charset="0"/>
              </a:rPr>
              <a:t>Bias sweep from -440V to +430V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C1BE16-2A4B-DE47-8C45-E6B1ECA9DFD4}"/>
              </a:ext>
            </a:extLst>
          </p:cNvPr>
          <p:cNvCxnSpPr>
            <a:cxnSpLocks/>
          </p:cNvCxnSpPr>
          <p:nvPr/>
        </p:nvCxnSpPr>
        <p:spPr>
          <a:xfrm flipV="1">
            <a:off x="5624760" y="2289048"/>
            <a:ext cx="255386" cy="269957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79DDE6D-62B5-E840-8497-FFB95CA09C7D}"/>
              </a:ext>
            </a:extLst>
          </p:cNvPr>
          <p:cNvCxnSpPr>
            <a:cxnSpLocks/>
          </p:cNvCxnSpPr>
          <p:nvPr/>
        </p:nvCxnSpPr>
        <p:spPr>
          <a:xfrm flipH="1" flipV="1">
            <a:off x="5295199" y="2289048"/>
            <a:ext cx="255422" cy="277954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08DF369-75CC-8244-8800-5FA79394E0A6}"/>
              </a:ext>
            </a:extLst>
          </p:cNvPr>
          <p:cNvSpPr txBox="1"/>
          <p:nvPr/>
        </p:nvSpPr>
        <p:spPr>
          <a:xfrm>
            <a:off x="3868412" y="1967673"/>
            <a:ext cx="1840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Helvetica Neue" charset="0"/>
                <a:ea typeface="Helvetica Neue" charset="0"/>
                <a:cs typeface="Helvetica Neue" charset="0"/>
              </a:rPr>
              <a:t>Minimum measured in January 2023  ~130 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68BA13-41D9-BE41-9181-8CF8CBC7C76A}"/>
              </a:ext>
            </a:extLst>
          </p:cNvPr>
          <p:cNvSpPr txBox="1"/>
          <p:nvPr/>
        </p:nvSpPr>
        <p:spPr>
          <a:xfrm>
            <a:off x="5833928" y="1967673"/>
            <a:ext cx="1516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Helvetica Neue" charset="0"/>
                <a:ea typeface="Helvetica Neue" charset="0"/>
                <a:cs typeface="Helvetica Neue" charset="0"/>
              </a:rPr>
              <a:t>Minimum, Aug, 2023, ~150 V</a:t>
            </a:r>
          </a:p>
        </p:txBody>
      </p:sp>
    </p:spTree>
    <p:extLst>
      <p:ext uri="{BB962C8B-B14F-4D97-AF65-F5344CB8AC3E}">
        <p14:creationId xmlns:p14="http://schemas.microsoft.com/office/powerpoint/2010/main" val="1700705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33130" y="9563"/>
            <a:ext cx="87236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6) There is a non-zero TM bias that minimizes grounding noise coupling. 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543110-D8AB-A941-AD51-058EA53B75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3" t="11264" b="44264"/>
          <a:stretch/>
        </p:blipFill>
        <p:spPr>
          <a:xfrm>
            <a:off x="1041343" y="1112543"/>
            <a:ext cx="6731057" cy="23928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1FD2E5-845E-8545-8C6B-5C7AF37D5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33" y="3577225"/>
            <a:ext cx="6891372" cy="1517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79B946-522E-4640-BFA7-04E7C173B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61" y="5155902"/>
            <a:ext cx="6852804" cy="149889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E1CCF1-E882-AD44-8639-C2F49F63CCA0}"/>
              </a:ext>
            </a:extLst>
          </p:cNvPr>
          <p:cNvCxnSpPr>
            <a:cxnSpLocks/>
          </p:cNvCxnSpPr>
          <p:nvPr/>
        </p:nvCxnSpPr>
        <p:spPr>
          <a:xfrm flipH="1">
            <a:off x="2985479" y="2214916"/>
            <a:ext cx="1" cy="337037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9751B25-42DB-FF41-A8F4-287DC62257EB}"/>
              </a:ext>
            </a:extLst>
          </p:cNvPr>
          <p:cNvCxnSpPr>
            <a:cxnSpLocks/>
          </p:cNvCxnSpPr>
          <p:nvPr/>
        </p:nvCxnSpPr>
        <p:spPr>
          <a:xfrm>
            <a:off x="4499556" y="2551953"/>
            <a:ext cx="0" cy="294678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B5E18-09CC-F74C-9AA4-1FEF3BC71401}"/>
              </a:ext>
            </a:extLst>
          </p:cNvPr>
          <p:cNvCxnSpPr>
            <a:cxnSpLocks/>
          </p:cNvCxnSpPr>
          <p:nvPr/>
        </p:nvCxnSpPr>
        <p:spPr>
          <a:xfrm flipH="1" flipV="1">
            <a:off x="1797210" y="3832946"/>
            <a:ext cx="6087200" cy="933886"/>
          </a:xfrm>
          <a:prstGeom prst="line">
            <a:avLst/>
          </a:prstGeom>
          <a:ln w="127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027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8787" y="-61491"/>
            <a:ext cx="87236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6) There is a non-zero TM bias that minimizes grounding noise coupling. 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A8423-AC9A-ED40-84DB-5D7D46DDF4FE}"/>
              </a:ext>
            </a:extLst>
          </p:cNvPr>
          <p:cNvSpPr txBox="1"/>
          <p:nvPr/>
        </p:nvSpPr>
        <p:spPr>
          <a:xfrm>
            <a:off x="78787" y="1498967"/>
            <a:ext cx="4104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 Neue" charset="0"/>
                <a:ea typeface="Helvetica Neue" charset="0"/>
                <a:cs typeface="Helvetica Neue" charset="0"/>
              </a:rPr>
              <a:t>Current bias settings: ITMX -428V, ITMY -428V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CE9E95-7B88-E046-90F0-E88E44129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044" y="1928482"/>
            <a:ext cx="3810415" cy="47051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1E1572-2FEB-FD47-A285-D2ABAC3C7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00" y="1922799"/>
            <a:ext cx="3843880" cy="47108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3D50C4E-CCE2-5A4C-BDAE-DD7EB8F7FC7B}"/>
              </a:ext>
            </a:extLst>
          </p:cNvPr>
          <p:cNvSpPr txBox="1"/>
          <p:nvPr/>
        </p:nvSpPr>
        <p:spPr>
          <a:xfrm>
            <a:off x="5065460" y="1498967"/>
            <a:ext cx="3833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 Neue" charset="0"/>
                <a:ea typeface="Helvetica Neue" charset="0"/>
                <a:cs typeface="Helvetica Neue" charset="0"/>
              </a:rPr>
              <a:t>Proposed bias settings: ITMX 0V, ITMY 60V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B408E0-F54D-8242-A778-68EBA354CACD}"/>
              </a:ext>
            </a:extLst>
          </p:cNvPr>
          <p:cNvSpPr txBox="1"/>
          <p:nvPr/>
        </p:nvSpPr>
        <p:spPr>
          <a:xfrm>
            <a:off x="1739565" y="6618013"/>
            <a:ext cx="64011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Dark Blue: clamp on grounding cable, Light Blue: magnetometer attached to BSC3, Red: rack magnetometer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B7BA93-C771-884A-8AA9-3C297FB611D5}"/>
              </a:ext>
            </a:extLst>
          </p:cNvPr>
          <p:cNvSpPr txBox="1"/>
          <p:nvPr/>
        </p:nvSpPr>
        <p:spPr>
          <a:xfrm>
            <a:off x="88019" y="893673"/>
            <a:ext cx="8714433" cy="6052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indent="-457200">
              <a:lnSpc>
                <a:spcPts val="2000"/>
              </a:lnSpc>
            </a:pPr>
            <a:r>
              <a:rPr lang="en-US" sz="2000" b="1" dirty="0">
                <a:latin typeface="Franklin Gothic Heavy" charset="0"/>
                <a:ea typeface="Franklin Gothic Heavy" charset="0"/>
                <a:cs typeface="Franklin Gothic Heavy" charset="0"/>
              </a:rPr>
              <a:t>Minimizing lines from electronic ground injections also reduced other electronic lines</a:t>
            </a:r>
            <a:endParaRPr lang="en-US" sz="2000" b="1" i="1" dirty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17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83" y="-7319"/>
            <a:ext cx="906713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EC3944-0655-484F-9210-7BE1B9B33A5E}"/>
              </a:ext>
            </a:extLst>
          </p:cNvPr>
          <p:cNvSpPr txBox="1"/>
          <p:nvPr/>
        </p:nvSpPr>
        <p:spPr>
          <a:xfrm>
            <a:off x="40640" y="720129"/>
            <a:ext cx="9067138" cy="55092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b="1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Franklin Gothic Medium" panose="020B0603020102020204" pitchFamily="34" charset="0"/>
              </a:rPr>
              <a:t>1) O3-O4 vibration coupling reduction projects successful</a:t>
            </a:r>
          </a:p>
          <a:p>
            <a:endParaRPr lang="en-US" b="1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Franklin Gothic Medium" panose="020B0603020102020204" pitchFamily="34" charset="0"/>
              </a:rPr>
              <a:t>2) Does vibration coupling tend to increase with main laser power? </a:t>
            </a:r>
          </a:p>
          <a:p>
            <a:endParaRPr lang="en-US" b="1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Franklin Gothic Medium" panose="020B0603020102020204" pitchFamily="34" charset="0"/>
              </a:rPr>
              <a:t>3) PEM injections successfully completed before O4 run at LLO, and at LHO at 75W  – redo’s after LHO power drop to 60W almost complete.</a:t>
            </a:r>
          </a:p>
          <a:p>
            <a:endParaRPr lang="en-US" b="1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Franklin Gothic Medium" panose="020B0603020102020204" pitchFamily="34" charset="0"/>
              </a:rPr>
              <a:t>4) Low vibration coupling at LHO and LLO Filter Cavity End Stations.</a:t>
            </a:r>
          </a:p>
          <a:p>
            <a:endParaRPr lang="en-US" b="1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Franklin Gothic Medium" panose="020B0603020102020204" pitchFamily="34" charset="0"/>
              </a:rPr>
              <a:t>5) New electronic grounding noise injection technique reveals grounding problems.</a:t>
            </a:r>
          </a:p>
          <a:p>
            <a:endParaRPr lang="en-US" b="1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Franklin Gothic Medium" panose="020B0603020102020204" pitchFamily="34" charset="0"/>
              </a:rPr>
              <a:t>6) There is a non-zero TM bias that minimizes electronic ground noise coupling. </a:t>
            </a:r>
          </a:p>
          <a:p>
            <a:endParaRPr lang="en-US" b="1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Franklin Gothic Medium" panose="020B0603020102020204" pitchFamily="34" charset="0"/>
              </a:rPr>
              <a:t>7) Arm Cavity Baffle identified as scattering source at LLO, hanging problems corrected.</a:t>
            </a:r>
          </a:p>
          <a:p>
            <a:endParaRPr lang="en-US" b="1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Franklin Gothic Medium" panose="020B0603020102020204" pitchFamily="34" charset="0"/>
              </a:rPr>
              <a:t>8) HVAC shutdown, LHO, increases range by about 10Mpc, HVAC coupling likely due to:</a:t>
            </a:r>
            <a:r>
              <a:rPr lang="en-US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Franklin Gothic Medium" panose="020B0603020102020204" pitchFamily="34" charset="0"/>
              </a:rPr>
              <a:t>A) coupling at EX cryobaffle, B) PSL (jitter), and C) unknown source of vibration coupling in LVEA.</a:t>
            </a:r>
          </a:p>
          <a:p>
            <a:endParaRPr lang="en-US" sz="1000" b="1"/>
          </a:p>
        </p:txBody>
      </p:sp>
    </p:spTree>
    <p:extLst>
      <p:ext uri="{BB962C8B-B14F-4D97-AF65-F5344CB8AC3E}">
        <p14:creationId xmlns:p14="http://schemas.microsoft.com/office/powerpoint/2010/main" val="3998612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78787" y="-61491"/>
            <a:ext cx="87236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6) There is a non-zero TM bias that minimizes grounding noise coupling. 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B7BA93-C771-884A-8AA9-3C297FB611D5}"/>
              </a:ext>
            </a:extLst>
          </p:cNvPr>
          <p:cNvSpPr txBox="1"/>
          <p:nvPr/>
        </p:nvSpPr>
        <p:spPr>
          <a:xfrm>
            <a:off x="78785" y="1267416"/>
            <a:ext cx="8714433" cy="6052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indent="-457200">
              <a:lnSpc>
                <a:spcPts val="2000"/>
              </a:lnSpc>
            </a:pPr>
            <a:r>
              <a:rPr lang="en-US" sz="2000" b="1" dirty="0">
                <a:latin typeface="Franklin Gothic Heavy" charset="0"/>
                <a:ea typeface="Franklin Gothic Heavy" charset="0"/>
                <a:cs typeface="Franklin Gothic Heavy" charset="0"/>
              </a:rPr>
              <a:t>Possible mechanism: test mass is charged and bias is set so that force on charge cancels force on bias-polarized molecules</a:t>
            </a:r>
            <a:endParaRPr lang="en-US" sz="2000" b="1" i="1" dirty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4657AD-E90E-3B4D-86C9-182D46C871C7}"/>
              </a:ext>
            </a:extLst>
          </p:cNvPr>
          <p:cNvSpPr txBox="1"/>
          <p:nvPr/>
        </p:nvSpPr>
        <p:spPr>
          <a:xfrm>
            <a:off x="3390868" y="3774901"/>
            <a:ext cx="616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    AI Chassis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ABAD51-F529-CC45-ACD5-0A4CB88ADB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9"/>
          <a:stretch/>
        </p:blipFill>
        <p:spPr>
          <a:xfrm>
            <a:off x="36271" y="3758974"/>
            <a:ext cx="2293110" cy="145248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95D0F0D-D491-6542-8ACF-FEC2EFDBAAFE}"/>
              </a:ext>
            </a:extLst>
          </p:cNvPr>
          <p:cNvSpPr/>
          <p:nvPr/>
        </p:nvSpPr>
        <p:spPr>
          <a:xfrm>
            <a:off x="6952842" y="2657888"/>
            <a:ext cx="2032717" cy="2046114"/>
          </a:xfrm>
          <a:prstGeom prst="ellipse">
            <a:avLst/>
          </a:prstGeom>
          <a:noFill/>
          <a:ln w="28575">
            <a:solidFill>
              <a:srgbClr val="322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9D2570-8F88-2847-ACCA-9F10D6B53B41}"/>
              </a:ext>
            </a:extLst>
          </p:cNvPr>
          <p:cNvSpPr/>
          <p:nvPr/>
        </p:nvSpPr>
        <p:spPr>
          <a:xfrm rot="16200000">
            <a:off x="1631935" y="3714601"/>
            <a:ext cx="1709057" cy="925286"/>
          </a:xfrm>
          <a:prstGeom prst="rect">
            <a:avLst/>
          </a:prstGeom>
          <a:noFill/>
          <a:ln w="28575">
            <a:solidFill>
              <a:srgbClr val="322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BEFB96-6C5C-E74B-A099-BBD3F5F6114F}"/>
              </a:ext>
            </a:extLst>
          </p:cNvPr>
          <p:cNvSpPr/>
          <p:nvPr/>
        </p:nvSpPr>
        <p:spPr>
          <a:xfrm>
            <a:off x="2267122" y="3790559"/>
            <a:ext cx="438677" cy="264479"/>
          </a:xfrm>
          <a:prstGeom prst="rect">
            <a:avLst/>
          </a:prstGeom>
          <a:noFill/>
          <a:ln w="28575">
            <a:solidFill>
              <a:srgbClr val="322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784D8A4-27A0-3944-A163-EA2379A78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104" y="3348558"/>
            <a:ext cx="248587" cy="4244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D31BA8D-4EB9-2A4E-BD98-3AFAB3337F06}"/>
              </a:ext>
            </a:extLst>
          </p:cNvPr>
          <p:cNvSpPr/>
          <p:nvPr/>
        </p:nvSpPr>
        <p:spPr>
          <a:xfrm rot="16200000">
            <a:off x="2800524" y="3714601"/>
            <a:ext cx="1709057" cy="925286"/>
          </a:xfrm>
          <a:prstGeom prst="rect">
            <a:avLst/>
          </a:prstGeom>
          <a:noFill/>
          <a:ln w="28575">
            <a:solidFill>
              <a:srgbClr val="322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616EC3-C03F-534E-B072-E6A262347B6B}"/>
              </a:ext>
            </a:extLst>
          </p:cNvPr>
          <p:cNvSpPr/>
          <p:nvPr/>
        </p:nvSpPr>
        <p:spPr>
          <a:xfrm rot="19915427">
            <a:off x="7062788" y="4075967"/>
            <a:ext cx="64503" cy="22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95BC1C-E50E-514F-BCE8-3F555BCFD8B2}"/>
              </a:ext>
            </a:extLst>
          </p:cNvPr>
          <p:cNvSpPr/>
          <p:nvPr/>
        </p:nvSpPr>
        <p:spPr>
          <a:xfrm>
            <a:off x="3165381" y="4257859"/>
            <a:ext cx="49499" cy="104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17F5EA4-4457-5A48-92FF-DA53B26CF098}"/>
              </a:ext>
            </a:extLst>
          </p:cNvPr>
          <p:cNvSpPr/>
          <p:nvPr/>
        </p:nvSpPr>
        <p:spPr>
          <a:xfrm>
            <a:off x="3435711" y="3790559"/>
            <a:ext cx="438677" cy="264479"/>
          </a:xfrm>
          <a:prstGeom prst="rect">
            <a:avLst/>
          </a:prstGeom>
          <a:noFill/>
          <a:ln w="28575">
            <a:solidFill>
              <a:srgbClr val="322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CAE4D8F-38BB-DB40-B0A2-C7BF1017A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693" y="3348558"/>
            <a:ext cx="248587" cy="42441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DE4CD4B-41AB-164F-B218-D68EC924B5E6}"/>
              </a:ext>
            </a:extLst>
          </p:cNvPr>
          <p:cNvSpPr/>
          <p:nvPr/>
        </p:nvSpPr>
        <p:spPr>
          <a:xfrm>
            <a:off x="4091044" y="3832346"/>
            <a:ext cx="74214" cy="188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496E5A0-5C4E-F343-8CED-0F554144936E}"/>
              </a:ext>
            </a:extLst>
          </p:cNvPr>
          <p:cNvCxnSpPr>
            <a:cxnSpLocks/>
          </p:cNvCxnSpPr>
          <p:nvPr/>
        </p:nvCxnSpPr>
        <p:spPr>
          <a:xfrm>
            <a:off x="3883713" y="3978052"/>
            <a:ext cx="1649733" cy="0"/>
          </a:xfrm>
          <a:prstGeom prst="line">
            <a:avLst/>
          </a:prstGeom>
          <a:ln w="22225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F7ED5B5-B519-874E-A4CE-6ACA3AA7DDDC}"/>
              </a:ext>
            </a:extLst>
          </p:cNvPr>
          <p:cNvSpPr/>
          <p:nvPr/>
        </p:nvSpPr>
        <p:spPr>
          <a:xfrm rot="16200000">
            <a:off x="5200924" y="3707786"/>
            <a:ext cx="1709057" cy="925286"/>
          </a:xfrm>
          <a:prstGeom prst="rect">
            <a:avLst/>
          </a:prstGeom>
          <a:noFill/>
          <a:ln w="28575">
            <a:solidFill>
              <a:srgbClr val="322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3975DEB-C449-7A49-9DFE-8DA55A2B970B}"/>
              </a:ext>
            </a:extLst>
          </p:cNvPr>
          <p:cNvSpPr/>
          <p:nvPr/>
        </p:nvSpPr>
        <p:spPr>
          <a:xfrm>
            <a:off x="4065792" y="4089804"/>
            <a:ext cx="114178" cy="202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BBFABB2-256B-934B-9505-4E7A053E7960}"/>
              </a:ext>
            </a:extLst>
          </p:cNvPr>
          <p:cNvSpPr/>
          <p:nvPr/>
        </p:nvSpPr>
        <p:spPr>
          <a:xfrm rot="20879101">
            <a:off x="6957728" y="3820069"/>
            <a:ext cx="65709" cy="191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BBFA23-D6D8-124F-8344-6B9FA18ADAC2}"/>
              </a:ext>
            </a:extLst>
          </p:cNvPr>
          <p:cNvSpPr/>
          <p:nvPr/>
        </p:nvSpPr>
        <p:spPr>
          <a:xfrm>
            <a:off x="4077269" y="4380310"/>
            <a:ext cx="86192" cy="120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E4BA08E-E0AE-8241-9BBE-AF651C7542EC}"/>
              </a:ext>
            </a:extLst>
          </p:cNvPr>
          <p:cNvSpPr/>
          <p:nvPr/>
        </p:nvSpPr>
        <p:spPr>
          <a:xfrm>
            <a:off x="5573655" y="3848945"/>
            <a:ext cx="45720" cy="14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9824A3-FB80-764E-9798-32CB69A0B4EB}"/>
              </a:ext>
            </a:extLst>
          </p:cNvPr>
          <p:cNvSpPr/>
          <p:nvPr/>
        </p:nvSpPr>
        <p:spPr>
          <a:xfrm>
            <a:off x="5836111" y="3794630"/>
            <a:ext cx="438677" cy="264479"/>
          </a:xfrm>
          <a:prstGeom prst="rect">
            <a:avLst/>
          </a:prstGeom>
          <a:noFill/>
          <a:ln w="28575">
            <a:solidFill>
              <a:srgbClr val="322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33605D-1CFA-6C44-B000-25A260616D6D}"/>
              </a:ext>
            </a:extLst>
          </p:cNvPr>
          <p:cNvSpPr txBox="1"/>
          <p:nvPr/>
        </p:nvSpPr>
        <p:spPr>
          <a:xfrm>
            <a:off x="5862357" y="3818984"/>
            <a:ext cx="4716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</a:rPr>
              <a:t>ESD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AA3630-AE69-1245-820E-FAD2AD1C241C}"/>
              </a:ext>
            </a:extLst>
          </p:cNvPr>
          <p:cNvCxnSpPr>
            <a:cxnSpLocks/>
          </p:cNvCxnSpPr>
          <p:nvPr/>
        </p:nvCxnSpPr>
        <p:spPr>
          <a:xfrm>
            <a:off x="3874388" y="3922799"/>
            <a:ext cx="1961723" cy="4071"/>
          </a:xfrm>
          <a:prstGeom prst="line">
            <a:avLst/>
          </a:prstGeom>
          <a:ln w="22225">
            <a:solidFill>
              <a:srgbClr val="FF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19B3E675-B9F6-6B48-8A71-1CAF7EE02FE5}"/>
              </a:ext>
            </a:extLst>
          </p:cNvPr>
          <p:cNvSpPr/>
          <p:nvPr/>
        </p:nvSpPr>
        <p:spPr>
          <a:xfrm>
            <a:off x="5567274" y="4093119"/>
            <a:ext cx="50885" cy="191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B883878-1274-414D-B22D-87A8F2AEE9B1}"/>
              </a:ext>
            </a:extLst>
          </p:cNvPr>
          <p:cNvSpPr/>
          <p:nvPr/>
        </p:nvSpPr>
        <p:spPr>
          <a:xfrm>
            <a:off x="6498083" y="4082037"/>
            <a:ext cx="58346" cy="204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CD70782-B791-9D44-8DAD-A56F3F6B5F7E}"/>
              </a:ext>
            </a:extLst>
          </p:cNvPr>
          <p:cNvSpPr/>
          <p:nvPr/>
        </p:nvSpPr>
        <p:spPr>
          <a:xfrm>
            <a:off x="5567100" y="4368698"/>
            <a:ext cx="64394" cy="173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46E4F0-4637-AF47-898F-CABBE15BF030}"/>
              </a:ext>
            </a:extLst>
          </p:cNvPr>
          <p:cNvSpPr/>
          <p:nvPr/>
        </p:nvSpPr>
        <p:spPr>
          <a:xfrm>
            <a:off x="6498083" y="3818536"/>
            <a:ext cx="58346" cy="195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C9E4461-A960-7A4C-8800-955606FA99B0}"/>
              </a:ext>
            </a:extLst>
          </p:cNvPr>
          <p:cNvCxnSpPr>
            <a:cxnSpLocks/>
          </p:cNvCxnSpPr>
          <p:nvPr/>
        </p:nvCxnSpPr>
        <p:spPr>
          <a:xfrm>
            <a:off x="6274788" y="3969261"/>
            <a:ext cx="1209403" cy="0"/>
          </a:xfrm>
          <a:prstGeom prst="line">
            <a:avLst/>
          </a:prstGeom>
          <a:ln w="22225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4617897-440D-194B-A485-A1DD8A123962}"/>
              </a:ext>
            </a:extLst>
          </p:cNvPr>
          <p:cNvCxnSpPr>
            <a:cxnSpLocks/>
          </p:cNvCxnSpPr>
          <p:nvPr/>
        </p:nvCxnSpPr>
        <p:spPr>
          <a:xfrm flipV="1">
            <a:off x="192598" y="5468664"/>
            <a:ext cx="7830118" cy="52565"/>
          </a:xfrm>
          <a:prstGeom prst="line">
            <a:avLst/>
          </a:prstGeom>
          <a:ln w="22225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23055FA-C3EA-C949-9BA0-6D0B295F672B}"/>
              </a:ext>
            </a:extLst>
          </p:cNvPr>
          <p:cNvCxnSpPr>
            <a:cxnSpLocks/>
          </p:cNvCxnSpPr>
          <p:nvPr/>
        </p:nvCxnSpPr>
        <p:spPr>
          <a:xfrm>
            <a:off x="2575783" y="5043733"/>
            <a:ext cx="0" cy="472956"/>
          </a:xfrm>
          <a:prstGeom prst="line">
            <a:avLst/>
          </a:prstGeom>
          <a:ln w="22225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5E8F3F7-1969-8649-AB4D-D56A4C8583DC}"/>
              </a:ext>
            </a:extLst>
          </p:cNvPr>
          <p:cNvCxnSpPr>
            <a:cxnSpLocks/>
          </p:cNvCxnSpPr>
          <p:nvPr/>
        </p:nvCxnSpPr>
        <p:spPr>
          <a:xfrm>
            <a:off x="3452825" y="5027838"/>
            <a:ext cx="1" cy="453017"/>
          </a:xfrm>
          <a:prstGeom prst="line">
            <a:avLst/>
          </a:prstGeom>
          <a:ln w="22225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584C2F4-341B-E146-B15D-C3AAC3EAF843}"/>
              </a:ext>
            </a:extLst>
          </p:cNvPr>
          <p:cNvCxnSpPr>
            <a:cxnSpLocks/>
          </p:cNvCxnSpPr>
          <p:nvPr/>
        </p:nvCxnSpPr>
        <p:spPr>
          <a:xfrm>
            <a:off x="6077576" y="5051519"/>
            <a:ext cx="1" cy="423239"/>
          </a:xfrm>
          <a:prstGeom prst="line">
            <a:avLst/>
          </a:prstGeom>
          <a:ln w="22225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FD6FD1C-55A0-884D-98F0-EA4CF34654F3}"/>
              </a:ext>
            </a:extLst>
          </p:cNvPr>
          <p:cNvCxnSpPr>
            <a:cxnSpLocks/>
          </p:cNvCxnSpPr>
          <p:nvPr/>
        </p:nvCxnSpPr>
        <p:spPr>
          <a:xfrm>
            <a:off x="8022716" y="5228570"/>
            <a:ext cx="0" cy="241398"/>
          </a:xfrm>
          <a:prstGeom prst="line">
            <a:avLst/>
          </a:prstGeom>
          <a:ln w="22225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9895C06-7DBA-3249-A3D0-AAA1427D7BAB}"/>
              </a:ext>
            </a:extLst>
          </p:cNvPr>
          <p:cNvSpPr txBox="1"/>
          <p:nvPr/>
        </p:nvSpPr>
        <p:spPr>
          <a:xfrm>
            <a:off x="4356890" y="3689497"/>
            <a:ext cx="9332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ESD drive signal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E6C852C-A654-304F-894C-931509A10AF4}"/>
              </a:ext>
            </a:extLst>
          </p:cNvPr>
          <p:cNvCxnSpPr>
            <a:cxnSpLocks/>
          </p:cNvCxnSpPr>
          <p:nvPr/>
        </p:nvCxnSpPr>
        <p:spPr>
          <a:xfrm flipV="1">
            <a:off x="3067328" y="3032651"/>
            <a:ext cx="0" cy="1268646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D4F43387-A286-3645-AD92-AFB78767AB28}"/>
              </a:ext>
            </a:extLst>
          </p:cNvPr>
          <p:cNvSpPr/>
          <p:nvPr/>
        </p:nvSpPr>
        <p:spPr>
          <a:xfrm rot="5400000">
            <a:off x="7906110" y="3727285"/>
            <a:ext cx="438677" cy="264479"/>
          </a:xfrm>
          <a:prstGeom prst="rect">
            <a:avLst/>
          </a:prstGeom>
          <a:noFill/>
          <a:ln w="28575">
            <a:solidFill>
              <a:srgbClr val="322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148A11-B943-6945-844E-A5171B1E759C}"/>
              </a:ext>
            </a:extLst>
          </p:cNvPr>
          <p:cNvSpPr/>
          <p:nvPr/>
        </p:nvSpPr>
        <p:spPr>
          <a:xfrm rot="5400000">
            <a:off x="7588203" y="3728747"/>
            <a:ext cx="438677" cy="2679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9154F13-A883-804F-861B-EE7C347B7324}"/>
              </a:ext>
            </a:extLst>
          </p:cNvPr>
          <p:cNvSpPr/>
          <p:nvPr/>
        </p:nvSpPr>
        <p:spPr>
          <a:xfrm>
            <a:off x="7346506" y="2937934"/>
            <a:ext cx="1245387" cy="379904"/>
          </a:xfrm>
          <a:prstGeom prst="rect">
            <a:avLst/>
          </a:prstGeom>
          <a:noFill/>
          <a:ln w="28575">
            <a:solidFill>
              <a:srgbClr val="322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0CD4015-F751-1B49-9ED4-4EFFDDB8E333}"/>
              </a:ext>
            </a:extLst>
          </p:cNvPr>
          <p:cNvCxnSpPr>
            <a:cxnSpLocks/>
          </p:cNvCxnSpPr>
          <p:nvPr/>
        </p:nvCxnSpPr>
        <p:spPr>
          <a:xfrm flipH="1">
            <a:off x="8022714" y="4705310"/>
            <a:ext cx="8478" cy="534147"/>
          </a:xfrm>
          <a:prstGeom prst="line">
            <a:avLst/>
          </a:prstGeom>
          <a:ln w="22225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95AAA33-D192-A542-8939-2534FD51A62D}"/>
              </a:ext>
            </a:extLst>
          </p:cNvPr>
          <p:cNvSpPr txBox="1"/>
          <p:nvPr/>
        </p:nvSpPr>
        <p:spPr>
          <a:xfrm>
            <a:off x="2674684" y="2361031"/>
            <a:ext cx="1114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Shield connected at both ends makes a local chassis ground among a group of chassis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E39B274-747A-D347-A480-D740EA70380D}"/>
              </a:ext>
            </a:extLst>
          </p:cNvPr>
          <p:cNvCxnSpPr>
            <a:cxnSpLocks/>
          </p:cNvCxnSpPr>
          <p:nvPr/>
        </p:nvCxnSpPr>
        <p:spPr>
          <a:xfrm flipH="1" flipV="1">
            <a:off x="4490378" y="3980147"/>
            <a:ext cx="180204" cy="735465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D89605B-7DA1-2B48-BA3F-5ED9980B8247}"/>
              </a:ext>
            </a:extLst>
          </p:cNvPr>
          <p:cNvSpPr txBox="1"/>
          <p:nvPr/>
        </p:nvSpPr>
        <p:spPr>
          <a:xfrm>
            <a:off x="4369511" y="4662404"/>
            <a:ext cx="1080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Helvetica Neue" charset="0"/>
                <a:ea typeface="Helvetica Neue" charset="0"/>
                <a:cs typeface="Helvetica Neue" charset="0"/>
              </a:rPr>
              <a:t>Shields connected at </a:t>
            </a:r>
            <a:r>
              <a:rPr lang="en-US" sz="800" dirty="0" err="1">
                <a:latin typeface="Helvetica Neue" charset="0"/>
                <a:ea typeface="Helvetica Neue" charset="0"/>
                <a:cs typeface="Helvetica Neue" charset="0"/>
              </a:rPr>
              <a:t>ebay</a:t>
            </a:r>
            <a:r>
              <a:rPr lang="en-US" sz="800">
                <a:latin typeface="Helvetica Neue" charset="0"/>
                <a:ea typeface="Helvetica Neue" charset="0"/>
                <a:cs typeface="Helvetica Neue" charset="0"/>
              </a:rPr>
              <a:t> chasis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B03EB82-AEF7-3D47-B19A-7C18083E9828}"/>
              </a:ext>
            </a:extLst>
          </p:cNvPr>
          <p:cNvSpPr/>
          <p:nvPr/>
        </p:nvSpPr>
        <p:spPr>
          <a:xfrm>
            <a:off x="2253767" y="4249068"/>
            <a:ext cx="438677" cy="264479"/>
          </a:xfrm>
          <a:prstGeom prst="rect">
            <a:avLst/>
          </a:prstGeom>
          <a:noFill/>
          <a:ln w="28575">
            <a:solidFill>
              <a:srgbClr val="322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12B8C66-0993-084E-925B-02A90F8B4F45}"/>
              </a:ext>
            </a:extLst>
          </p:cNvPr>
          <p:cNvSpPr txBox="1"/>
          <p:nvPr/>
        </p:nvSpPr>
        <p:spPr>
          <a:xfrm>
            <a:off x="2182556" y="4216968"/>
            <a:ext cx="647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Helvetica Neue" charset="0"/>
                <a:ea typeface="Helvetica Neue" charset="0"/>
                <a:cs typeface="Helvetica Neue" charset="0"/>
              </a:rPr>
              <a:t>TCS Ethercat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2FBEBF0-9FCA-2B48-8254-D6577964F6E3}"/>
              </a:ext>
            </a:extLst>
          </p:cNvPr>
          <p:cNvSpPr/>
          <p:nvPr/>
        </p:nvSpPr>
        <p:spPr>
          <a:xfrm>
            <a:off x="5848789" y="4284868"/>
            <a:ext cx="438677" cy="264479"/>
          </a:xfrm>
          <a:prstGeom prst="rect">
            <a:avLst/>
          </a:prstGeom>
          <a:noFill/>
          <a:ln w="28575">
            <a:solidFill>
              <a:srgbClr val="322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2611DCD-62D7-514E-937F-AADF6AFD49EB}"/>
              </a:ext>
            </a:extLst>
          </p:cNvPr>
          <p:cNvCxnSpPr>
            <a:cxnSpLocks/>
          </p:cNvCxnSpPr>
          <p:nvPr/>
        </p:nvCxnSpPr>
        <p:spPr>
          <a:xfrm>
            <a:off x="4909040" y="5625931"/>
            <a:ext cx="1" cy="423239"/>
          </a:xfrm>
          <a:prstGeom prst="line">
            <a:avLst/>
          </a:prstGeom>
          <a:ln w="22225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DB0FF13-83E3-F745-A985-7452E34F72EC}"/>
              </a:ext>
            </a:extLst>
          </p:cNvPr>
          <p:cNvCxnSpPr>
            <a:cxnSpLocks/>
          </p:cNvCxnSpPr>
          <p:nvPr/>
        </p:nvCxnSpPr>
        <p:spPr>
          <a:xfrm flipH="1">
            <a:off x="4670583" y="6049169"/>
            <a:ext cx="476913" cy="0"/>
          </a:xfrm>
          <a:prstGeom prst="line">
            <a:avLst/>
          </a:prstGeom>
          <a:ln w="22225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103D128-C820-6F4C-B952-83FDF28A9541}"/>
              </a:ext>
            </a:extLst>
          </p:cNvPr>
          <p:cNvCxnSpPr>
            <a:cxnSpLocks/>
          </p:cNvCxnSpPr>
          <p:nvPr/>
        </p:nvCxnSpPr>
        <p:spPr>
          <a:xfrm flipH="1">
            <a:off x="4751364" y="6122439"/>
            <a:ext cx="324512" cy="0"/>
          </a:xfrm>
          <a:prstGeom prst="line">
            <a:avLst/>
          </a:prstGeom>
          <a:ln w="22225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94436A5-26C2-E74F-8C21-8DE5142A057D}"/>
              </a:ext>
            </a:extLst>
          </p:cNvPr>
          <p:cNvCxnSpPr>
            <a:cxnSpLocks/>
          </p:cNvCxnSpPr>
          <p:nvPr/>
        </p:nvCxnSpPr>
        <p:spPr>
          <a:xfrm flipH="1">
            <a:off x="4842884" y="6186916"/>
            <a:ext cx="172112" cy="0"/>
          </a:xfrm>
          <a:prstGeom prst="line">
            <a:avLst/>
          </a:prstGeom>
          <a:ln w="22225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6095F9B-A043-A24B-97FD-68B4AE720EFB}"/>
              </a:ext>
            </a:extLst>
          </p:cNvPr>
          <p:cNvSpPr txBox="1"/>
          <p:nvPr/>
        </p:nvSpPr>
        <p:spPr>
          <a:xfrm>
            <a:off x="5005073" y="5629919"/>
            <a:ext cx="3497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Helvetica Neue" charset="0"/>
                <a:ea typeface="Helvetica Neue" charset="0"/>
                <a:cs typeface="Helvetica Neue" charset="0"/>
              </a:rPr>
              <a:t>2 ohms; note that this is ~50 parallel ground spike resistors, and not a single grounding spike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64BDA67-018A-D246-B1D7-8643830AF4F8}"/>
              </a:ext>
            </a:extLst>
          </p:cNvPr>
          <p:cNvGrpSpPr/>
          <p:nvPr/>
        </p:nvGrpSpPr>
        <p:grpSpPr>
          <a:xfrm>
            <a:off x="4783978" y="5501709"/>
            <a:ext cx="248587" cy="445074"/>
            <a:chOff x="2382702" y="3985903"/>
            <a:chExt cx="248587" cy="445074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DAAA2D51-5882-5A48-85E1-1D5211132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2702" y="3993281"/>
              <a:ext cx="248587" cy="424417"/>
            </a:xfrm>
            <a:prstGeom prst="rect">
              <a:avLst/>
            </a:prstGeom>
          </p:spPr>
        </p:pic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43ABA37-827D-D244-BCD9-7792DB5A717F}"/>
                </a:ext>
              </a:extLst>
            </p:cNvPr>
            <p:cNvCxnSpPr>
              <a:cxnSpLocks/>
            </p:cNvCxnSpPr>
            <p:nvPr/>
          </p:nvCxnSpPr>
          <p:spPr>
            <a:xfrm>
              <a:off x="2506995" y="4353618"/>
              <a:ext cx="1" cy="77359"/>
            </a:xfrm>
            <a:prstGeom prst="line">
              <a:avLst/>
            </a:prstGeom>
            <a:ln w="22225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4039E38-F989-294F-964F-17887A37FBF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30" y="3985903"/>
              <a:ext cx="0" cy="52297"/>
            </a:xfrm>
            <a:prstGeom prst="line">
              <a:avLst/>
            </a:prstGeom>
            <a:ln w="22225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9E2360B-7C89-DC4F-9F4C-E49474ECF2DF}"/>
              </a:ext>
            </a:extLst>
          </p:cNvPr>
          <p:cNvGrpSpPr/>
          <p:nvPr/>
        </p:nvGrpSpPr>
        <p:grpSpPr>
          <a:xfrm>
            <a:off x="2315594" y="4605883"/>
            <a:ext cx="248587" cy="411045"/>
            <a:chOff x="2382702" y="3985903"/>
            <a:chExt cx="248587" cy="445074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DD862068-C490-544E-826A-06008CAE5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2702" y="3993281"/>
              <a:ext cx="248587" cy="424417"/>
            </a:xfrm>
            <a:prstGeom prst="rect">
              <a:avLst/>
            </a:prstGeom>
          </p:spPr>
        </p:pic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0D253FB-1838-1746-B6BE-87EB8106141C}"/>
                </a:ext>
              </a:extLst>
            </p:cNvPr>
            <p:cNvCxnSpPr>
              <a:cxnSpLocks/>
            </p:cNvCxnSpPr>
            <p:nvPr/>
          </p:nvCxnSpPr>
          <p:spPr>
            <a:xfrm>
              <a:off x="2506995" y="4353618"/>
              <a:ext cx="1" cy="77359"/>
            </a:xfrm>
            <a:prstGeom prst="line">
              <a:avLst/>
            </a:prstGeom>
            <a:ln w="22225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1E6D2D2-1047-2444-9532-797E5E9AB404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30" y="3985903"/>
              <a:ext cx="0" cy="52297"/>
            </a:xfrm>
            <a:prstGeom prst="line">
              <a:avLst/>
            </a:prstGeom>
            <a:ln w="22225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3CD91192-14D6-4E44-9F91-E01EB7340592}"/>
              </a:ext>
            </a:extLst>
          </p:cNvPr>
          <p:cNvSpPr txBox="1"/>
          <p:nvPr/>
        </p:nvSpPr>
        <p:spPr>
          <a:xfrm>
            <a:off x="2224765" y="3775466"/>
            <a:ext cx="5663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Helvetica Neue" charset="0"/>
                <a:ea typeface="Helvetica Neue" charset="0"/>
                <a:cs typeface="Helvetica Neue" charset="0"/>
              </a:rPr>
              <a:t>Ethercat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92C4E5C-D2F0-974D-80F9-5C1D9D8346B8}"/>
              </a:ext>
            </a:extLst>
          </p:cNvPr>
          <p:cNvSpPr txBox="1"/>
          <p:nvPr/>
        </p:nvSpPr>
        <p:spPr>
          <a:xfrm>
            <a:off x="7941492" y="3613518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latin typeface="Helvetica Neue" charset="0"/>
                <a:ea typeface="Helvetica Neue" charset="0"/>
                <a:cs typeface="Helvetica Neue" charset="0"/>
              </a:rPr>
              <a:t>+ +</a:t>
            </a:r>
          </a:p>
          <a:p>
            <a:r>
              <a:rPr lang="en-US" sz="800">
                <a:latin typeface="Helvetica Neue" charset="0"/>
                <a:ea typeface="Helvetica Neue" charset="0"/>
                <a:cs typeface="Helvetica Neue" charset="0"/>
              </a:rPr>
              <a:t>  +</a:t>
            </a:r>
          </a:p>
          <a:p>
            <a:r>
              <a:rPr lang="en-US" sz="800">
                <a:latin typeface="Helvetica Neue" charset="0"/>
                <a:ea typeface="Helvetica Neue" charset="0"/>
                <a:cs typeface="Helvetica Neue" charset="0"/>
              </a:rPr>
              <a:t>++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9C215B7-EA1D-5B48-B9F4-2B3EB5111E6E}"/>
              </a:ext>
            </a:extLst>
          </p:cNvPr>
          <p:cNvCxnSpPr>
            <a:cxnSpLocks/>
          </p:cNvCxnSpPr>
          <p:nvPr/>
        </p:nvCxnSpPr>
        <p:spPr>
          <a:xfrm>
            <a:off x="3893382" y="3880505"/>
            <a:ext cx="1961723" cy="4071"/>
          </a:xfrm>
          <a:prstGeom prst="line">
            <a:avLst/>
          </a:prstGeom>
          <a:ln w="22225">
            <a:solidFill>
              <a:srgbClr val="FF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68BCC7C5-D335-6D43-AC14-513A90BA8EAA}"/>
              </a:ext>
            </a:extLst>
          </p:cNvPr>
          <p:cNvSpPr/>
          <p:nvPr/>
        </p:nvSpPr>
        <p:spPr>
          <a:xfrm rot="5400000">
            <a:off x="7503172" y="3420980"/>
            <a:ext cx="992608" cy="796559"/>
          </a:xfrm>
          <a:prstGeom prst="rect">
            <a:avLst/>
          </a:prstGeom>
          <a:noFill/>
          <a:ln w="28575">
            <a:solidFill>
              <a:srgbClr val="322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C72645D-2579-6B4D-AB92-4B4C96F1DD35}"/>
              </a:ext>
            </a:extLst>
          </p:cNvPr>
          <p:cNvSpPr/>
          <p:nvPr/>
        </p:nvSpPr>
        <p:spPr>
          <a:xfrm>
            <a:off x="7578700" y="3837182"/>
            <a:ext cx="51265" cy="111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C435FFC-1360-6F4A-8A86-BB4BC97B5E3A}"/>
              </a:ext>
            </a:extLst>
          </p:cNvPr>
          <p:cNvSpPr/>
          <p:nvPr/>
        </p:nvSpPr>
        <p:spPr>
          <a:xfrm rot="21429176">
            <a:off x="7576962" y="4114698"/>
            <a:ext cx="65366" cy="157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A4D0236-9F17-394C-AF1A-1AC7DB29A517}"/>
              </a:ext>
            </a:extLst>
          </p:cNvPr>
          <p:cNvCxnSpPr>
            <a:cxnSpLocks/>
          </p:cNvCxnSpPr>
          <p:nvPr/>
        </p:nvCxnSpPr>
        <p:spPr>
          <a:xfrm flipV="1">
            <a:off x="7685172" y="4315561"/>
            <a:ext cx="0" cy="337506"/>
          </a:xfrm>
          <a:prstGeom prst="line">
            <a:avLst/>
          </a:prstGeom>
          <a:ln w="22225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1FE7A710-201E-8947-B06C-B358E9ADD673}"/>
              </a:ext>
            </a:extLst>
          </p:cNvPr>
          <p:cNvSpPr txBox="1"/>
          <p:nvPr/>
        </p:nvSpPr>
        <p:spPr>
          <a:xfrm>
            <a:off x="4381952" y="5043734"/>
            <a:ext cx="1282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Helvetica Neue" charset="0"/>
                <a:ea typeface="Helvetica Neue" charset="0"/>
                <a:cs typeface="Helvetica Neue" charset="0"/>
              </a:rPr>
              <a:t>Ground potential fluctuations as current to ground varies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A0BD3CC-06C0-294A-8CDA-8DFD6E435F69}"/>
              </a:ext>
            </a:extLst>
          </p:cNvPr>
          <p:cNvCxnSpPr>
            <a:cxnSpLocks/>
          </p:cNvCxnSpPr>
          <p:nvPr/>
        </p:nvCxnSpPr>
        <p:spPr>
          <a:xfrm flipV="1">
            <a:off x="6280482" y="3884030"/>
            <a:ext cx="1523044" cy="0"/>
          </a:xfrm>
          <a:prstGeom prst="line">
            <a:avLst/>
          </a:prstGeom>
          <a:ln w="22225">
            <a:solidFill>
              <a:srgbClr val="FF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36C567A-B6F4-6D4C-9FC3-7853E0B40034}"/>
              </a:ext>
            </a:extLst>
          </p:cNvPr>
          <p:cNvCxnSpPr>
            <a:cxnSpLocks/>
          </p:cNvCxnSpPr>
          <p:nvPr/>
        </p:nvCxnSpPr>
        <p:spPr>
          <a:xfrm>
            <a:off x="2372103" y="4056413"/>
            <a:ext cx="0" cy="174399"/>
          </a:xfrm>
          <a:prstGeom prst="line">
            <a:avLst/>
          </a:prstGeom>
          <a:ln w="22225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69EFCF6B-4472-D148-A78D-2319BFAFECE0}"/>
              </a:ext>
            </a:extLst>
          </p:cNvPr>
          <p:cNvSpPr txBox="1"/>
          <p:nvPr/>
        </p:nvSpPr>
        <p:spPr>
          <a:xfrm>
            <a:off x="7928601" y="3676762"/>
            <a:ext cx="285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latin typeface="Helvetica Neue" charset="0"/>
                <a:ea typeface="Helvetica Neue" charset="0"/>
                <a:cs typeface="Helvetica Neue" charset="0"/>
              </a:rPr>
              <a:t>-+</a:t>
            </a:r>
          </a:p>
          <a:p>
            <a:r>
              <a:rPr lang="en-US" sz="800">
                <a:latin typeface="Helvetica Neue" charset="0"/>
                <a:ea typeface="Helvetica Neue" charset="0"/>
                <a:cs typeface="Helvetica Neue" charset="0"/>
              </a:rPr>
              <a:t>-+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9E917EE-BF12-B64C-A07E-84BDBDD3BB99}"/>
              </a:ext>
            </a:extLst>
          </p:cNvPr>
          <p:cNvSpPr txBox="1"/>
          <p:nvPr/>
        </p:nvSpPr>
        <p:spPr>
          <a:xfrm>
            <a:off x="3732484" y="2349017"/>
            <a:ext cx="1282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Helvetica Neue" charset="0"/>
                <a:ea typeface="Helvetica Neue" charset="0"/>
                <a:cs typeface="Helvetica Neue" charset="0"/>
              </a:rPr>
              <a:t>ESD drive fluctuations as local ground fluctuates with respect to building ground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E9C660B-18C9-794B-8224-8F57B0D598E9}"/>
              </a:ext>
            </a:extLst>
          </p:cNvPr>
          <p:cNvCxnSpPr>
            <a:cxnSpLocks/>
          </p:cNvCxnSpPr>
          <p:nvPr/>
        </p:nvCxnSpPr>
        <p:spPr>
          <a:xfrm flipV="1">
            <a:off x="4293683" y="2946726"/>
            <a:ext cx="0" cy="928512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94ED653-0AA5-6E4F-8B03-9A4D0D0809F1}"/>
              </a:ext>
            </a:extLst>
          </p:cNvPr>
          <p:cNvCxnSpPr>
            <a:cxnSpLocks/>
          </p:cNvCxnSpPr>
          <p:nvPr/>
        </p:nvCxnSpPr>
        <p:spPr>
          <a:xfrm flipH="1" flipV="1">
            <a:off x="2048216" y="3073107"/>
            <a:ext cx="367704" cy="465174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E391A8EE-0238-A74B-9E4B-65CD85B3E98A}"/>
              </a:ext>
            </a:extLst>
          </p:cNvPr>
          <p:cNvSpPr txBox="1"/>
          <p:nvPr/>
        </p:nvSpPr>
        <p:spPr>
          <a:xfrm>
            <a:off x="1596810" y="2361031"/>
            <a:ext cx="1035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Helvetica Neue" charset="0"/>
                <a:ea typeface="Helvetica Neue" charset="0"/>
                <a:cs typeface="Helvetica Neue" charset="0"/>
              </a:rPr>
              <a:t>Anodized racks make high-resistance connections to chassis ground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9FA1309-6AF4-0345-B0E1-58317F8A43BC}"/>
              </a:ext>
            </a:extLst>
          </p:cNvPr>
          <p:cNvSpPr txBox="1"/>
          <p:nvPr/>
        </p:nvSpPr>
        <p:spPr>
          <a:xfrm>
            <a:off x="7861489" y="2893685"/>
            <a:ext cx="1282513" cy="584775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latin typeface="Helvetica Neue" charset="0"/>
                <a:ea typeface="Helvetica Neue" charset="0"/>
                <a:cs typeface="Helvetica Neue" charset="0"/>
              </a:rPr>
              <a:t>Force on bias-polarized molecules ( -+ ) can be adjusted to cancel force on excess charge ( + 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72F3AEC-C158-B147-8489-9861D6D624F6}"/>
              </a:ext>
            </a:extLst>
          </p:cNvPr>
          <p:cNvSpPr txBox="1"/>
          <p:nvPr/>
        </p:nvSpPr>
        <p:spPr>
          <a:xfrm>
            <a:off x="5142153" y="5989719"/>
            <a:ext cx="7825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latin typeface="Helvetica Neue" charset="0"/>
                <a:ea typeface="Helvetica Neue" charset="0"/>
                <a:cs typeface="Helvetica Neue" charset="0"/>
              </a:rPr>
              <a:t>Neutral Earth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A838215-2E2E-5B45-848D-1B773B8A7E12}"/>
              </a:ext>
            </a:extLst>
          </p:cNvPr>
          <p:cNvCxnSpPr>
            <a:cxnSpLocks/>
          </p:cNvCxnSpPr>
          <p:nvPr/>
        </p:nvCxnSpPr>
        <p:spPr>
          <a:xfrm flipV="1">
            <a:off x="197980" y="4519857"/>
            <a:ext cx="371922" cy="288822"/>
          </a:xfrm>
          <a:prstGeom prst="line">
            <a:avLst/>
          </a:prstGeom>
          <a:ln w="22225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FAA3A0C3-22B5-7042-A6D1-8A055381AAD7}"/>
              </a:ext>
            </a:extLst>
          </p:cNvPr>
          <p:cNvSpPr txBox="1"/>
          <p:nvPr/>
        </p:nvSpPr>
        <p:spPr>
          <a:xfrm>
            <a:off x="84449" y="5554006"/>
            <a:ext cx="1705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Helvetica Neue" charset="0"/>
                <a:ea typeface="Helvetica Neue" charset="0"/>
                <a:cs typeface="Helvetica Neue" charset="0"/>
              </a:rPr>
              <a:t>Mains transformer connected to building ground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AA8608D-B96D-7D40-870B-3D75140C3BA8}"/>
              </a:ext>
            </a:extLst>
          </p:cNvPr>
          <p:cNvCxnSpPr>
            <a:cxnSpLocks/>
          </p:cNvCxnSpPr>
          <p:nvPr/>
        </p:nvCxnSpPr>
        <p:spPr>
          <a:xfrm>
            <a:off x="192599" y="4788215"/>
            <a:ext cx="5381" cy="733518"/>
          </a:xfrm>
          <a:prstGeom prst="line">
            <a:avLst/>
          </a:prstGeom>
          <a:ln w="22225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50C8BF8D-3764-0C46-BDC7-6EDD4C4280A4}"/>
              </a:ext>
            </a:extLst>
          </p:cNvPr>
          <p:cNvSpPr txBox="1"/>
          <p:nvPr/>
        </p:nvSpPr>
        <p:spPr>
          <a:xfrm>
            <a:off x="2243186" y="5553220"/>
            <a:ext cx="1705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Helvetica Neue" charset="0"/>
                <a:ea typeface="Helvetica Neue" charset="0"/>
                <a:cs typeface="Helvetica Neue" charset="0"/>
              </a:rPr>
              <a:t>Building ground potential varies by location depending on the low resistances in the grounding system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8E11CF6-06A3-FE42-801D-C48FC612F707}"/>
              </a:ext>
            </a:extLst>
          </p:cNvPr>
          <p:cNvSpPr/>
          <p:nvPr/>
        </p:nvSpPr>
        <p:spPr>
          <a:xfrm>
            <a:off x="7956017" y="4127011"/>
            <a:ext cx="57906" cy="5984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48FD10BB-80FA-E143-941B-1B00BE93DF22}"/>
              </a:ext>
            </a:extLst>
          </p:cNvPr>
          <p:cNvSpPr/>
          <p:nvPr/>
        </p:nvSpPr>
        <p:spPr>
          <a:xfrm>
            <a:off x="7932573" y="3537110"/>
            <a:ext cx="57906" cy="5984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7B7F422-3E3D-F141-B9C9-DF8CD4478A9A}"/>
              </a:ext>
            </a:extLst>
          </p:cNvPr>
          <p:cNvCxnSpPr>
            <a:cxnSpLocks/>
          </p:cNvCxnSpPr>
          <p:nvPr/>
        </p:nvCxnSpPr>
        <p:spPr>
          <a:xfrm flipV="1">
            <a:off x="3893381" y="4180935"/>
            <a:ext cx="4081564" cy="0"/>
          </a:xfrm>
          <a:prstGeom prst="line">
            <a:avLst/>
          </a:prstGeom>
          <a:ln w="22225">
            <a:solidFill>
              <a:srgbClr val="FFC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9318D3F7-DDA3-5E4B-944A-6EE638DA3DF4}"/>
              </a:ext>
            </a:extLst>
          </p:cNvPr>
          <p:cNvCxnSpPr>
            <a:cxnSpLocks/>
          </p:cNvCxnSpPr>
          <p:nvPr/>
        </p:nvCxnSpPr>
        <p:spPr>
          <a:xfrm>
            <a:off x="3874387" y="4140688"/>
            <a:ext cx="4096544" cy="0"/>
          </a:xfrm>
          <a:prstGeom prst="line">
            <a:avLst/>
          </a:prstGeom>
          <a:ln w="22225">
            <a:solidFill>
              <a:srgbClr val="FFC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7D09D113-8E7D-8048-AABB-77CB7284AD5C}"/>
              </a:ext>
            </a:extLst>
          </p:cNvPr>
          <p:cNvSpPr txBox="1"/>
          <p:nvPr/>
        </p:nvSpPr>
        <p:spPr>
          <a:xfrm>
            <a:off x="3446582" y="4084805"/>
            <a:ext cx="616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Helvetica Neue" charset="0"/>
                <a:ea typeface="Helvetica Neue" charset="0"/>
                <a:cs typeface="Helvetica Neue" charset="0"/>
              </a:rPr>
              <a:t>Ring heater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D952E983-2983-0A4E-AB23-1F7B6C002A6C}"/>
              </a:ext>
            </a:extLst>
          </p:cNvPr>
          <p:cNvSpPr/>
          <p:nvPr/>
        </p:nvSpPr>
        <p:spPr>
          <a:xfrm>
            <a:off x="3437767" y="4127569"/>
            <a:ext cx="438677" cy="264479"/>
          </a:xfrm>
          <a:prstGeom prst="rect">
            <a:avLst/>
          </a:prstGeom>
          <a:noFill/>
          <a:ln w="28575">
            <a:solidFill>
              <a:srgbClr val="322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D110FA98-CA83-5140-B671-435B93BBD1F2}"/>
              </a:ext>
            </a:extLst>
          </p:cNvPr>
          <p:cNvCxnSpPr>
            <a:cxnSpLocks/>
          </p:cNvCxnSpPr>
          <p:nvPr/>
        </p:nvCxnSpPr>
        <p:spPr>
          <a:xfrm>
            <a:off x="3896633" y="4230811"/>
            <a:ext cx="4031969" cy="0"/>
          </a:xfrm>
          <a:prstGeom prst="line">
            <a:avLst/>
          </a:prstGeom>
          <a:ln w="22225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EEBB6875-B29F-DA4F-8650-81D9AAA1A5BA}"/>
              </a:ext>
            </a:extLst>
          </p:cNvPr>
          <p:cNvCxnSpPr>
            <a:cxnSpLocks/>
          </p:cNvCxnSpPr>
          <p:nvPr/>
        </p:nvCxnSpPr>
        <p:spPr>
          <a:xfrm flipH="1" flipV="1">
            <a:off x="4687520" y="4232402"/>
            <a:ext cx="68848" cy="471600"/>
          </a:xfrm>
          <a:prstGeom prst="line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E098D45-5695-2546-B01A-07D1C54D9A5C}"/>
              </a:ext>
            </a:extLst>
          </p:cNvPr>
          <p:cNvSpPr/>
          <p:nvPr/>
        </p:nvSpPr>
        <p:spPr>
          <a:xfrm>
            <a:off x="4218192" y="4257891"/>
            <a:ext cx="114178" cy="143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3228EA26-9A55-D543-83CC-DECB7B2152EF}"/>
              </a:ext>
            </a:extLst>
          </p:cNvPr>
          <p:cNvSpPr/>
          <p:nvPr/>
        </p:nvSpPr>
        <p:spPr>
          <a:xfrm rot="1423695" flipH="1">
            <a:off x="7004607" y="3129788"/>
            <a:ext cx="66559" cy="342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6D309A7-4D0A-3D4D-9D88-CE7293301650}"/>
              </a:ext>
            </a:extLst>
          </p:cNvPr>
          <p:cNvSpPr txBox="1"/>
          <p:nvPr/>
        </p:nvSpPr>
        <p:spPr>
          <a:xfrm>
            <a:off x="6597143" y="2366971"/>
            <a:ext cx="1080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Helvetica Neue" charset="0"/>
                <a:ea typeface="Helvetica Neue" charset="0"/>
                <a:cs typeface="Helvetica Neue" charset="0"/>
              </a:rPr>
              <a:t>Viewport with fringing fields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526DFD8F-6240-3041-809C-D336E371942B}"/>
              </a:ext>
            </a:extLst>
          </p:cNvPr>
          <p:cNvCxnSpPr>
            <a:cxnSpLocks/>
          </p:cNvCxnSpPr>
          <p:nvPr/>
        </p:nvCxnSpPr>
        <p:spPr>
          <a:xfrm flipH="1" flipV="1">
            <a:off x="6874929" y="2683930"/>
            <a:ext cx="141520" cy="581176"/>
          </a:xfrm>
          <a:prstGeom prst="line">
            <a:avLst/>
          </a:prstGeom>
          <a:ln w="381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48FFAD97-1BE2-3340-AA58-B3EF341CFA03}"/>
              </a:ext>
            </a:extLst>
          </p:cNvPr>
          <p:cNvCxnSpPr>
            <a:cxnSpLocks/>
          </p:cNvCxnSpPr>
          <p:nvPr/>
        </p:nvCxnSpPr>
        <p:spPr>
          <a:xfrm flipV="1">
            <a:off x="6284496" y="3917095"/>
            <a:ext cx="1523044" cy="0"/>
          </a:xfrm>
          <a:prstGeom prst="line">
            <a:avLst/>
          </a:prstGeom>
          <a:ln w="22225">
            <a:solidFill>
              <a:srgbClr val="FF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F06115A-9EE8-7E4B-825F-7B66BFF4426A}"/>
              </a:ext>
            </a:extLst>
          </p:cNvPr>
          <p:cNvSpPr/>
          <p:nvPr/>
        </p:nvSpPr>
        <p:spPr>
          <a:xfrm>
            <a:off x="2916936" y="4255348"/>
            <a:ext cx="59299" cy="99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7E380CA-B953-254B-B3EB-D2343B9B20B8}"/>
              </a:ext>
            </a:extLst>
          </p:cNvPr>
          <p:cNvCxnSpPr/>
          <p:nvPr/>
        </p:nvCxnSpPr>
        <p:spPr>
          <a:xfrm>
            <a:off x="2692443" y="4306769"/>
            <a:ext cx="729912" cy="0"/>
          </a:xfrm>
          <a:prstGeom prst="line">
            <a:avLst/>
          </a:prstGeom>
          <a:ln w="22225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4A9F256A-34B5-AA4C-81D3-937670F3277A}"/>
              </a:ext>
            </a:extLst>
          </p:cNvPr>
          <p:cNvCxnSpPr>
            <a:cxnSpLocks/>
          </p:cNvCxnSpPr>
          <p:nvPr/>
        </p:nvCxnSpPr>
        <p:spPr>
          <a:xfrm>
            <a:off x="2438411" y="4517341"/>
            <a:ext cx="0" cy="126337"/>
          </a:xfrm>
          <a:prstGeom prst="line">
            <a:avLst/>
          </a:prstGeom>
          <a:ln w="22225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3C5143D-8BEE-7E4B-824B-865121768483}"/>
              </a:ext>
            </a:extLst>
          </p:cNvPr>
          <p:cNvGrpSpPr/>
          <p:nvPr/>
        </p:nvGrpSpPr>
        <p:grpSpPr>
          <a:xfrm>
            <a:off x="3531247" y="4620729"/>
            <a:ext cx="248587" cy="411045"/>
            <a:chOff x="2382702" y="3985903"/>
            <a:chExt cx="248587" cy="445074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5319CEFF-3204-A846-B543-867B4A3EB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82702" y="3993281"/>
              <a:ext cx="248587" cy="424417"/>
            </a:xfrm>
            <a:prstGeom prst="rect">
              <a:avLst/>
            </a:prstGeom>
          </p:spPr>
        </p:pic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332F7B2-641E-CA4B-A094-1BB5EA2003F5}"/>
                </a:ext>
              </a:extLst>
            </p:cNvPr>
            <p:cNvCxnSpPr>
              <a:cxnSpLocks/>
            </p:cNvCxnSpPr>
            <p:nvPr/>
          </p:nvCxnSpPr>
          <p:spPr>
            <a:xfrm>
              <a:off x="2506995" y="4353618"/>
              <a:ext cx="1" cy="77359"/>
            </a:xfrm>
            <a:prstGeom prst="line">
              <a:avLst/>
            </a:prstGeom>
            <a:ln w="22225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663988C-A218-D945-8E80-580B451E3293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30" y="3985903"/>
              <a:ext cx="0" cy="52297"/>
            </a:xfrm>
            <a:prstGeom prst="line">
              <a:avLst/>
            </a:prstGeom>
            <a:ln w="22225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BBCF5D52-009A-8B4D-966D-C97D6A48CB4F}"/>
              </a:ext>
            </a:extLst>
          </p:cNvPr>
          <p:cNvCxnSpPr>
            <a:cxnSpLocks/>
            <a:endCxn id="112" idx="0"/>
          </p:cNvCxnSpPr>
          <p:nvPr/>
        </p:nvCxnSpPr>
        <p:spPr>
          <a:xfrm>
            <a:off x="3651026" y="4399836"/>
            <a:ext cx="4515" cy="227707"/>
          </a:xfrm>
          <a:prstGeom prst="line">
            <a:avLst/>
          </a:prstGeom>
          <a:ln w="22225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336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823326" y="1400633"/>
            <a:ext cx="5849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Photographed while at full sensitivity, lit by scattered infrared beam</a:t>
            </a:r>
            <a:r>
              <a:rPr lang="en-US" sz="16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2790" y="52871"/>
            <a:ext cx="8723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7) Arm Cavity Baffle identified as scattering source at LLO and hanging problems corrected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77955" y="6113555"/>
            <a:ext cx="3173178" cy="707886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annular reaction mass with reflective ESD traces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02807" y="5867125"/>
            <a:ext cx="1325431" cy="707886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ETMY test mass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560763" y="5206571"/>
            <a:ext cx="304759" cy="635833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4" idx="0"/>
          </p:cNvCxnSpPr>
          <p:nvPr/>
        </p:nvCxnSpPr>
        <p:spPr>
          <a:xfrm flipH="1" flipV="1">
            <a:off x="7452986" y="5620695"/>
            <a:ext cx="211558" cy="49286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-33095" y="1958435"/>
            <a:ext cx="9035434" cy="34881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indent="-457200" algn="ctr">
              <a:lnSpc>
                <a:spcPts val="2000"/>
              </a:lnSpc>
            </a:pPr>
            <a:r>
              <a:rPr lang="en-US" sz="2000" b="1">
                <a:latin typeface="Franklin Gothic Heavy" charset="0"/>
                <a:ea typeface="Franklin Gothic Heavy" charset="0"/>
                <a:cs typeface="Franklin Gothic Heavy" charset="0"/>
              </a:rPr>
              <a:t>Movies</a:t>
            </a:r>
            <a:endParaRPr lang="en-US" sz="2000" b="1" i="1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21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D9FC62-3060-974E-A6D6-684FD3B8A1C1}"/>
              </a:ext>
            </a:extLst>
          </p:cNvPr>
          <p:cNvGrpSpPr>
            <a:grpSpLocks noChangeAspect="1"/>
          </p:cNvGrpSpPr>
          <p:nvPr/>
        </p:nvGrpSpPr>
        <p:grpSpPr>
          <a:xfrm>
            <a:off x="28729" y="759893"/>
            <a:ext cx="9115271" cy="6061548"/>
            <a:chOff x="528082" y="336684"/>
            <a:chExt cx="8087836" cy="537831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A405303-45A1-814F-B0BA-569198386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082" y="792992"/>
              <a:ext cx="8087836" cy="49220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6324A19-CF4A-B648-81B2-A54177A5DD90}"/>
                </a:ext>
              </a:extLst>
            </p:cNvPr>
            <p:cNvSpPr txBox="1"/>
            <p:nvPr/>
          </p:nvSpPr>
          <p:spPr>
            <a:xfrm>
              <a:off x="6410022" y="2395835"/>
              <a:ext cx="1917119" cy="636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transmission monitor (TMS)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2C5B7FA-8821-0841-AE54-ABE87D59977E}"/>
                </a:ext>
              </a:extLst>
            </p:cNvPr>
            <p:cNvSpPr txBox="1"/>
            <p:nvPr/>
          </p:nvSpPr>
          <p:spPr>
            <a:xfrm>
              <a:off x="3691254" y="4743734"/>
              <a:ext cx="1176034" cy="464245"/>
            </a:xfrm>
            <a:prstGeom prst="rect">
              <a:avLst/>
            </a:prstGeom>
            <a:solidFill>
              <a:schemeClr val="tx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ETMY test mass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999216C-DFC7-7541-BA23-DCA272F28896}"/>
                </a:ext>
              </a:extLst>
            </p:cNvPr>
            <p:cNvCxnSpPr/>
            <p:nvPr/>
          </p:nvCxnSpPr>
          <p:spPr>
            <a:xfrm flipV="1">
              <a:off x="4234371" y="4182482"/>
              <a:ext cx="258256" cy="59201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E428096-A468-1F45-91C2-6E26565D66F4}"/>
                </a:ext>
              </a:extLst>
            </p:cNvPr>
            <p:cNvSpPr txBox="1"/>
            <p:nvPr/>
          </p:nvSpPr>
          <p:spPr>
            <a:xfrm>
              <a:off x="1648891" y="4990257"/>
              <a:ext cx="1558321" cy="636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arm cavity baffle (ACB)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7589846-F8DD-1B46-A7D3-72CA1136D420}"/>
                </a:ext>
              </a:extLst>
            </p:cNvPr>
            <p:cNvCxnSpPr/>
            <p:nvPr/>
          </p:nvCxnSpPr>
          <p:spPr>
            <a:xfrm flipV="1">
              <a:off x="2143585" y="4533617"/>
              <a:ext cx="403672" cy="46605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2AF0F7-5C24-2D4E-9FB7-56355FF578E2}"/>
                </a:ext>
              </a:extLst>
            </p:cNvPr>
            <p:cNvSpPr txBox="1"/>
            <p:nvPr/>
          </p:nvSpPr>
          <p:spPr>
            <a:xfrm>
              <a:off x="647079" y="1122364"/>
              <a:ext cx="1178221" cy="273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err="1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cryo</a:t>
              </a:r>
              <a:r>
                <a:rPr lang="en-US" sz="1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-baffle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26C0461-7A4B-DD4A-93F3-D2DEDEE1AD48}"/>
                </a:ext>
              </a:extLst>
            </p:cNvPr>
            <p:cNvCxnSpPr/>
            <p:nvPr/>
          </p:nvCxnSpPr>
          <p:spPr>
            <a:xfrm>
              <a:off x="1076785" y="1425500"/>
              <a:ext cx="143820" cy="833172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767347-CFF2-8244-BE7C-7D58B28F052D}"/>
                </a:ext>
              </a:extLst>
            </p:cNvPr>
            <p:cNvSpPr txBox="1"/>
            <p:nvPr/>
          </p:nvSpPr>
          <p:spPr>
            <a:xfrm>
              <a:off x="1825300" y="336684"/>
              <a:ext cx="6274461" cy="411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lit by scattered main beam (observation sensitivity</a:t>
              </a:r>
              <a:r>
                <a:rPr lang="en-US" sz="16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4102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823326" y="1400633"/>
            <a:ext cx="5849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Photographed while at full sensitivity, lit by scattered infrared beam</a:t>
            </a:r>
            <a:r>
              <a:rPr lang="en-US" sz="16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258" y="54009"/>
            <a:ext cx="903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8) LHO HVAC shutdown increases range ~10Mpc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77955" y="6113555"/>
            <a:ext cx="3173178" cy="707886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annular reaction mass with reflective ESD traces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02807" y="5867125"/>
            <a:ext cx="1325431" cy="707886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ETMY test mass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560763" y="5206571"/>
            <a:ext cx="304759" cy="635833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4" idx="0"/>
          </p:cNvCxnSpPr>
          <p:nvPr/>
        </p:nvCxnSpPr>
        <p:spPr>
          <a:xfrm flipH="1" flipV="1">
            <a:off x="7452986" y="5620695"/>
            <a:ext cx="211558" cy="49286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8566" y="679103"/>
            <a:ext cx="9035434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HVAC coupling likely due to:</a:t>
            </a:r>
          </a:p>
          <a:p>
            <a:r>
              <a:rPr lang="en-US" sz="2000" b="1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   A) coupling at EX cryobaffle, </a:t>
            </a:r>
          </a:p>
          <a:p>
            <a:r>
              <a:rPr lang="en-US" sz="2000" b="1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   B) PSL (jitter), and </a:t>
            </a:r>
          </a:p>
          <a:p>
            <a:r>
              <a:rPr lang="en-US" sz="2000" b="1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   C) unknown source of vibration coupling in LVEA</a:t>
            </a: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22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8013B2-2A64-0F42-B65E-E35E54C63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21" y="2165781"/>
            <a:ext cx="7377430" cy="463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36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83" y="-7319"/>
            <a:ext cx="906713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23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EC3944-0655-484F-9210-7BE1B9B33A5E}"/>
              </a:ext>
            </a:extLst>
          </p:cNvPr>
          <p:cNvSpPr txBox="1"/>
          <p:nvPr/>
        </p:nvSpPr>
        <p:spPr>
          <a:xfrm>
            <a:off x="40640" y="720129"/>
            <a:ext cx="9067138" cy="55092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b="1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Franklin Gothic Medium" panose="020B0603020102020204" pitchFamily="34" charset="0"/>
              </a:rPr>
              <a:t>1) O3-O4 vibration coupling reduction projects successful</a:t>
            </a:r>
          </a:p>
          <a:p>
            <a:endParaRPr lang="en-US" b="1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Franklin Gothic Medium" panose="020B0603020102020204" pitchFamily="34" charset="0"/>
              </a:rPr>
              <a:t>2) Does vibration coupling tend to increase with main laser power? </a:t>
            </a:r>
          </a:p>
          <a:p>
            <a:endParaRPr lang="en-US" b="1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Franklin Gothic Medium" panose="020B0603020102020204" pitchFamily="34" charset="0"/>
              </a:rPr>
              <a:t>3) PEM injections successfully completed before O4 run at LLO, and at LHO at 75W  – redo’s after LHO power drop to 60W almost complete.</a:t>
            </a:r>
          </a:p>
          <a:p>
            <a:endParaRPr lang="en-US" b="1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Franklin Gothic Medium" panose="020B0603020102020204" pitchFamily="34" charset="0"/>
              </a:rPr>
              <a:t>4) Low vibration coupling at LHO and LLO Filter Cavity End Stations.</a:t>
            </a:r>
          </a:p>
          <a:p>
            <a:endParaRPr lang="en-US" b="1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Franklin Gothic Medium" panose="020B0603020102020204" pitchFamily="34" charset="0"/>
              </a:rPr>
              <a:t>5) New electronic grounding noise injection technique reveals grounding problems.</a:t>
            </a:r>
          </a:p>
          <a:p>
            <a:endParaRPr lang="en-US" b="1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Franklin Gothic Medium" panose="020B0603020102020204" pitchFamily="34" charset="0"/>
              </a:rPr>
              <a:t>6) There is a non-zero TM bias that minimizes electronic ground noise coupling. </a:t>
            </a:r>
          </a:p>
          <a:p>
            <a:endParaRPr lang="en-US" b="1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Franklin Gothic Medium" panose="020B0603020102020204" pitchFamily="34" charset="0"/>
              </a:rPr>
              <a:t>7) Arm Cavity Baffle identified as scattering source at LLO, hanging problems corrected.</a:t>
            </a:r>
          </a:p>
          <a:p>
            <a:endParaRPr lang="en-US" b="1">
              <a:solidFill>
                <a:schemeClr val="bg1"/>
              </a:solidFill>
              <a:latin typeface="Franklin Gothic Medium" panose="020B0603020102020204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Franklin Gothic Medium" panose="020B0603020102020204" pitchFamily="34" charset="0"/>
              </a:rPr>
              <a:t>8) HVAC shutdown, LHO, increases range by about 10Mpc, HVAC coupling likely due to:</a:t>
            </a:r>
            <a:r>
              <a:rPr lang="en-US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Franklin Gothic Medium" panose="020B0603020102020204" pitchFamily="34" charset="0"/>
              </a:rPr>
              <a:t>A) coupling at EX cryobaffle, B) PSL (jitter), and C) unknown source of vibration coupling in LVEA:</a:t>
            </a:r>
          </a:p>
          <a:p>
            <a:endParaRPr lang="en-US" sz="1000" b="1"/>
          </a:p>
        </p:txBody>
      </p:sp>
    </p:spTree>
    <p:extLst>
      <p:ext uri="{BB962C8B-B14F-4D97-AF65-F5344CB8AC3E}">
        <p14:creationId xmlns:p14="http://schemas.microsoft.com/office/powerpoint/2010/main" val="426064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2EE57A-C309-1443-B156-7034CB2789DD}"/>
              </a:ext>
            </a:extLst>
          </p:cNvPr>
          <p:cNvCxnSpPr>
            <a:cxnSpLocks/>
          </p:cNvCxnSpPr>
          <p:nvPr/>
        </p:nvCxnSpPr>
        <p:spPr>
          <a:xfrm flipH="1" flipV="1">
            <a:off x="2517290" y="1216960"/>
            <a:ext cx="129092" cy="161365"/>
          </a:xfrm>
          <a:prstGeom prst="line">
            <a:avLst/>
          </a:prstGeom>
          <a:ln w="38100">
            <a:solidFill>
              <a:srgbClr val="FFFF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4BB131-0CB9-194B-858F-F64C0F313FE5}"/>
              </a:ext>
            </a:extLst>
          </p:cNvPr>
          <p:cNvCxnSpPr>
            <a:cxnSpLocks/>
          </p:cNvCxnSpPr>
          <p:nvPr/>
        </p:nvCxnSpPr>
        <p:spPr>
          <a:xfrm flipH="1" flipV="1">
            <a:off x="3102153" y="2005853"/>
            <a:ext cx="118335" cy="96819"/>
          </a:xfrm>
          <a:prstGeom prst="line">
            <a:avLst/>
          </a:prstGeom>
          <a:ln w="38100">
            <a:solidFill>
              <a:srgbClr val="FFFF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B108560-7D57-1E45-8985-860C89176A5A}"/>
              </a:ext>
            </a:extLst>
          </p:cNvPr>
          <p:cNvSpPr txBox="1"/>
          <p:nvPr/>
        </p:nvSpPr>
        <p:spPr>
          <a:xfrm>
            <a:off x="3267857" y="1838522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105 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8223B1-C0E4-DC48-960A-F2741C433969}"/>
              </a:ext>
            </a:extLst>
          </p:cNvPr>
          <p:cNvSpPr txBox="1"/>
          <p:nvPr/>
        </p:nvSpPr>
        <p:spPr>
          <a:xfrm>
            <a:off x="2620788" y="1132104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160 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2CC7D70-124F-A046-A256-97449754CE0F}"/>
              </a:ext>
            </a:extLst>
          </p:cNvPr>
          <p:cNvCxnSpPr>
            <a:cxnSpLocks/>
          </p:cNvCxnSpPr>
          <p:nvPr/>
        </p:nvCxnSpPr>
        <p:spPr>
          <a:xfrm flipV="1">
            <a:off x="4016188" y="3371851"/>
            <a:ext cx="320862" cy="219171"/>
          </a:xfrm>
          <a:prstGeom prst="line">
            <a:avLst/>
          </a:prstGeom>
          <a:ln w="38100">
            <a:solidFill>
              <a:srgbClr val="B6AFFF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CED0DC-3B50-DB4D-AF43-A83FBFF8217E}"/>
              </a:ext>
            </a:extLst>
          </p:cNvPr>
          <p:cNvCxnSpPr>
            <a:cxnSpLocks/>
          </p:cNvCxnSpPr>
          <p:nvPr/>
        </p:nvCxnSpPr>
        <p:spPr>
          <a:xfrm flipH="1" flipV="1">
            <a:off x="4458368" y="3839584"/>
            <a:ext cx="1738038" cy="2446917"/>
          </a:xfrm>
          <a:prstGeom prst="line">
            <a:avLst/>
          </a:prstGeom>
          <a:ln w="38100">
            <a:solidFill>
              <a:srgbClr val="B6AFFF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0C83C11-0F78-DC4A-A96B-D28AF9B3F19F}"/>
              </a:ext>
            </a:extLst>
          </p:cNvPr>
          <p:cNvCxnSpPr/>
          <p:nvPr/>
        </p:nvCxnSpPr>
        <p:spPr>
          <a:xfrm flipV="1">
            <a:off x="2699895" y="3236017"/>
            <a:ext cx="0" cy="105508"/>
          </a:xfrm>
          <a:prstGeom prst="line">
            <a:avLst/>
          </a:prstGeom>
          <a:ln w="38100">
            <a:solidFill>
              <a:srgbClr val="FFFF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EDA8E71-CA0A-844B-8F0C-E9DB078C0307}"/>
              </a:ext>
            </a:extLst>
          </p:cNvPr>
          <p:cNvSpPr txBox="1"/>
          <p:nvPr/>
        </p:nvSpPr>
        <p:spPr>
          <a:xfrm>
            <a:off x="2766110" y="3095305"/>
            <a:ext cx="4700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78 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5E02EA2-7FF5-C544-9224-7A6D752C1DB2}"/>
              </a:ext>
            </a:extLst>
          </p:cNvPr>
          <p:cNvCxnSpPr>
            <a:cxnSpLocks/>
          </p:cNvCxnSpPr>
          <p:nvPr/>
        </p:nvCxnSpPr>
        <p:spPr>
          <a:xfrm flipV="1">
            <a:off x="1312433" y="2535787"/>
            <a:ext cx="0" cy="123111"/>
          </a:xfrm>
          <a:prstGeom prst="line">
            <a:avLst/>
          </a:prstGeom>
          <a:ln w="38100">
            <a:solidFill>
              <a:srgbClr val="FFFF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C46838D-5FD8-8C4B-84C0-A248432270B7}"/>
              </a:ext>
            </a:extLst>
          </p:cNvPr>
          <p:cNvSpPr txBox="1"/>
          <p:nvPr/>
        </p:nvSpPr>
        <p:spPr>
          <a:xfrm>
            <a:off x="1365423" y="2351120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160 m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03CCBCE-2F59-D34F-AB87-42D37E0C9DE2}"/>
              </a:ext>
            </a:extLst>
          </p:cNvPr>
          <p:cNvCxnSpPr>
            <a:cxnSpLocks/>
          </p:cNvCxnSpPr>
          <p:nvPr/>
        </p:nvCxnSpPr>
        <p:spPr>
          <a:xfrm flipV="1">
            <a:off x="4667510" y="2895153"/>
            <a:ext cx="1173893" cy="774551"/>
          </a:xfrm>
          <a:prstGeom prst="line">
            <a:avLst/>
          </a:prstGeom>
          <a:ln w="38100">
            <a:solidFill>
              <a:srgbClr val="B6AFFF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234BFDD-0705-384E-B861-DC902FB69DFD}"/>
              </a:ext>
            </a:extLst>
          </p:cNvPr>
          <p:cNvCxnSpPr>
            <a:cxnSpLocks/>
          </p:cNvCxnSpPr>
          <p:nvPr/>
        </p:nvCxnSpPr>
        <p:spPr>
          <a:xfrm>
            <a:off x="4016188" y="3580265"/>
            <a:ext cx="281772" cy="369136"/>
          </a:xfrm>
          <a:prstGeom prst="line">
            <a:avLst/>
          </a:prstGeom>
          <a:ln w="38100">
            <a:solidFill>
              <a:srgbClr val="B6AFFF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0A4E243-1BDD-844E-9DAC-18DF4B8BED8C}"/>
              </a:ext>
            </a:extLst>
          </p:cNvPr>
          <p:cNvCxnSpPr>
            <a:cxnSpLocks/>
          </p:cNvCxnSpPr>
          <p:nvPr/>
        </p:nvCxnSpPr>
        <p:spPr>
          <a:xfrm>
            <a:off x="4340234" y="3346973"/>
            <a:ext cx="281772" cy="369136"/>
          </a:xfrm>
          <a:prstGeom prst="line">
            <a:avLst/>
          </a:prstGeom>
          <a:ln w="38100">
            <a:solidFill>
              <a:srgbClr val="B6AFFF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98D10CA-0080-594B-BA51-293533B70E57}"/>
              </a:ext>
            </a:extLst>
          </p:cNvPr>
          <p:cNvCxnSpPr>
            <a:cxnSpLocks/>
          </p:cNvCxnSpPr>
          <p:nvPr/>
        </p:nvCxnSpPr>
        <p:spPr>
          <a:xfrm flipV="1">
            <a:off x="4294732" y="3729765"/>
            <a:ext cx="327275" cy="219636"/>
          </a:xfrm>
          <a:prstGeom prst="line">
            <a:avLst/>
          </a:prstGeom>
          <a:ln w="38100">
            <a:solidFill>
              <a:srgbClr val="B6AFFF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06669FE-A40D-6745-A7CF-19C93C9D4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95" y="1036794"/>
            <a:ext cx="7385823" cy="52658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23C164-9A54-364A-9B48-AFFD0F825CE2}"/>
              </a:ext>
            </a:extLst>
          </p:cNvPr>
          <p:cNvSpPr txBox="1"/>
          <p:nvPr/>
        </p:nvSpPr>
        <p:spPr>
          <a:xfrm>
            <a:off x="1997729" y="560496"/>
            <a:ext cx="5248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Helvetica Neue" charset="0"/>
                <a:ea typeface="Helvetica Neue" charset="0"/>
                <a:cs typeface="Helvetica Neue" charset="0"/>
              </a:rPr>
              <a:t>Line for data on next slide</a:t>
            </a:r>
          </a:p>
        </p:txBody>
      </p:sp>
    </p:spTree>
    <p:extLst>
      <p:ext uri="{BB962C8B-B14F-4D97-AF65-F5344CB8AC3E}">
        <p14:creationId xmlns:p14="http://schemas.microsoft.com/office/powerpoint/2010/main" val="3702225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B39087-8AC1-9342-A6F6-212EB6FB4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673100"/>
            <a:ext cx="79756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20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FD43AA-7E01-CF43-BE30-C96BD2EFF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50" y="930514"/>
            <a:ext cx="4354037" cy="33163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530393-1E6C-B144-A306-3656B35B2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273" y="937260"/>
            <a:ext cx="4421393" cy="330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91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2598" y="796452"/>
            <a:ext cx="9115271" cy="6061548"/>
            <a:chOff x="528082" y="336684"/>
            <a:chExt cx="8087836" cy="537831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082" y="792992"/>
              <a:ext cx="8087836" cy="49220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6410022" y="2395835"/>
              <a:ext cx="1917119" cy="636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transmission monitor (TMS)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5781410" y="4711788"/>
              <a:ext cx="0" cy="35072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867288" y="5054976"/>
              <a:ext cx="2000953" cy="655405"/>
            </a:xfrm>
            <a:prstGeom prst="rect">
              <a:avLst/>
            </a:prstGeom>
            <a:solidFill>
              <a:schemeClr val="tx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annular reaction mass with electrostatic drive traces (concentric lines)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91254" y="4743734"/>
              <a:ext cx="1176034" cy="464245"/>
            </a:xfrm>
            <a:prstGeom prst="rect">
              <a:avLst/>
            </a:prstGeom>
            <a:solidFill>
              <a:schemeClr val="tx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ETMY test mass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4234371" y="4182482"/>
              <a:ext cx="258256" cy="59201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670604" y="4889957"/>
              <a:ext cx="1558321" cy="636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arm cavity baffle (ACB)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V="1">
              <a:off x="2143585" y="4533617"/>
              <a:ext cx="403672" cy="46605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585265" y="3996017"/>
              <a:ext cx="1558321" cy="636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p-</a:t>
              </a:r>
              <a:r>
                <a:rPr lang="en-US" sz="1400" err="1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cal</a:t>
              </a:r>
              <a:r>
                <a:rPr lang="en-US" sz="1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 periscope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1076785" y="3668639"/>
              <a:ext cx="143820" cy="40574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647079" y="1122364"/>
              <a:ext cx="1178221" cy="273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err="1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cryo</a:t>
              </a:r>
              <a:r>
                <a:rPr lang="en-US" sz="1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-baffle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1076785" y="1425500"/>
              <a:ext cx="143820" cy="833172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1825300" y="336684"/>
              <a:ext cx="6274461" cy="411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lit by scattered main beam (observation sensitivity</a:t>
              </a:r>
              <a:r>
                <a:rPr lang="en-US" sz="16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)</a:t>
              </a:r>
            </a:p>
          </p:txBody>
        </p:sp>
      </p:grp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610328" y="1435720"/>
            <a:ext cx="36978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Photographed while at full sensitivity, lit by scattered infrared beam</a:t>
            </a:r>
            <a:r>
              <a:rPr lang="en-US" sz="16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99336" y="347943"/>
            <a:ext cx="8953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Manifold/</a:t>
            </a:r>
            <a:r>
              <a:rPr lang="en-US" sz="2800" b="1" err="1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Cryopump</a:t>
            </a:r>
            <a:r>
              <a:rPr lang="en-US" sz="2800" b="1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 Baffle: “</a:t>
            </a:r>
            <a:r>
              <a:rPr lang="en-US" sz="2800" b="1" err="1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Cryo</a:t>
            </a:r>
            <a:r>
              <a:rPr lang="en-US" sz="2800" b="1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-baffle”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79587" y="1389139"/>
            <a:ext cx="1954139" cy="165075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27</a:t>
            </a:fld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02050" y="1989718"/>
            <a:ext cx="350971" cy="613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3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9885" y="-1887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1) O3-O4 coupling reduction projects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77955" y="6353275"/>
            <a:ext cx="3173178" cy="707886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annular reaction mass with reflective ESD traces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02807" y="6106845"/>
            <a:ext cx="1325431" cy="707886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ETMY test mass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560763" y="5446291"/>
            <a:ext cx="304759" cy="635833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4" idx="0"/>
          </p:cNvCxnSpPr>
          <p:nvPr/>
        </p:nvCxnSpPr>
        <p:spPr>
          <a:xfrm flipH="1" flipV="1">
            <a:off x="7452986" y="5860415"/>
            <a:ext cx="211558" cy="49286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0227" y="639765"/>
            <a:ext cx="8543545" cy="6052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indent="-457200" algn="just">
              <a:lnSpc>
                <a:spcPts val="2000"/>
              </a:lnSpc>
            </a:pPr>
            <a:r>
              <a:rPr lang="en-US" sz="2000" b="1">
                <a:latin typeface="Franklin Gothic Heavy" charset="0"/>
                <a:ea typeface="Franklin Gothic Heavy" charset="0"/>
                <a:cs typeface="Franklin Gothic Heavy" charset="0"/>
              </a:rPr>
              <a:t>A) HAM5-6 septum window removal greatly reduced coupling, LHO, LLO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6457950" y="6596071"/>
            <a:ext cx="2057400" cy="365125"/>
          </a:xfrm>
        </p:spPr>
        <p:txBody>
          <a:bodyPr/>
          <a:lstStyle/>
          <a:p>
            <a:fld id="{F5FF0C7A-D35C-B549-B88A-2150C9627979}" type="slidenum">
              <a:rPr lang="en-US" smtClean="0"/>
              <a:t>3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9C3B06-0547-054B-8316-02AB21BD8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63"/>
          <a:stretch/>
        </p:blipFill>
        <p:spPr>
          <a:xfrm>
            <a:off x="6391074" y="2215725"/>
            <a:ext cx="2379423" cy="4675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DF518D-68E6-564E-9A34-9C305B169E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5736" r="25680"/>
          <a:stretch/>
        </p:blipFill>
        <p:spPr>
          <a:xfrm>
            <a:off x="2978372" y="2205941"/>
            <a:ext cx="3784462" cy="46723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06FCB8-2733-FB41-8FD2-F7A4B49F00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571"/>
          <a:stretch/>
        </p:blipFill>
        <p:spPr>
          <a:xfrm>
            <a:off x="929348" y="2205941"/>
            <a:ext cx="2055352" cy="46723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C487BD6-38CE-6E46-B0C4-E341FB232B6D}"/>
              </a:ext>
            </a:extLst>
          </p:cNvPr>
          <p:cNvSpPr txBox="1"/>
          <p:nvPr/>
        </p:nvSpPr>
        <p:spPr>
          <a:xfrm>
            <a:off x="4404069" y="1311936"/>
            <a:ext cx="1480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Helvetica Neue" charset="0"/>
                <a:ea typeface="Helvetica Neue" charset="0"/>
                <a:cs typeface="Helvetica Neue" charset="0"/>
              </a:rPr>
              <a:t>June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BF93E7-6B9A-A84F-932F-83BFBE8D851B}"/>
              </a:ext>
            </a:extLst>
          </p:cNvPr>
          <p:cNvSpPr/>
          <p:nvPr/>
        </p:nvSpPr>
        <p:spPr>
          <a:xfrm>
            <a:off x="929348" y="2351466"/>
            <a:ext cx="7841149" cy="1942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9E20C0-231E-154B-8BEC-3A24998F90CD}"/>
              </a:ext>
            </a:extLst>
          </p:cNvPr>
          <p:cNvSpPr txBox="1"/>
          <p:nvPr/>
        </p:nvSpPr>
        <p:spPr>
          <a:xfrm>
            <a:off x="4065532" y="4144485"/>
            <a:ext cx="197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Helvetica Neue" charset="0"/>
                <a:ea typeface="Helvetica Neue" charset="0"/>
                <a:cs typeface="Helvetica Neue" charset="0"/>
              </a:rPr>
              <a:t>December 2022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DEE6DF-D34A-554E-9B1B-BD49D60FBA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714"/>
          <a:stretch/>
        </p:blipFill>
        <p:spPr>
          <a:xfrm>
            <a:off x="929348" y="1639094"/>
            <a:ext cx="7820389" cy="24322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A018742-FC63-2E46-8797-D403D4CE1E96}"/>
              </a:ext>
            </a:extLst>
          </p:cNvPr>
          <p:cNvSpPr txBox="1"/>
          <p:nvPr/>
        </p:nvSpPr>
        <p:spPr>
          <a:xfrm>
            <a:off x="168469" y="6100074"/>
            <a:ext cx="328890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>
                <a:latin typeface="Helvetica Neue" charset="0"/>
                <a:ea typeface="Helvetica Neue" charset="0"/>
                <a:cs typeface="Helvetica Neue" charset="0"/>
              </a:rPr>
              <a:t>The estimated noise from ambient vibration is now mainly upper limits. I pushed the injections until the accelerometers started to saturate.</a:t>
            </a: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0" y="9681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25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823326" y="1400633"/>
            <a:ext cx="5849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Photographed while at full sensitivity, lit by scattered infrared beam</a:t>
            </a:r>
            <a:r>
              <a:rPr lang="en-US" sz="16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99" y="-2731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1) O3-O4 coupling reduction projects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77955" y="6113555"/>
            <a:ext cx="3173178" cy="707886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annular reaction mass with reflective ESD traces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02807" y="5867125"/>
            <a:ext cx="1325431" cy="707886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ETMY test mass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560763" y="5206571"/>
            <a:ext cx="304759" cy="635833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4" idx="0"/>
          </p:cNvCxnSpPr>
          <p:nvPr/>
        </p:nvCxnSpPr>
        <p:spPr>
          <a:xfrm flipH="1" flipV="1">
            <a:off x="7452986" y="5620695"/>
            <a:ext cx="211558" cy="49286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64F9C5-6145-D24C-BAB0-17EDB988C477}"/>
              </a:ext>
            </a:extLst>
          </p:cNvPr>
          <p:cNvSpPr txBox="1"/>
          <p:nvPr/>
        </p:nvSpPr>
        <p:spPr>
          <a:xfrm>
            <a:off x="311472" y="684137"/>
            <a:ext cx="8798987" cy="6052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lvl="1" indent="-457200">
              <a:lnSpc>
                <a:spcPts val="2000"/>
              </a:lnSpc>
            </a:pPr>
            <a:r>
              <a:rPr lang="en-US" sz="2000" b="1">
                <a:latin typeface="Franklin Gothic Heavy" charset="0"/>
                <a:ea typeface="Franklin Gothic Heavy" charset="0"/>
                <a:cs typeface="Franklin Gothic Heavy" charset="0"/>
              </a:rPr>
              <a:t>B) ETMY, ITMY Cryobaffle scattering noise reduced by damping; </a:t>
            </a:r>
          </a:p>
          <a:p>
            <a:pPr lvl="1" indent="-457200">
              <a:lnSpc>
                <a:spcPts val="2000"/>
              </a:lnSpc>
            </a:pPr>
            <a:r>
              <a:rPr lang="en-US" sz="2000" b="1">
                <a:latin typeface="Franklin Gothic Heavy" charset="0"/>
                <a:ea typeface="Franklin Gothic Heavy" charset="0"/>
                <a:cs typeface="Franklin Gothic Heavy" charset="0"/>
              </a:rPr>
              <a:t>ETMX baffle not yet damped, LHO, LLO</a:t>
            </a:r>
            <a:endParaRPr lang="en-US" sz="2000" b="1" i="1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F58B54-7631-9F47-801C-2270BAC80C17}"/>
              </a:ext>
            </a:extLst>
          </p:cNvPr>
          <p:cNvGrpSpPr>
            <a:grpSpLocks noChangeAspect="1"/>
          </p:cNvGrpSpPr>
          <p:nvPr/>
        </p:nvGrpSpPr>
        <p:grpSpPr>
          <a:xfrm>
            <a:off x="-5261" y="2002326"/>
            <a:ext cx="4501661" cy="4857151"/>
            <a:chOff x="0" y="124216"/>
            <a:chExt cx="5181601" cy="559078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A9A289-7942-E845-B275-3B3CE3634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972" y="3034710"/>
              <a:ext cx="5083629" cy="263650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41101D5-CAFC-8B4A-87D3-D021F9712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36544"/>
              <a:ext cx="5133729" cy="2636374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7FFFBA3-E160-5E4C-BF35-BF169A7746EB}"/>
                </a:ext>
              </a:extLst>
            </p:cNvPr>
            <p:cNvCxnSpPr/>
            <p:nvPr/>
          </p:nvCxnSpPr>
          <p:spPr>
            <a:xfrm>
              <a:off x="1726192" y="224404"/>
              <a:ext cx="48861" cy="5074571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240A825-B113-F54E-BEC9-FDA56F5F3A09}"/>
                </a:ext>
              </a:extLst>
            </p:cNvPr>
            <p:cNvCxnSpPr/>
            <p:nvPr/>
          </p:nvCxnSpPr>
          <p:spPr>
            <a:xfrm>
              <a:off x="3622033" y="177600"/>
              <a:ext cx="48861" cy="5074571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70DF58F-8E5F-D24F-8824-ACF6ACBAFD07}"/>
                </a:ext>
              </a:extLst>
            </p:cNvPr>
            <p:cNvCxnSpPr/>
            <p:nvPr/>
          </p:nvCxnSpPr>
          <p:spPr>
            <a:xfrm>
              <a:off x="2518003" y="131747"/>
              <a:ext cx="48861" cy="5074571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1F77B6A-4903-FC4B-9BEE-D13522ABFB44}"/>
                </a:ext>
              </a:extLst>
            </p:cNvPr>
            <p:cNvCxnSpPr/>
            <p:nvPr/>
          </p:nvCxnSpPr>
          <p:spPr>
            <a:xfrm>
              <a:off x="2233732" y="214396"/>
              <a:ext cx="48861" cy="5074571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73CE51E-E252-DD4C-B853-255734911F74}"/>
                </a:ext>
              </a:extLst>
            </p:cNvPr>
            <p:cNvCxnSpPr/>
            <p:nvPr/>
          </p:nvCxnSpPr>
          <p:spPr>
            <a:xfrm>
              <a:off x="3872348" y="183130"/>
              <a:ext cx="48861" cy="5074571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D570A9A-5C85-294C-B0CF-5047A8B6425F}"/>
                </a:ext>
              </a:extLst>
            </p:cNvPr>
            <p:cNvCxnSpPr/>
            <p:nvPr/>
          </p:nvCxnSpPr>
          <p:spPr>
            <a:xfrm>
              <a:off x="4247961" y="557780"/>
              <a:ext cx="48861" cy="5074571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4BBFAAD-1FA0-B64C-BF8D-7111470A4969}"/>
                </a:ext>
              </a:extLst>
            </p:cNvPr>
            <p:cNvCxnSpPr/>
            <p:nvPr/>
          </p:nvCxnSpPr>
          <p:spPr>
            <a:xfrm>
              <a:off x="4399315" y="640429"/>
              <a:ext cx="48861" cy="5074571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A245920-3D83-D146-A5E7-1F91359C906C}"/>
                </a:ext>
              </a:extLst>
            </p:cNvPr>
            <p:cNvSpPr txBox="1"/>
            <p:nvPr/>
          </p:nvSpPr>
          <p:spPr>
            <a:xfrm>
              <a:off x="1437911" y="124217"/>
              <a:ext cx="3609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>
                  <a:latin typeface="Helvetica Neue" charset="0"/>
                  <a:ea typeface="Helvetica Neue" charset="0"/>
                  <a:cs typeface="Helvetica Neue" charset="0"/>
                </a:rPr>
                <a:t>4.0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383E93C-79F3-6A40-88F7-0520E6C3360B}"/>
                </a:ext>
              </a:extLst>
            </p:cNvPr>
            <p:cNvSpPr txBox="1"/>
            <p:nvPr/>
          </p:nvSpPr>
          <p:spPr>
            <a:xfrm>
              <a:off x="1977957" y="124216"/>
              <a:ext cx="3609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>
                  <a:latin typeface="Helvetica Neue" charset="0"/>
                  <a:ea typeface="Helvetica Neue" charset="0"/>
                  <a:cs typeface="Helvetica Neue" charset="0"/>
                </a:rPr>
                <a:t>5.0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63CE39C-9470-E849-9277-96630AA3744E}"/>
                </a:ext>
              </a:extLst>
            </p:cNvPr>
            <p:cNvSpPr txBox="1"/>
            <p:nvPr/>
          </p:nvSpPr>
          <p:spPr>
            <a:xfrm>
              <a:off x="2518003" y="135020"/>
              <a:ext cx="3609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>
                  <a:latin typeface="Helvetica Neue" charset="0"/>
                  <a:ea typeface="Helvetica Neue" charset="0"/>
                  <a:cs typeface="Helvetica Neue" charset="0"/>
                </a:rPr>
                <a:t>5.5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3D3FC3B-CDA3-FB4A-8D25-0A758A2FA579}"/>
                </a:ext>
              </a:extLst>
            </p:cNvPr>
            <p:cNvSpPr txBox="1"/>
            <p:nvPr/>
          </p:nvSpPr>
          <p:spPr>
            <a:xfrm>
              <a:off x="3320747" y="126196"/>
              <a:ext cx="3609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>
                  <a:latin typeface="Helvetica Neue" charset="0"/>
                  <a:ea typeface="Helvetica Neue" charset="0"/>
                  <a:cs typeface="Helvetica Neue" charset="0"/>
                </a:rPr>
                <a:t>7.7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42683C9-872D-1248-AACD-3A77FC4D4619}"/>
                </a:ext>
              </a:extLst>
            </p:cNvPr>
            <p:cNvSpPr txBox="1"/>
            <p:nvPr/>
          </p:nvSpPr>
          <p:spPr>
            <a:xfrm>
              <a:off x="3857443" y="135868"/>
              <a:ext cx="3609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>
                  <a:latin typeface="Helvetica Neue" charset="0"/>
                  <a:ea typeface="Helvetica Neue" charset="0"/>
                  <a:cs typeface="Helvetica Neue" charset="0"/>
                </a:rPr>
                <a:t>8.2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4EFFCF1-14A5-2348-BD31-2FA7D23FE1C7}"/>
                </a:ext>
              </a:extLst>
            </p:cNvPr>
            <p:cNvSpPr txBox="1"/>
            <p:nvPr/>
          </p:nvSpPr>
          <p:spPr>
            <a:xfrm>
              <a:off x="2575826" y="2971442"/>
              <a:ext cx="191110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>
                  <a:latin typeface="Helvetica Neue" charset="0"/>
                  <a:ea typeface="Helvetica Neue" charset="0"/>
                  <a:cs typeface="Helvetica Neue" charset="0"/>
                </a:rPr>
                <a:t>actually on last rib, Y direction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B5F095AE-5D47-A649-BBF2-C1BFACC647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5434" y="2183758"/>
            <a:ext cx="4507831" cy="22934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9365515-C6D2-1940-B34F-C559704358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273" y="4480619"/>
            <a:ext cx="4544727" cy="234082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2C30D13-E1F5-BA4A-A18C-B6C3828EABD3}"/>
              </a:ext>
            </a:extLst>
          </p:cNvPr>
          <p:cNvSpPr txBox="1"/>
          <p:nvPr/>
        </p:nvSpPr>
        <p:spPr>
          <a:xfrm>
            <a:off x="530523" y="1613126"/>
            <a:ext cx="3404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Helvetica Neue" charset="0"/>
                <a:ea typeface="Helvetica Neue" charset="0"/>
                <a:cs typeface="Helvetica Neue" charset="0"/>
              </a:rPr>
              <a:t>Before ITMY Cryobaffle Damping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3596FA3-4DCB-E24F-AB98-198A037D33C0}"/>
              </a:ext>
            </a:extLst>
          </p:cNvPr>
          <p:cNvSpPr txBox="1"/>
          <p:nvPr/>
        </p:nvSpPr>
        <p:spPr>
          <a:xfrm>
            <a:off x="5172015" y="1622918"/>
            <a:ext cx="3234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Helvetica Neue" charset="0"/>
                <a:ea typeface="Helvetica Neue" charset="0"/>
                <a:cs typeface="Helvetica Neue" charset="0"/>
              </a:rPr>
              <a:t>After ITMY Cryobaffle Damping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F8D6D63-E0C6-5E4F-819C-941EED88064C}"/>
              </a:ext>
            </a:extLst>
          </p:cNvPr>
          <p:cNvSpPr txBox="1"/>
          <p:nvPr/>
        </p:nvSpPr>
        <p:spPr>
          <a:xfrm>
            <a:off x="311472" y="2378997"/>
            <a:ext cx="734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DARM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0424B44-85F0-6C4E-8B61-C1DE05374029}"/>
              </a:ext>
            </a:extLst>
          </p:cNvPr>
          <p:cNvSpPr txBox="1"/>
          <p:nvPr/>
        </p:nvSpPr>
        <p:spPr>
          <a:xfrm>
            <a:off x="4862093" y="2378997"/>
            <a:ext cx="734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DARM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7D2D4F4-1E51-FC4A-8D38-4CD090F6AFD9}"/>
              </a:ext>
            </a:extLst>
          </p:cNvPr>
          <p:cNvSpPr txBox="1"/>
          <p:nvPr/>
        </p:nvSpPr>
        <p:spPr>
          <a:xfrm>
            <a:off x="316016" y="4695730"/>
            <a:ext cx="1865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Accelerometer showing  shaker frequency sweep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B0E5220-D1CC-7E4F-997A-A087A983A802}"/>
              </a:ext>
            </a:extLst>
          </p:cNvPr>
          <p:cNvSpPr txBox="1"/>
          <p:nvPr/>
        </p:nvSpPr>
        <p:spPr>
          <a:xfrm>
            <a:off x="4854028" y="4672455"/>
            <a:ext cx="1865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FFFF00"/>
                </a:solidFill>
                <a:latin typeface="Helvetica Neue" charset="0"/>
                <a:ea typeface="Helvetica Neue" charset="0"/>
                <a:cs typeface="Helvetica Neue" charset="0"/>
              </a:rPr>
              <a:t>Accelerometer showing shaker frequency sweep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C160591-630A-AE4B-AD37-4774AD97962D}"/>
              </a:ext>
            </a:extLst>
          </p:cNvPr>
          <p:cNvSpPr txBox="1"/>
          <p:nvPr/>
        </p:nvSpPr>
        <p:spPr>
          <a:xfrm>
            <a:off x="6928131" y="4423944"/>
            <a:ext cx="1660323" cy="21391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>
                <a:latin typeface="Helvetica Neue" charset="0"/>
                <a:ea typeface="Helvetica Neue" charset="0"/>
                <a:cs typeface="Helvetica Neue" charset="0"/>
              </a:rPr>
              <a:t>actually on last rib, Y direction</a:t>
            </a: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52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9885" y="-1887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1) O3-O4 coupling reduction projects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FBF2EC-D0E4-A340-AFA0-AC9215552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" y="897704"/>
            <a:ext cx="9144000" cy="59699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0112" y="723297"/>
            <a:ext cx="8543545" cy="34881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indent="-457200" algn="just">
              <a:lnSpc>
                <a:spcPts val="2000"/>
              </a:lnSpc>
            </a:pPr>
            <a:r>
              <a:rPr lang="en-US" sz="2000" b="1">
                <a:latin typeface="Franklin Gothic Heavy" charset="0"/>
                <a:ea typeface="Franklin Gothic Heavy" charset="0"/>
                <a:cs typeface="Franklin Gothic Heavy" charset="0"/>
              </a:rPr>
              <a:t>C) ITMY replacement reduced PSL jitter noise by almost 10, LHO</a:t>
            </a: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9885" y="-21422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69DB43-0793-A742-9804-D9F41CED5D7C}"/>
              </a:ext>
            </a:extLst>
          </p:cNvPr>
          <p:cNvSpPr txBox="1"/>
          <p:nvPr/>
        </p:nvSpPr>
        <p:spPr>
          <a:xfrm>
            <a:off x="86867" y="2162035"/>
            <a:ext cx="3723133" cy="3488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-457200" algn="just">
              <a:lnSpc>
                <a:spcPts val="2000"/>
              </a:lnSpc>
            </a:pPr>
            <a:r>
              <a:rPr lang="en-US" sz="2000" b="1">
                <a:latin typeface="Franklin Gothic Heavy" charset="0"/>
                <a:ea typeface="Franklin Gothic Heavy" charset="0"/>
                <a:cs typeface="Franklin Gothic Heavy" charset="0"/>
              </a:rPr>
              <a:t>Right after ITMY replacement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22A80A-066A-754F-86D3-411ADE8B5024}"/>
              </a:ext>
            </a:extLst>
          </p:cNvPr>
          <p:cNvSpPr txBox="1"/>
          <p:nvPr/>
        </p:nvSpPr>
        <p:spPr>
          <a:xfrm>
            <a:off x="168147" y="5555475"/>
            <a:ext cx="3723133" cy="3488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-457200" algn="just">
              <a:lnSpc>
                <a:spcPts val="2000"/>
              </a:lnSpc>
            </a:pPr>
            <a:r>
              <a:rPr lang="en-US" sz="2000" b="1">
                <a:latin typeface="Franklin Gothic Heavy" charset="0"/>
                <a:ea typeface="Franklin Gothic Heavy" charset="0"/>
                <a:cs typeface="Franklin Gothic Heavy" charset="0"/>
              </a:rPr>
              <a:t>Before, May 2019</a:t>
            </a:r>
          </a:p>
        </p:txBody>
      </p:sp>
    </p:spTree>
    <p:extLst>
      <p:ext uri="{BB962C8B-B14F-4D97-AF65-F5344CB8AC3E}">
        <p14:creationId xmlns:p14="http://schemas.microsoft.com/office/powerpoint/2010/main" val="1929881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823326" y="1400633"/>
            <a:ext cx="5849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Photographed while at full sensitivity, lit by scattered infrared beam</a:t>
            </a:r>
            <a:r>
              <a:rPr lang="en-US" sz="16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107133" y="52871"/>
            <a:ext cx="9358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2) Does vibration coupling increase with laser power? </a:t>
            </a:r>
          </a:p>
          <a:p>
            <a:pPr algn="ctr"/>
            <a:endParaRPr lang="en-US" sz="2800" b="1">
              <a:solidFill>
                <a:srgbClr val="00206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62007" y="5845261"/>
            <a:ext cx="1325431" cy="707886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ETMY test mass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6319963" y="5184707"/>
            <a:ext cx="304759" cy="635833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282" y="676389"/>
            <a:ext cx="9035434" cy="86177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indent="-457200">
              <a:lnSpc>
                <a:spcPts val="2000"/>
              </a:lnSpc>
            </a:pPr>
            <a:r>
              <a:rPr lang="en-US" sz="2000" b="1">
                <a:latin typeface="Franklin Gothic Heavy" charset="0"/>
                <a:ea typeface="Franklin Gothic Heavy" charset="0"/>
                <a:cs typeface="Franklin Gothic Heavy" charset="0"/>
              </a:rPr>
              <a:t>A) Input jitter coupling up by roughly 5 between 46W and 60W; </a:t>
            </a:r>
          </a:p>
          <a:p>
            <a:pPr indent="-457200">
              <a:lnSpc>
                <a:spcPts val="2000"/>
              </a:lnSpc>
            </a:pPr>
            <a:endParaRPr lang="en-US" sz="2000" b="1"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indent="-457200" algn="ctr">
              <a:lnSpc>
                <a:spcPts val="2000"/>
              </a:lnSpc>
            </a:pPr>
            <a:r>
              <a:rPr lang="en-US" sz="2000" b="1">
                <a:latin typeface="Franklin Gothic Heavy" charset="0"/>
                <a:ea typeface="Franklin Gothic Heavy" charset="0"/>
                <a:cs typeface="Franklin Gothic Heavy" charset="0"/>
              </a:rPr>
              <a:t> </a:t>
            </a:r>
            <a:endParaRPr lang="en-US" sz="2000" b="1" i="1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2FEA20-C500-894D-8E73-E9194E90B6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" t="1078" r="788"/>
          <a:stretch/>
        </p:blipFill>
        <p:spPr>
          <a:xfrm>
            <a:off x="5214382" y="1185712"/>
            <a:ext cx="3675185" cy="54935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4061D2-3EEF-044D-A9F9-60DA2A24A64B}"/>
              </a:ext>
            </a:extLst>
          </p:cNvPr>
          <p:cNvSpPr txBox="1"/>
          <p:nvPr/>
        </p:nvSpPr>
        <p:spPr>
          <a:xfrm>
            <a:off x="574158" y="4977836"/>
            <a:ext cx="545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latin typeface="Helvetica Neue" charset="0"/>
                <a:ea typeface="Helvetica Neue" charset="0"/>
                <a:cs typeface="Helvetica Neue" charset="0"/>
              </a:rPr>
              <a:t>Strain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79D8BF-D07D-474C-A42E-71AEBABD845F}"/>
              </a:ext>
            </a:extLst>
          </p:cNvPr>
          <p:cNvSpPr txBox="1"/>
          <p:nvPr/>
        </p:nvSpPr>
        <p:spPr>
          <a:xfrm>
            <a:off x="214463" y="2454443"/>
            <a:ext cx="12407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latin typeface="Helvetica Neue" charset="0"/>
                <a:ea typeface="Helvetica Neue" charset="0"/>
                <a:cs typeface="Helvetica Neue" charset="0"/>
              </a:rPr>
              <a:t>Input jitter, Yaw,</a:t>
            </a:r>
          </a:p>
          <a:p>
            <a:r>
              <a:rPr lang="en-US" sz="1000" b="1">
                <a:latin typeface="Helvetica Neue" charset="0"/>
                <a:ea typeface="Helvetica Neue" charset="0"/>
                <a:cs typeface="Helvetica Neue" charset="0"/>
              </a:rPr>
              <a:t>Black: nominal Red: injection on H1:IMC-PZT_YAW_EXC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7B5099-9F32-AA4B-A974-0BE86A6C281C}"/>
              </a:ext>
            </a:extLst>
          </p:cNvPr>
          <p:cNvSpPr txBox="1"/>
          <p:nvPr/>
        </p:nvSpPr>
        <p:spPr>
          <a:xfrm>
            <a:off x="6390112" y="1185710"/>
            <a:ext cx="1436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latin typeface="Helvetica Neue" charset="0"/>
                <a:ea typeface="Helvetica Neue" charset="0"/>
                <a:cs typeface="Helvetica Neue" charset="0"/>
              </a:rPr>
              <a:t>60W March 15, 2023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2FA4F6-60F2-C94F-AD76-86017C755210}"/>
              </a:ext>
            </a:extLst>
          </p:cNvPr>
          <p:cNvSpPr txBox="1"/>
          <p:nvPr/>
        </p:nvSpPr>
        <p:spPr>
          <a:xfrm>
            <a:off x="2206151" y="6091692"/>
            <a:ext cx="3173178" cy="707886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annular reaction mass with reflective ESD traces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B9309B9-6B6D-DD4F-8BB3-D75E66F4C08A}"/>
              </a:ext>
            </a:extLst>
          </p:cNvPr>
          <p:cNvCxnSpPr>
            <a:stCxn id="19" idx="0"/>
          </p:cNvCxnSpPr>
          <p:nvPr/>
        </p:nvCxnSpPr>
        <p:spPr>
          <a:xfrm flipH="1" flipV="1">
            <a:off x="3581182" y="5598832"/>
            <a:ext cx="211558" cy="49286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11">
            <a:extLst>
              <a:ext uri="{FF2B5EF4-FFF2-40B4-BE49-F238E27FC236}">
                <a16:creationId xmlns:a16="http://schemas.microsoft.com/office/drawing/2014/main" id="{177E3EF2-7E15-2B41-91C2-4A3F07E4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586146" y="6334488"/>
            <a:ext cx="2057400" cy="365125"/>
          </a:xfrm>
        </p:spPr>
        <p:txBody>
          <a:bodyPr/>
          <a:lstStyle/>
          <a:p>
            <a:fld id="{F5FF0C7A-D35C-B549-B88A-2150C9627979}" type="slidenum">
              <a:rPr lang="en-US" smtClean="0"/>
              <a:t>6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42A0915-1951-2F48-B56E-8EAD97EBF5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2462" r="615" b="512"/>
          <a:stretch/>
        </p:blipFill>
        <p:spPr>
          <a:xfrm>
            <a:off x="1384586" y="1262965"/>
            <a:ext cx="3698631" cy="54163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903BF09-34AC-4843-9FE8-78DF63A0783F}"/>
              </a:ext>
            </a:extLst>
          </p:cNvPr>
          <p:cNvSpPr txBox="1"/>
          <p:nvPr/>
        </p:nvSpPr>
        <p:spPr>
          <a:xfrm>
            <a:off x="1795385" y="1185710"/>
            <a:ext cx="31069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latin typeface="Helvetica Neue" charset="0"/>
                <a:ea typeface="Helvetica Neue" charset="0"/>
                <a:cs typeface="Helvetica Neue" charset="0"/>
              </a:rPr>
              <a:t>46W right after ITMY replacement May 12, 2021</a:t>
            </a:r>
          </a:p>
        </p:txBody>
      </p:sp>
    </p:spTree>
    <p:extLst>
      <p:ext uri="{BB962C8B-B14F-4D97-AF65-F5344CB8AC3E}">
        <p14:creationId xmlns:p14="http://schemas.microsoft.com/office/powerpoint/2010/main" val="4179503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823326" y="1400633"/>
            <a:ext cx="5849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Photographed while at full sensitivity, lit by scattered infrared beam</a:t>
            </a:r>
            <a:r>
              <a:rPr lang="en-US" sz="16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287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2) Does vibration coupling increase with laser power? </a:t>
            </a:r>
          </a:p>
          <a:p>
            <a:pPr algn="ctr"/>
            <a:endParaRPr lang="en-US" sz="2800" b="1">
              <a:solidFill>
                <a:srgbClr val="00206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77955" y="6113555"/>
            <a:ext cx="3173178" cy="707886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annular reaction mass with reflective ESD traces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02807" y="5867125"/>
            <a:ext cx="1325431" cy="707886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ETMY test mass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560763" y="5206571"/>
            <a:ext cx="304759" cy="635833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4" idx="0"/>
          </p:cNvCxnSpPr>
          <p:nvPr/>
        </p:nvCxnSpPr>
        <p:spPr>
          <a:xfrm flipH="1" flipV="1">
            <a:off x="7452986" y="5620695"/>
            <a:ext cx="211558" cy="492860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8566" y="818887"/>
            <a:ext cx="8406784" cy="86177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indent="-457200">
              <a:lnSpc>
                <a:spcPts val="2000"/>
              </a:lnSpc>
            </a:pPr>
            <a:r>
              <a:rPr lang="en-US" sz="2000" b="1">
                <a:latin typeface="Franklin Gothic Heavy" charset="0"/>
                <a:ea typeface="Franklin Gothic Heavy" charset="0"/>
                <a:cs typeface="Franklin Gothic Heavy" charset="0"/>
              </a:rPr>
              <a:t>B) scattering noise increased by ~10 from the EX cryobaffles at LHO from 38W to 75W, also at LLO</a:t>
            </a:r>
          </a:p>
          <a:p>
            <a:pPr indent="-457200" algn="ctr">
              <a:lnSpc>
                <a:spcPts val="2000"/>
              </a:lnSpc>
            </a:pPr>
            <a:r>
              <a:rPr lang="en-US" sz="2000" b="1">
                <a:latin typeface="Franklin Gothic Heavy" charset="0"/>
                <a:ea typeface="Franklin Gothic Heavy" charset="0"/>
                <a:cs typeface="Franklin Gothic Heavy" charset="0"/>
              </a:rPr>
              <a:t> </a:t>
            </a:r>
            <a:endParaRPr lang="en-US" sz="2000" b="1" i="1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6D6A79-5884-C049-A877-550DD2F47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742" y="2132842"/>
            <a:ext cx="4616164" cy="2366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17CE91-F1C5-1540-98BD-2A442F202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79" t="4325"/>
          <a:stretch/>
        </p:blipFill>
        <p:spPr>
          <a:xfrm>
            <a:off x="108566" y="2135303"/>
            <a:ext cx="4572000" cy="47291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B605BB-AB40-6441-A1ED-0390BAD8DD22}"/>
              </a:ext>
            </a:extLst>
          </p:cNvPr>
          <p:cNvSpPr txBox="1"/>
          <p:nvPr/>
        </p:nvSpPr>
        <p:spPr>
          <a:xfrm>
            <a:off x="471031" y="1693775"/>
            <a:ext cx="4059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latin typeface="Helvetica Neue" charset="0"/>
                <a:ea typeface="Helvetica Neue" charset="0"/>
                <a:cs typeface="Helvetica Neue" charset="0"/>
              </a:rPr>
              <a:t>38W, Sept. 2020 showing noise resonance of ETMX</a:t>
            </a:r>
          </a:p>
          <a:p>
            <a:r>
              <a:rPr lang="en-US" sz="1000" b="1">
                <a:latin typeface="Helvetica Neue" charset="0"/>
                <a:ea typeface="Helvetica Neue" charset="0"/>
                <a:cs typeface="Helvetica Neue" charset="0"/>
              </a:rPr>
              <a:t>cryo-baffle at 4.1 Hz (LHO alog 56857)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82B20C-E5FF-244F-B221-944B247E5AEA}"/>
              </a:ext>
            </a:extLst>
          </p:cNvPr>
          <p:cNvSpPr txBox="1"/>
          <p:nvPr/>
        </p:nvSpPr>
        <p:spPr>
          <a:xfrm>
            <a:off x="4817204" y="1651530"/>
            <a:ext cx="4059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latin typeface="Helvetica Neue" charset="0"/>
                <a:ea typeface="Helvetica Neue" charset="0"/>
                <a:cs typeface="Helvetica Neue" charset="0"/>
              </a:rPr>
              <a:t>75W May 2023 repeat of shaking showing that noise is generated at about the same frequency and Q, but with much greater amplitude relative to the background.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649F6F-2215-2044-A1F6-613FA8F47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216" y="4463823"/>
            <a:ext cx="4599689" cy="240058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82651F-059F-9841-A4DC-5DC91EFB2A73}"/>
              </a:ext>
            </a:extLst>
          </p:cNvPr>
          <p:cNvCxnSpPr>
            <a:cxnSpLocks/>
          </p:cNvCxnSpPr>
          <p:nvPr/>
        </p:nvCxnSpPr>
        <p:spPr>
          <a:xfrm flipH="1">
            <a:off x="4773023" y="5531247"/>
            <a:ext cx="2955660" cy="0"/>
          </a:xfrm>
          <a:prstGeom prst="line">
            <a:avLst/>
          </a:prstGeom>
          <a:ln w="15875">
            <a:solidFill>
              <a:srgbClr val="C4C012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14F1CB-87B8-0546-904D-9FDA18D9F7F3}"/>
              </a:ext>
            </a:extLst>
          </p:cNvPr>
          <p:cNvCxnSpPr>
            <a:cxnSpLocks/>
          </p:cNvCxnSpPr>
          <p:nvPr/>
        </p:nvCxnSpPr>
        <p:spPr>
          <a:xfrm>
            <a:off x="6178141" y="2787835"/>
            <a:ext cx="0" cy="3464567"/>
          </a:xfrm>
          <a:prstGeom prst="line">
            <a:avLst/>
          </a:prstGeom>
          <a:ln w="15875">
            <a:solidFill>
              <a:srgbClr val="EBE515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16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0" y="5287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2) Does vibration coupling increase with laser power? </a:t>
            </a:r>
          </a:p>
          <a:p>
            <a:pPr algn="ctr"/>
            <a:endParaRPr lang="en-US" sz="2800" b="1">
              <a:solidFill>
                <a:srgbClr val="00206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566" y="615256"/>
            <a:ext cx="9035434" cy="60529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indent="-457200">
              <a:lnSpc>
                <a:spcPts val="2000"/>
              </a:lnSpc>
            </a:pPr>
            <a:r>
              <a:rPr lang="en-US" sz="2000" b="1">
                <a:latin typeface="Franklin Gothic Heavy" charset="0"/>
                <a:ea typeface="Franklin Gothic Heavy" charset="0"/>
                <a:cs typeface="Franklin Gothic Heavy" charset="0"/>
              </a:rPr>
              <a:t>C) What happened when we decreased power from 75W to 60W? PSL jitter coupling dropped by roughly two.</a:t>
            </a:r>
            <a:endParaRPr lang="en-US" sz="2000" b="1" i="1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6AD35E-98CE-4646-BBC3-81963CAA0C33}"/>
              </a:ext>
            </a:extLst>
          </p:cNvPr>
          <p:cNvSpPr txBox="1"/>
          <p:nvPr/>
        </p:nvSpPr>
        <p:spPr>
          <a:xfrm>
            <a:off x="1836264" y="1638505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Helvetica Neue" charset="0"/>
                <a:ea typeface="Helvetica Neue" charset="0"/>
                <a:cs typeface="Helvetica Neue" charset="0"/>
              </a:rPr>
              <a:t>75W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A446FB-4300-144B-B5D8-4147340D64E7}"/>
              </a:ext>
            </a:extLst>
          </p:cNvPr>
          <p:cNvSpPr txBox="1"/>
          <p:nvPr/>
        </p:nvSpPr>
        <p:spPr>
          <a:xfrm>
            <a:off x="2948136" y="1131105"/>
            <a:ext cx="3118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Helvetica Neue" charset="0"/>
                <a:ea typeface="Helvetica Neue" charset="0"/>
                <a:cs typeface="Helvetica Neue" charset="0"/>
              </a:rPr>
              <a:t>100-1000 Hz speaker injection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58EEB8-F909-2145-974E-8ECE46B09140}"/>
              </a:ext>
            </a:extLst>
          </p:cNvPr>
          <p:cNvSpPr txBox="1"/>
          <p:nvPr/>
        </p:nvSpPr>
        <p:spPr>
          <a:xfrm>
            <a:off x="6362642" y="1638505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Helvetica Neue" charset="0"/>
                <a:ea typeface="Helvetica Neue" charset="0"/>
                <a:cs typeface="Helvetica Neue" charset="0"/>
              </a:rPr>
              <a:t>60W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59D0AD8-3C8E-F247-AF1C-D9B003C551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25"/>
          <a:stretch/>
        </p:blipFill>
        <p:spPr>
          <a:xfrm>
            <a:off x="568535" y="1953277"/>
            <a:ext cx="3362727" cy="47918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9ED01C9-F483-8F49-862C-18B0EF2CD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10" r="2049"/>
          <a:stretch/>
        </p:blipFill>
        <p:spPr>
          <a:xfrm>
            <a:off x="5043075" y="2038615"/>
            <a:ext cx="3351187" cy="47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91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0" y="5287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2) Does vibration coupling increase with laser power? </a:t>
            </a:r>
          </a:p>
          <a:p>
            <a:pPr algn="ctr"/>
            <a:endParaRPr lang="en-US" sz="2800" b="1">
              <a:solidFill>
                <a:srgbClr val="00206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566" y="818887"/>
            <a:ext cx="9035434" cy="86177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indent="-457200">
              <a:lnSpc>
                <a:spcPts val="2000"/>
              </a:lnSpc>
            </a:pPr>
            <a:r>
              <a:rPr lang="en-US" sz="2000" b="1">
                <a:latin typeface="Franklin Gothic Heavy" charset="0"/>
                <a:ea typeface="Franklin Gothic Heavy" charset="0"/>
                <a:cs typeface="Franklin Gothic Heavy" charset="0"/>
              </a:rPr>
              <a:t>C) What happened when we decreased power from 75W to 60W? Scattering noise at EX dropped by three. </a:t>
            </a:r>
            <a:endParaRPr lang="en-US" sz="2000" b="1" i="1"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indent="-457200">
              <a:lnSpc>
                <a:spcPts val="2000"/>
              </a:lnSpc>
            </a:pPr>
            <a:endParaRPr lang="en-US" sz="2000" b="1" i="1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4868A-3F06-B049-A378-5D75E8E8F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08" b="44874"/>
          <a:stretch/>
        </p:blipFill>
        <p:spPr>
          <a:xfrm>
            <a:off x="193041" y="2528051"/>
            <a:ext cx="8826444" cy="39743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F2832E-44DB-EC4D-9F03-E434DF959406}"/>
              </a:ext>
            </a:extLst>
          </p:cNvPr>
          <p:cNvSpPr txBox="1"/>
          <p:nvPr/>
        </p:nvSpPr>
        <p:spPr>
          <a:xfrm>
            <a:off x="1696720" y="2694075"/>
            <a:ext cx="333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Helvetica Neue" charset="0"/>
                <a:ea typeface="Helvetica Neue" charset="0"/>
                <a:cs typeface="Helvetica Neue" charset="0"/>
              </a:rPr>
              <a:t>DARM showing nominal spectra (thin lines) and during shaker injections (thick lines) at 75W (orange) and 60W (blue)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77E4DE-DF9E-3D4E-854E-2CF6585ED1C4}"/>
              </a:ext>
            </a:extLst>
          </p:cNvPr>
          <p:cNvSpPr txBox="1"/>
          <p:nvPr/>
        </p:nvSpPr>
        <p:spPr>
          <a:xfrm>
            <a:off x="226923" y="1956959"/>
            <a:ext cx="822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Helvetica Neue" charset="0"/>
                <a:ea typeface="Helvetica Neue" charset="0"/>
                <a:cs typeface="Helvetica Neue" charset="0"/>
              </a:rPr>
              <a:t>Peak comparison for similar velocities suggests that the scattered light amplitude is, at 60W, about 1/3 of the level at 75W</a:t>
            </a: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08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50800">
          <a:solidFill>
            <a:schemeClr val="tx1"/>
          </a:solidFill>
          <a:head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83979</TotalTime>
  <Words>1920</Words>
  <Application>Microsoft Macintosh PowerPoint</Application>
  <PresentationFormat>On-screen Show (4:3)</PresentationFormat>
  <Paragraphs>234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Franklin Gothic Heavy</vt:lpstr>
      <vt:lpstr>Franklin Gothic Medium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Schofield</dc:creator>
  <cp:lastModifiedBy>Microsoft Office User</cp:lastModifiedBy>
  <cp:revision>1019</cp:revision>
  <cp:lastPrinted>2023-09-12T00:41:12Z</cp:lastPrinted>
  <dcterms:created xsi:type="dcterms:W3CDTF">2017-08-09T00:11:33Z</dcterms:created>
  <dcterms:modified xsi:type="dcterms:W3CDTF">2023-09-12T01:38:21Z</dcterms:modified>
</cp:coreProperties>
</file>