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90" r:id="rId1"/>
  </p:sldMasterIdLst>
  <p:notesMasterIdLst>
    <p:notesMasterId r:id="rId8"/>
  </p:notesMasterIdLst>
  <p:handoutMasterIdLst>
    <p:handoutMasterId r:id="rId9"/>
  </p:handoutMasterIdLst>
  <p:sldIdLst>
    <p:sldId id="322" r:id="rId2"/>
    <p:sldId id="342" r:id="rId3"/>
    <p:sldId id="343" r:id="rId4"/>
    <p:sldId id="345" r:id="rId5"/>
    <p:sldId id="346" r:id="rId6"/>
    <p:sldId id="347" r:id="rId7"/>
  </p:sldIdLst>
  <p:sldSz cx="12192000" cy="6858000"/>
  <p:notesSz cx="7315200" cy="9601200"/>
  <p:embeddedFontLst>
    <p:embeddedFont>
      <p:font typeface="Helvetica" panose="020B0604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77373"/>
    <a:srgbClr val="CC6600"/>
    <a:srgbClr val="EAEEFF"/>
    <a:srgbClr val="FFB7B7"/>
    <a:srgbClr val="E4EBFF"/>
    <a:srgbClr val="326464"/>
    <a:srgbClr val="E20613"/>
    <a:srgbClr val="FC950C"/>
    <a:srgbClr val="E4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837" autoAdjust="0"/>
  </p:normalViewPr>
  <p:slideViewPr>
    <p:cSldViewPr>
      <p:cViewPr varScale="1">
        <p:scale>
          <a:sx n="97" d="100"/>
          <a:sy n="97" d="100"/>
        </p:scale>
        <p:origin x="76" y="7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19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17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" name="TextBox 1"/>
          <p:cNvSpPr txBox="1"/>
          <p:nvPr userDrawn="1"/>
        </p:nvSpPr>
        <p:spPr>
          <a:xfrm>
            <a:off x="9525000" y="632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0" dirty="0" smtClean="0">
                <a:solidFill>
                  <a:schemeClr val="tx2"/>
                </a:solidFill>
                <a:latin typeface="+mn-lt"/>
              </a:rPr>
              <a:t>G2301965-v1</a:t>
            </a:r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3246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5D23C6D-147F-4F7F-9028-9729FDFB3981}" type="slidenum">
              <a:rPr lang="en-US" sz="1600" b="0" i="0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600" b="0" i="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4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design-center/reference-designs/circuits-from-the-lab/CN0585.html" TargetMode="External"/><Relationship Id="rId7" Type="http://schemas.openxmlformats.org/officeDocument/2006/relationships/hyperlink" Target="https://www.analog.com/en/products/ad3552r.html" TargetMode="External"/><Relationship Id="rId2" Type="http://schemas.openxmlformats.org/officeDocument/2006/relationships/hyperlink" Target="https://dcc.ligo.org/LIGO-G220199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nalog.com/en/products/adaq23878.html" TargetMode="External"/><Relationship Id="rId5" Type="http://schemas.openxmlformats.org/officeDocument/2006/relationships/hyperlink" Target="https://www.analog.com/en/products/adaq23876.html" TargetMode="External"/><Relationship Id="rId4" Type="http://schemas.openxmlformats.org/officeDocument/2006/relationships/hyperlink" Target="https://www.analog.com/en/design-center/reference-designs/circuits-from-the-lab/CN058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xilinx.com/r/en-US/pg046-aurora-8b10b" TargetMode="External"/><Relationship Id="rId2" Type="http://schemas.openxmlformats.org/officeDocument/2006/relationships/hyperlink" Target="https://www.adnaco.com/products/rax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990600"/>
            <a:ext cx="115824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3600"/>
              </a:spcAft>
            </a:pPr>
            <a:r>
              <a:rPr lang="en-US" sz="4000" i="0" kern="0" dirty="0" smtClean="0"/>
              <a:t>LIGO Converter Design</a:t>
            </a:r>
            <a:br>
              <a:rPr lang="en-US" sz="4000" i="0" kern="0" dirty="0" smtClean="0"/>
            </a:br>
            <a:r>
              <a:rPr lang="en-US" sz="4000" i="0" kern="0" dirty="0" smtClean="0"/>
              <a:t>Common Mode Board Functionality</a:t>
            </a:r>
            <a:endParaRPr lang="en-US" sz="4000" i="0" kern="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2819400"/>
            <a:ext cx="10058400" cy="270429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75000"/>
              <a:buFont typeface="Wingdings" pitchFamily="2" charset="2"/>
              <a:buChar char="q"/>
              <a:defRPr sz="2400">
                <a:solidFill>
                  <a:srgbClr val="32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Ø"/>
              <a:defRPr>
                <a:solidFill>
                  <a:srgbClr val="32646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Font typeface="Wingdings" pitchFamily="2" charset="2"/>
              <a:buChar char="v"/>
              <a:defRPr sz="1600">
                <a:solidFill>
                  <a:srgbClr val="32646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65000"/>
              <a:buFont typeface="Wingdings" pitchFamily="2" charset="2"/>
              <a:buChar char="ü"/>
              <a:defRPr sz="1600">
                <a:solidFill>
                  <a:srgbClr val="32646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26464"/>
              </a:buClr>
              <a:buSzPct val="100000"/>
              <a:buChar char="•"/>
              <a:defRPr sz="1600">
                <a:solidFill>
                  <a:srgbClr val="326464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Daniel </a:t>
            </a:r>
            <a:r>
              <a:rPr lang="en-US" sz="2000" i="0" kern="0" dirty="0" smtClean="0">
                <a:solidFill>
                  <a:schemeClr val="tx2"/>
                </a:solidFill>
              </a:rPr>
              <a:t>Sigg and Marc Pirello</a:t>
            </a: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>
                <a:solidFill>
                  <a:schemeClr val="tx2"/>
                </a:solidFill>
              </a:rPr>
              <a:t>LIGO Hanford Observatory</a:t>
            </a:r>
          </a:p>
          <a:p>
            <a:pPr marL="0" indent="0" algn="ctr">
              <a:buNone/>
            </a:pPr>
            <a:endParaRPr lang="en-US" sz="2000" i="0" kern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i="0" kern="0" dirty="0" smtClean="0">
                <a:solidFill>
                  <a:schemeClr val="tx2"/>
                </a:solidFill>
              </a:rPr>
              <a:t>Some Meeting</a:t>
            </a:r>
            <a:r>
              <a:rPr lang="en-US" sz="2000" i="0" kern="0" dirty="0">
                <a:solidFill>
                  <a:schemeClr val="tx2"/>
                </a:solidFill>
              </a:rPr>
              <a:t/>
            </a:r>
            <a:br>
              <a:rPr lang="en-US" sz="2000" i="0" kern="0" dirty="0">
                <a:solidFill>
                  <a:schemeClr val="tx2"/>
                </a:solidFill>
              </a:rPr>
            </a:br>
            <a:r>
              <a:rPr lang="en-US" sz="2000" i="0" kern="0" dirty="0" smtClean="0">
                <a:solidFill>
                  <a:schemeClr val="tx2"/>
                </a:solidFill>
              </a:rPr>
              <a:t>September, 2023</a:t>
            </a:r>
            <a:endParaRPr lang="en-US" i="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10363200" cy="5105400"/>
          </a:xfrm>
        </p:spPr>
        <p:txBody>
          <a:bodyPr/>
          <a:lstStyle/>
          <a:p>
            <a:r>
              <a:rPr lang="en-US" dirty="0" smtClean="0"/>
              <a:t>Basic Features: see </a:t>
            </a:r>
            <a:r>
              <a:rPr lang="en-US" dirty="0" smtClean="0">
                <a:hlinkClick r:id="rId2"/>
              </a:rPr>
              <a:t>G2201990</a:t>
            </a:r>
            <a:endParaRPr lang="en-US" dirty="0" smtClean="0"/>
          </a:p>
          <a:p>
            <a:r>
              <a:rPr lang="en-US" dirty="0" smtClean="0"/>
              <a:t>Build on Analog Devices’ Quad Channel, Low Latency, Data Acquisition and Signal Generation Module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CN0585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CN0584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4 channel input (16-bit) &amp; 4 channel output (16-bit)</a:t>
            </a:r>
          </a:p>
          <a:p>
            <a:pPr lvl="1"/>
            <a:r>
              <a:rPr lang="en-US" dirty="0" smtClean="0"/>
              <a:t>Will support 2</a:t>
            </a:r>
            <a:r>
              <a:rPr lang="en-US" baseline="30000" dirty="0" smtClean="0"/>
              <a:t>23</a:t>
            </a:r>
            <a:r>
              <a:rPr lang="en-US" dirty="0" smtClean="0"/>
              <a:t> Hz (~8.4 MHz) sampling clock</a:t>
            </a:r>
          </a:p>
          <a:p>
            <a:pPr lvl="1"/>
            <a:r>
              <a:rPr lang="en-US" dirty="0"/>
              <a:t>ADC: </a:t>
            </a:r>
            <a:r>
              <a:rPr lang="en-US" dirty="0">
                <a:hlinkClick r:id="rId5"/>
              </a:rPr>
              <a:t>ADAQ23876</a:t>
            </a:r>
            <a:r>
              <a:rPr lang="en-US" dirty="0"/>
              <a:t> (could upgrade to 18-bit with </a:t>
            </a:r>
            <a:r>
              <a:rPr lang="en-US" dirty="0" smtClean="0">
                <a:hlinkClick r:id="rId6"/>
              </a:rPr>
              <a:t>ADAQ23878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DAC: </a:t>
            </a:r>
            <a:r>
              <a:rPr lang="en-US" dirty="0" smtClean="0">
                <a:hlinkClick r:id="rId7"/>
              </a:rPr>
              <a:t>AD3552R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Quoted input-to-output latency: 250ns (running at 15MSPS); </a:t>
            </a:r>
            <a:br>
              <a:rPr lang="en-US" dirty="0" smtClean="0"/>
            </a:br>
            <a:r>
              <a:rPr lang="en-US" dirty="0" smtClean="0"/>
              <a:t>~500ns maybe more realistic </a:t>
            </a:r>
            <a:r>
              <a:rPr lang="en-US" dirty="0"/>
              <a:t>for us → </a:t>
            </a:r>
            <a:r>
              <a:rPr lang="en-US" dirty="0" smtClean="0"/>
              <a:t>18 degrees phase loss at 100kHz</a:t>
            </a:r>
          </a:p>
          <a:p>
            <a:r>
              <a:rPr lang="en-US" dirty="0" smtClean="0"/>
              <a:t>Will have to think about whitening filters</a:t>
            </a:r>
          </a:p>
          <a:p>
            <a:pPr lvl="1"/>
            <a:r>
              <a:rPr lang="en-US" dirty="0" smtClean="0"/>
              <a:t>SNR 91.5dB (</a:t>
            </a:r>
            <a:r>
              <a:rPr lang="en-US" dirty="0"/>
              <a:t>ADAQ23878) → ~</a:t>
            </a:r>
            <a:r>
              <a:rPr lang="en-US" dirty="0" smtClean="0"/>
              <a:t>100nV</a:t>
            </a:r>
            <a:r>
              <a:rPr lang="en-US" dirty="0"/>
              <a:t>/√</a:t>
            </a:r>
            <a:r>
              <a:rPr lang="en-US" dirty="0" smtClean="0"/>
              <a:t>Hz </a:t>
            </a:r>
            <a:r>
              <a:rPr lang="en-US" dirty="0"/>
              <a:t>@ ±</a:t>
            </a:r>
            <a:r>
              <a:rPr lang="en-US" dirty="0" smtClean="0"/>
              <a:t>10V input</a:t>
            </a:r>
          </a:p>
          <a:p>
            <a:pPr lvl="1"/>
            <a:r>
              <a:rPr lang="en-US" dirty="0" smtClean="0"/>
              <a:t>How much is needed? Switching?</a:t>
            </a:r>
          </a:p>
          <a:p>
            <a:r>
              <a:rPr lang="en-US" dirty="0" smtClean="0"/>
              <a:t>Integration with RTCDS: same as DAQ (albeit not at full rate)</a:t>
            </a:r>
          </a:p>
        </p:txBody>
      </p:sp>
    </p:spTree>
    <p:extLst>
      <p:ext uri="{BB962C8B-B14F-4D97-AF65-F5344CB8AC3E}">
        <p14:creationId xmlns:p14="http://schemas.microsoft.com/office/powerpoint/2010/main" val="41696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685800"/>
          </a:xfrm>
        </p:spPr>
        <p:txBody>
          <a:bodyPr/>
          <a:lstStyle/>
          <a:p>
            <a:r>
              <a:rPr lang="en-US" dirty="0" smtClean="0"/>
              <a:t>Concepts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10363200" cy="5105400"/>
          </a:xfrm>
        </p:spPr>
        <p:txBody>
          <a:bodyPr/>
          <a:lstStyle/>
          <a:p>
            <a:r>
              <a:rPr lang="en-US" dirty="0" smtClean="0"/>
              <a:t>Chassis located in field rack?</a:t>
            </a:r>
          </a:p>
          <a:p>
            <a:pPr lvl="1"/>
            <a:r>
              <a:rPr lang="en-US" dirty="0" smtClean="0"/>
              <a:t>Remote </a:t>
            </a:r>
            <a:r>
              <a:rPr lang="en-US" dirty="0" err="1" smtClean="0"/>
              <a:t>PCIe</a:t>
            </a:r>
            <a:r>
              <a:rPr lang="en-US" dirty="0" smtClean="0"/>
              <a:t>, e.g., </a:t>
            </a:r>
            <a:r>
              <a:rPr lang="en-US" dirty="0" err="1" smtClean="0"/>
              <a:t>Adnaco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RA3-01</a:t>
            </a:r>
            <a:r>
              <a:rPr lang="en-US" dirty="0" smtClean="0"/>
              <a:t> (has a minimum order of 50)</a:t>
            </a:r>
          </a:p>
          <a:p>
            <a:pPr lvl="1"/>
            <a:r>
              <a:rPr lang="en-US" dirty="0" smtClean="0"/>
              <a:t>Power supply synchronized to GPS. Is this enough?</a:t>
            </a:r>
          </a:p>
          <a:p>
            <a:pPr lvl="1"/>
            <a:r>
              <a:rPr lang="en-US" dirty="0" smtClean="0"/>
              <a:t>Would need separate timing interface fiber</a:t>
            </a:r>
          </a:p>
          <a:p>
            <a:pPr lvl="1"/>
            <a:r>
              <a:rPr lang="en-US" dirty="0" smtClean="0"/>
              <a:t>Could connect directly to computer through fiber</a:t>
            </a:r>
          </a:p>
          <a:p>
            <a:r>
              <a:rPr lang="en-US" dirty="0" smtClean="0"/>
              <a:t>Support chassis to chassis interconnects? </a:t>
            </a:r>
          </a:p>
          <a:p>
            <a:pPr lvl="1"/>
            <a:r>
              <a:rPr lang="en-US" dirty="0" smtClean="0"/>
              <a:t>Current common mode servo feeds back to mode cleaner servo</a:t>
            </a:r>
          </a:p>
          <a:p>
            <a:pPr lvl="1"/>
            <a:r>
              <a:rPr lang="en-US" dirty="0" smtClean="0"/>
              <a:t>Could use gigabit links over fiber, e.g., </a:t>
            </a:r>
            <a:r>
              <a:rPr lang="en-US" dirty="0" smtClean="0">
                <a:hlinkClick r:id="rId3"/>
              </a:rPr>
              <a:t>Aurora protocol</a:t>
            </a:r>
            <a:r>
              <a:rPr lang="en-US" dirty="0" smtClean="0"/>
              <a:t> (simple point-to-point serial)</a:t>
            </a:r>
          </a:p>
          <a:p>
            <a:r>
              <a:rPr lang="en-US" dirty="0" smtClean="0"/>
              <a:t>Support RF demodulation?</a:t>
            </a:r>
          </a:p>
          <a:p>
            <a:pPr lvl="1"/>
            <a:r>
              <a:rPr lang="en-US" dirty="0" smtClean="0"/>
              <a:t>For example LTC2107 sampling at 2</a:t>
            </a:r>
            <a:r>
              <a:rPr lang="en-US" baseline="30000" dirty="0" smtClean="0"/>
              <a:t>28</a:t>
            </a:r>
            <a:r>
              <a:rPr lang="en-US" dirty="0" smtClean="0"/>
              <a:t> Hz (~134 MHz).</a:t>
            </a:r>
          </a:p>
          <a:p>
            <a:pPr lvl="1"/>
            <a:r>
              <a:rPr lang="en-US" dirty="0" smtClean="0"/>
              <a:t>Under sample for </a:t>
            </a:r>
            <a:r>
              <a:rPr lang="en-US" dirty="0"/>
              <a:t>frequencies &gt;</a:t>
            </a:r>
            <a:r>
              <a:rPr lang="en-US" dirty="0" smtClean="0"/>
              <a:t>2</a:t>
            </a:r>
            <a:r>
              <a:rPr lang="en-US" baseline="30000" dirty="0" smtClean="0"/>
              <a:t>27</a:t>
            </a:r>
            <a:r>
              <a:rPr lang="en-US" dirty="0" smtClean="0"/>
              <a:t> </a:t>
            </a:r>
            <a:r>
              <a:rPr lang="en-US" dirty="0"/>
              <a:t>Hz.</a:t>
            </a:r>
          </a:p>
          <a:p>
            <a:pPr lvl="1"/>
            <a:r>
              <a:rPr lang="en-US" dirty="0" smtClean="0"/>
              <a:t>SNR 79.5 </a:t>
            </a:r>
            <a:r>
              <a:rPr lang="en-US" dirty="0" err="1" smtClean="0"/>
              <a:t>dBFS</a:t>
            </a:r>
            <a:r>
              <a:rPr lang="en-US" dirty="0"/>
              <a:t> → </a:t>
            </a:r>
            <a:r>
              <a:rPr lang="en-US" dirty="0" smtClean="0"/>
              <a:t>~10nV</a:t>
            </a:r>
            <a:r>
              <a:rPr lang="en-US" dirty="0"/>
              <a:t>/√</a:t>
            </a:r>
            <a:r>
              <a:rPr lang="en-US" dirty="0" smtClean="0"/>
              <a:t>Hz </a:t>
            </a:r>
            <a:r>
              <a:rPr lang="en-US" dirty="0"/>
              <a:t>@ </a:t>
            </a:r>
            <a:r>
              <a:rPr lang="en-US" dirty="0" smtClean="0"/>
              <a:t>±1.2V input</a:t>
            </a:r>
          </a:p>
          <a:p>
            <a:pPr lvl="1"/>
            <a:r>
              <a:rPr lang="en-US" dirty="0" smtClean="0"/>
              <a:t>Delay small &lt; 60ns, but processing time needed for demodulation</a:t>
            </a:r>
          </a:p>
          <a:p>
            <a:pPr lvl="1"/>
            <a:r>
              <a:rPr lang="en-US" dirty="0" smtClean="0"/>
              <a:t>Stability of demodulation phase?</a:t>
            </a:r>
          </a:p>
        </p:txBody>
      </p:sp>
    </p:spTree>
    <p:extLst>
      <p:ext uri="{BB962C8B-B14F-4D97-AF65-F5344CB8AC3E}">
        <p14:creationId xmlns:p14="http://schemas.microsoft.com/office/powerpoint/2010/main" val="8583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685800"/>
          </a:xfrm>
        </p:spPr>
        <p:txBody>
          <a:bodyPr/>
          <a:lstStyle/>
          <a:p>
            <a:r>
              <a:rPr lang="en-US" dirty="0" smtClean="0"/>
              <a:t>Concepts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10363200" cy="5105400"/>
          </a:xfrm>
        </p:spPr>
        <p:txBody>
          <a:bodyPr/>
          <a:lstStyle/>
          <a:p>
            <a:r>
              <a:rPr lang="en-US" dirty="0" smtClean="0"/>
              <a:t>FPGA: </a:t>
            </a:r>
            <a:endParaRPr lang="en-US" dirty="0"/>
          </a:p>
          <a:p>
            <a:pPr lvl="1"/>
            <a:r>
              <a:rPr lang="en-US" dirty="0" smtClean="0"/>
              <a:t>XC7A200T-2 </a:t>
            </a:r>
          </a:p>
          <a:p>
            <a:pPr lvl="2"/>
            <a:r>
              <a:rPr lang="en-US" dirty="0" smtClean="0"/>
              <a:t>740 DSP slices</a:t>
            </a:r>
          </a:p>
          <a:p>
            <a:pPr lvl="2"/>
            <a:r>
              <a:rPr lang="en-US" dirty="0" smtClean="0"/>
              <a:t>up to 16 gigabit receivers, </a:t>
            </a:r>
            <a:r>
              <a:rPr lang="en-US" dirty="0" err="1" smtClean="0"/>
              <a:t>PCIe</a:t>
            </a:r>
            <a:r>
              <a:rPr lang="en-US" dirty="0" smtClean="0"/>
              <a:t> Gen 2</a:t>
            </a:r>
          </a:p>
          <a:p>
            <a:pPr lvl="1"/>
            <a:r>
              <a:rPr lang="en-US" dirty="0" smtClean="0"/>
              <a:t>XCAU25P-2 </a:t>
            </a:r>
          </a:p>
          <a:p>
            <a:pPr lvl="2"/>
            <a:r>
              <a:rPr lang="en-US" dirty="0" smtClean="0"/>
              <a:t>1200 DSP slices</a:t>
            </a:r>
          </a:p>
          <a:p>
            <a:pPr lvl="2"/>
            <a:r>
              <a:rPr lang="en-US" dirty="0" smtClean="0"/>
              <a:t>12 gigabit receivers, </a:t>
            </a:r>
            <a:r>
              <a:rPr lang="en-US" dirty="0" err="1"/>
              <a:t>PCIe</a:t>
            </a:r>
            <a:r>
              <a:rPr lang="en-US" dirty="0"/>
              <a:t> Gen </a:t>
            </a:r>
            <a:r>
              <a:rPr lang="en-US" dirty="0" smtClean="0"/>
              <a:t>3</a:t>
            </a:r>
          </a:p>
          <a:p>
            <a:pPr lvl="2"/>
            <a:r>
              <a:rPr lang="en-US" dirty="0" smtClean="0"/>
              <a:t>Could move up to even bigger chips KU3P/KU5P with 1368/1824 DSP slices</a:t>
            </a:r>
            <a:endParaRPr lang="en-US" dirty="0" smtClean="0"/>
          </a:p>
          <a:p>
            <a:pPr lvl="1"/>
            <a:r>
              <a:rPr lang="en-US" dirty="0" smtClean="0"/>
              <a:t>For testing could use Opal Kelly XEM8310 development board</a:t>
            </a:r>
          </a:p>
          <a:p>
            <a:pPr lvl="1"/>
            <a:r>
              <a:rPr lang="en-US" dirty="0" smtClean="0"/>
              <a:t>More recent GHz-converters use gigabit receivers </a:t>
            </a:r>
          </a:p>
          <a:p>
            <a:pPr lvl="1"/>
            <a:r>
              <a:rPr lang="en-US" dirty="0"/>
              <a:t>Older </a:t>
            </a:r>
            <a:r>
              <a:rPr lang="en-US" dirty="0" smtClean="0"/>
              <a:t>GHz-converters use 8 or 16 parallel LVDS lanes + clock &amp; sync</a:t>
            </a:r>
          </a:p>
        </p:txBody>
      </p:sp>
    </p:spTree>
    <p:extLst>
      <p:ext uri="{BB962C8B-B14F-4D97-AF65-F5344CB8AC3E}">
        <p14:creationId xmlns:p14="http://schemas.microsoft.com/office/powerpoint/2010/main" val="13629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685800"/>
          </a:xfrm>
        </p:spPr>
        <p:txBody>
          <a:bodyPr/>
          <a:lstStyle/>
          <a:p>
            <a:r>
              <a:rPr lang="en-US" dirty="0" smtClean="0"/>
              <a:t>Proposed R&amp;D: Develop 2 Prototypes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876800"/>
          </a:xfrm>
        </p:spPr>
        <p:txBody>
          <a:bodyPr/>
          <a:lstStyle/>
          <a:p>
            <a:r>
              <a:rPr lang="en-US" dirty="0" smtClean="0"/>
              <a:t>Fast 100kHz servo board</a:t>
            </a:r>
          </a:p>
          <a:p>
            <a:pPr lvl="1"/>
            <a:r>
              <a:rPr lang="en-US" dirty="0" smtClean="0"/>
              <a:t>Target application: common mode board and similar</a:t>
            </a:r>
          </a:p>
          <a:p>
            <a:pPr lvl="1"/>
            <a:r>
              <a:rPr lang="en-US" dirty="0" smtClean="0"/>
              <a:t>Sampling </a:t>
            </a:r>
            <a:r>
              <a:rPr lang="en-US" dirty="0"/>
              <a:t>rate around 8MHz</a:t>
            </a:r>
            <a:endParaRPr lang="en-US" dirty="0" smtClean="0"/>
          </a:p>
          <a:p>
            <a:pPr lvl="1"/>
            <a:r>
              <a:rPr lang="en-US" dirty="0" smtClean="0"/>
              <a:t>4-8 </a:t>
            </a:r>
            <a:r>
              <a:rPr lang="en-US" dirty="0"/>
              <a:t>inputs &amp; 2-4 outputs</a:t>
            </a:r>
          </a:p>
          <a:p>
            <a:pPr lvl="1"/>
            <a:r>
              <a:rPr lang="en-US" dirty="0"/>
              <a:t>Includes switchable </a:t>
            </a:r>
            <a:r>
              <a:rPr lang="en-US" dirty="0" smtClean="0"/>
              <a:t>whitening</a:t>
            </a:r>
          </a:p>
          <a:p>
            <a:pPr lvl="1"/>
            <a:r>
              <a:rPr lang="en-US" dirty="0" smtClean="0"/>
              <a:t>Fiber gigabit links to other chassis</a:t>
            </a:r>
          </a:p>
          <a:p>
            <a:r>
              <a:rPr lang="en-US" dirty="0" smtClean="0"/>
              <a:t>RF receiver with integrated demodulation, </a:t>
            </a:r>
          </a:p>
          <a:p>
            <a:pPr lvl="1"/>
            <a:r>
              <a:rPr lang="en-US" dirty="0"/>
              <a:t>Target application: wavefront sensors, </a:t>
            </a:r>
            <a:r>
              <a:rPr lang="en-US" dirty="0" smtClean="0"/>
              <a:t>slower </a:t>
            </a:r>
            <a:r>
              <a:rPr lang="en-US" dirty="0"/>
              <a:t>servos (&lt;&lt;10kHz BW)</a:t>
            </a:r>
          </a:p>
          <a:p>
            <a:pPr lvl="1"/>
            <a:r>
              <a:rPr lang="en-US" dirty="0" smtClean="0"/>
              <a:t>Sampling rate for RF front-end &gt;100MHz</a:t>
            </a:r>
          </a:p>
          <a:p>
            <a:pPr lvl="1"/>
            <a:r>
              <a:rPr lang="en-US" dirty="0" smtClean="0"/>
              <a:t>Sampling rate after demodulation 1-8 MHz</a:t>
            </a:r>
          </a:p>
          <a:p>
            <a:pPr lvl="1"/>
            <a:r>
              <a:rPr lang="en-US" dirty="0" smtClean="0"/>
              <a:t>Up to 6 RF inputs (4 RF signals + 2 demodulation signal) </a:t>
            </a:r>
          </a:p>
          <a:p>
            <a:pPr lvl="1"/>
            <a:r>
              <a:rPr lang="en-US" dirty="0" smtClean="0"/>
              <a:t>Optional 2-4 lower frequency outputs</a:t>
            </a:r>
          </a:p>
          <a:p>
            <a:pPr lvl="1"/>
            <a:r>
              <a:rPr lang="en-US" dirty="0"/>
              <a:t>Fiber gigabit links to other </a:t>
            </a:r>
            <a:r>
              <a:rPr lang="en-US" dirty="0" smtClean="0"/>
              <a:t>chassis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8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9220200" cy="685800"/>
          </a:xfrm>
        </p:spPr>
        <p:txBody>
          <a:bodyPr/>
          <a:lstStyle/>
          <a:p>
            <a:r>
              <a:rPr lang="en-US" dirty="0" smtClean="0"/>
              <a:t>Support R&amp;D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10363200" cy="4953000"/>
          </a:xfrm>
        </p:spPr>
        <p:txBody>
          <a:bodyPr/>
          <a:lstStyle/>
          <a:p>
            <a:r>
              <a:rPr lang="en-US" dirty="0" smtClean="0"/>
              <a:t>Remote </a:t>
            </a:r>
            <a:r>
              <a:rPr lang="en-US" dirty="0" err="1" smtClean="0"/>
              <a:t>PCIe</a:t>
            </a:r>
            <a:r>
              <a:rPr lang="en-US" dirty="0" smtClean="0"/>
              <a:t> over fiber</a:t>
            </a:r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Adnaco</a:t>
            </a:r>
            <a:r>
              <a:rPr lang="en-US" dirty="0" smtClean="0"/>
              <a:t> RA3</a:t>
            </a:r>
          </a:p>
          <a:p>
            <a:pPr lvl="1"/>
            <a:r>
              <a:rPr lang="en-US" dirty="0" smtClean="0"/>
              <a:t>Direct fiber receiver possible? </a:t>
            </a:r>
            <a:r>
              <a:rPr lang="en-US" dirty="0" err="1" smtClean="0"/>
              <a:t>Adnaco</a:t>
            </a:r>
            <a:r>
              <a:rPr lang="en-US" dirty="0" smtClean="0"/>
              <a:t> </a:t>
            </a:r>
            <a:r>
              <a:rPr lang="en-US" dirty="0" err="1" smtClean="0"/>
              <a:t>PCIe</a:t>
            </a:r>
            <a:r>
              <a:rPr lang="en-US" dirty="0" smtClean="0"/>
              <a:t> clock is 101MHz!</a:t>
            </a:r>
            <a:endParaRPr lang="en-US" dirty="0"/>
          </a:p>
          <a:p>
            <a:r>
              <a:rPr lang="en-US" dirty="0" smtClean="0"/>
              <a:t> Fiber point-to-point links</a:t>
            </a:r>
          </a:p>
          <a:p>
            <a:pPr lvl="1"/>
            <a:r>
              <a:rPr lang="en-US" dirty="0" smtClean="0"/>
              <a:t>Protocol &amp; gigabit/SFP solution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Clock: can we use 2</a:t>
            </a:r>
            <a:r>
              <a:rPr lang="en-US" baseline="30000" dirty="0" smtClean="0"/>
              <a:t>N</a:t>
            </a:r>
            <a:r>
              <a:rPr lang="en-US" dirty="0" smtClean="0"/>
              <a:t> clock?</a:t>
            </a:r>
            <a:endParaRPr lang="en-US" dirty="0" smtClean="0"/>
          </a:p>
          <a:p>
            <a:r>
              <a:rPr lang="en-US" dirty="0" smtClean="0"/>
              <a:t>RF Demodulation </a:t>
            </a:r>
          </a:p>
          <a:p>
            <a:pPr lvl="1"/>
            <a:r>
              <a:rPr lang="en-US" dirty="0" smtClean="0"/>
              <a:t>Local demodulation signal numerically generated in the FPGA</a:t>
            </a:r>
          </a:p>
          <a:p>
            <a:pPr lvl="2"/>
            <a:r>
              <a:rPr lang="en-US" dirty="0" smtClean="0"/>
              <a:t>Phase stability of timing system good enough?</a:t>
            </a:r>
          </a:p>
          <a:p>
            <a:pPr lvl="2"/>
            <a:r>
              <a:rPr lang="en-US" dirty="0" smtClean="0"/>
              <a:t>Requires re-sampling and resynchronization?</a:t>
            </a:r>
            <a:endParaRPr lang="en-US" dirty="0" smtClean="0"/>
          </a:p>
          <a:p>
            <a:r>
              <a:rPr lang="en-US" dirty="0" smtClean="0"/>
              <a:t>Chassis power </a:t>
            </a:r>
          </a:p>
          <a:p>
            <a:pPr lvl="1"/>
            <a:r>
              <a:rPr lang="en-US" dirty="0" smtClean="0"/>
              <a:t>Noise injection &amp; ground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8406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27018</TotalTime>
  <Words>517</Words>
  <Application>Microsoft Office PowerPoint</Application>
  <PresentationFormat>Widescreen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Wingdings</vt:lpstr>
      <vt:lpstr>Helvetica</vt:lpstr>
      <vt:lpstr>Times New Roman</vt:lpstr>
      <vt:lpstr>1_aLIGO</vt:lpstr>
      <vt:lpstr>PowerPoint Presentation</vt:lpstr>
      <vt:lpstr> Concepts</vt:lpstr>
      <vt:lpstr>Concepts (2)</vt:lpstr>
      <vt:lpstr>Concepts (3)</vt:lpstr>
      <vt:lpstr>Proposed R&amp;D: Develop 2 Prototypes</vt:lpstr>
      <vt:lpstr>Support R&amp;D</vt:lpstr>
    </vt:vector>
  </TitlesOfParts>
  <Company>LIGO</Company>
  <LinksUpToDate>false</LinksUpToDate>
  <SharedDoc>false</SharedDoc>
  <HyperlinkBase>https://dcc.ligo.org/LIGO-G1400903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Black Holes Collide with the Laser Interferometer Gravitational-wave Observatory</dc:title>
  <dc:subject>Advanced LIGO</dc:subject>
  <dc:creator>Daniel Sigg</dc:creator>
  <cp:keywords>PGZ/SPS Public Lecture</cp:keywords>
  <dc:description/>
  <cp:lastModifiedBy>Daniel Sigg</cp:lastModifiedBy>
  <cp:revision>4961</cp:revision>
  <cp:lastPrinted>2016-04-05T11:39:56Z</cp:lastPrinted>
  <dcterms:created xsi:type="dcterms:W3CDTF">2011-04-14T01:12:27Z</dcterms:created>
  <dcterms:modified xsi:type="dcterms:W3CDTF">2023-09-19T20:44:56Z</dcterms:modified>
  <cp:category>Presentation</cp:category>
</cp:coreProperties>
</file>