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302" r:id="rId2"/>
    <p:sldId id="445" r:id="rId3"/>
    <p:sldId id="434" r:id="rId4"/>
    <p:sldId id="438" r:id="rId5"/>
    <p:sldId id="439" r:id="rId6"/>
    <p:sldId id="566" r:id="rId7"/>
    <p:sldId id="431" r:id="rId8"/>
    <p:sldId id="259" r:id="rId9"/>
    <p:sldId id="409" r:id="rId10"/>
    <p:sldId id="567" r:id="rId11"/>
    <p:sldId id="776" r:id="rId12"/>
    <p:sldId id="784" r:id="rId13"/>
    <p:sldId id="408" r:id="rId14"/>
    <p:sldId id="772" r:id="rId15"/>
    <p:sldId id="278" r:id="rId16"/>
    <p:sldId id="552" r:id="rId17"/>
    <p:sldId id="533" r:id="rId18"/>
    <p:sldId id="524" r:id="rId19"/>
    <p:sldId id="563" r:id="rId20"/>
    <p:sldId id="525" r:id="rId21"/>
    <p:sldId id="529" r:id="rId22"/>
    <p:sldId id="532" r:id="rId23"/>
    <p:sldId id="553" r:id="rId24"/>
    <p:sldId id="565" r:id="rId25"/>
    <p:sldId id="534" r:id="rId26"/>
    <p:sldId id="530" r:id="rId27"/>
    <p:sldId id="568" r:id="rId28"/>
    <p:sldId id="569" r:id="rId29"/>
    <p:sldId id="570" r:id="rId30"/>
    <p:sldId id="571" r:id="rId31"/>
    <p:sldId id="558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8B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0"/>
    <p:restoredTop sz="92593" autoAdjust="0"/>
  </p:normalViewPr>
  <p:slideViewPr>
    <p:cSldViewPr>
      <p:cViewPr varScale="1">
        <p:scale>
          <a:sx n="108" d="100"/>
          <a:sy n="108" d="100"/>
        </p:scale>
        <p:origin x="15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3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07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1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45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5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7A017B-F9B1-9743-8104-3F7AB792CE6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4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58FEF4B0-CDB3-C241-9332-3FEB87A83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7158830E-757C-EA43-81B3-A05C8B30E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Treat</a:t>
            </a:r>
          </a:p>
          <a:p>
            <a:pPr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Hearing light</a:t>
            </a:r>
          </a:p>
          <a:p>
            <a:pPr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Wire resonances</a:t>
            </a:r>
          </a:p>
          <a:p>
            <a:pPr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Look forward to being here in a few years with ALIGO</a:t>
            </a:r>
          </a:p>
          <a:p>
            <a:pPr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Quiet shift, ready &amp; waiting for detection!</a:t>
            </a:r>
          </a:p>
          <a:p>
            <a:pPr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46 sec</a:t>
            </a:r>
          </a:p>
          <a:p>
            <a:pPr>
              <a:buFontTx/>
              <a:buChar char="•"/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Other stories:  sense nuances—Gerardo is the best 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B7047DEA-9CB6-FA4F-8DA5-98B6C8B9D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01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01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353F08B-AFF3-F548-950B-EC21EE04DE2E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6515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Black-Hole Hunters - Raab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7358063" cy="1714500"/>
          </a:xfrm>
          <a:prstGeom prst="rect">
            <a:avLst/>
          </a:prstGeom>
        </p:spPr>
        <p:txBody>
          <a:bodyPr/>
          <a:lstStyle>
            <a:lvl1pPr defTabSz="410751">
              <a:defRPr sz="4922">
                <a:uFillTx/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 marL="625056" defTabSz="410751">
              <a:spcBef>
                <a:spcPts val="1055"/>
              </a:spcBef>
              <a:buClrTx/>
              <a:buFontTx/>
              <a:defRPr sz="2461">
                <a:uFillTx/>
              </a:defRPr>
            </a:lvl1pPr>
            <a:lvl2pPr marL="937584" defTabSz="410751">
              <a:spcBef>
                <a:spcPts val="1055"/>
              </a:spcBef>
              <a:buClrTx/>
              <a:buFontTx/>
              <a:defRPr sz="2953">
                <a:uFillTx/>
              </a:defRPr>
            </a:lvl2pPr>
            <a:lvl3pPr marL="1250112" defTabSz="410751">
              <a:spcBef>
                <a:spcPts val="1055"/>
              </a:spcBef>
              <a:buClrTx/>
              <a:buFontTx/>
              <a:defRPr sz="2953">
                <a:uFillTx/>
              </a:defRPr>
            </a:lvl3pPr>
            <a:lvl4pPr marL="1562640" defTabSz="410751">
              <a:spcBef>
                <a:spcPts val="1055"/>
              </a:spcBef>
              <a:buClrTx/>
              <a:buFontTx/>
              <a:defRPr sz="2953">
                <a:uFillTx/>
              </a:defRPr>
            </a:lvl4pPr>
            <a:lvl5pPr marL="1875168" defTabSz="410751">
              <a:spcBef>
                <a:spcPts val="1055"/>
              </a:spcBef>
              <a:buClrTx/>
              <a:buFontTx/>
              <a:defRPr sz="2953">
                <a:uFillTx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79952" y="6506341"/>
            <a:ext cx="241102" cy="258962"/>
          </a:xfrm>
          <a:prstGeom prst="rect">
            <a:avLst/>
          </a:prstGeom>
        </p:spPr>
        <p:txBody>
          <a:bodyPr/>
          <a:lstStyle>
            <a:lvl1pPr defTabSz="410751">
              <a:defRPr sz="1266"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2410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Black-Hole Hunters - Raab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>
                    <a:lumMod val="60000"/>
                    <a:lumOff val="40000"/>
                  </a:schemeClr>
                </a:solidFill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4802597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charset="0"/>
              </a:rPr>
              <a:t>LIGO-G</a:t>
            </a:r>
            <a:r>
              <a:rPr lang="en-US" sz="10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2302235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charset="0"/>
              </a:rPr>
              <a:t>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2" descr="NSF_LOGO_4-Color_bitmap_Logo.png">
            <a:extLst>
              <a:ext uri="{FF2B5EF4-FFF2-40B4-BE49-F238E27FC236}">
                <a16:creationId xmlns:a16="http://schemas.microsoft.com/office/drawing/2014/main" id="{FF152886-25F6-424B-975A-A53A16FC98B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0"/>
            <a:ext cx="10922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639">
            <a:extLst>
              <a:ext uri="{FF2B5EF4-FFF2-40B4-BE49-F238E27FC236}">
                <a16:creationId xmlns:a16="http://schemas.microsoft.com/office/drawing/2014/main" id="{D2E435B0-653B-074A-A907-DA6D2E7BBD59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2" name="Image" r:id="rId18" imgW="1766325" imgH="1296152" progId="Photoshop.Image.5">
                  <p:embed/>
                </p:oleObj>
              </mc:Choice>
              <mc:Fallback>
                <p:oleObj name="Image" r:id="rId18" imgW="1766325" imgH="1296152" progId="Photoshop.Image.5">
                  <p:embed/>
                  <p:pic>
                    <p:nvPicPr>
                      <p:cNvPr id="4" name="Object 639">
                        <a:extLst>
                          <a:ext uri="{FF2B5EF4-FFF2-40B4-BE49-F238E27FC236}">
                            <a16:creationId xmlns:a16="http://schemas.microsoft.com/office/drawing/2014/main" id="{DE0F4036-6EC4-374D-BC0D-EABD69FE8B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0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>
              <a:lumMod val="60000"/>
              <a:lumOff val="40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>
              <a:lumMod val="60000"/>
              <a:lumOff val="40000"/>
            </a:schemeClr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>
              <a:lumMod val="60000"/>
              <a:lumOff val="40000"/>
            </a:schemeClr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>
              <a:lumMod val="60000"/>
              <a:lumOff val="40000"/>
            </a:schemeClr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>
              <a:lumMod val="60000"/>
              <a:lumOff val="40000"/>
            </a:schemeClr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>
              <a:lumMod val="60000"/>
              <a:lumOff val="40000"/>
            </a:schemeClr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abcit.ligo.caltech.edu/LIGO_web/students/SURF/" TargetMode="External"/><Relationship Id="rId2" Type="http://schemas.openxmlformats.org/officeDocument/2006/relationships/hyperlink" Target="https://hr.caltech.edu/career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Black-Hole Hunters:  from Millwrights to Scientists, Jobs on the Frontier of Physics and Astronomy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38862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Fred Raab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Senior Advisor to the Directorate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LIGO Laboratory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Caltech</a:t>
            </a:r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D6851B-C1FC-CD4D-AA29-B67FF1EC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" y="1600200"/>
            <a:ext cx="9144000" cy="578673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066800"/>
            <a:ext cx="9144000" cy="5334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Monumental detectors for miniscule signals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074384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The largest gravitational wave ever detected distorted the 4-km arms of LIGO by about 40 billionths of the size of an atom.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8B1FD-D653-554E-A44C-D5A3551ED1F4}"/>
              </a:ext>
            </a:extLst>
          </p:cNvPr>
          <p:cNvSpPr/>
          <p:nvPr/>
        </p:nvSpPr>
        <p:spPr>
          <a:xfrm>
            <a:off x="0" y="6320135"/>
            <a:ext cx="22340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Credit:  Atomic Aerials (5/12/22)</a:t>
            </a:r>
          </a:p>
        </p:txBody>
      </p:sp>
    </p:spTree>
    <p:extLst>
      <p:ext uri="{BB962C8B-B14F-4D97-AF65-F5344CB8AC3E}">
        <p14:creationId xmlns:p14="http://schemas.microsoft.com/office/powerpoint/2010/main" val="2386897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50F6-41DA-6044-B1FE-68EB77E5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3121"/>
            <a:ext cx="6019800" cy="841279"/>
          </a:xfrm>
        </p:spPr>
        <p:txBody>
          <a:bodyPr/>
          <a:lstStyle/>
          <a:p>
            <a:r>
              <a:rPr lang="en-US" sz="20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Reality is more complicated: schematic of LIGO chambers, seismic isolation and suspended optics.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C5E7A-3E6F-7F4D-AFD9-2B16DA49E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Table Tops 2 LIGO Observatories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14B28-7A2D-D342-9624-2BDD48DA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99890-0588-F34B-A230-272B73B9C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121"/>
            <a:ext cx="9144000" cy="56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24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50F6-41DA-6044-B1FE-68EB77E5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3121"/>
            <a:ext cx="6019800" cy="841279"/>
          </a:xfrm>
        </p:spPr>
        <p:txBody>
          <a:bodyPr/>
          <a:lstStyle/>
          <a:p>
            <a:r>
              <a:rPr lang="en-US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Reality is far more complicated: view inside a part of the vacuum squeezing 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AC5E7A-3E6F-7F4D-AFD9-2B16DA49E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Table Tops 2 LIGO Observatories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14B28-7A2D-D342-9624-2BDD48DA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99890-0588-F34B-A230-272B73B9C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721"/>
            <a:ext cx="9144000" cy="5641879"/>
          </a:xfrm>
          <a:prstGeom prst="rect">
            <a:avLst/>
          </a:prstGeom>
        </p:spPr>
      </p:pic>
      <p:pic>
        <p:nvPicPr>
          <p:cNvPr id="7" name="Picture 6" descr="A machine inside a spaceship&#10;&#10;Description automatically generated with medium confidence">
            <a:extLst>
              <a:ext uri="{FF2B5EF4-FFF2-40B4-BE49-F238E27FC236}">
                <a16:creationId xmlns:a16="http://schemas.microsoft.com/office/drawing/2014/main" id="{78693179-F454-204F-AAA4-9179B60A9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6121"/>
            <a:ext cx="7769904" cy="347685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4B0FD2-E27E-D148-A2FC-8E3E1C24230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4800" y="4692972"/>
            <a:ext cx="6553200" cy="58721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10DDFD-F82B-E046-A80F-1D779DD03570}"/>
              </a:ext>
            </a:extLst>
          </p:cNvPr>
          <p:cNvCxnSpPr>
            <a:cxnSpLocks/>
          </p:cNvCxnSpPr>
          <p:nvPr/>
        </p:nvCxnSpPr>
        <p:spPr bwMode="auto">
          <a:xfrm flipV="1">
            <a:off x="7772400" y="4572000"/>
            <a:ext cx="302304" cy="708187"/>
          </a:xfrm>
          <a:prstGeom prst="line">
            <a:avLst/>
          </a:prstGeom>
          <a:ln w="762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121E85-8B3B-3F4D-BE5A-E9195C4121D8}"/>
              </a:ext>
            </a:extLst>
          </p:cNvPr>
          <p:cNvSpPr txBox="1"/>
          <p:nvPr/>
        </p:nvSpPr>
        <p:spPr>
          <a:xfrm>
            <a:off x="381000" y="1295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LIGO Project, Caltech</a:t>
            </a:r>
          </a:p>
        </p:txBody>
      </p:sp>
    </p:spTree>
    <p:extLst>
      <p:ext uri="{BB962C8B-B14F-4D97-AF65-F5344CB8AC3E}">
        <p14:creationId xmlns:p14="http://schemas.microsoft.com/office/powerpoint/2010/main" val="3868224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348" y="1271720"/>
            <a:ext cx="4933152" cy="4976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What can we learn from a gravitational wave?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5664200" y="4750314"/>
            <a:ext cx="3314700" cy="1106426"/>
          </a:xfrm>
          <a:prstGeom prst="wedgeRectCallout">
            <a:avLst>
              <a:gd name="adj1" fmla="val -40263"/>
              <a:gd name="adj2" fmla="val -161556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solidFill>
                  <a:schemeClr val="accent4"/>
                </a:solidFill>
                <a:latin typeface="Arial"/>
                <a:cs typeface="Arial"/>
              </a:rPr>
              <a:t>Ringdown</a:t>
            </a: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 frequency and </a:t>
            </a:r>
            <a:r>
              <a:rPr lang="en-US" sz="1800" i="1" dirty="0">
                <a:solidFill>
                  <a:schemeClr val="accent4"/>
                </a:solidFill>
                <a:latin typeface="Arial"/>
                <a:cs typeface="Arial"/>
              </a:rPr>
              <a:t>Q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give mass and spin </a:t>
            </a:r>
            <a:b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of final black hole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786852" y="1273440"/>
            <a:ext cx="2949412" cy="1106426"/>
          </a:xfrm>
          <a:prstGeom prst="wedgeRectCallout">
            <a:avLst>
              <a:gd name="adj1" fmla="val 35273"/>
              <a:gd name="adj2" fmla="val 111630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Phase evolution gives chirp mass and aligned components of spin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04208" y="50043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Modulation of amplitude gives nonaligned spin components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0" y="24384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B. P. Abbott et al. (LIGO Scientific Collaboration and Virgo Collaboration), </a:t>
            </a:r>
            <a:r>
              <a:rPr lang="en-US" sz="1200" i="1" dirty="0">
                <a:solidFill>
                  <a:schemeClr val="accent2"/>
                </a:solidFill>
              </a:rPr>
              <a:t>Observation of Gravitational Waves from a Binary Black Hole Merger</a:t>
            </a:r>
            <a:r>
              <a:rPr lang="en-US" sz="1200" dirty="0">
                <a:solidFill>
                  <a:schemeClr val="accent2"/>
                </a:solidFill>
              </a:rPr>
              <a:t>, Phys. Rev. Lett. 116, 061102 (2016)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819400" y="5156714"/>
            <a:ext cx="2799392" cy="1106426"/>
          </a:xfrm>
          <a:prstGeom prst="wedgeRectCallout">
            <a:avLst>
              <a:gd name="adj1" fmla="val 53760"/>
              <a:gd name="adj2" fmla="val -16040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chemeClr val="accent4"/>
                </a:solidFill>
                <a:latin typeface="Arial"/>
                <a:cs typeface="Arial"/>
              </a:rPr>
              <a:t>Highest frequency gives sizes of objects just before merger.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4"/>
              </a:solidFill>
              <a:effectLst/>
              <a:latin typeface="Arial"/>
              <a:cs typeface="Arial"/>
            </a:endParaRP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E7F6E2AC-7B7D-9A45-984D-4EC08AD883E1}"/>
              </a:ext>
            </a:extLst>
          </p:cNvPr>
          <p:cNvSpPr/>
          <p:nvPr/>
        </p:nvSpPr>
        <p:spPr bwMode="auto">
          <a:xfrm>
            <a:off x="3908588" y="1447800"/>
            <a:ext cx="3101812" cy="914400"/>
          </a:xfrm>
          <a:prstGeom prst="wedgeRectCallout">
            <a:avLst>
              <a:gd name="adj1" fmla="val -92512"/>
              <a:gd name="adj2" fmla="val 125276"/>
            </a:avLst>
          </a:prstGeom>
          <a:solidFill>
            <a:schemeClr val="accent5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Arial"/>
                <a:cs typeface="Arial"/>
              </a:rPr>
              <a:t>Amplitude scale factor gives luminosity distance (standard siren)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68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F36BB-060E-EF42-A5B7-76B82ED6F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3234" indent="0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6A18942-3342-2046-8320-5FA689849657}"/>
              </a:ext>
            </a:extLst>
          </p:cNvPr>
          <p:cNvSpPr txBox="1">
            <a:spLocks/>
          </p:cNvSpPr>
          <p:nvPr/>
        </p:nvSpPr>
        <p:spPr>
          <a:xfrm>
            <a:off x="1835474" y="237275"/>
            <a:ext cx="5473052" cy="1005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marL="0" marR="0" indent="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2286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indent="4572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indent="6858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indent="9144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indent="11430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indent="13716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indent="16002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indent="1828800" algn="ctr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hangingPunct="1"/>
            <a:endParaRPr lang="en-US" sz="3375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C33240-E28E-2544-8CC1-F25677BF3632}"/>
              </a:ext>
            </a:extLst>
          </p:cNvPr>
          <p:cNvSpPr txBox="1"/>
          <p:nvPr/>
        </p:nvSpPr>
        <p:spPr>
          <a:xfrm>
            <a:off x="1905000" y="3810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Black holes and neutron stars are the fossils of stars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2191B-62E2-D546-8412-B3610608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900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F0AF-16D9-F843-B2F8-C9EDD90EE56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1313CAA-8F92-5F48-B8E0-1931AF9F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 descr="ScottLorimer.jpeg">
            <a:extLst>
              <a:ext uri="{FF2B5EF4-FFF2-40B4-BE49-F238E27FC236}">
                <a16:creationId xmlns:a16="http://schemas.microsoft.com/office/drawing/2014/main" id="{58914599-FDC6-E946-8827-3A635FFC0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-1338" r="4883" b="772"/>
          <a:stretch/>
        </p:blipFill>
        <p:spPr>
          <a:xfrm>
            <a:off x="884713" y="0"/>
            <a:ext cx="8083270" cy="67818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CD9100-C7F9-DC45-AEE7-2AA4D9AF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9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96CE-D5D9-E448-A1F3-B279AAF3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8600"/>
            <a:ext cx="6553200" cy="1143000"/>
          </a:xfrm>
        </p:spPr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Disciplines that depend on gravitational-wave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750B-677C-5A42-98A3-3668D6AA8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Astronomy:  black holes and neutron stars are the ”fossils” of stars, clues to the history of objects in the universe.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Fundamental physics:  nature of the universe, gravitation, linkage to fundamental forces.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Nuclear physics:  neutron star physics; nuclear fluids and solids  above the densities in atomic nuclei.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Precision measurement science and engineering.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Quantum physics and quantum engineering:  LIGO and it sister detectors are macroscopic quantum-limited detectors.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Observing coordination includes advance communication of observing run start/stop dates that are planned with increasing sensitivity to new EM capabilities coming online.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584E6-784F-9543-BC46-8502D8A0B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4BE43-9E75-884C-8F99-483BC929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84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4460-59AA-6646-826A-901A9C1647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What does it take to operate a LIGO observatory?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23A68-05BB-2A4B-BE10-49CA65B05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3">
            <a:extLst>
              <a:ext uri="{FF2B5EF4-FFF2-40B4-BE49-F238E27FC236}">
                <a16:creationId xmlns:a16="http://schemas.microsoft.com/office/drawing/2014/main" id="{03026103-4A37-9A48-8B35-A87E6504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t>Black-Hole Hunters - Raab</a:t>
            </a:r>
          </a:p>
        </p:txBody>
      </p:sp>
      <p:sp>
        <p:nvSpPr>
          <p:cNvPr id="24578" name="Slide Number Placeholder 4">
            <a:extLst>
              <a:ext uri="{FF2B5EF4-FFF2-40B4-BE49-F238E27FC236}">
                <a16:creationId xmlns:a16="http://schemas.microsoft.com/office/drawing/2014/main" id="{1F81E19A-C34A-E14A-834E-5F1FAD10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5CB93BE-11A1-5D4E-8831-AFCEC0100B2A}" type="slidenum"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pPr/>
              <a:t>18</a:t>
            </a:fld>
            <a:endParaRPr lang="en-US" altLang="en-US" sz="140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4BCBE10-0621-F446-8339-CBF6E226A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76200"/>
            <a:ext cx="6858000" cy="1447800"/>
          </a:xfrm>
        </p:spPr>
        <p:txBody>
          <a:bodyPr/>
          <a:lstStyle/>
          <a:p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One of world</a:t>
            </a:r>
            <a:r>
              <a:rPr lang="ja-JP" altLang="en-US" sz="2800">
                <a:solidFill>
                  <a:schemeClr val="accent2"/>
                </a:solidFill>
                <a:ea typeface="ＭＳ Ｐゴシック" panose="020B0600070205080204" pitchFamily="34" charset="-128"/>
              </a:rPr>
              <a:t>’</a:t>
            </a:r>
            <a:r>
              <a:rPr lang="en-US" altLang="ja-JP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 largest vacuum systems:  10</a:t>
            </a:r>
            <a:r>
              <a:rPr lang="en-US" altLang="ja-JP" sz="2800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4</a:t>
            </a:r>
            <a:r>
              <a:rPr lang="en-US" altLang="ja-JP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m</a:t>
            </a:r>
            <a:r>
              <a:rPr lang="en-US" altLang="ja-JP" sz="2800" baseline="30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3</a:t>
            </a:r>
            <a:r>
              <a:rPr lang="en-US" altLang="ja-JP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vacuum system; ~500 sense/control points</a:t>
            </a:r>
            <a:endParaRPr lang="en-US" altLang="en-US" sz="2800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4580" name="Picture 3" descr="lvea_3">
            <a:extLst>
              <a:ext uri="{FF2B5EF4-FFF2-40B4-BE49-F238E27FC236}">
                <a16:creationId xmlns:a16="http://schemas.microsoft.com/office/drawing/2014/main" id="{2F991641-FFBD-B747-85D7-DDEC9EFDD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/>
          <a:stretch>
            <a:fillRect/>
          </a:stretch>
        </p:blipFill>
        <p:spPr bwMode="auto">
          <a:xfrm>
            <a:off x="3733800" y="1590675"/>
            <a:ext cx="4881563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lvea_1">
            <a:extLst>
              <a:ext uri="{FF2B5EF4-FFF2-40B4-BE49-F238E27FC236}">
                <a16:creationId xmlns:a16="http://schemas.microsoft.com/office/drawing/2014/main" id="{8A594863-159E-D84E-A5D2-D926070D3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1"/>
          <a:stretch>
            <a:fillRect/>
          </a:stretch>
        </p:blipFill>
        <p:spPr bwMode="auto">
          <a:xfrm>
            <a:off x="381000" y="1676400"/>
            <a:ext cx="488156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24149D63-1DDD-7844-A5F3-CF8DD7F3519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572000" y="1905000"/>
            <a:ext cx="2971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C000"/>
                </a:solidFill>
              </a:rPr>
              <a:t>View inside Corner Station</a:t>
            </a:r>
          </a:p>
        </p:txBody>
      </p:sp>
      <p:grpSp>
        <p:nvGrpSpPr>
          <p:cNvPr id="24583" name="Group 12">
            <a:extLst>
              <a:ext uri="{FF2B5EF4-FFF2-40B4-BE49-F238E27FC236}">
                <a16:creationId xmlns:a16="http://schemas.microsoft.com/office/drawing/2014/main" id="{1C0C383E-FCFF-7C4F-A191-B182BFF5A0D5}"/>
              </a:ext>
            </a:extLst>
          </p:cNvPr>
          <p:cNvGrpSpPr>
            <a:grpSpLocks/>
          </p:cNvGrpSpPr>
          <p:nvPr/>
        </p:nvGrpSpPr>
        <p:grpSpPr bwMode="auto">
          <a:xfrm>
            <a:off x="2903538" y="4038600"/>
            <a:ext cx="3040062" cy="2265363"/>
            <a:chOff x="3581400" y="4267200"/>
            <a:chExt cx="2733675" cy="2036763"/>
          </a:xfrm>
        </p:grpSpPr>
        <p:pic>
          <p:nvPicPr>
            <p:cNvPr id="24588" name="Picture 5" descr="BS_with_Worden">
              <a:extLst>
                <a:ext uri="{FF2B5EF4-FFF2-40B4-BE49-F238E27FC236}">
                  <a16:creationId xmlns:a16="http://schemas.microsoft.com/office/drawing/2014/main" id="{947AB3F0-3761-2A45-8B19-7C85ABF62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4267200"/>
              <a:ext cx="2733675" cy="203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9" name="Text Box 7">
              <a:extLst>
                <a:ext uri="{FF2B5EF4-FFF2-40B4-BE49-F238E27FC236}">
                  <a16:creationId xmlns:a16="http://schemas.microsoft.com/office/drawing/2014/main" id="{3427FB02-601E-8B43-A935-638DB0EB5E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4327525"/>
              <a:ext cx="2133600" cy="3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solidFill>
                    <a:srgbClr val="FFC000"/>
                  </a:solidFill>
                </a:rPr>
                <a:t>Vertex beam splitter </a:t>
              </a:r>
            </a:p>
          </p:txBody>
        </p:sp>
      </p:grpSp>
      <p:grpSp>
        <p:nvGrpSpPr>
          <p:cNvPr id="24584" name="Group 11">
            <a:extLst>
              <a:ext uri="{FF2B5EF4-FFF2-40B4-BE49-F238E27FC236}">
                <a16:creationId xmlns:a16="http://schemas.microsoft.com/office/drawing/2014/main" id="{59AFC2F5-5B5B-4B4A-921A-6A7386DEC05E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4029075"/>
            <a:ext cx="2643187" cy="2295525"/>
            <a:chOff x="1052469" y="4191000"/>
            <a:chExt cx="2147931" cy="2057400"/>
          </a:xfrm>
        </p:grpSpPr>
        <p:pic>
          <p:nvPicPr>
            <p:cNvPr id="24586" name="Picture 6" descr="livtube2">
              <a:extLst>
                <a:ext uri="{FF2B5EF4-FFF2-40B4-BE49-F238E27FC236}">
                  <a16:creationId xmlns:a16="http://schemas.microsoft.com/office/drawing/2014/main" id="{8B7C91DF-AD87-8246-A10E-EEF4BCAA7C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0"/>
            <a:stretch>
              <a:fillRect/>
            </a:stretch>
          </p:blipFill>
          <p:spPr bwMode="auto">
            <a:xfrm>
              <a:off x="1052469" y="4191000"/>
              <a:ext cx="2147931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Text Box 6">
              <a:extLst>
                <a:ext uri="{FF2B5EF4-FFF2-40B4-BE49-F238E27FC236}">
                  <a16:creationId xmlns:a16="http://schemas.microsoft.com/office/drawing/2014/main" id="{D7D02893-EFD1-194F-9DFF-B494EF0DBD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1053995" y="4311805"/>
              <a:ext cx="2146403" cy="35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dirty="0">
                  <a:solidFill>
                    <a:srgbClr val="FFC000"/>
                  </a:solidFill>
                </a:rPr>
                <a:t>Beam Tube </a:t>
              </a:r>
            </a:p>
          </p:txBody>
        </p:sp>
      </p:grpSp>
      <p:pic>
        <p:nvPicPr>
          <p:cNvPr id="24585" name="Picture 13" descr="VacuumControlsScreen.png">
            <a:extLst>
              <a:ext uri="{FF2B5EF4-FFF2-40B4-BE49-F238E27FC236}">
                <a16:creationId xmlns:a16="http://schemas.microsoft.com/office/drawing/2014/main" id="{766DA9FF-0574-7349-A1AF-F1D625587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3838"/>
            <a:ext cx="28956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B0D899-461B-E241-9424-B24F99497403}"/>
              </a:ext>
            </a:extLst>
          </p:cNvPr>
          <p:cNvSpPr txBox="1"/>
          <p:nvPr/>
        </p:nvSpPr>
        <p:spPr>
          <a:xfrm>
            <a:off x="5981205" y="6278088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Caltech/MIT/LIGO Lab</a:t>
            </a:r>
          </a:p>
        </p:txBody>
      </p:sp>
    </p:spTree>
    <p:extLst>
      <p:ext uri="{BB962C8B-B14F-4D97-AF65-F5344CB8AC3E}">
        <p14:creationId xmlns:p14="http://schemas.microsoft.com/office/powerpoint/2010/main" val="426913235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968B4-8BF5-E046-9370-263A2A32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28600"/>
            <a:ext cx="60198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How to win the Nobel Prize.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366B4-6C52-A044-9133-63D3BD3B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</a:rPr>
              <a:t>Black-Hole Hunters - Raab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A65E5-CD33-724F-8F01-D08D33D0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Picture 2" descr="C:\Users\Larry\Pictures\Miscellaneous\Caltech\Figure 2.jpg">
            <a:extLst>
              <a:ext uri="{FF2B5EF4-FFF2-40B4-BE49-F238E27FC236}">
                <a16:creationId xmlns:a16="http://schemas.microsoft.com/office/drawing/2014/main" id="{4199092C-10F3-724A-A5DE-9AD5F14E53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" b="8387"/>
          <a:stretch/>
        </p:blipFill>
        <p:spPr bwMode="auto">
          <a:xfrm>
            <a:off x="762000" y="1600200"/>
            <a:ext cx="7467600" cy="430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F0348D-958C-3945-B61B-FFADADD84743}"/>
              </a:ext>
            </a:extLst>
          </p:cNvPr>
          <p:cNvSpPr txBox="1"/>
          <p:nvPr/>
        </p:nvSpPr>
        <p:spPr>
          <a:xfrm>
            <a:off x="6705600" y="1905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</a:rPr>
              <a:t>Rai Weiss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8D41D9-956C-BE4E-A61E-FD6300440FB8}"/>
              </a:ext>
            </a:extLst>
          </p:cNvPr>
          <p:cNvCxnSpPr>
            <a:cxnSpLocks/>
          </p:cNvCxnSpPr>
          <p:nvPr/>
        </p:nvCxnSpPr>
        <p:spPr bwMode="auto">
          <a:xfrm>
            <a:off x="7848600" y="2274332"/>
            <a:ext cx="228600" cy="9260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E5A40D-67F1-D143-A066-AD87EFF16419}"/>
              </a:ext>
            </a:extLst>
          </p:cNvPr>
          <p:cNvSpPr txBox="1"/>
          <p:nvPr/>
        </p:nvSpPr>
        <p:spPr>
          <a:xfrm>
            <a:off x="685800" y="5867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Caltech/MIT/LIGO 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D0245-A86F-4F4E-89D3-6F6BB425BDF2}"/>
              </a:ext>
            </a:extLst>
          </p:cNvPr>
          <p:cNvSpPr txBox="1"/>
          <p:nvPr/>
        </p:nvSpPr>
        <p:spPr>
          <a:xfrm>
            <a:off x="3005940" y="5879068"/>
            <a:ext cx="522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Boilermakers learning about critical role of their work.</a:t>
            </a:r>
          </a:p>
        </p:txBody>
      </p:sp>
    </p:spTree>
    <p:extLst>
      <p:ext uri="{BB962C8B-B14F-4D97-AF65-F5344CB8AC3E}">
        <p14:creationId xmlns:p14="http://schemas.microsoft.com/office/powerpoint/2010/main" val="132726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256D3-4054-F54E-A03C-E0ECB4EF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E8DCF-A4F9-B94C-80B0-209683954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What do we do? Who are we?</a:t>
            </a:r>
          </a:p>
          <a:p>
            <a:r>
              <a:rPr lang="en-US" dirty="0">
                <a:solidFill>
                  <a:schemeClr val="accent2"/>
                </a:solidFill>
              </a:rPr>
              <a:t>Basics of Gravitational Waves (GWs)</a:t>
            </a:r>
          </a:p>
          <a:p>
            <a:r>
              <a:rPr lang="en-US" dirty="0">
                <a:solidFill>
                  <a:schemeClr val="accent2"/>
                </a:solidFill>
              </a:rPr>
              <a:t>What does it take to operate a LIGO observatory?</a:t>
            </a:r>
          </a:p>
          <a:p>
            <a:r>
              <a:rPr lang="en-US" dirty="0">
                <a:solidFill>
                  <a:schemeClr val="accent2"/>
                </a:solidFill>
              </a:rPr>
              <a:t>Working at an Observatory</a:t>
            </a:r>
          </a:p>
          <a:p>
            <a:r>
              <a:rPr lang="en-US" dirty="0">
                <a:solidFill>
                  <a:schemeClr val="accent2"/>
                </a:solidFill>
              </a:rPr>
              <a:t>Perspective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A0E7D-CE31-774B-98DC-A0B394FC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CEA44-BAE2-8F40-8F19-DFE85A3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220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D4FB5B49-7B0A-EA4E-945E-80265CF1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Laser Interferometer Gravitational-Wave Detector</a:t>
            </a:r>
          </a:p>
        </p:txBody>
      </p:sp>
      <p:sp>
        <p:nvSpPr>
          <p:cNvPr id="25602" name="Footer Placeholder 2">
            <a:extLst>
              <a:ext uri="{FF2B5EF4-FFF2-40B4-BE49-F238E27FC236}">
                <a16:creationId xmlns:a16="http://schemas.microsoft.com/office/drawing/2014/main" id="{6B5DB7E6-7BFC-4F4D-8132-30C5F4B5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t>Black-Hole Hunters - Raab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15C1FB06-EE51-0940-A8B5-F664CCF3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14F572C-C8BE-764C-9C2F-2872420D7E17}" type="slidenum"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pPr/>
              <a:t>20</a:t>
            </a:fld>
            <a:endParaRPr lang="en-US" altLang="en-US" sz="140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25605" name="Content Placeholder 11">
            <a:extLst>
              <a:ext uri="{FF2B5EF4-FFF2-40B4-BE49-F238E27FC236}">
                <a16:creationId xmlns:a16="http://schemas.microsoft.com/office/drawing/2014/main" id="{95182B4D-20EB-6B49-942F-B9FC192FB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39" y="4572000"/>
            <a:ext cx="2918361" cy="1749623"/>
          </a:xfrm>
        </p:spPr>
        <p:txBody>
          <a:bodyPr/>
          <a:lstStyle/>
          <a:p>
            <a:r>
              <a:rPr lang="en-US" altLang="en-US" sz="2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Powerful lasers</a:t>
            </a:r>
          </a:p>
          <a:p>
            <a:r>
              <a:rPr lang="en-US" altLang="en-US" sz="2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Mirrors hanging from glass fibers</a:t>
            </a:r>
          </a:p>
          <a:p>
            <a:r>
              <a:rPr lang="en-US" altLang="en-US" sz="2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Seismic isolation  systems</a:t>
            </a:r>
          </a:p>
          <a:p>
            <a:endParaRPr lang="en-US" altLang="en-US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FAEB73-7269-3748-86BC-79C073BF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186" y="1447801"/>
            <a:ext cx="5562600" cy="417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4C679E-6137-D347-B481-98C3DAEA075A}"/>
              </a:ext>
            </a:extLst>
          </p:cNvPr>
          <p:cNvSpPr txBox="1"/>
          <p:nvPr/>
        </p:nvSpPr>
        <p:spPr>
          <a:xfrm>
            <a:off x="3962400" y="56388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View of the squeezed light source in LIGO's vacuum chamber.</a:t>
            </a:r>
          </a:p>
          <a:p>
            <a:pPr algn="ctr"/>
            <a:r>
              <a:rPr lang="en-US" sz="1400" dirty="0">
                <a:solidFill>
                  <a:schemeClr val="accent2"/>
                </a:solidFill>
              </a:rPr>
              <a:t>(Image credit: </a:t>
            </a:r>
            <a:r>
              <a:rPr lang="en-US" sz="1400" dirty="0" err="1">
                <a:solidFill>
                  <a:schemeClr val="accent2"/>
                </a:solidFill>
              </a:rPr>
              <a:t>Wenxuan</a:t>
            </a:r>
            <a:r>
              <a:rPr lang="en-US" sz="1400" dirty="0">
                <a:solidFill>
                  <a:schemeClr val="accent2"/>
                </a:solidFill>
              </a:rPr>
              <a:t> Jia/MIT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52CEE-57E6-1844-B0A4-B5E15DAF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356836"/>
            <a:ext cx="3778885" cy="28341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42A81-4F1C-1045-986A-F4ECE78EF30D}"/>
              </a:ext>
            </a:extLst>
          </p:cNvPr>
          <p:cNvSpPr txBox="1"/>
          <p:nvPr/>
        </p:nvSpPr>
        <p:spPr>
          <a:xfrm>
            <a:off x="282039" y="4267200"/>
            <a:ext cx="3070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Caltech/MIT/LIGO Lab/(Matt </a:t>
            </a:r>
            <a:r>
              <a:rPr lang="en-US" sz="1400" dirty="0" err="1">
                <a:solidFill>
                  <a:schemeClr val="accent2"/>
                </a:solidFill>
              </a:rPr>
              <a:t>Heintze</a:t>
            </a:r>
            <a:r>
              <a:rPr lang="en-US" sz="1400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7574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C507AC1E-54DE-2E4D-A138-CB7998AF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6248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Information Technology</a:t>
            </a:r>
          </a:p>
        </p:txBody>
      </p:sp>
      <p:sp>
        <p:nvSpPr>
          <p:cNvPr id="26627" name="Footer Placeholder 3">
            <a:extLst>
              <a:ext uri="{FF2B5EF4-FFF2-40B4-BE49-F238E27FC236}">
                <a16:creationId xmlns:a16="http://schemas.microsoft.com/office/drawing/2014/main" id="{D0F95426-57DF-E14E-8796-FD0F6344B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t>Black-Hole Hunters - Raab</a:t>
            </a:r>
          </a:p>
        </p:txBody>
      </p:sp>
      <p:sp>
        <p:nvSpPr>
          <p:cNvPr id="26628" name="Slide Number Placeholder 4">
            <a:extLst>
              <a:ext uri="{FF2B5EF4-FFF2-40B4-BE49-F238E27FC236}">
                <a16:creationId xmlns:a16="http://schemas.microsoft.com/office/drawing/2014/main" id="{12A2DCF1-F6B4-A74A-A896-0F9BC4C7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17C27C5-A35E-0E44-842D-72D6F43118D0}" type="slidenum"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pPr/>
              <a:t>21</a:t>
            </a:fld>
            <a:endParaRPr lang="en-US" altLang="en-US" sz="1400">
              <a:solidFill>
                <a:schemeClr val="accent2"/>
              </a:solidFill>
              <a:latin typeface="Helvetica" pitchFamily="2" charset="0"/>
            </a:endParaRPr>
          </a:p>
        </p:txBody>
      </p:sp>
      <p:pic>
        <p:nvPicPr>
          <p:cNvPr id="26629" name="Picture 6" descr="H1ElectronicsRacks.jpg">
            <a:extLst>
              <a:ext uri="{FF2B5EF4-FFF2-40B4-BE49-F238E27FC236}">
                <a16:creationId xmlns:a16="http://schemas.microsoft.com/office/drawing/2014/main" id="{AD692A68-E461-E341-8C89-168AD4761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65795"/>
            <a:ext cx="36957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Content Placeholder 4">
            <a:extLst>
              <a:ext uri="{FF2B5EF4-FFF2-40B4-BE49-F238E27FC236}">
                <a16:creationId xmlns:a16="http://schemas.microsoft.com/office/drawing/2014/main" id="{411CE3BA-9F49-614A-8AAF-AD49A1B464BF}"/>
              </a:ext>
            </a:extLst>
          </p:cNvPr>
          <p:cNvSpPr txBox="1">
            <a:spLocks/>
          </p:cNvSpPr>
          <p:nvPr/>
        </p:nvSpPr>
        <p:spPr bwMode="auto">
          <a:xfrm>
            <a:off x="381000" y="4267200"/>
            <a:ext cx="3924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lvl="1" indent="0">
              <a:spcBef>
                <a:spcPct val="20000"/>
              </a:spcBef>
              <a:buClr>
                <a:schemeClr val="tx1"/>
              </a:buClr>
              <a:buSzPct val="75000"/>
            </a:pPr>
            <a:r>
              <a:rPr lang="en-US" altLang="en-US" sz="1800" dirty="0">
                <a:solidFill>
                  <a:schemeClr val="accent2"/>
                </a:solidFill>
                <a:latin typeface="Helvetica" pitchFamily="2" charset="0"/>
              </a:rPr>
              <a:t>Interferometer Control &amp; Data Acquisition System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</a:pPr>
            <a:r>
              <a:rPr lang="en-US" altLang="en-US" sz="1800" dirty="0">
                <a:solidFill>
                  <a:schemeClr val="accent2"/>
                </a:solidFill>
                <a:latin typeface="Helvetica" pitchFamily="2" charset="0"/>
              </a:rPr>
              <a:t>&gt;350 high-performance servo-control loops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</a:pPr>
            <a:r>
              <a:rPr lang="en-US" altLang="en-US" sz="1800" dirty="0">
                <a:solidFill>
                  <a:schemeClr val="accent2"/>
                </a:solidFill>
                <a:latin typeface="Helvetica" pitchFamily="2" charset="0"/>
              </a:rPr>
              <a:t>Physics Environmental Monitor (70 fast &amp; 600 slow channels)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l"/>
            </a:pPr>
            <a:endParaRPr lang="en-US" altLang="en-US" sz="1800" dirty="0">
              <a:solidFill>
                <a:schemeClr val="accent2"/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4CFB0-3CAF-BC4B-A01C-FDCF7E09B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1752600"/>
            <a:ext cx="2247900" cy="299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CE25F-BB48-5F44-8586-7B901A845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752600"/>
            <a:ext cx="2247900" cy="299720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CC1E851-B5F0-724E-BFEF-AB64296C0F12}"/>
              </a:ext>
            </a:extLst>
          </p:cNvPr>
          <p:cNvSpPr txBox="1">
            <a:spLocks/>
          </p:cNvSpPr>
          <p:nvPr/>
        </p:nvSpPr>
        <p:spPr bwMode="auto">
          <a:xfrm>
            <a:off x="4343400" y="4749800"/>
            <a:ext cx="44196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t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lvl="1" indent="0">
              <a:spcBef>
                <a:spcPct val="20000"/>
              </a:spcBef>
              <a:buClr>
                <a:schemeClr val="tx1"/>
              </a:buClr>
              <a:buSzPct val="200000"/>
            </a:pPr>
            <a:r>
              <a:rPr lang="en-US" altLang="en-US" sz="1800" dirty="0">
                <a:solidFill>
                  <a:schemeClr val="accent2"/>
                </a:solidFill>
                <a:latin typeface="Helvetica" pitchFamily="2" charset="0"/>
              </a:rPr>
              <a:t>Data Archive and Server System</a:t>
            </a:r>
          </a:p>
          <a:p>
            <a:pPr marL="285750" lvl="1" indent="-285750">
              <a:spcBef>
                <a:spcPct val="20000"/>
              </a:spcBef>
              <a:buClr>
                <a:schemeClr val="tx1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2"/>
                </a:solidFill>
                <a:latin typeface="Helvetica" pitchFamily="2" charset="0"/>
              </a:rPr>
              <a:t>Data ingestion &amp; archiving</a:t>
            </a:r>
          </a:p>
          <a:p>
            <a:pPr marL="285750" lvl="1" indent="-285750">
              <a:spcBef>
                <a:spcPct val="20000"/>
              </a:spcBef>
              <a:buClr>
                <a:schemeClr val="tx1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2"/>
                </a:solidFill>
                <a:latin typeface="Helvetica" pitchFamily="2" charset="0"/>
              </a:rPr>
              <a:t>Data distribution </a:t>
            </a:r>
          </a:p>
          <a:p>
            <a:pPr marL="285750" lvl="1" indent="-285750">
              <a:spcBef>
                <a:spcPct val="20000"/>
              </a:spcBef>
              <a:buClr>
                <a:schemeClr val="tx1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2"/>
                </a:solidFill>
                <a:latin typeface="Helvetica" pitchFamily="2" charset="0"/>
              </a:rPr>
              <a:t>Online analysis and alert generation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200000"/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A13EFE-869C-994D-A975-D1BC43122398}"/>
              </a:ext>
            </a:extLst>
          </p:cNvPr>
          <p:cNvSpPr txBox="1"/>
          <p:nvPr/>
        </p:nvSpPr>
        <p:spPr>
          <a:xfrm>
            <a:off x="1752600" y="16764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Caltech/MIT/LIGO Lab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62FA3-CF19-E64F-9892-D1A987D8DD17}"/>
              </a:ext>
            </a:extLst>
          </p:cNvPr>
          <p:cNvSpPr txBox="1"/>
          <p:nvPr/>
        </p:nvSpPr>
        <p:spPr>
          <a:xfrm>
            <a:off x="6858000" y="4513596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Caltech/MIT/LIGO Lab</a:t>
            </a:r>
          </a:p>
        </p:txBody>
      </p:sp>
    </p:spTree>
    <p:extLst>
      <p:ext uri="{BB962C8B-B14F-4D97-AF65-F5344CB8AC3E}">
        <p14:creationId xmlns:p14="http://schemas.microsoft.com/office/powerpoint/2010/main" val="4041420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693960D-12D4-CB4A-AE9E-520792286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6400800" cy="1143000"/>
          </a:xfrm>
        </p:spPr>
        <p:txBody>
          <a:bodyPr/>
          <a:lstStyle/>
          <a:p>
            <a:r>
              <a:rPr lang="en-US" altLang="en-US" sz="28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Support Labs for Optical, Mechanical, Electronics, Vacuum Prep Work</a:t>
            </a:r>
          </a:p>
        </p:txBody>
      </p:sp>
      <p:sp>
        <p:nvSpPr>
          <p:cNvPr id="28674" name="Footer Placeholder 3">
            <a:extLst>
              <a:ext uri="{FF2B5EF4-FFF2-40B4-BE49-F238E27FC236}">
                <a16:creationId xmlns:a16="http://schemas.microsoft.com/office/drawing/2014/main" id="{B31B385F-5366-C644-8BBA-C92383D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t>Black-Hole Hunters - Raab</a:t>
            </a:r>
          </a:p>
        </p:txBody>
      </p:sp>
      <p:sp>
        <p:nvSpPr>
          <p:cNvPr id="28675" name="Slide Number Placeholder 4">
            <a:extLst>
              <a:ext uri="{FF2B5EF4-FFF2-40B4-BE49-F238E27FC236}">
                <a16:creationId xmlns:a16="http://schemas.microsoft.com/office/drawing/2014/main" id="{0C99171A-0CDB-C641-8A31-3E47B292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654DBBD-C927-C64B-B653-CE6269029FA1}" type="slidenum"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pPr/>
              <a:t>22</a:t>
            </a:fld>
            <a:endParaRPr lang="en-US" altLang="en-US" sz="1400">
              <a:solidFill>
                <a:schemeClr val="accent2"/>
              </a:solidFill>
              <a:latin typeface="Helvetica" pitchFamily="2" charset="0"/>
            </a:endParaRPr>
          </a:p>
        </p:txBody>
      </p:sp>
      <p:grpSp>
        <p:nvGrpSpPr>
          <p:cNvPr id="28676" name="Group 13">
            <a:extLst>
              <a:ext uri="{FF2B5EF4-FFF2-40B4-BE49-F238E27FC236}">
                <a16:creationId xmlns:a16="http://schemas.microsoft.com/office/drawing/2014/main" id="{42C82D75-1DA4-1548-8E52-BCDF8063FF9C}"/>
              </a:ext>
            </a:extLst>
          </p:cNvPr>
          <p:cNvGrpSpPr>
            <a:grpSpLocks/>
          </p:cNvGrpSpPr>
          <p:nvPr/>
        </p:nvGrpSpPr>
        <p:grpSpPr bwMode="auto">
          <a:xfrm>
            <a:off x="358775" y="1371600"/>
            <a:ext cx="8405813" cy="4826000"/>
            <a:chOff x="359398" y="1371600"/>
            <a:chExt cx="8405208" cy="4826275"/>
          </a:xfrm>
        </p:grpSpPr>
        <p:pic>
          <p:nvPicPr>
            <p:cNvPr id="28677" name="Picture 6" descr="ErgoArm.jpg">
              <a:extLst>
                <a:ext uri="{FF2B5EF4-FFF2-40B4-BE49-F238E27FC236}">
                  <a16:creationId xmlns:a16="http://schemas.microsoft.com/office/drawing/2014/main" id="{2F46DA90-7B71-A848-B141-008F974E4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"/>
            <a:stretch>
              <a:fillRect/>
            </a:stretch>
          </p:blipFill>
          <p:spPr bwMode="auto">
            <a:xfrm>
              <a:off x="359398" y="1371600"/>
              <a:ext cx="3336258" cy="2462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8" descr="QuadAwaitingTestMass.jpg">
              <a:extLst>
                <a:ext uri="{FF2B5EF4-FFF2-40B4-BE49-F238E27FC236}">
                  <a16:creationId xmlns:a16="http://schemas.microsoft.com/office/drawing/2014/main" id="{5BCCD3A4-0964-0B43-B0E1-1CA76B59D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0" r="6950"/>
            <a:stretch>
              <a:fillRect/>
            </a:stretch>
          </p:blipFill>
          <p:spPr bwMode="auto">
            <a:xfrm>
              <a:off x="3403934" y="1372541"/>
              <a:ext cx="2590341" cy="2437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9" descr="FiberWelding.jpg">
              <a:extLst>
                <a:ext uri="{FF2B5EF4-FFF2-40B4-BE49-F238E27FC236}">
                  <a16:creationId xmlns:a16="http://schemas.microsoft.com/office/drawing/2014/main" id="{E34D836A-6843-4B4A-9225-180D17DD1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6" r="8798"/>
            <a:stretch>
              <a:fillRect/>
            </a:stretch>
          </p:blipFill>
          <p:spPr bwMode="auto">
            <a:xfrm>
              <a:off x="5943600" y="1371600"/>
              <a:ext cx="2821006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0" name="Picture 10" descr="ElectronicsShopAnnaMaria.JPG">
              <a:extLst>
                <a:ext uri="{FF2B5EF4-FFF2-40B4-BE49-F238E27FC236}">
                  <a16:creationId xmlns:a16="http://schemas.microsoft.com/office/drawing/2014/main" id="{EA5CD176-DA64-F247-9198-E86ADD04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2"/>
            <a:stretch>
              <a:fillRect/>
            </a:stretch>
          </p:blipFill>
          <p:spPr bwMode="auto">
            <a:xfrm>
              <a:off x="879873" y="3505200"/>
              <a:ext cx="3996927" cy="269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1" name="Picture 12" descr="RefCavStabilzedLaserInOpticsLab.jpg">
              <a:extLst>
                <a:ext uri="{FF2B5EF4-FFF2-40B4-BE49-F238E27FC236}">
                  <a16:creationId xmlns:a16="http://schemas.microsoft.com/office/drawing/2014/main" id="{D0FA9B52-EA49-E744-B173-5EF19F8F0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508722"/>
              <a:ext cx="3581400" cy="2686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4060756-953D-324F-90D9-4AA4F5976B65}"/>
              </a:ext>
            </a:extLst>
          </p:cNvPr>
          <p:cNvSpPr txBox="1"/>
          <p:nvPr/>
        </p:nvSpPr>
        <p:spPr>
          <a:xfrm>
            <a:off x="6039592" y="6171202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Caltech/MIT/LIGO Lab</a:t>
            </a:r>
          </a:p>
        </p:txBody>
      </p:sp>
    </p:spTree>
    <p:extLst>
      <p:ext uri="{BB962C8B-B14F-4D97-AF65-F5344CB8AC3E}">
        <p14:creationId xmlns:p14="http://schemas.microsoft.com/office/powerpoint/2010/main" val="2477030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432C-B7D2-AC49-BE1E-3425CB82E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Working at an Observatory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1912B-4E86-694C-9AD7-5343FF8957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11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7918F-6C18-BE44-9344-EEEEB400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60198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How to characterize working on LIGO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B5012-019E-8B46-B052-6BE9C5C9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153400" cy="44196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One team, many mail codes.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Belonging to a large international team of collaborators, we spend a lot of time communicating with colleagues.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Every job and every person matters!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LIGO needs strict standards all day, every day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Vacuum tube at an observatory has 50 km of weld seam, but a 1 micron defect can be ruinous (error rate &lt; 1 in 50 billion).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An absorbing spot 10 microns in size on a core optic (error rate of 1 in 1 billion) can limit the range of detectors. Need to reduce this to error rates less 1 in 40 billion.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9E0D53-8887-2845-8947-63D10F72E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</a:rPr>
              <a:t>Black-Hole Hunters - Raab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A0406-2D5A-1746-8E3F-55785B06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24</a:t>
            </a:fld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9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6370C-3765-314E-A17F-CE422BBC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8600"/>
            <a:ext cx="6400800" cy="1143000"/>
          </a:xfrm>
        </p:spPr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Observatory staffing is determined by required response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63484-2328-1442-B820-5858B3925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On site – ability to respond to issues that compromise observing time or present hazards in minutes to hours.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On call – ability to respond within an hour.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Remote – carry on support tasks (e.g., lab-based research, engineering development, procurement, etc.) and can travel to support on-site activities. Labs at Caltech, MIT and other collaborating institutions are in this category.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Trades – varies by nature of the work. More craft labor, working in teams with scientists and engineers is needed during installation of detector upgrades.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70460-B7A8-BA4B-AA57-F7CD64345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</a:rPr>
              <a:t>Black-Hole Hunters - Raab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5B7E05-B019-8C41-8ED5-7276C95D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25</a:t>
            </a:fld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54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67F1676-1301-2C41-A2E0-DCB247564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65532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Control-Room Operations</a:t>
            </a:r>
          </a:p>
        </p:txBody>
      </p:sp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C0D19ACB-5E09-0F49-8D90-721F1F59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C501D7F-0EFD-D241-8EFC-221B5368E5D3}" type="slidenum"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pPr/>
              <a:t>26</a:t>
            </a:fld>
            <a:endParaRPr lang="en-US" altLang="en-US" sz="1400" dirty="0">
              <a:solidFill>
                <a:schemeClr val="accent2"/>
              </a:solidFill>
              <a:latin typeface="Helvetica" pitchFamily="2" charset="0"/>
            </a:endParaRPr>
          </a:p>
        </p:txBody>
      </p:sp>
      <p:sp>
        <p:nvSpPr>
          <p:cNvPr id="31747" name="TextBox 7">
            <a:extLst>
              <a:ext uri="{FF2B5EF4-FFF2-40B4-BE49-F238E27FC236}">
                <a16:creationId xmlns:a16="http://schemas.microsoft.com/office/drawing/2014/main" id="{5DA68587-3103-3C47-BFBB-8103D13B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706701"/>
            <a:ext cx="3200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</a:rPr>
              <a:t>Control-room coverage </a:t>
            </a:r>
            <a:r>
              <a:rPr lang="en-US" altLang="ja-JP" sz="2000" dirty="0">
                <a:solidFill>
                  <a:schemeClr val="accent2"/>
                </a:solidFill>
              </a:rPr>
              <a:t>for 24x7 during runs and tech support outside runs</a:t>
            </a:r>
          </a:p>
          <a:p>
            <a:endParaRPr lang="en-US" altLang="en-US" sz="2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2"/>
                </a:solidFill>
              </a:rPr>
              <a:t>Detector maintenance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ja-JP" sz="2000" dirty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accent2"/>
                </a:solidFill>
              </a:rPr>
              <a:t>Technical support for construction and installation of detector upgrades</a:t>
            </a:r>
          </a:p>
          <a:p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31748" name="Footer Placeholder 6">
            <a:extLst>
              <a:ext uri="{FF2B5EF4-FFF2-40B4-BE49-F238E27FC236}">
                <a16:creationId xmlns:a16="http://schemas.microsoft.com/office/drawing/2014/main" id="{BB3F557D-9E02-6945-943F-526CA789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  <a:latin typeface="Helvetica" pitchFamily="2" charset="0"/>
              </a:rPr>
              <a:t>Black-Hole Hunters - Raab</a:t>
            </a:r>
          </a:p>
        </p:txBody>
      </p:sp>
      <p:pic>
        <p:nvPicPr>
          <p:cNvPr id="31749" name="Picture 2" descr="RS34847_IMG_0377-scr.JPG">
            <a:extLst>
              <a:ext uri="{FF2B5EF4-FFF2-40B4-BE49-F238E27FC236}">
                <a16:creationId xmlns:a16="http://schemas.microsoft.com/office/drawing/2014/main" id="{18FD8751-F5D4-3F42-AE24-7E280BE94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68483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5A0FD0-B386-134B-BCE2-20877D85F9E8}"/>
              </a:ext>
            </a:extLst>
          </p:cNvPr>
          <p:cNvSpPr txBox="1"/>
          <p:nvPr/>
        </p:nvSpPr>
        <p:spPr>
          <a:xfrm>
            <a:off x="304801" y="59406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Caltech/MIT/LIGO Lab</a:t>
            </a:r>
          </a:p>
        </p:txBody>
      </p:sp>
    </p:spTree>
    <p:extLst>
      <p:ext uri="{BB962C8B-B14F-4D97-AF65-F5344CB8AC3E}">
        <p14:creationId xmlns:p14="http://schemas.microsoft.com/office/powerpoint/2010/main" val="157682065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B138-D7BB-4544-8B62-324C1939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Observatory Engineering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BDE65-BF36-4945-BF2B-2B41C9D41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909949"/>
            <a:ext cx="4038600" cy="3347851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Vacuum Operations and Maintenance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Facilities Operations and Maintenance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Detector Operations and Maintenance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Electronics, Control &amp; Data Systems Operations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Information Technologies</a:t>
            </a:r>
          </a:p>
          <a:p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0BE454-897C-7B4D-88B2-DA197888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6C1BE-A8A0-0046-A794-6B3DDC593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14CE9-9E21-7E4D-A21B-FE0D7D54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905000"/>
            <a:ext cx="4572000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E6A3F9-1DEE-7C45-8A4E-F2763EE38EDB}"/>
              </a:ext>
            </a:extLst>
          </p:cNvPr>
          <p:cNvSpPr txBox="1"/>
          <p:nvPr/>
        </p:nvSpPr>
        <p:spPr>
          <a:xfrm>
            <a:off x="1447800" y="5029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Caltech/MIT/LIGO Lab</a:t>
            </a:r>
          </a:p>
        </p:txBody>
      </p:sp>
    </p:spTree>
    <p:extLst>
      <p:ext uri="{BB962C8B-B14F-4D97-AF65-F5344CB8AC3E}">
        <p14:creationId xmlns:p14="http://schemas.microsoft.com/office/powerpoint/2010/main" val="1418224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05BA-D82C-914E-AA01-27678137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Observatory</a:t>
            </a:r>
            <a:r>
              <a:rPr lang="en-US" dirty="0">
                <a:solidFill>
                  <a:schemeClr val="accent2"/>
                </a:solidFill>
              </a:rPr>
              <a:t> Science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6F7F4-14E9-7D41-B85F-043604F9E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4724400"/>
            <a:ext cx="4038600" cy="13716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Commissioning</a:t>
            </a:r>
          </a:p>
          <a:p>
            <a:r>
              <a:rPr lang="en-US" dirty="0">
                <a:solidFill>
                  <a:schemeClr val="accent2"/>
                </a:solidFill>
              </a:rPr>
              <a:t>Detector Characterization</a:t>
            </a:r>
          </a:p>
          <a:p>
            <a:r>
              <a:rPr lang="en-US" dirty="0">
                <a:solidFill>
                  <a:schemeClr val="accent2"/>
                </a:solidFill>
              </a:rPr>
              <a:t>Detection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95412-CB34-4143-8C07-1291D0F5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E0295-E217-994F-8C28-1A35478E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BDAFE6-D452-F642-B7D8-FD7D124D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52600"/>
            <a:ext cx="3733800" cy="248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CAD154-A974-3C4D-B4E8-B9D08E94B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752600"/>
            <a:ext cx="3733800" cy="2489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72D16-75E9-A147-A068-5E4AA6223140}"/>
              </a:ext>
            </a:extLst>
          </p:cNvPr>
          <p:cNvSpPr txBox="1"/>
          <p:nvPr/>
        </p:nvSpPr>
        <p:spPr>
          <a:xfrm>
            <a:off x="762000" y="4267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Caltech/MIT/LIGO Lab</a:t>
            </a:r>
          </a:p>
        </p:txBody>
      </p:sp>
    </p:spTree>
    <p:extLst>
      <p:ext uri="{BB962C8B-B14F-4D97-AF65-F5344CB8AC3E}">
        <p14:creationId xmlns:p14="http://schemas.microsoft.com/office/powerpoint/2010/main" val="364419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02F6E-B72B-334F-9456-ACA09DBD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Observatory Educator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DBCA9-7B78-864A-B39F-6C4EBD64F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3810000" cy="3048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Education functions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4-12 Grade Field Trips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Monthly Science Saturdays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Private Tours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Special Public Events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Teacher PD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Community Events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Classroom visits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EFD34-93A1-444D-AC19-663CD46C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98296-B3A4-B342-85DC-52ABF533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5AACF-E0F7-6343-BFD3-55B5F07A8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843" y="1561873"/>
            <a:ext cx="4023757" cy="1655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9AEB38-DB5E-1E4B-A504-0B9572D0F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49"/>
          <a:stretch/>
        </p:blipFill>
        <p:spPr>
          <a:xfrm>
            <a:off x="4586845" y="3276600"/>
            <a:ext cx="4023756" cy="1484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08C3B-E22D-3144-B540-578903606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714" y="4733025"/>
            <a:ext cx="2808886" cy="206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2EFB6-82D0-1142-8E34-051B696D75F6}"/>
              </a:ext>
            </a:extLst>
          </p:cNvPr>
          <p:cNvSpPr txBox="1"/>
          <p:nvPr/>
        </p:nvSpPr>
        <p:spPr>
          <a:xfrm>
            <a:off x="5801714" y="6527884"/>
            <a:ext cx="28088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0" dirty="0">
                <a:solidFill>
                  <a:schemeClr val="bg1"/>
                </a:solidFill>
              </a:rPr>
              <a:t>WA State Gov. Jay Inslee curving spacetime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D86AFE-2A49-414E-A915-633E23DB8985}"/>
              </a:ext>
            </a:extLst>
          </p:cNvPr>
          <p:cNvSpPr txBox="1"/>
          <p:nvPr/>
        </p:nvSpPr>
        <p:spPr>
          <a:xfrm>
            <a:off x="3962400" y="4798355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Caltech/MIT/LIGO Lab</a:t>
            </a:r>
          </a:p>
        </p:txBody>
      </p:sp>
    </p:spTree>
    <p:extLst>
      <p:ext uri="{BB962C8B-B14F-4D97-AF65-F5344CB8AC3E}">
        <p14:creationId xmlns:p14="http://schemas.microsoft.com/office/powerpoint/2010/main" val="3418278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CE43-26A2-9B4C-81F8-C4BE4650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What do we do at LIGO and how do we do it? (elevator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7EEE1-7BED-D041-BFF0-FA50AE59A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</a:rPr>
              <a:t>The LIGO team works to explore the most extreme regions of space and time and the most extreme forms of matter in the universe.</a:t>
            </a:r>
          </a:p>
          <a:p>
            <a:pPr marL="0" indent="0" algn="ctr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</a:rPr>
              <a:t>We do this by detecting the ripples in space-time, called gravitational waves, that are produced by black holes and neutron stars in some of the most violent events in our universe.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74967-AC78-8843-A7A7-297F3BCA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E9E1D-7C07-C247-A2CC-A341D7418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40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6101-3421-8940-917E-CE905A0F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Business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C46F1-94EC-0E4B-8939-60B90B672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International science creates interesting challenges that need business solutions: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How to create fixed-price contracts for products that have never been delivered?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How to design and </a:t>
            </a:r>
            <a:r>
              <a:rPr lang="en-US">
                <a:solidFill>
                  <a:schemeClr val="accent2"/>
                </a:solidFill>
              </a:rPr>
              <a:t>build state-of-the-art </a:t>
            </a:r>
            <a:r>
              <a:rPr lang="en-US" dirty="0">
                <a:solidFill>
                  <a:schemeClr val="accent2"/>
                </a:solidFill>
              </a:rPr>
              <a:t>equipment across international institutions and multiple national funding agencies?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How to manage working to schedules and budgets across national boundaries and time zones.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7172D-D23D-734C-A5EB-ABA14BA3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Black-Hole Hunters - Raab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D8BEF-40E3-7D44-8F65-AA2753E07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7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55B3-5FB0-C842-B572-D1972AA8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F497D-A8BC-C947-B8E3-AFB7A1E78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</a:rPr>
              <a:t>Gravitational-Wave Astronomy will achieve in a few decades what it has taken Optical Astronomy 400 years to do:  reach out to the first era of stars.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It is rare in human history for the </a:t>
            </a:r>
            <a:r>
              <a:rPr lang="en-US" sz="2000" u="sng" dirty="0">
                <a:solidFill>
                  <a:schemeClr val="accent2"/>
                </a:solidFill>
              </a:rPr>
              <a:t>rate</a:t>
            </a:r>
            <a:r>
              <a:rPr lang="en-US" sz="2000" dirty="0">
                <a:solidFill>
                  <a:schemeClr val="accent2"/>
                </a:solidFill>
              </a:rPr>
              <a:t> of discovery to undergo sustained acceleration by orders of magnitude.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This will be achieved by international collaborations of experimental scientists, engineers, technicians and craft specialists across many disciplines at many different astronomical and physics facilities.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Want to ride this new wave?</a:t>
            </a:r>
          </a:p>
          <a:p>
            <a:pPr lvl="1"/>
            <a:r>
              <a:rPr lang="en-US" dirty="0">
                <a:solidFill>
                  <a:schemeClr val="accent2"/>
                </a:solidFill>
                <a:hlinkClick r:id="rId2"/>
              </a:rPr>
              <a:t>https://hr.caltech.edu/careers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summer internships, google “</a:t>
            </a:r>
            <a:r>
              <a:rPr lang="en-US" dirty="0">
                <a:solidFill>
                  <a:schemeClr val="accent2"/>
                </a:solidFill>
                <a:hlinkClick r:id="rId3"/>
              </a:rPr>
              <a:t>LIGO SURF</a:t>
            </a:r>
            <a:r>
              <a:rPr lang="en-US" dirty="0">
                <a:solidFill>
                  <a:schemeClr val="accent2"/>
                </a:solidFill>
              </a:rPr>
              <a:t>”</a:t>
            </a:r>
          </a:p>
          <a:p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9D04A-25A6-7848-BBEC-A1102B79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</a:rPr>
              <a:t>Black-Hole Hunters - Raab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750E0-DDD7-5A45-A085-A89BF7EE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31</a:t>
            </a:fld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8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974F81-DB9C-F94C-A565-59CC38A7D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321" y="23446"/>
            <a:ext cx="4832974" cy="635830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21434-588E-A541-A7C0-6C6FE000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0"/>
            <a:ext cx="36576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Who Am I?</a:t>
            </a:r>
            <a:br>
              <a:rPr lang="en-US" sz="3200" dirty="0">
                <a:solidFill>
                  <a:schemeClr val="accent2"/>
                </a:solidFill>
              </a:rPr>
            </a:b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A7CA-9DEE-4645-A79C-93118309A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70684"/>
            <a:ext cx="4572000" cy="3111066"/>
          </a:xfrm>
        </p:spPr>
        <p:txBody>
          <a:bodyPr/>
          <a:lstStyle/>
          <a:p>
            <a:r>
              <a:rPr lang="en-US" sz="1600" dirty="0">
                <a:solidFill>
                  <a:schemeClr val="accent2"/>
                </a:solidFill>
              </a:rPr>
              <a:t>Born to immigrants in NY City in 1951.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Had an “OK” but not “strong” high school science background.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Fan of space; fell in love with Physics.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Struggled in my first college physics course, but persevered.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BS-Manhattan College, PhD-SUNY Stony Brook (1980). U. Washington research scientist.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Kip Thorne recruited me to Caltech in 1988.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First LIGO Observatory Head (for 20+ years)</a:t>
            </a:r>
          </a:p>
          <a:p>
            <a:endParaRPr lang="en-US" sz="18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0C4D-E92A-6E42-B78C-343F47DA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55389-D084-5642-932D-D9B1F150D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800100"/>
            <a:ext cx="2895600" cy="2347055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919D947-9A7C-5F4C-B430-92E2721B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Raab - Overview of GW Detection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C758A3-240F-384D-AEFE-9631E1E9BC42}"/>
              </a:ext>
            </a:extLst>
          </p:cNvPr>
          <p:cNvCxnSpPr>
            <a:cxnSpLocks/>
          </p:cNvCxnSpPr>
          <p:nvPr/>
        </p:nvCxnSpPr>
        <p:spPr bwMode="auto">
          <a:xfrm>
            <a:off x="4419600" y="2209800"/>
            <a:ext cx="838200" cy="28194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731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E613-2CDB-7B42-9D01-AAF4B4F9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Who else is working on terrestrial GW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4B8D3-5FCF-5D49-8DEC-078E807D4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LIGO Laboratory: 180 members.</a:t>
            </a:r>
          </a:p>
          <a:p>
            <a:r>
              <a:rPr lang="en-US" dirty="0">
                <a:solidFill>
                  <a:schemeClr val="accent2"/>
                </a:solidFill>
              </a:rPr>
              <a:t>LIGO Scientific Collaboration:  1600+ members in 19 countries on 5 continents.</a:t>
            </a:r>
          </a:p>
          <a:p>
            <a:r>
              <a:rPr lang="en-US" dirty="0">
                <a:solidFill>
                  <a:schemeClr val="accent2"/>
                </a:solidFill>
              </a:rPr>
              <a:t>Virgo Collaboration: 800+ members in 15 countries, mostly in Europe.</a:t>
            </a:r>
          </a:p>
          <a:p>
            <a:r>
              <a:rPr lang="en-US" dirty="0">
                <a:solidFill>
                  <a:schemeClr val="accent2"/>
                </a:solidFill>
              </a:rPr>
              <a:t>KAGRA Collaboration: 400+ members from 110+ institutions in 17 countries.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Science is a team sport!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7CF5-97A8-2149-BC04-9C474356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EF4FE-B610-1A43-9083-CD63668DB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1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6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187451"/>
            <a:ext cx="8648700" cy="5518149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6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6247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58913" y="138113"/>
            <a:ext cx="7437438" cy="107791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2015-2030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2017</a:t>
            </a: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0983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2030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2020</a:t>
            </a: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62486" name="Object 6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79093-BDC5-D445-BB54-5416D3A5F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Raab - Overview of GW Detection</a:t>
            </a:r>
          </a:p>
        </p:txBody>
      </p:sp>
    </p:spTree>
    <p:extLst>
      <p:ext uri="{BB962C8B-B14F-4D97-AF65-F5344CB8AC3E}">
        <p14:creationId xmlns:p14="http://schemas.microsoft.com/office/powerpoint/2010/main" val="2991155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7465-B311-3446-B70D-47E75179A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Basics of Gravitational-Waves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9A21F-9E52-EE4E-BB61-D8B3F81AE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08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91440" y="162000"/>
            <a:ext cx="8960760" cy="136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2800" b="0" strike="noStrike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Einstein’s General Relativity:</a:t>
            </a:r>
            <a:endParaRPr lang="en-US" sz="2800" b="0" strike="noStrike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/>
              </a:rPr>
              <a:t>gravity is a manifestation of space-time curvature</a:t>
            </a:r>
            <a:endParaRPr lang="en-US" sz="2800" b="0" strike="noStrike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349560" y="5727906"/>
            <a:ext cx="8519760" cy="4846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Space has a shape, a stiffness and a maximum speed for information transfer.</a:t>
            </a: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4920" y="1737360"/>
            <a:ext cx="4101591" cy="3886920"/>
            <a:chOff x="124920" y="1737360"/>
            <a:chExt cx="4101591" cy="3886920"/>
          </a:xfrm>
        </p:grpSpPr>
        <p:pic>
          <p:nvPicPr>
            <p:cNvPr id="380" name="Picture 3077"/>
            <p:cNvPicPr/>
            <p:nvPr/>
          </p:nvPicPr>
          <p:blipFill>
            <a:blip r:embed="rId4"/>
            <a:stretch/>
          </p:blipFill>
          <p:spPr>
            <a:xfrm>
              <a:off x="124920" y="2104200"/>
              <a:ext cx="4101591" cy="3520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81" name="CustomShape 4"/>
            <p:cNvSpPr/>
            <p:nvPr/>
          </p:nvSpPr>
          <p:spPr>
            <a:xfrm>
              <a:off x="1247040" y="4915296"/>
              <a:ext cx="2961720" cy="6537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ＭＳ Ｐゴシック"/>
                </a:rPr>
                <a:t>A massive object shifts apparent position of a star</a:t>
              </a:r>
              <a:endParaRPr lang="en-US" sz="1800" b="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382" name="CustomShape 5"/>
            <p:cNvSpPr/>
            <p:nvPr/>
          </p:nvSpPr>
          <p:spPr>
            <a:xfrm>
              <a:off x="205199" y="1737360"/>
              <a:ext cx="4021311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chemeClr val="accent2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curved spacetime can bend light, too!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208760" y="1653160"/>
            <a:ext cx="4935239" cy="3571429"/>
            <a:chOff x="4208760" y="1653160"/>
            <a:chExt cx="4935239" cy="3571429"/>
          </a:xfrm>
        </p:grpSpPr>
        <p:sp>
          <p:nvSpPr>
            <p:cNvPr id="383" name="CustomShape 6"/>
            <p:cNvSpPr/>
            <p:nvPr/>
          </p:nvSpPr>
          <p:spPr>
            <a:xfrm>
              <a:off x="5122800" y="1653160"/>
              <a:ext cx="3655080" cy="345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r>
                <a:rPr lang="en-US" sz="1800" b="0" strike="noStrike" spc="-1" dirty="0">
                  <a:solidFill>
                    <a:schemeClr val="accent2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dynamic deformation of spacetime</a:t>
              </a:r>
            </a:p>
          </p:txBody>
        </p:sp>
        <p:pic>
          <p:nvPicPr>
            <p:cNvPr id="2" name="LIGO-Lab-Gravity-Waves-Video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4208760" y="2447661"/>
              <a:ext cx="4935239" cy="27769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226511" y="2447661"/>
              <a:ext cx="29266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Credit:  R. Hurt - Caltech / JPL:  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98D55-95B6-694C-B0A3-88CB950B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Raab - Overview of GW Detection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27DA6-7B3B-AA41-AE6D-71EBC8F6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381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838339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40000"/>
                    <a:lumOff val="6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Basic idea for GW detection is simple</a:t>
            </a:r>
          </a:p>
        </p:txBody>
      </p:sp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23278" y="1622425"/>
            <a:ext cx="6621244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GW amplitude h = (R</a:t>
            </a:r>
            <a:r>
              <a:rPr lang="en-US" baseline="-25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x</a:t>
            </a: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-R</a:t>
            </a:r>
            <a:r>
              <a:rPr lang="en-US" baseline="-25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y</a:t>
            </a: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It takes longer for light to travel the longer arm path, which allows light to reach the detector.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9E27BC-3977-4D4C-82AF-B63195273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64114"/>
            <a:ext cx="502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When the arm lengths are equal, no light reaches the detector.</a:t>
            </a:r>
          </a:p>
        </p:txBody>
      </p:sp>
    </p:spTree>
    <p:extLst>
      <p:ext uri="{BB962C8B-B14F-4D97-AF65-F5344CB8AC3E}">
        <p14:creationId xmlns:p14="http://schemas.microsoft.com/office/powerpoint/2010/main" val="7812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  <p:bldP spid="7" grpId="0"/>
    </p:bld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213338</TotalTime>
  <Words>1575</Words>
  <Application>Microsoft Macintosh PowerPoint</Application>
  <PresentationFormat>On-screen Show (4:3)</PresentationFormat>
  <Paragraphs>228</Paragraphs>
  <Slides>31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ＭＳ Ｐゴシック</vt:lpstr>
      <vt:lpstr>Arial</vt:lpstr>
      <vt:lpstr>Gill Sans</vt:lpstr>
      <vt:lpstr>Helvetica</vt:lpstr>
      <vt:lpstr>Monotype Sorts</vt:lpstr>
      <vt:lpstr>Times New Roman</vt:lpstr>
      <vt:lpstr>LIGO_II</vt:lpstr>
      <vt:lpstr>Image</vt:lpstr>
      <vt:lpstr>Photo Editor Photo</vt:lpstr>
      <vt:lpstr>Black-Hole Hunters:  from Millwrights to Scientists, Jobs on the Frontier of Physics and Astronomy </vt:lpstr>
      <vt:lpstr>Outline</vt:lpstr>
      <vt:lpstr>What do we do at LIGO and how do we do it? (elevator version)</vt:lpstr>
      <vt:lpstr>Who Am I? </vt:lpstr>
      <vt:lpstr>Who else is working on terrestrial GW detectors</vt:lpstr>
      <vt:lpstr>PowerPoint Presentation</vt:lpstr>
      <vt:lpstr>Basics of Gravitational-Waves</vt:lpstr>
      <vt:lpstr>PowerPoint Presentation</vt:lpstr>
      <vt:lpstr>Basic idea for GW detection is simple</vt:lpstr>
      <vt:lpstr>Monumental detectors for miniscule signals</vt:lpstr>
      <vt:lpstr>Reality is more complicated: schematic of LIGO chambers, seismic isolation and suspended optics.</vt:lpstr>
      <vt:lpstr>Reality is far more complicated: view inside a part of the vacuum squeezing system</vt:lpstr>
      <vt:lpstr>What can we learn from a gravitational wave?</vt:lpstr>
      <vt:lpstr>PowerPoint Presentation</vt:lpstr>
      <vt:lpstr>PowerPoint Presentation</vt:lpstr>
      <vt:lpstr>Disciplines that depend on gravitational-wave observations</vt:lpstr>
      <vt:lpstr>What does it take to operate a LIGO observatory?</vt:lpstr>
      <vt:lpstr>One of world’s largest vacuum systems:  104 m3 vacuum system; ~500 sense/control points</vt:lpstr>
      <vt:lpstr>How to win the Nobel Prize.</vt:lpstr>
      <vt:lpstr>Laser Interferometer Gravitational-Wave Detector</vt:lpstr>
      <vt:lpstr>Information Technology</vt:lpstr>
      <vt:lpstr>Support Labs for Optical, Mechanical, Electronics, Vacuum Prep Work</vt:lpstr>
      <vt:lpstr>Working at an Observatory</vt:lpstr>
      <vt:lpstr>How to characterize working on LIGO</vt:lpstr>
      <vt:lpstr>Observatory staffing is determined by required response times</vt:lpstr>
      <vt:lpstr>Control-Room Operations</vt:lpstr>
      <vt:lpstr>Observatory Engineering Groups</vt:lpstr>
      <vt:lpstr>Observatory Science Group</vt:lpstr>
      <vt:lpstr>Observatory Educator Groups</vt:lpstr>
      <vt:lpstr>Business Group</vt:lpstr>
      <vt:lpstr>Perspective</vt:lpstr>
    </vt:vector>
  </TitlesOfParts>
  <Company>Home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Raab, Fred J.</cp:lastModifiedBy>
  <cp:revision>615</cp:revision>
  <cp:lastPrinted>2016-11-14T20:59:39Z</cp:lastPrinted>
  <dcterms:created xsi:type="dcterms:W3CDTF">2011-03-02T00:22:05Z</dcterms:created>
  <dcterms:modified xsi:type="dcterms:W3CDTF">2025-11-09T22:09:23Z</dcterms:modified>
</cp:coreProperties>
</file>