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4v" ContentType="video/unknown"/>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9" r:id="rId1"/>
  </p:sldMasterIdLst>
  <p:notesMasterIdLst>
    <p:notesMasterId r:id="rId45"/>
  </p:notesMasterIdLst>
  <p:sldIdLst>
    <p:sldId id="256" r:id="rId2"/>
    <p:sldId id="1260" r:id="rId3"/>
    <p:sldId id="1272" r:id="rId4"/>
    <p:sldId id="1271" r:id="rId5"/>
    <p:sldId id="1277" r:id="rId6"/>
    <p:sldId id="997" r:id="rId7"/>
    <p:sldId id="999" r:id="rId8"/>
    <p:sldId id="1293" r:id="rId9"/>
    <p:sldId id="1267" r:id="rId10"/>
    <p:sldId id="1295" r:id="rId11"/>
    <p:sldId id="1282" r:id="rId12"/>
    <p:sldId id="1268" r:id="rId13"/>
    <p:sldId id="1269" r:id="rId14"/>
    <p:sldId id="1287" r:id="rId15"/>
    <p:sldId id="975" r:id="rId16"/>
    <p:sldId id="1292" r:id="rId17"/>
    <p:sldId id="1263" r:id="rId18"/>
    <p:sldId id="1276" r:id="rId19"/>
    <p:sldId id="1290" r:id="rId20"/>
    <p:sldId id="1265" r:id="rId21"/>
    <p:sldId id="1256" r:id="rId22"/>
    <p:sldId id="1257" r:id="rId23"/>
    <p:sldId id="1294" r:id="rId24"/>
    <p:sldId id="1258" r:id="rId25"/>
    <p:sldId id="1259" r:id="rId26"/>
    <p:sldId id="1284" r:id="rId27"/>
    <p:sldId id="1281" r:id="rId28"/>
    <p:sldId id="1285" r:id="rId29"/>
    <p:sldId id="1291" r:id="rId30"/>
    <p:sldId id="1296" r:id="rId31"/>
    <p:sldId id="1283" r:id="rId32"/>
    <p:sldId id="1006" r:id="rId33"/>
    <p:sldId id="1289" r:id="rId34"/>
    <p:sldId id="1279" r:id="rId35"/>
    <p:sldId id="1278" r:id="rId36"/>
    <p:sldId id="1262" r:id="rId37"/>
    <p:sldId id="967" r:id="rId38"/>
    <p:sldId id="1261" r:id="rId39"/>
    <p:sldId id="1270" r:id="rId40"/>
    <p:sldId id="1188" r:id="rId41"/>
    <p:sldId id="992" r:id="rId42"/>
    <p:sldId id="963" r:id="rId43"/>
    <p:sldId id="956" r:id="rId44"/>
  </p:sldIdLst>
  <p:sldSz cx="9144000" cy="5143500" type="screen16x9"/>
  <p:notesSz cx="7102475" cy="8991600"/>
  <p:defaultTextStyle>
    <a:defPPr>
      <a:defRPr lang="en-US"/>
    </a:defPPr>
    <a:lvl1pPr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1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1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1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1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1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58A0BB64-57EB-0E46-BA8F-5CCE18FA2BFA}">
          <p14:sldIdLst>
            <p14:sldId id="256"/>
            <p14:sldId id="1260"/>
            <p14:sldId id="1272"/>
            <p14:sldId id="1271"/>
            <p14:sldId id="1277"/>
            <p14:sldId id="997"/>
            <p14:sldId id="999"/>
            <p14:sldId id="1293"/>
            <p14:sldId id="1267"/>
            <p14:sldId id="1295"/>
            <p14:sldId id="1282"/>
            <p14:sldId id="1268"/>
            <p14:sldId id="1269"/>
            <p14:sldId id="1287"/>
            <p14:sldId id="975"/>
            <p14:sldId id="1292"/>
            <p14:sldId id="1263"/>
            <p14:sldId id="1276"/>
            <p14:sldId id="1290"/>
            <p14:sldId id="1265"/>
            <p14:sldId id="1256"/>
            <p14:sldId id="1257"/>
            <p14:sldId id="1294"/>
            <p14:sldId id="1258"/>
            <p14:sldId id="1259"/>
            <p14:sldId id="1284"/>
            <p14:sldId id="1281"/>
            <p14:sldId id="1285"/>
            <p14:sldId id="1291"/>
            <p14:sldId id="1296"/>
            <p14:sldId id="1283"/>
            <p14:sldId id="1006"/>
            <p14:sldId id="1289"/>
            <p14:sldId id="1279"/>
            <p14:sldId id="1278"/>
            <p14:sldId id="1262"/>
            <p14:sldId id="967"/>
            <p14:sldId id="1261"/>
            <p14:sldId id="1270"/>
            <p14:sldId id="1188"/>
            <p14:sldId id="992"/>
            <p14:sldId id="963"/>
            <p14:sldId id="956"/>
          </p14:sldIdLst>
        </p14:section>
        <p14:section name="Raw material" id="{E8240D90-E3C8-124E-9544-CEAD02CF3E7C}">
          <p14:sldIdLst/>
        </p14:section>
      </p14:sectionLst>
    </p:ex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32">
          <p15:clr>
            <a:srgbClr val="A4A3A4"/>
          </p15:clr>
        </p15:guide>
        <p15:guide id="2" pos="2237">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27043"/>
    <a:srgbClr val="B38EFF"/>
    <a:srgbClr val="81DB8D"/>
    <a:srgbClr val="934815"/>
    <a:srgbClr val="C8B2AC"/>
    <a:srgbClr val="113434"/>
    <a:srgbClr val="FF70AF"/>
    <a:srgbClr val="EEB98E"/>
    <a:srgbClr val="90D2BF"/>
    <a:srgbClr val="F706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33" autoAdjust="0"/>
    <p:restoredTop sz="92539" autoAdjust="0"/>
  </p:normalViewPr>
  <p:slideViewPr>
    <p:cSldViewPr snapToGrid="0">
      <p:cViewPr>
        <p:scale>
          <a:sx n="163" d="100"/>
          <a:sy n="163" d="100"/>
        </p:scale>
        <p:origin x="624" y="440"/>
      </p:cViewPr>
      <p:guideLst>
        <p:guide orient="horz" pos="1620"/>
        <p:guide pos="2880"/>
      </p:guideLst>
    </p:cSldViewPr>
  </p:slideViewPr>
  <p:outlineViewPr>
    <p:cViewPr>
      <p:scale>
        <a:sx n="33" d="100"/>
        <a:sy n="33" d="100"/>
      </p:scale>
      <p:origin x="8" y="7600"/>
    </p:cViewPr>
  </p:outlineViewPr>
  <p:notesTextViewPr>
    <p:cViewPr>
      <p:scale>
        <a:sx n="90" d="100"/>
        <a:sy n="90" d="100"/>
      </p:scale>
      <p:origin x="0" y="0"/>
    </p:cViewPr>
  </p:notesTextViewPr>
  <p:sorterViewPr>
    <p:cViewPr>
      <p:scale>
        <a:sx n="60" d="100"/>
        <a:sy n="60" d="100"/>
      </p:scale>
      <p:origin x="0" y="0"/>
    </p:cViewPr>
  </p:sorterViewPr>
  <p:notesViewPr>
    <p:cSldViewPr snapToGrid="0">
      <p:cViewPr varScale="1">
        <p:scale>
          <a:sx n="88" d="100"/>
          <a:sy n="88" d="100"/>
        </p:scale>
        <p:origin x="-2184" y="-114"/>
      </p:cViewPr>
      <p:guideLst>
        <p:guide orient="horz" pos="2832"/>
        <p:guide pos="2237"/>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78163"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a:latin typeface="Times New Roman" charset="0"/>
                <a:cs typeface="+mn-cs"/>
              </a:defRPr>
            </a:lvl1pPr>
          </a:lstStyle>
          <a:p>
            <a:pPr>
              <a:defRPr/>
            </a:pPr>
            <a:endParaRPr lang="en-US"/>
          </a:p>
        </p:txBody>
      </p:sp>
      <p:sp>
        <p:nvSpPr>
          <p:cNvPr id="4099" name="Rectangle 3"/>
          <p:cNvSpPr>
            <a:spLocks noGrp="1" noChangeArrowheads="1"/>
          </p:cNvSpPr>
          <p:nvPr>
            <p:ph type="dt" idx="1"/>
          </p:nvPr>
        </p:nvSpPr>
        <p:spPr bwMode="auto">
          <a:xfrm>
            <a:off x="4024313" y="0"/>
            <a:ext cx="3078162" cy="4492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a:latin typeface="Times New Roman" charset="0"/>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554038" y="674688"/>
            <a:ext cx="5994400" cy="3371850"/>
          </a:xfrm>
          <a:prstGeom prst="rect">
            <a:avLst/>
          </a:prstGeom>
          <a:noFill/>
          <a:ln w="9525">
            <a:solidFill>
              <a:srgbClr val="000000"/>
            </a:solidFill>
            <a:miter lim="800000"/>
            <a:headEnd/>
            <a:tailEnd/>
          </a:ln>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Lst>
        </p:spPr>
      </p:sp>
      <p:sp>
        <p:nvSpPr>
          <p:cNvPr id="4101" name="Rectangle 5"/>
          <p:cNvSpPr>
            <a:spLocks noGrp="1" noChangeArrowheads="1"/>
          </p:cNvSpPr>
          <p:nvPr>
            <p:ph type="body" sz="quarter" idx="3"/>
          </p:nvPr>
        </p:nvSpPr>
        <p:spPr bwMode="auto">
          <a:xfrm>
            <a:off x="947738" y="4270375"/>
            <a:ext cx="5207000" cy="40465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542338"/>
            <a:ext cx="3078163"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a:latin typeface="Times New Roman" charset="0"/>
                <a:cs typeface="+mn-cs"/>
              </a:defRPr>
            </a:lvl1pPr>
          </a:lstStyle>
          <a:p>
            <a:pPr>
              <a:defRPr/>
            </a:pPr>
            <a:endParaRPr lang="en-US"/>
          </a:p>
        </p:txBody>
      </p:sp>
      <p:sp>
        <p:nvSpPr>
          <p:cNvPr id="4103" name="Rectangle 7"/>
          <p:cNvSpPr>
            <a:spLocks noGrp="1" noChangeArrowheads="1"/>
          </p:cNvSpPr>
          <p:nvPr>
            <p:ph type="sldNum" sz="quarter" idx="5"/>
          </p:nvPr>
        </p:nvSpPr>
        <p:spPr bwMode="auto">
          <a:xfrm>
            <a:off x="4024313" y="8542338"/>
            <a:ext cx="3078162" cy="44926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a:latin typeface="Times New Roman" charset="0"/>
                <a:cs typeface="+mn-cs"/>
              </a:defRPr>
            </a:lvl1pPr>
          </a:lstStyle>
          <a:p>
            <a:pPr>
              <a:defRPr/>
            </a:pPr>
            <a:fld id="{37FA3E3C-5CC2-1241-BCD7-473BA3970144}" type="slidenum">
              <a:rPr lang="en-US"/>
              <a:pPr>
                <a:defRPr/>
              </a:pPr>
              <a:t>‹#›</a:t>
            </a:fld>
            <a:endParaRPr lang="en-US"/>
          </a:p>
        </p:txBody>
      </p:sp>
    </p:spTree>
    <p:extLst>
      <p:ext uri="{BB962C8B-B14F-4D97-AF65-F5344CB8AC3E}">
        <p14:creationId xmlns:p14="http://schemas.microsoft.com/office/powerpoint/2010/main" val="224693375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D778DADC-B733-3C47-B29C-DE21E814A4CE}" type="slidenum">
              <a:rPr lang="en-US"/>
              <a:pPr>
                <a:defRPr/>
              </a:pPr>
              <a:t>1</a:t>
            </a:fld>
            <a:endParaRPr lang="en-US"/>
          </a:p>
        </p:txBody>
      </p:sp>
      <p:sp>
        <p:nvSpPr>
          <p:cNvPr id="8194" name="Rectangle 2"/>
          <p:cNvSpPr>
            <a:spLocks noGrp="1" noRot="1" noChangeAspect="1" noChangeArrowheads="1" noTextEdit="1"/>
          </p:cNvSpPr>
          <p:nvPr>
            <p:ph type="sldImg"/>
          </p:nvPr>
        </p:nvSpPr>
        <p:spPr>
          <a:xfrm>
            <a:off x="554038" y="674688"/>
            <a:ext cx="5994400" cy="3371850"/>
          </a:xfrm>
          <a:ln/>
          <a:extLst>
            <a:ext uri="{FAA26D3D-D897-4be2-8F04-BA451C77F1D7}">
              <ma14:placeholderFlag xmlns="" xmlns:ma14="http://schemas.microsoft.com/office/mac/drawingml/2011/main" val="1"/>
            </a:ext>
          </a:extLst>
        </p:spPr>
      </p:sp>
      <p:sp>
        <p:nvSpPr>
          <p:cNvPr id="8195" name="Rectangle 3"/>
          <p:cNvSpPr>
            <a:spLocks noGrp="1" noChangeArrowheads="1"/>
          </p:cNvSpPr>
          <p:nvPr>
            <p:ph type="body" idx="1"/>
          </p:nvPr>
        </p:nvSpPr>
        <p:spPr/>
        <p:txBody>
          <a:bodyPr/>
          <a:lstStyle/>
          <a:p>
            <a:pPr>
              <a:defRPr/>
            </a:pPr>
            <a:r>
              <a:rPr lang="en-US" dirty="0">
                <a:cs typeface="+mn-cs"/>
              </a:rPr>
              <a:t>Thanks for the opportunity to speak about the recent GW discoveries and how they’ve enriched our knowledge of physics and astrophysics.  This talk represents the work of the LIGO-Virgo (and most recently KAGRA) collaborations, some of whom are in this room!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10</a:t>
            </a:fld>
            <a:endParaRPr lang="en-US"/>
          </a:p>
        </p:txBody>
      </p:sp>
    </p:spTree>
    <p:extLst>
      <p:ext uri="{BB962C8B-B14F-4D97-AF65-F5344CB8AC3E}">
        <p14:creationId xmlns:p14="http://schemas.microsoft.com/office/powerpoint/2010/main" val="1323607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spins give clues to formation mechanisms (isolated binary vs dense stellar environment…)</a:t>
            </a:r>
          </a:p>
          <a:p>
            <a:pPr marL="171450" indent="-171450">
              <a:buFontTx/>
              <a:buChar char="-"/>
            </a:pPr>
            <a:r>
              <a:rPr lang="en-US" dirty="0"/>
              <a:t>Preference for equal mass</a:t>
            </a:r>
          </a:p>
          <a:p>
            <a:pPr marL="171450" indent="-171450">
              <a:buFontTx/>
              <a:buChar char="-"/>
            </a:pPr>
            <a:r>
              <a:rPr lang="en-US" dirty="0"/>
              <a:t>BBH progenitors are mostly spinless</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11</a:t>
            </a:fld>
            <a:endParaRPr lang="en-US"/>
          </a:p>
        </p:txBody>
      </p:sp>
    </p:spTree>
    <p:extLst>
      <p:ext uri="{BB962C8B-B14F-4D97-AF65-F5344CB8AC3E}">
        <p14:creationId xmlns:p14="http://schemas.microsoft.com/office/powerpoint/2010/main" val="32743127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plot 1: differential merger rate vs primary mass for GWTC-3 (assuming PP, but features are generic)</a:t>
            </a:r>
          </a:p>
          <a:p>
            <a:pPr marL="171450" indent="-171450">
              <a:buFontTx/>
              <a:buChar char="-"/>
            </a:pPr>
            <a:r>
              <a:rPr lang="en-US" dirty="0"/>
              <a:t>Structure in the plot; </a:t>
            </a:r>
            <a:r>
              <a:rPr lang="en-US" dirty="0" err="1"/>
              <a:t>overdensities</a:t>
            </a:r>
            <a:r>
              <a:rPr lang="en-US" dirty="0"/>
              <a:t> at 10 and 35 </a:t>
            </a:r>
            <a:r>
              <a:rPr lang="en-US" dirty="0" err="1"/>
              <a:t>M_sun</a:t>
            </a:r>
            <a:r>
              <a:rPr lang="en-US" dirty="0"/>
              <a:t>.  The upper mass peak could be due to, </a:t>
            </a:r>
            <a:r>
              <a:rPr lang="en-US" dirty="0" err="1"/>
              <a:t>eg</a:t>
            </a:r>
            <a:r>
              <a:rPr lang="en-US" dirty="0"/>
              <a:t>, pileup at the PP limit.</a:t>
            </a:r>
          </a:p>
          <a:p>
            <a:pPr marL="171450" indent="-171450">
              <a:buFontTx/>
              <a:buChar char="-"/>
            </a:pPr>
            <a:r>
              <a:rPr lang="en-US" dirty="0"/>
              <a:t>No hard mass cut off above 50 </a:t>
            </a:r>
            <a:r>
              <a:rPr lang="en-US" dirty="0" err="1"/>
              <a:t>M_sun</a:t>
            </a:r>
            <a:r>
              <a:rPr lang="en-US" dirty="0"/>
              <a:t> </a:t>
            </a:r>
          </a:p>
          <a:p>
            <a:pPr marL="0" indent="0">
              <a:buFontTx/>
              <a:buNone/>
            </a:pPr>
            <a:r>
              <a:rPr lang="en-US" dirty="0"/>
              <a:t>Right Plot 2: Rates: between 10 – 100 / Gpc^3 / Mass, </a:t>
            </a:r>
          </a:p>
          <a:p>
            <a:pPr marL="171450" indent="-171450">
              <a:buFontTx/>
              <a:buChar char="-"/>
            </a:pPr>
            <a:r>
              <a:rPr lang="en-US" dirty="0"/>
              <a:t>increasing with z in line with standard star formation rates.</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12</a:t>
            </a:fld>
            <a:endParaRPr lang="en-US"/>
          </a:p>
        </p:txBody>
      </p:sp>
    </p:spTree>
    <p:extLst>
      <p:ext uri="{BB962C8B-B14F-4D97-AF65-F5344CB8AC3E}">
        <p14:creationId xmlns:p14="http://schemas.microsoft.com/office/powerpoint/2010/main" val="35288043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multi-messenger event of the 21</a:t>
            </a:r>
            <a:r>
              <a:rPr lang="en-US" baseline="30000" dirty="0"/>
              <a:t>st</a:t>
            </a:r>
            <a:r>
              <a:rPr lang="en-US" dirty="0"/>
              <a:t> century!  And a really fortuitous event.   </a:t>
            </a:r>
          </a:p>
          <a:p>
            <a:r>
              <a:rPr lang="en-US" dirty="0"/>
              <a:t>Spectrograms show the BNS chirp.  Localized to ~ 28 sq degrees on the sky.  The low SNR in Virgo results from the location of GW170817 on the sky; </a:t>
            </a:r>
            <a:r>
              <a:rPr lang="en-US" dirty="0" err="1"/>
              <a:t>ie</a:t>
            </a:r>
            <a:r>
              <a:rPr lang="en-US" dirty="0"/>
              <a:t> is HELPFUL in producing the sky map.</a:t>
            </a:r>
          </a:p>
          <a:p>
            <a:r>
              <a:rPr lang="en-US" dirty="0"/>
              <a:t>Plot on left show posterior upper limits on the tidal deformation of the BNS progenitors obtained from the waveform (under the assumption of low spin).   Places hard constrains NS EOS </a:t>
            </a:r>
            <a:r>
              <a:rPr lang="en-US" dirty="0">
                <a:sym typeface="Wingdings" pitchFamily="2" charset="2"/>
              </a:rPr>
              <a:t> more dense and compact objects.  Also (not shown) provides insights into interior densities of NSs </a:t>
            </a:r>
            <a:endParaRPr lang="en-US" dirty="0"/>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13</a:t>
            </a:fld>
            <a:endParaRPr lang="en-US"/>
          </a:p>
        </p:txBody>
      </p:sp>
    </p:spTree>
    <p:extLst>
      <p:ext uri="{BB962C8B-B14F-4D97-AF65-F5344CB8AC3E}">
        <p14:creationId xmlns:p14="http://schemas.microsoft.com/office/powerpoint/2010/main" val="2580932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birth of GW MMA.  Emission across most of the EM bandwidth, revealing a wealth of information.   Paper summarizing the observations had almost 1000 institutions and 3500 authors.</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14</a:t>
            </a:fld>
            <a:endParaRPr lang="en-US"/>
          </a:p>
        </p:txBody>
      </p:sp>
    </p:spTree>
    <p:extLst>
      <p:ext uri="{BB962C8B-B14F-4D97-AF65-F5344CB8AC3E}">
        <p14:creationId xmlns:p14="http://schemas.microsoft.com/office/powerpoint/2010/main" val="4052957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r-process </a:t>
            </a:r>
            <a:r>
              <a:rPr lang="en-US" dirty="0" err="1"/>
              <a:t>nucleosythesis</a:t>
            </a:r>
            <a:r>
              <a:rPr lang="en-US" dirty="0"/>
              <a:t>: dense neutron rich environments (~ 10^24 / cm^3) permits formation of heavy nuclei via rapid neutron capture faster than beta (minus) decay converts neutrons to p, e- and anti-neutrino up to the stability imposed by nuclear physics.  </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15</a:t>
            </a:fld>
            <a:endParaRPr lang="en-US"/>
          </a:p>
        </p:txBody>
      </p:sp>
    </p:spTree>
    <p:extLst>
      <p:ext uri="{BB962C8B-B14F-4D97-AF65-F5344CB8AC3E}">
        <p14:creationId xmlns:p14="http://schemas.microsoft.com/office/powerpoint/2010/main" val="11577268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just for fun!</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16</a:t>
            </a:fld>
            <a:endParaRPr lang="en-US"/>
          </a:p>
        </p:txBody>
      </p:sp>
    </p:spTree>
    <p:extLst>
      <p:ext uri="{BB962C8B-B14F-4D97-AF65-F5344CB8AC3E}">
        <p14:creationId xmlns:p14="http://schemas.microsoft.com/office/powerpoint/2010/main" val="8023016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way the fist BNS merger detection as changed our thinking – we can get an independent measurement of the Hubble constant.  For nearby objects (small z), equation holds. </a:t>
            </a:r>
          </a:p>
          <a:p>
            <a:r>
              <a:rPr lang="en-US" dirty="0"/>
              <a:t>Explain standard sirens. Luminosity distance (absolute distance to the GW source) is obtained directly because of absolute calibration of radiated GWs.  Errors in the </a:t>
            </a:r>
            <a:r>
              <a:rPr lang="en-US" dirty="0" err="1"/>
              <a:t>lh</a:t>
            </a:r>
            <a:r>
              <a:rPr lang="en-US" dirty="0"/>
              <a:t> plot come from uncertainty in </a:t>
            </a:r>
            <a:r>
              <a:rPr lang="en-US" dirty="0" err="1"/>
              <a:t>L_d</a:t>
            </a:r>
            <a:r>
              <a:rPr lang="en-US" dirty="0"/>
              <a:t> due to calibration and degeneracy of </a:t>
            </a:r>
            <a:r>
              <a:rPr lang="en-US" dirty="0" err="1"/>
              <a:t>L_d</a:t>
            </a:r>
            <a:r>
              <a:rPr lang="en-US" dirty="0"/>
              <a:t> with orbital inclination.  </a:t>
            </a:r>
          </a:p>
          <a:p>
            <a:r>
              <a:rPr lang="en-US" dirty="0"/>
              <a:t>RH plot – LVK network is able to measure polarization, so provide information about orbital inclination. Can in turn infer the posterior of orbital inclination from the date.</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17</a:t>
            </a:fld>
            <a:endParaRPr lang="en-US"/>
          </a:p>
        </p:txBody>
      </p:sp>
    </p:spTree>
    <p:extLst>
      <p:ext uri="{BB962C8B-B14F-4D97-AF65-F5344CB8AC3E}">
        <p14:creationId xmlns:p14="http://schemas.microsoft.com/office/powerpoint/2010/main" val="23670468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 quickly through the three tests. Don’t get hung up on PN phase approximation.  For speed of gravity, explain that upper bound on </a:t>
            </a:r>
            <a:r>
              <a:rPr lang="en-US" dirty="0" err="1"/>
              <a:t>Delta_v</a:t>
            </a:r>
            <a:r>
              <a:rPr lang="en-US" dirty="0"/>
              <a:t> gotten by assuming GWs and photons were emitted at the same time (GWs trave faster than light). For lower bound, assume that photons were emitted later (10 sec) due to astrophysics.</a:t>
            </a:r>
          </a:p>
          <a:p>
            <a:r>
              <a:rPr lang="en-US" dirty="0"/>
              <a:t>Click and say that other tests hold, also.</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18</a:t>
            </a:fld>
            <a:endParaRPr lang="en-US"/>
          </a:p>
        </p:txBody>
      </p:sp>
    </p:spTree>
    <p:extLst>
      <p:ext uri="{BB962C8B-B14F-4D97-AF65-F5344CB8AC3E}">
        <p14:creationId xmlns:p14="http://schemas.microsoft.com/office/powerpoint/2010/main" val="3596578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19</a:t>
            </a:fld>
            <a:endParaRPr lang="en-US"/>
          </a:p>
        </p:txBody>
      </p:sp>
    </p:spTree>
    <p:extLst>
      <p:ext uri="{BB962C8B-B14F-4D97-AF65-F5344CB8AC3E}">
        <p14:creationId xmlns:p14="http://schemas.microsoft.com/office/powerpoint/2010/main" val="2210130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detection that began GW astronomy.  It changed our thinking in many ways!  First, that GWs from astrophysical sources could actually be detected!  Second, that black holes exist in binary systems. Third, that stellar mass black holes can have masses &gt; 20 </a:t>
            </a:r>
            <a:r>
              <a:rPr lang="en-US" dirty="0" err="1"/>
              <a:t>M_sun</a:t>
            </a:r>
            <a:r>
              <a:rPr lang="en-US" dirty="0"/>
              <a:t> (limit inferred from LMXB observations)</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a:t>
            </a:fld>
            <a:endParaRPr lang="en-US"/>
          </a:p>
        </p:txBody>
      </p:sp>
    </p:spTree>
    <p:extLst>
      <p:ext uri="{BB962C8B-B14F-4D97-AF65-F5344CB8AC3E}">
        <p14:creationId xmlns:p14="http://schemas.microsoft.com/office/powerpoint/2010/main" val="3396791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20</a:t>
            </a:fld>
            <a:endParaRPr lang="en-US"/>
          </a:p>
        </p:txBody>
      </p:sp>
    </p:spTree>
    <p:extLst>
      <p:ext uri="{BB962C8B-B14F-4D97-AF65-F5344CB8AC3E}">
        <p14:creationId xmlns:p14="http://schemas.microsoft.com/office/powerpoint/2010/main" val="41790844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schematic cartoon of GW detectors.  In a classical world (perfect amplitude and phase), the detector could sense arbitrarily small displacements (ignoring all kinds of noises).  Phase is a measure of the arrival time of the photons. For coherent light, the phase is precisely defined. Amplitude imparts a force to the suspended mirrors, in a classical world the force is static and therefore won’t introduce measurement uncertainty.  All good! </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21</a:t>
            </a:fld>
            <a:endParaRPr lang="en-US"/>
          </a:p>
        </p:txBody>
      </p:sp>
    </p:spTree>
    <p:extLst>
      <p:ext uri="{BB962C8B-B14F-4D97-AF65-F5344CB8AC3E}">
        <p14:creationId xmlns:p14="http://schemas.microsoft.com/office/powerpoint/2010/main" val="421647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Except light is not classical… Explain quantization and uncertainty. Even for coherent laser light!  Explain that even a vacuum (no light) has uncertainty. </a:t>
            </a:r>
            <a:r>
              <a:rPr lang="en-US" dirty="0">
                <a:sym typeface="Wingdings" pitchFamily="2" charset="2"/>
              </a:rPr>
              <a:t> Measurement error in both phase (time of arrival called shot noise) and amplitude (photon momentum imparted to the mirrors, called quantum radiation pressure noise).  Frequency dependence (dictated by the detector) is such that phase noise introduced at high </a:t>
            </a:r>
            <a:r>
              <a:rPr lang="en-US" dirty="0" err="1">
                <a:sym typeface="Wingdings" pitchFamily="2" charset="2"/>
              </a:rPr>
              <a:t>freq</a:t>
            </a:r>
            <a:r>
              <a:rPr lang="en-US" dirty="0">
                <a:sym typeface="Wingdings" pitchFamily="2" charset="2"/>
              </a:rPr>
              <a:t>; QRPM at low freq.  Noise depends on laser power in opposite ways.</a:t>
            </a:r>
            <a:endParaRPr lang="en-US" dirty="0"/>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22</a:t>
            </a:fld>
            <a:endParaRPr lang="en-US"/>
          </a:p>
        </p:txBody>
      </p:sp>
    </p:spTree>
    <p:extLst>
      <p:ext uri="{BB962C8B-B14F-4D97-AF65-F5344CB8AC3E}">
        <p14:creationId xmlns:p14="http://schemas.microsoft.com/office/powerpoint/2010/main" val="25485078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Noises in GW interferometers</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23</a:t>
            </a:fld>
            <a:endParaRPr lang="en-US"/>
          </a:p>
        </p:txBody>
      </p:sp>
    </p:spTree>
    <p:extLst>
      <p:ext uri="{BB962C8B-B14F-4D97-AF65-F5344CB8AC3E}">
        <p14:creationId xmlns:p14="http://schemas.microsoft.com/office/powerpoint/2010/main" val="42867514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squeezing – lower noise at high f (TOAs line up) </a:t>
            </a:r>
            <a:r>
              <a:rPr lang="en-US" dirty="0">
                <a:sym typeface="Wingdings" pitchFamily="2" charset="2"/>
              </a:rPr>
              <a:t> reduced shot noise</a:t>
            </a:r>
            <a:endParaRPr lang="en-US" dirty="0"/>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24</a:t>
            </a:fld>
            <a:endParaRPr lang="en-US"/>
          </a:p>
        </p:txBody>
      </p:sp>
    </p:spTree>
    <p:extLst>
      <p:ext uri="{BB962C8B-B14F-4D97-AF65-F5344CB8AC3E}">
        <p14:creationId xmlns:p14="http://schemas.microsoft.com/office/powerpoint/2010/main" val="37295898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Amplitude squeezing – lower noise at low f (TOAs line up) </a:t>
            </a:r>
            <a:r>
              <a:rPr lang="en-US" dirty="0">
                <a:sym typeface="Wingdings" pitchFamily="2" charset="2"/>
              </a:rPr>
              <a:t> reduced shot noise</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25</a:t>
            </a:fld>
            <a:endParaRPr lang="en-US"/>
          </a:p>
        </p:txBody>
      </p:sp>
    </p:spTree>
    <p:extLst>
      <p:ext uri="{BB962C8B-B14F-4D97-AF65-F5344CB8AC3E}">
        <p14:creationId xmlns:p14="http://schemas.microsoft.com/office/powerpoint/2010/main" val="9250224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we do it.  Quickly explain back action </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26</a:t>
            </a:fld>
            <a:endParaRPr lang="en-US"/>
          </a:p>
        </p:txBody>
      </p:sp>
    </p:spTree>
    <p:extLst>
      <p:ext uri="{BB962C8B-B14F-4D97-AF65-F5344CB8AC3E}">
        <p14:creationId xmlns:p14="http://schemas.microsoft.com/office/powerpoint/2010/main" val="1708047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one of the plots.</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27</a:t>
            </a:fld>
            <a:endParaRPr lang="en-US"/>
          </a:p>
        </p:txBody>
      </p:sp>
    </p:spTree>
    <p:extLst>
      <p:ext uri="{BB962C8B-B14F-4D97-AF65-F5344CB8AC3E}">
        <p14:creationId xmlns:p14="http://schemas.microsoft.com/office/powerpoint/2010/main" val="42310774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detects on the horizon.  Bigger better ones in the 2030s.</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28</a:t>
            </a:fld>
            <a:endParaRPr lang="en-US"/>
          </a:p>
        </p:txBody>
      </p:sp>
    </p:spTree>
    <p:extLst>
      <p:ext uri="{BB962C8B-B14F-4D97-AF65-F5344CB8AC3E}">
        <p14:creationId xmlns:p14="http://schemas.microsoft.com/office/powerpoint/2010/main" val="16622066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Quickly: Redshifts of up to 100 for BH masses (before the beginning of star formation).  </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29</a:t>
            </a:fld>
            <a:endParaRPr lang="en-US"/>
          </a:p>
        </p:txBody>
      </p:sp>
    </p:spTree>
    <p:extLst>
      <p:ext uri="{BB962C8B-B14F-4D97-AF65-F5344CB8AC3E}">
        <p14:creationId xmlns:p14="http://schemas.microsoft.com/office/powerpoint/2010/main" val="31142035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paper taught us to think that it was possible to build gravitational-wave detectors that could detect gravitational waves! </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3</a:t>
            </a:fld>
            <a:endParaRPr lang="en-US"/>
          </a:p>
        </p:txBody>
      </p:sp>
    </p:spTree>
    <p:extLst>
      <p:ext uri="{BB962C8B-B14F-4D97-AF65-F5344CB8AC3E}">
        <p14:creationId xmlns:p14="http://schemas.microsoft.com/office/powerpoint/2010/main" val="2002924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32</a:t>
            </a:fld>
            <a:endParaRPr lang="en-US"/>
          </a:p>
        </p:txBody>
      </p:sp>
    </p:spTree>
    <p:extLst>
      <p:ext uri="{BB962C8B-B14F-4D97-AF65-F5344CB8AC3E}">
        <p14:creationId xmlns:p14="http://schemas.microsoft.com/office/powerpoint/2010/main" val="921475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Right plot: </a:t>
            </a:r>
          </a:p>
          <a:p>
            <a:pPr marL="171450" indent="-171450">
              <a:buFontTx/>
              <a:buChar char="-"/>
            </a:pPr>
            <a:r>
              <a:rPr lang="en-US" dirty="0"/>
              <a:t>Left side: posteriors of the spins distributions (direction and magnitude) of the individual progenitor BH components.  Note that they are misaligned with the orbital angular momentum and are non-zero. </a:t>
            </a:r>
          </a:p>
          <a:p>
            <a:pPr marL="171450" indent="-171450">
              <a:buFontTx/>
              <a:buChar char="-"/>
            </a:pPr>
            <a:r>
              <a:rPr lang="en-US" dirty="0"/>
              <a:t>Right side: </a:t>
            </a:r>
            <a:r>
              <a:rPr lang="en-US" dirty="0" err="1"/>
              <a:t>Chi_eff</a:t>
            </a:r>
            <a:r>
              <a:rPr lang="en-US" dirty="0"/>
              <a:t> is the mass weighted average of the BBH spin (= sum of mass*mag of spin parameter a*cos(</a:t>
            </a:r>
            <a:r>
              <a:rPr lang="en-US" dirty="0" err="1"/>
              <a:t>theta_L</a:t>
            </a:r>
            <a:r>
              <a:rPr lang="en-US" dirty="0"/>
              <a:t> dot S). </a:t>
            </a:r>
            <a:r>
              <a:rPr lang="en-US" dirty="0" err="1"/>
              <a:t>Chi_p</a:t>
            </a:r>
            <a:r>
              <a:rPr lang="en-US" dirty="0"/>
              <a:t> is a measure of in plane spin </a:t>
            </a:r>
            <a:r>
              <a:rPr lang="en-US" dirty="0">
                <a:sym typeface="Wingdings" pitchFamily="2" charset="2"/>
              </a:rPr>
              <a:t> precession</a:t>
            </a:r>
            <a:r>
              <a:rPr lang="en-US" dirty="0"/>
              <a:t>  </a:t>
            </a:r>
          </a:p>
          <a:p>
            <a:pPr marL="0" indent="0">
              <a:buFontTx/>
              <a:buNone/>
            </a:pPr>
            <a:r>
              <a:rPr lang="en-US" dirty="0"/>
              <a:t>Because one and possibly both of these BBHs lie in the pair instability mass range prohibiting ‘conventional’ BH formation via </a:t>
            </a:r>
            <a:r>
              <a:rPr lang="en-US" dirty="0" err="1"/>
              <a:t>SNe</a:t>
            </a:r>
            <a:r>
              <a:rPr lang="en-US" dirty="0"/>
              <a:t>, and because each of the progenitor has intrinsic spin misaligned with the orbital angular </a:t>
            </a:r>
            <a:r>
              <a:rPr lang="en-US" dirty="0" err="1"/>
              <a:t>momemtum</a:t>
            </a:r>
            <a:r>
              <a:rPr lang="en-US" dirty="0"/>
              <a:t> vector, they could be 2</a:t>
            </a:r>
            <a:r>
              <a:rPr lang="en-US" baseline="30000" dirty="0"/>
              <a:t>nd</a:t>
            </a:r>
            <a:r>
              <a:rPr lang="en-US" dirty="0"/>
              <a:t> generation BBH (BBH seeds)</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34</a:t>
            </a:fld>
            <a:endParaRPr lang="en-US"/>
          </a:p>
        </p:txBody>
      </p:sp>
    </p:spTree>
    <p:extLst>
      <p:ext uri="{BB962C8B-B14F-4D97-AF65-F5344CB8AC3E}">
        <p14:creationId xmlns:p14="http://schemas.microsoft.com/office/powerpoint/2010/main" val="1122335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plot – the second BNS merger GW190425 teaches us that the universe contains heavier NSs than the previously inferred galactic NS population from.  Posteriors show individual NS masses well above 2 </a:t>
            </a:r>
            <a:r>
              <a:rPr lang="en-US" dirty="0" err="1"/>
              <a:t>M_sun</a:t>
            </a:r>
            <a:r>
              <a:rPr lang="en-US" dirty="0"/>
              <a:t>.  Right plot displays </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35</a:t>
            </a:fld>
            <a:endParaRPr lang="en-US"/>
          </a:p>
        </p:txBody>
      </p:sp>
    </p:spTree>
    <p:extLst>
      <p:ext uri="{BB962C8B-B14F-4D97-AF65-F5344CB8AC3E}">
        <p14:creationId xmlns:p14="http://schemas.microsoft.com/office/powerpoint/2010/main" val="33797261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NICER has better precision </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36</a:t>
            </a:fld>
            <a:endParaRPr lang="en-US"/>
          </a:p>
        </p:txBody>
      </p:sp>
    </p:spTree>
    <p:extLst>
      <p:ext uri="{BB962C8B-B14F-4D97-AF65-F5344CB8AC3E}">
        <p14:creationId xmlns:p14="http://schemas.microsoft.com/office/powerpoint/2010/main" val="30308623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4688"/>
            <a:ext cx="5994400" cy="337185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BB24BDD-11A9-6241-914F-B533020EA6CA}" type="slidenum">
              <a:rPr lang="en-US" smtClean="0"/>
              <a:t>37</a:t>
            </a:fld>
            <a:endParaRPr lang="en-US"/>
          </a:p>
        </p:txBody>
      </p:sp>
    </p:spTree>
    <p:extLst>
      <p:ext uri="{BB962C8B-B14F-4D97-AF65-F5344CB8AC3E}">
        <p14:creationId xmlns:p14="http://schemas.microsoft.com/office/powerpoint/2010/main" val="22884430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 through slide</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38</a:t>
            </a:fld>
            <a:endParaRPr lang="en-US"/>
          </a:p>
        </p:txBody>
      </p:sp>
    </p:spTree>
    <p:extLst>
      <p:ext uri="{BB962C8B-B14F-4D97-AF65-F5344CB8AC3E}">
        <p14:creationId xmlns:p14="http://schemas.microsoft.com/office/powerpoint/2010/main" val="34832050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Emphsize</a:t>
            </a:r>
            <a:r>
              <a:rPr lang="en-US" dirty="0"/>
              <a:t> extreme precision nature of the measurement and the need to isolate from the environment.</a:t>
            </a:r>
          </a:p>
          <a:p>
            <a:endParaRPr lang="en-US" dirty="0"/>
          </a:p>
          <a:p>
            <a:r>
              <a:rPr lang="en-US" dirty="0"/>
              <a:t>ADD SQUEEZER TO IFO DIAGRAM, AND IF POSSIBLE ADD A PHOTO OF THE SQUEEZER AT THE END OF THE ANIMATION.</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42</a:t>
            </a:fld>
            <a:endParaRPr lang="en-US"/>
          </a:p>
        </p:txBody>
      </p:sp>
    </p:spTree>
    <p:extLst>
      <p:ext uri="{BB962C8B-B14F-4D97-AF65-F5344CB8AC3E}">
        <p14:creationId xmlns:p14="http://schemas.microsoft.com/office/powerpoint/2010/main" val="23329000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4038" y="674688"/>
            <a:ext cx="5994400" cy="3371850"/>
          </a:xfrm>
        </p:spPr>
      </p:sp>
      <p:sp>
        <p:nvSpPr>
          <p:cNvPr id="3" name="Notes Placeholder 2"/>
          <p:cNvSpPr>
            <a:spLocks noGrp="1"/>
          </p:cNvSpPr>
          <p:nvPr>
            <p:ph type="body" idx="1"/>
          </p:nvPr>
        </p:nvSpPr>
        <p:spPr/>
        <p:txBody>
          <a:bodyPr/>
          <a:lstStyle/>
          <a:p>
            <a:r>
              <a:rPr lang="en-US" dirty="0"/>
              <a:t>In addition to LIGO, there are other GW detectors planned</a:t>
            </a:r>
            <a:r>
              <a:rPr lang="en-US" baseline="0" dirty="0"/>
              <a:t> or in operation.  Point out the Virgo observatory</a:t>
            </a:r>
            <a:endParaRPr lang="en-US" dirty="0"/>
          </a:p>
        </p:txBody>
      </p:sp>
      <p:sp>
        <p:nvSpPr>
          <p:cNvPr id="4" name="Slide Number Placeholder 3"/>
          <p:cNvSpPr>
            <a:spLocks noGrp="1"/>
          </p:cNvSpPr>
          <p:nvPr>
            <p:ph type="sldNum" sz="quarter" idx="10"/>
          </p:nvPr>
        </p:nvSpPr>
        <p:spPr/>
        <p:txBody>
          <a:bodyPr/>
          <a:lstStyle/>
          <a:p>
            <a:pPr>
              <a:defRPr/>
            </a:pPr>
            <a:fld id="{37FA3E3C-5CC2-1241-BCD7-473BA3970144}" type="slidenum">
              <a:rPr lang="en-US" smtClean="0"/>
              <a:pPr>
                <a:defRPr/>
              </a:pPr>
              <a:t>43</a:t>
            </a:fld>
            <a:endParaRPr lang="en-US"/>
          </a:p>
        </p:txBody>
      </p:sp>
    </p:spTree>
    <p:extLst>
      <p:ext uri="{BB962C8B-B14F-4D97-AF65-F5344CB8AC3E}">
        <p14:creationId xmlns:p14="http://schemas.microsoft.com/office/powerpoint/2010/main" val="1784934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original proposal had the foresight to propose an upgrade (Advanced LIGO) because the GW detection rates were very uncertain (many orders of magnitude)</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4</a:t>
            </a:fld>
            <a:endParaRPr lang="en-US"/>
          </a:p>
        </p:txBody>
      </p:sp>
    </p:spTree>
    <p:extLst>
      <p:ext uri="{BB962C8B-B14F-4D97-AF65-F5344CB8AC3E}">
        <p14:creationId xmlns:p14="http://schemas.microsoft.com/office/powerpoint/2010/main" val="1396248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Virgo followed a similar path</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5</a:t>
            </a:fld>
            <a:endParaRPr lang="en-US"/>
          </a:p>
        </p:txBody>
      </p:sp>
    </p:spTree>
    <p:extLst>
      <p:ext uri="{BB962C8B-B14F-4D97-AF65-F5344CB8AC3E}">
        <p14:creationId xmlns:p14="http://schemas.microsoft.com/office/powerpoint/2010/main" val="78422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picture on right, point out that LIGO was a completely new kind of detector for a new kind of science.  There was tremendous physics complexity, and tremendous management complexity. Messy dispute refers to a conflict between Ron </a:t>
            </a:r>
            <a:r>
              <a:rPr lang="en-US" dirty="0" err="1"/>
              <a:t>Drever</a:t>
            </a:r>
            <a:r>
              <a:rPr lang="en-US" dirty="0"/>
              <a:t> who initially led the Caltech GW detector group and Robbie Vogt who took over after the initial management team (</a:t>
            </a:r>
            <a:r>
              <a:rPr lang="en-US" dirty="0" err="1"/>
              <a:t>Drever</a:t>
            </a:r>
            <a:r>
              <a:rPr lang="en-US" dirty="0"/>
              <a:t>, Weiss, Thorne) were fired.  Vogt was later replaced by </a:t>
            </a:r>
            <a:r>
              <a:rPr lang="en-US" dirty="0" err="1"/>
              <a:t>Barish</a:t>
            </a:r>
            <a:endParaRPr lang="en-US" dirty="0"/>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6</a:t>
            </a:fld>
            <a:endParaRPr lang="en-US"/>
          </a:p>
        </p:txBody>
      </p:sp>
    </p:spTree>
    <p:extLst>
      <p:ext uri="{BB962C8B-B14F-4D97-AF65-F5344CB8AC3E}">
        <p14:creationId xmlns:p14="http://schemas.microsoft.com/office/powerpoint/2010/main" val="14286461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Praise the NSF, …  Note important role of Rich Isaacson.  Befittingly, there is now the Richard Isaacson Award in GW science!</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7</a:t>
            </a:fld>
            <a:endParaRPr lang="en-US"/>
          </a:p>
        </p:txBody>
      </p:sp>
    </p:spTree>
    <p:extLst>
      <p:ext uri="{BB962C8B-B14F-4D97-AF65-F5344CB8AC3E}">
        <p14:creationId xmlns:p14="http://schemas.microsoft.com/office/powerpoint/2010/main" val="2194633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8</a:t>
            </a:fld>
            <a:endParaRPr lang="en-US"/>
          </a:p>
        </p:txBody>
      </p:sp>
    </p:spTree>
    <p:extLst>
      <p:ext uri="{BB962C8B-B14F-4D97-AF65-F5344CB8AC3E}">
        <p14:creationId xmlns:p14="http://schemas.microsoft.com/office/powerpoint/2010/main" val="2723852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Emphasize A LOT</a:t>
            </a:r>
          </a:p>
        </p:txBody>
      </p:sp>
      <p:sp>
        <p:nvSpPr>
          <p:cNvPr id="4" name="Slide Number Placeholder 3"/>
          <p:cNvSpPr>
            <a:spLocks noGrp="1"/>
          </p:cNvSpPr>
          <p:nvPr>
            <p:ph type="sldNum" sz="quarter" idx="5"/>
          </p:nvPr>
        </p:nvSpPr>
        <p:spPr/>
        <p:txBody>
          <a:bodyPr/>
          <a:lstStyle/>
          <a:p>
            <a:pPr>
              <a:defRPr/>
            </a:pPr>
            <a:fld id="{37FA3E3C-5CC2-1241-BCD7-473BA3970144}" type="slidenum">
              <a:rPr lang="en-US" smtClean="0"/>
              <a:pPr>
                <a:defRPr/>
              </a:pPr>
              <a:t>9</a:t>
            </a:fld>
            <a:endParaRPr lang="en-US"/>
          </a:p>
        </p:txBody>
      </p:sp>
    </p:spTree>
    <p:extLst>
      <p:ext uri="{BB962C8B-B14F-4D97-AF65-F5344CB8AC3E}">
        <p14:creationId xmlns:p14="http://schemas.microsoft.com/office/powerpoint/2010/main" val="2131991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1"/>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vert="horz"/>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AC4402E-4DEE-914F-A436-B5D57CE11207}" type="slidenum">
              <a:rPr lang="en-US"/>
              <a:pPr>
                <a:defRPr/>
              </a:pPr>
              <a:t>‹#›</a:t>
            </a:fld>
            <a:endParaRPr lang="en-US"/>
          </a:p>
        </p:txBody>
      </p:sp>
    </p:spTree>
    <p:extLst>
      <p:ext uri="{BB962C8B-B14F-4D97-AF65-F5344CB8AC3E}">
        <p14:creationId xmlns:p14="http://schemas.microsoft.com/office/powerpoint/2010/main" val="25804572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1E9B5A61-9EB4-3E44-9923-E6AC6B27E850}" type="slidenum">
              <a:rPr lang="en-US"/>
              <a:pPr>
                <a:defRPr/>
              </a:pPr>
              <a:t>‹#›</a:t>
            </a:fld>
            <a:endParaRPr lang="en-US"/>
          </a:p>
        </p:txBody>
      </p:sp>
    </p:spTree>
    <p:extLst>
      <p:ext uri="{BB962C8B-B14F-4D97-AF65-F5344CB8AC3E}">
        <p14:creationId xmlns:p14="http://schemas.microsoft.com/office/powerpoint/2010/main" val="4016466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4168" y="1"/>
            <a:ext cx="2058987" cy="45946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5" y="1"/>
            <a:ext cx="6024563" cy="459462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788AEF38-3EC4-0F44-ADF1-4C9B7F7D7682}" type="slidenum">
              <a:rPr lang="en-US"/>
              <a:pPr>
                <a:defRPr/>
              </a:pPr>
              <a:t>‹#›</a:t>
            </a:fld>
            <a:endParaRPr lang="en-US"/>
          </a:p>
        </p:txBody>
      </p:sp>
    </p:spTree>
    <p:extLst>
      <p:ext uri="{BB962C8B-B14F-4D97-AF65-F5344CB8AC3E}">
        <p14:creationId xmlns:p14="http://schemas.microsoft.com/office/powerpoint/2010/main" val="25860847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454150" y="0"/>
            <a:ext cx="7239000" cy="857250"/>
          </a:xfrm>
        </p:spPr>
        <p:txBody>
          <a:bodyPr/>
          <a:lstStyle/>
          <a:p>
            <a:r>
              <a:rPr lang="en-US"/>
              <a:t>Click to edit Master title style</a:t>
            </a:r>
          </a:p>
        </p:txBody>
      </p:sp>
      <p:sp>
        <p:nvSpPr>
          <p:cNvPr id="3" name="Content Placeholder 2"/>
          <p:cNvSpPr>
            <a:spLocks noGrp="1"/>
          </p:cNvSpPr>
          <p:nvPr>
            <p:ph sz="quarter" idx="1"/>
          </p:nvPr>
        </p:nvSpPr>
        <p:spPr>
          <a:xfrm>
            <a:off x="457200" y="1200152"/>
            <a:ext cx="4038600" cy="163949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2"/>
            <a:ext cx="4038600" cy="163949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4"/>
            <a:ext cx="4038600" cy="164068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4"/>
            <a:ext cx="4038600" cy="164068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3E5B9B45-FAF7-4440-B14F-AC90381591C1}" type="slidenum">
              <a:rPr lang="en-US"/>
              <a:pPr>
                <a:defRPr/>
              </a:pPr>
              <a:t>‹#›</a:t>
            </a:fld>
            <a:endParaRPr lang="en-US"/>
          </a:p>
        </p:txBody>
      </p:sp>
    </p:spTree>
    <p:extLst>
      <p:ext uri="{BB962C8B-B14F-4D97-AF65-F5344CB8AC3E}">
        <p14:creationId xmlns:p14="http://schemas.microsoft.com/office/powerpoint/2010/main" val="39482471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2"/>
            <a:ext cx="4038600" cy="163949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4"/>
            <a:ext cx="4038600" cy="164068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sldNum" sz="quarter" idx="11"/>
          </p:nvPr>
        </p:nvSpPr>
        <p:spPr>
          <a:ln/>
        </p:spPr>
        <p:txBody>
          <a:bodyPr/>
          <a:lstStyle>
            <a:lvl1pPr>
              <a:defRPr/>
            </a:lvl1pPr>
          </a:lstStyle>
          <a:p>
            <a:pPr>
              <a:defRPr/>
            </a:pPr>
            <a:fld id="{ECBA69B5-38E2-2E47-9FDA-50ACE7A3D2A7}" type="slidenum">
              <a:rPr lang="en-US"/>
              <a:pPr>
                <a:defRPr/>
              </a:pPr>
              <a:t>‹#›</a:t>
            </a:fld>
            <a:endParaRPr lang="en-US"/>
          </a:p>
        </p:txBody>
      </p:sp>
    </p:spTree>
    <p:extLst>
      <p:ext uri="{BB962C8B-B14F-4D97-AF65-F5344CB8AC3E}">
        <p14:creationId xmlns:p14="http://schemas.microsoft.com/office/powerpoint/2010/main" val="1735004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6A32A483-2425-F64D-89C9-A8EAE2B569CE}" type="slidenum">
              <a:rPr lang="en-US"/>
              <a:pPr>
                <a:defRPr/>
              </a:pPr>
              <a:t>‹#›</a:t>
            </a:fld>
            <a:endParaRPr lang="en-US"/>
          </a:p>
        </p:txBody>
      </p:sp>
    </p:spTree>
    <p:extLst>
      <p:ext uri="{BB962C8B-B14F-4D97-AF65-F5344CB8AC3E}">
        <p14:creationId xmlns:p14="http://schemas.microsoft.com/office/powerpoint/2010/main" val="37394013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1454150" y="0"/>
            <a:ext cx="7239000" cy="857250"/>
          </a:xfrm>
        </p:spPr>
        <p:txBody>
          <a:bodyPr/>
          <a:lstStyle/>
          <a:p>
            <a:r>
              <a:rPr lang="en-US"/>
              <a:t>Click to edit Master title style</a:t>
            </a:r>
          </a:p>
        </p:txBody>
      </p:sp>
      <p:sp>
        <p:nvSpPr>
          <p:cNvPr id="3" name="Content Placeholder 2"/>
          <p:cNvSpPr>
            <a:spLocks noGrp="1"/>
          </p:cNvSpPr>
          <p:nvPr>
            <p:ph sz="quarter" idx="1"/>
          </p:nvPr>
        </p:nvSpPr>
        <p:spPr>
          <a:xfrm>
            <a:off x="457200" y="1200152"/>
            <a:ext cx="4038600" cy="163949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2"/>
            <a:ext cx="4038600" cy="163949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57200" y="2953944"/>
            <a:ext cx="8229600" cy="1640681"/>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7" name="Rectangle 4"/>
          <p:cNvSpPr>
            <a:spLocks noGrp="1" noChangeArrowheads="1"/>
          </p:cNvSpPr>
          <p:nvPr>
            <p:ph type="sldNum" sz="quarter" idx="11"/>
          </p:nvPr>
        </p:nvSpPr>
        <p:spPr>
          <a:ln/>
        </p:spPr>
        <p:txBody>
          <a:bodyPr/>
          <a:lstStyle>
            <a:lvl1pPr>
              <a:defRPr/>
            </a:lvl1pPr>
          </a:lstStyle>
          <a:p>
            <a:pPr>
              <a:defRPr/>
            </a:pPr>
            <a:fld id="{FD50D7AD-B9AB-D447-8BC7-B6C1F8A0C5D6}" type="slidenum">
              <a:rPr lang="en-US"/>
              <a:pPr>
                <a:defRPr/>
              </a:pPr>
              <a:t>‹#›</a:t>
            </a:fld>
            <a:endParaRPr lang="en-US"/>
          </a:p>
        </p:txBody>
      </p:sp>
    </p:spTree>
    <p:extLst>
      <p:ext uri="{BB962C8B-B14F-4D97-AF65-F5344CB8AC3E}">
        <p14:creationId xmlns:p14="http://schemas.microsoft.com/office/powerpoint/2010/main" val="17658356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8258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00151"/>
            <a:ext cx="8229600" cy="3394472"/>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4703B35A-92CA-9244-943F-6D1BF23D8702}" type="slidenum">
              <a:rPr lang="en-US"/>
              <a:pPr>
                <a:defRPr/>
              </a:pPr>
              <a:t>‹#›</a:t>
            </a:fld>
            <a:endParaRPr lang="en-US"/>
          </a:p>
        </p:txBody>
      </p:sp>
      <p:sp>
        <p:nvSpPr>
          <p:cNvPr id="6" name="Rectangle 5">
            <a:extLst>
              <a:ext uri="{FF2B5EF4-FFF2-40B4-BE49-F238E27FC236}">
                <a16:creationId xmlns:a16="http://schemas.microsoft.com/office/drawing/2014/main" id="{E6E265CC-70CE-8E48-95D8-5FF9F9224AE3}"/>
              </a:ext>
            </a:extLst>
          </p:cNvPr>
          <p:cNvSpPr/>
          <p:nvPr userDrawn="1"/>
        </p:nvSpPr>
        <p:spPr bwMode="auto">
          <a:xfrm>
            <a:off x="0" y="0"/>
            <a:ext cx="9144000" cy="5143500"/>
          </a:xfrm>
          <a:prstGeom prst="rect">
            <a:avLst/>
          </a:prstGeom>
          <a:solidFill>
            <a:schemeClr val="tx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377"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New Roman" charset="0"/>
              <a:ea typeface="ＭＳ Ｐゴシック" charset="0"/>
            </a:endParaRPr>
          </a:p>
        </p:txBody>
      </p:sp>
    </p:spTree>
    <p:extLst>
      <p:ext uri="{BB962C8B-B14F-4D97-AF65-F5344CB8AC3E}">
        <p14:creationId xmlns:p14="http://schemas.microsoft.com/office/powerpoint/2010/main" val="30344093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vert="horz"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5" name="Rectangle 4"/>
          <p:cNvSpPr>
            <a:spLocks noGrp="1" noChangeArrowheads="1"/>
          </p:cNvSpPr>
          <p:nvPr>
            <p:ph type="sldNum" sz="quarter" idx="11"/>
          </p:nvPr>
        </p:nvSpPr>
        <p:spPr>
          <a:ln/>
        </p:spPr>
        <p:txBody>
          <a:bodyPr/>
          <a:lstStyle>
            <a:lvl1pPr>
              <a:defRPr/>
            </a:lvl1pPr>
          </a:lstStyle>
          <a:p>
            <a:pPr>
              <a:defRPr/>
            </a:pPr>
            <a:fld id="{0F7D9D8D-23D5-944E-BC7E-D66B2800E64E}" type="slidenum">
              <a:rPr lang="en-US"/>
              <a:pPr>
                <a:defRPr/>
              </a:pPr>
              <a:t>‹#›</a:t>
            </a:fld>
            <a:endParaRPr lang="en-US"/>
          </a:p>
        </p:txBody>
      </p:sp>
    </p:spTree>
    <p:extLst>
      <p:ext uri="{BB962C8B-B14F-4D97-AF65-F5344CB8AC3E}">
        <p14:creationId xmlns:p14="http://schemas.microsoft.com/office/powerpoint/2010/main" val="25277568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27868CA4-3FE1-5944-BEF0-510879539882}" type="slidenum">
              <a:rPr lang="en-US"/>
              <a:pPr>
                <a:defRPr/>
              </a:pPr>
              <a:t>‹#›</a:t>
            </a:fld>
            <a:endParaRPr lang="en-US"/>
          </a:p>
        </p:txBody>
      </p:sp>
    </p:spTree>
    <p:extLst>
      <p:ext uri="{BB962C8B-B14F-4D97-AF65-F5344CB8AC3E}">
        <p14:creationId xmlns:p14="http://schemas.microsoft.com/office/powerpoint/2010/main" val="1578331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vert="horz"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a:prstGeom prst="rect">
            <a:avLst/>
          </a:prstGeom>
        </p:spPr>
        <p:txBody>
          <a:bodyPr vert="horz"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8" name="Rectangle 4"/>
          <p:cNvSpPr>
            <a:spLocks noGrp="1" noChangeArrowheads="1"/>
          </p:cNvSpPr>
          <p:nvPr>
            <p:ph type="sldNum" sz="quarter" idx="11"/>
          </p:nvPr>
        </p:nvSpPr>
        <p:spPr>
          <a:ln/>
        </p:spPr>
        <p:txBody>
          <a:bodyPr/>
          <a:lstStyle>
            <a:lvl1pPr>
              <a:defRPr/>
            </a:lvl1pPr>
          </a:lstStyle>
          <a:p>
            <a:pPr>
              <a:defRPr/>
            </a:pPr>
            <a:fld id="{28E0631C-9C78-B94C-9B1F-02806B4ACF56}" type="slidenum">
              <a:rPr lang="en-US"/>
              <a:pPr>
                <a:defRPr/>
              </a:pPr>
              <a:t>‹#›</a:t>
            </a:fld>
            <a:endParaRPr lang="en-US"/>
          </a:p>
        </p:txBody>
      </p:sp>
    </p:spTree>
    <p:extLst>
      <p:ext uri="{BB962C8B-B14F-4D97-AF65-F5344CB8AC3E}">
        <p14:creationId xmlns:p14="http://schemas.microsoft.com/office/powerpoint/2010/main" val="4008265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4" name="Rectangle 4"/>
          <p:cNvSpPr>
            <a:spLocks noGrp="1" noChangeArrowheads="1"/>
          </p:cNvSpPr>
          <p:nvPr>
            <p:ph type="sldNum" sz="quarter" idx="11"/>
          </p:nvPr>
        </p:nvSpPr>
        <p:spPr>
          <a:ln/>
        </p:spPr>
        <p:txBody>
          <a:bodyPr/>
          <a:lstStyle>
            <a:lvl1pPr>
              <a:defRPr/>
            </a:lvl1pPr>
          </a:lstStyle>
          <a:p>
            <a:pPr>
              <a:defRPr/>
            </a:pPr>
            <a:fld id="{6C44F27E-7259-A544-87CC-77CCC20BF5BB}" type="slidenum">
              <a:rPr lang="en-US"/>
              <a:pPr>
                <a:defRPr/>
              </a:pPr>
              <a:t>‹#›</a:t>
            </a:fld>
            <a:endParaRPr lang="en-US"/>
          </a:p>
        </p:txBody>
      </p:sp>
    </p:spTree>
    <p:extLst>
      <p:ext uri="{BB962C8B-B14F-4D97-AF65-F5344CB8AC3E}">
        <p14:creationId xmlns:p14="http://schemas.microsoft.com/office/powerpoint/2010/main" val="23308766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3" name="Rectangle 4"/>
          <p:cNvSpPr>
            <a:spLocks noGrp="1" noChangeArrowheads="1"/>
          </p:cNvSpPr>
          <p:nvPr>
            <p:ph type="sldNum" sz="quarter" idx="11"/>
          </p:nvPr>
        </p:nvSpPr>
        <p:spPr>
          <a:ln/>
        </p:spPr>
        <p:txBody>
          <a:bodyPr/>
          <a:lstStyle>
            <a:lvl1pPr>
              <a:defRPr/>
            </a:lvl1pPr>
          </a:lstStyle>
          <a:p>
            <a:pPr>
              <a:defRPr/>
            </a:pPr>
            <a:fld id="{8E1279F0-05CE-2745-8E5F-D6AA18AE5BC8}" type="slidenum">
              <a:rPr lang="en-US"/>
              <a:pPr>
                <a:defRPr/>
              </a:pPr>
              <a:t>‹#›</a:t>
            </a:fld>
            <a:endParaRPr lang="en-US"/>
          </a:p>
        </p:txBody>
      </p:sp>
    </p:spTree>
    <p:extLst>
      <p:ext uri="{BB962C8B-B14F-4D97-AF65-F5344CB8AC3E}">
        <p14:creationId xmlns:p14="http://schemas.microsoft.com/office/powerpoint/2010/main" val="3746127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04787"/>
            <a:ext cx="3008313" cy="871538"/>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0"/>
            <a:ext cx="5111750" cy="438983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5" y="1076328"/>
            <a:ext cx="3008313" cy="3518297"/>
          </a:xfrm>
          <a:prstGeom prst="rect">
            <a:avLst/>
          </a:prstGeom>
        </p:spPr>
        <p:txBody>
          <a:bodyPr vert="horz"/>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C99ED9B5-911C-EB48-8C58-15621B4A569D}" type="slidenum">
              <a:rPr lang="en-US"/>
              <a:pPr>
                <a:defRPr/>
              </a:pPr>
              <a:t>‹#›</a:t>
            </a:fld>
            <a:endParaRPr lang="en-US"/>
          </a:p>
        </p:txBody>
      </p:sp>
    </p:spTree>
    <p:extLst>
      <p:ext uri="{BB962C8B-B14F-4D97-AF65-F5344CB8AC3E}">
        <p14:creationId xmlns:p14="http://schemas.microsoft.com/office/powerpoint/2010/main" val="21918094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vert="horz"/>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4025505"/>
            <a:ext cx="5486400" cy="603647"/>
          </a:xfrm>
          <a:prstGeom prst="rect">
            <a:avLst/>
          </a:prstGeom>
        </p:spPr>
        <p:txBody>
          <a:bodyPr vert="horz"/>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685800" y="4686300"/>
            <a:ext cx="1905000" cy="342900"/>
          </a:xfrm>
          <a:prstGeom prst="rect">
            <a:avLst/>
          </a:prstGeom>
          <a:ln/>
        </p:spPr>
        <p:txBody>
          <a:bodyPr/>
          <a:lstStyle>
            <a:lvl1pPr>
              <a:defRPr/>
            </a:lvl1pPr>
          </a:lstStyle>
          <a:p>
            <a:pPr>
              <a:defRPr/>
            </a:pPr>
            <a:endParaRPr lang="en-US"/>
          </a:p>
        </p:txBody>
      </p:sp>
      <p:sp>
        <p:nvSpPr>
          <p:cNvPr id="6" name="Rectangle 4"/>
          <p:cNvSpPr>
            <a:spLocks noGrp="1" noChangeArrowheads="1"/>
          </p:cNvSpPr>
          <p:nvPr>
            <p:ph type="sldNum" sz="quarter" idx="11"/>
          </p:nvPr>
        </p:nvSpPr>
        <p:spPr>
          <a:ln/>
        </p:spPr>
        <p:txBody>
          <a:bodyPr/>
          <a:lstStyle>
            <a:lvl1pPr>
              <a:defRPr/>
            </a:lvl1pPr>
          </a:lstStyle>
          <a:p>
            <a:pPr>
              <a:defRPr/>
            </a:pPr>
            <a:fld id="{CD7E0444-F685-B943-96D2-22E0E5B3B99C}" type="slidenum">
              <a:rPr lang="en-US"/>
              <a:pPr>
                <a:defRPr/>
              </a:pPr>
              <a:t>‹#›</a:t>
            </a:fld>
            <a:endParaRPr lang="en-US"/>
          </a:p>
        </p:txBody>
      </p:sp>
    </p:spTree>
    <p:extLst>
      <p:ext uri="{BB962C8B-B14F-4D97-AF65-F5344CB8AC3E}">
        <p14:creationId xmlns:p14="http://schemas.microsoft.com/office/powerpoint/2010/main" val="3589148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sldNum" sz="quarter" idx="4"/>
          </p:nvPr>
        </p:nvSpPr>
        <p:spPr bwMode="auto">
          <a:xfrm>
            <a:off x="7037325" y="4749451"/>
            <a:ext cx="1905000"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none" lIns="92075" tIns="46038" rIns="92075" bIns="46038" numCol="1" anchor="ctr" anchorCtr="0" compatLnSpc="1">
            <a:prstTxWarp prst="textNoShape">
              <a:avLst/>
            </a:prstTxWarp>
          </a:bodyPr>
          <a:lstStyle>
            <a:lvl1pPr algn="r">
              <a:defRPr b="0">
                <a:latin typeface="+mn-lt"/>
                <a:cs typeface="+mn-cs"/>
              </a:defRPr>
            </a:lvl1pPr>
          </a:lstStyle>
          <a:p>
            <a:pPr>
              <a:defRPr/>
            </a:pPr>
            <a:fld id="{1ADF2364-C367-A449-861B-0FA4130F0FB8}" type="slidenum">
              <a:rPr lang="en-US"/>
              <a:pPr>
                <a:defRPr/>
              </a:pPr>
              <a:t>‹#›</a:t>
            </a:fld>
            <a:endParaRPr lang="en-US"/>
          </a:p>
        </p:txBody>
      </p:sp>
      <p:sp>
        <p:nvSpPr>
          <p:cNvPr id="3078" name="Rectangle 6"/>
          <p:cNvSpPr>
            <a:spLocks noGrp="1" noChangeArrowheads="1"/>
          </p:cNvSpPr>
          <p:nvPr>
            <p:ph type="title"/>
          </p:nvPr>
        </p:nvSpPr>
        <p:spPr bwMode="auto">
          <a:xfrm>
            <a:off x="1454150" y="-53578"/>
            <a:ext cx="7239000" cy="85725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dirty="0"/>
              <a:t>Click to edit Master title style</a:t>
            </a:r>
          </a:p>
        </p:txBody>
      </p:sp>
      <p:sp>
        <p:nvSpPr>
          <p:cNvPr id="3080" name="Rectangle 8"/>
          <p:cNvSpPr>
            <a:spLocks noChangeArrowheads="1"/>
          </p:cNvSpPr>
          <p:nvPr/>
        </p:nvSpPr>
        <p:spPr bwMode="auto">
          <a:xfrm>
            <a:off x="4430718" y="4863704"/>
            <a:ext cx="282575" cy="228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cs typeface="+mn-cs"/>
            </a:endParaRPr>
          </a:p>
        </p:txBody>
      </p:sp>
      <p:sp>
        <p:nvSpPr>
          <p:cNvPr id="3081" name="Rectangle 9"/>
          <p:cNvSpPr>
            <a:spLocks noChangeArrowheads="1"/>
          </p:cNvSpPr>
          <p:nvPr/>
        </p:nvSpPr>
        <p:spPr bwMode="auto">
          <a:xfrm>
            <a:off x="4479930" y="2391966"/>
            <a:ext cx="354013"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cs typeface="+mn-cs"/>
            </a:endParaRPr>
          </a:p>
        </p:txBody>
      </p:sp>
      <p:sp>
        <p:nvSpPr>
          <p:cNvPr id="3082" name="Rectangle 10"/>
          <p:cNvSpPr>
            <a:spLocks noChangeArrowheads="1"/>
          </p:cNvSpPr>
          <p:nvPr/>
        </p:nvSpPr>
        <p:spPr bwMode="auto">
          <a:xfrm>
            <a:off x="4479930" y="2331244"/>
            <a:ext cx="523875" cy="342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cs typeface="+mn-cs"/>
            </a:endParaRPr>
          </a:p>
        </p:txBody>
      </p:sp>
      <p:sp>
        <p:nvSpPr>
          <p:cNvPr id="3083" name="Rectangle 11"/>
          <p:cNvSpPr>
            <a:spLocks noChangeArrowheads="1"/>
          </p:cNvSpPr>
          <p:nvPr/>
        </p:nvSpPr>
        <p:spPr bwMode="auto">
          <a:xfrm>
            <a:off x="0" y="800102"/>
            <a:ext cx="9132888" cy="28575"/>
          </a:xfrm>
          <a:prstGeom prst="rect">
            <a:avLst/>
          </a:prstGeom>
          <a:solidFill>
            <a:srgbClr val="DC0081"/>
          </a:solidFill>
          <a:ln w="9525">
            <a:solidFill>
              <a:schemeClr val="accent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sz="1400">
              <a:cs typeface="+mn-cs"/>
            </a:endParaRPr>
          </a:p>
        </p:txBody>
      </p:sp>
      <p:graphicFrame>
        <p:nvGraphicFramePr>
          <p:cNvPr id="1033" name="Object 14"/>
          <p:cNvGraphicFramePr>
            <a:graphicFrameLocks noChangeAspect="1"/>
          </p:cNvGraphicFramePr>
          <p:nvPr>
            <p:extLst>
              <p:ext uri="{D42A27DB-BD31-4B8C-83A1-F6EECF244321}">
                <p14:modId xmlns:p14="http://schemas.microsoft.com/office/powerpoint/2010/main" val="516733581"/>
              </p:ext>
            </p:extLst>
          </p:nvPr>
        </p:nvGraphicFramePr>
        <p:xfrm>
          <a:off x="0" y="1"/>
          <a:ext cx="1014412" cy="748904"/>
        </p:xfrm>
        <a:graphic>
          <a:graphicData uri="http://schemas.openxmlformats.org/presentationml/2006/ole">
            <mc:AlternateContent xmlns:mc="http://schemas.openxmlformats.org/markup-compatibility/2006">
              <mc:Choice xmlns:v="urn:schemas-microsoft-com:vml" Requires="v">
                <p:oleObj name="Photo Editor Photo" r:id="rId18" imgW="4409524" imgH="3219899" progId="MSPhotoEd.3">
                  <p:embed/>
                </p:oleObj>
              </mc:Choice>
              <mc:Fallback>
                <p:oleObj name="Photo Editor Photo" r:id="rId18" imgW="4409524" imgH="3219899" progId="MSPhotoEd.3">
                  <p:embed/>
                  <p:pic>
                    <p:nvPicPr>
                      <p:cNvPr id="0" name="Object 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0" y="1"/>
                        <a:ext cx="1014412" cy="7489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 id="2147483832" r:id="rId13"/>
    <p:sldLayoutId id="2147483833" r:id="rId14"/>
    <p:sldLayoutId id="2147483834" r:id="rId15"/>
    <p:sldLayoutId id="2147483836" r:id="rId16"/>
  </p:sldLayoutIdLst>
  <p:hf hdr="0" ftr="0" dt="0"/>
  <p:txStyles>
    <p:title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p:titleStyle>
    <p:bodyStyle>
      <a:lvl1pPr marL="342891" indent="-342891" algn="l" rtl="0" eaLnBrk="0" fontAlgn="base" hangingPunct="0">
        <a:spcBef>
          <a:spcPct val="20000"/>
        </a:spcBef>
        <a:spcAft>
          <a:spcPct val="0"/>
        </a:spcAft>
        <a:buClr>
          <a:schemeClr val="tx1"/>
        </a:buClr>
        <a:buSzPct val="75000"/>
        <a:buFont typeface="Monotype Sorts" charset="0"/>
        <a:buChar char="l"/>
        <a:defRPr sz="2400">
          <a:solidFill>
            <a:schemeClr val="tx1"/>
          </a:solidFill>
          <a:latin typeface="+mn-lt"/>
          <a:ea typeface="+mn-ea"/>
          <a:cs typeface="ＭＳ Ｐゴシック" charset="0"/>
        </a:defRPr>
      </a:lvl1pPr>
      <a:lvl2pPr marL="742932" indent="-285744" algn="l" rtl="0" eaLnBrk="0" fontAlgn="base" hangingPunct="0">
        <a:spcBef>
          <a:spcPct val="20000"/>
        </a:spcBef>
        <a:spcAft>
          <a:spcPct val="0"/>
        </a:spcAft>
        <a:buClr>
          <a:schemeClr val="tx1"/>
        </a:buClr>
        <a:buSzPct val="100000"/>
        <a:buChar char="»"/>
        <a:defRPr>
          <a:solidFill>
            <a:schemeClr val="tx1"/>
          </a:solidFill>
          <a:latin typeface="+mn-lt"/>
          <a:ea typeface="+mn-ea"/>
        </a:defRPr>
      </a:lvl2pPr>
      <a:lvl3pPr marL="1142971"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3pPr>
      <a:lvl4pPr marL="1600160" indent="-228594" algn="l" rtl="0" eaLnBrk="0" fontAlgn="base" hangingPunct="0">
        <a:spcBef>
          <a:spcPct val="20000"/>
        </a:spcBef>
        <a:spcAft>
          <a:spcPct val="0"/>
        </a:spcAft>
        <a:buClr>
          <a:schemeClr val="tx1"/>
        </a:buClr>
        <a:buSzPct val="65000"/>
        <a:buFont typeface="Monotype Sorts" charset="0"/>
        <a:buChar char="l"/>
        <a:defRPr sz="1600">
          <a:solidFill>
            <a:schemeClr val="tx1"/>
          </a:solidFill>
          <a:latin typeface="+mn-lt"/>
          <a:ea typeface="+mn-ea"/>
        </a:defRPr>
      </a:lvl4pPr>
      <a:lvl5pPr marL="2057349"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5pPr>
      <a:lvl6pPr marL="2514537"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6pPr>
      <a:lvl7pPr marL="2971726"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7pPr>
      <a:lvl8pPr marL="3428914"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8pPr>
      <a:lvl9pPr marL="3886103" indent="-228594" algn="l" rtl="0" eaLnBrk="0" fontAlgn="base" hangingPunct="0">
        <a:spcBef>
          <a:spcPct val="20000"/>
        </a:spcBef>
        <a:spcAft>
          <a:spcPct val="0"/>
        </a:spcAft>
        <a:buClr>
          <a:schemeClr val="tx1"/>
        </a:buClr>
        <a:buSzPct val="100000"/>
        <a:buChar char="»"/>
        <a:defRPr sz="1600">
          <a:solidFill>
            <a:schemeClr val="tx1"/>
          </a:solidFill>
          <a:latin typeface="+mn-lt"/>
          <a:ea typeface="+mn-ea"/>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tiff"/><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oleObject" Target="../embeddings/oleObject1.bin"/><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hyperlink" Target="https://journals.aps.org/prx/abstract/10.1103/PhysRevX.13.041039" TargetMode="Externa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hyperlink" Target="https://journals.aps.org/prx/abstract/10.1103/PhysRevX.13.011048"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journals.aps.org/prx/abstract/10.1103/PhysRevX.13.041039" TargetMode="Externa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gif"/><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2.xml"/><Relationship Id="rId7" Type="http://schemas.openxmlformats.org/officeDocument/2006/relationships/image" Target="../media/image53.gif"/><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jpe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hyperlink" Target="https://arxiv.org/abs/2402.03593"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3.png"/><Relationship Id="rId7" Type="http://schemas.openxmlformats.org/officeDocument/2006/relationships/hyperlink" Target="https://arxiv.org/pdf/2112.06861.pdf"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69.png"/><Relationship Id="rId4" Type="http://schemas.openxmlformats.org/officeDocument/2006/relationships/image" Target="../media/image64.png"/><Relationship Id="rId9"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0.emf"/><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hyperlink" Target="https://dcc.ligo.org/LIGO-P2300352/public" TargetMode="External"/><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4v"/><Relationship Id="rId1" Type="http://schemas.microsoft.com/office/2007/relationships/media" Target="../media/media1.m4v"/><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notesSlide" Target="../notesSlides/notesSlide2.xml"/><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74.png"/><Relationship Id="rId4" Type="http://schemas.openxmlformats.org/officeDocument/2006/relationships/image" Target="../media/image73.png"/></Relationships>
</file>

<file path=ppt/slides/_rels/slide22.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2.xml"/><Relationship Id="rId1" Type="http://schemas.openxmlformats.org/officeDocument/2006/relationships/slideLayout" Target="../slideLayouts/slideLayout16.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hyperlink" Target="https://journals.aps.org/prd/abstract/10.1103/PhysRevD.65.022002" TargetMode="External"/><Relationship Id="rId4" Type="http://schemas.openxmlformats.org/officeDocument/2006/relationships/hyperlink" Target="https://journals.aps.org/prx/abstract/10.1103/PhysRevX.13.041021"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hyperlink" Target="https://journals.aps.org/prx/abstract/10.1103/PhysRevX.13.041021" TargetMode="External"/><Relationship Id="rId5" Type="http://schemas.openxmlformats.org/officeDocument/2006/relationships/image" Target="../media/image86.png"/><Relationship Id="rId4" Type="http://schemas.openxmlformats.org/officeDocument/2006/relationships/image" Target="../media/image85.pn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9.png"/><Relationship Id="rId4" Type="http://schemas.openxmlformats.org/officeDocument/2006/relationships/image" Target="../media/image88.png"/></Relationships>
</file>

<file path=ppt/slides/_rels/slide2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oleObject" Target="../embeddings/oleObject2.bin"/><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12.png"/><Relationship Id="rId10" Type="http://schemas.openxmlformats.org/officeDocument/2006/relationships/hyperlink" Target="https://link.springer.com/article/10.1007/s10714-022-03021-3" TargetMode="External"/><Relationship Id="rId4" Type="http://schemas.openxmlformats.org/officeDocument/2006/relationships/image" Target="../media/image11.png"/><Relationship Id="rId9"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hyperlink" Target="https://arxiv.org/abs/2212.02065"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image" Target="../media/image94.jpeg"/><Relationship Id="rId1" Type="http://schemas.openxmlformats.org/officeDocument/2006/relationships/slideLayout" Target="../slideLayouts/slideLayout2.xml"/><Relationship Id="rId6" Type="http://schemas.openxmlformats.org/officeDocument/2006/relationships/image" Target="../media/image98.tiff"/><Relationship Id="rId5" Type="http://schemas.openxmlformats.org/officeDocument/2006/relationships/image" Target="../media/image97.tiff"/><Relationship Id="rId4" Type="http://schemas.openxmlformats.org/officeDocument/2006/relationships/image" Target="../media/image96.tiff"/><Relationship Id="rId9"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02.tif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05.tiff"/><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hyperlink" Target="https://iopscience.iop.org/article/10.3847/2041-8213/aba493" TargetMode="External"/><Relationship Id="rId5" Type="http://schemas.openxmlformats.org/officeDocument/2006/relationships/hyperlink" Target="https://journals.aps.org/prl/abstract/10.1103/PhysRevLett.125.101102" TargetMode="External"/><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https://journals.aps.org/prx/abstract/10.1103/PhysRevX.13.011048" TargetMode="External"/><Relationship Id="rId5" Type="http://schemas.openxmlformats.org/officeDocument/2006/relationships/hyperlink" Target="https://iopscience.iop.org/article/10.3847/2041-8213/ab75f5" TargetMode="External"/><Relationship Id="rId4" Type="http://schemas.openxmlformats.org/officeDocument/2006/relationships/image" Target="../media/image108.png"/></Relationships>
</file>

<file path=ppt/slides/_rels/slide3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journals.aps.org/prl/abstract/10.1103/PhysRevLett.121.161101"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35.xml"/><Relationship Id="rId1" Type="http://schemas.openxmlformats.org/officeDocument/2006/relationships/slideLayout" Target="../slideLayouts/slideLayout13.xml"/><Relationship Id="rId5" Type="http://schemas.openxmlformats.org/officeDocument/2006/relationships/image" Target="../media/image113.jpeg"/><Relationship Id="rId4" Type="http://schemas.openxmlformats.org/officeDocument/2006/relationships/image" Target="../media/image112.jpeg"/></Relationships>
</file>

<file path=ppt/slides/_rels/slide3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hyperlink" Target="https://scienceblog.com/496929/ligo-announces-detection-gravitational-waves-colliding-neutron-stars/"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hyperlink" Target="https://dcc.ligo.org/LIGO-M870001/public"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118.tiff"/><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tiff"/></Relationships>
</file>

<file path=ppt/slides/_rels/slide4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tiff"/><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tiff"/><Relationship Id="rId4" Type="http://schemas.openxmlformats.org/officeDocument/2006/relationships/image" Target="../media/image122.tiff"/></Relationships>
</file>

<file path=ppt/slides/_rels/slide42.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9.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28.emf"/><Relationship Id="rId5" Type="http://schemas.openxmlformats.org/officeDocument/2006/relationships/image" Target="../media/image127.jpg"/><Relationship Id="rId4" Type="http://schemas.openxmlformats.org/officeDocument/2006/relationships/image" Target="../media/image126.jpeg"/></Relationships>
</file>

<file path=ppt/slides/_rels/slide43.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tiff"/><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1D498B3-FBDE-8F4B-B4B3-1223F8E964BE}"/>
              </a:ext>
            </a:extLst>
          </p:cNvPr>
          <p:cNvPicPr>
            <a:picLocks noChangeAspect="1"/>
          </p:cNvPicPr>
          <p:nvPr/>
        </p:nvPicPr>
        <p:blipFill>
          <a:blip r:embed="rId3"/>
          <a:stretch>
            <a:fillRect/>
          </a:stretch>
        </p:blipFill>
        <p:spPr>
          <a:xfrm>
            <a:off x="0" y="-849173"/>
            <a:ext cx="9144000" cy="6849923"/>
          </a:xfrm>
          <a:prstGeom prst="rect">
            <a:avLst/>
          </a:prstGeom>
        </p:spPr>
      </p:pic>
      <p:sp>
        <p:nvSpPr>
          <p:cNvPr id="18435" name="Rectangle 6"/>
          <p:cNvSpPr>
            <a:spLocks noGrp="1" noChangeArrowheads="1"/>
          </p:cNvSpPr>
          <p:nvPr>
            <p:ph type="body" idx="1"/>
          </p:nvPr>
        </p:nvSpPr>
        <p:spPr bwMode="auto">
          <a:xfrm>
            <a:off x="153637" y="-358204"/>
            <a:ext cx="8728075" cy="4625975"/>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FF0000"/>
                </a:solidFill>
                <a:miter lim="800000"/>
                <a:headEnd/>
                <a:tailEnd/>
              </a14:hiddenLine>
            </a:ext>
          </a:extLst>
        </p:spPr>
        <p:txBody>
          <a:bodyPr vert="horz" wrap="square" lIns="91440" tIns="45720" rIns="91440" bIns="45720" numCol="1" anchor="t" anchorCtr="0" compatLnSpc="1">
            <a:prstTxWarp prst="textNoShape">
              <a:avLst/>
            </a:prstTxWarp>
          </a:bodyPr>
          <a:lstStyle/>
          <a:p>
            <a:pPr algn="r">
              <a:lnSpc>
                <a:spcPct val="120000"/>
              </a:lnSpc>
              <a:buFont typeface="Monotype Sorts" charset="0"/>
              <a:buNone/>
              <a:defRPr/>
            </a:pPr>
            <a:endParaRPr lang="en-US" b="1" dirty="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r">
              <a:lnSpc>
                <a:spcPct val="120000"/>
              </a:lnSpc>
              <a:buNone/>
              <a:defRPr/>
            </a:pPr>
            <a:endParaRPr lang="en-US" sz="3600" b="1" i="1" dirty="0">
              <a:solidFill>
                <a:schemeClr val="bg1"/>
              </a:solidFill>
              <a:effectLst>
                <a:outerShdw blurRad="50800" dist="38100" dir="2700000" algn="tl" rotWithShape="0">
                  <a:srgbClr val="000000">
                    <a:alpha val="43000"/>
                  </a:srgbClr>
                </a:outerShdw>
              </a:effectLst>
            </a:endParaRPr>
          </a:p>
          <a:p>
            <a:pPr algn="r">
              <a:lnSpc>
                <a:spcPct val="120000"/>
              </a:lnSpc>
              <a:buNone/>
              <a:defRPr/>
            </a:pPr>
            <a:endParaRPr lang="en-US" sz="2800" b="1" i="1" dirty="0">
              <a:solidFill>
                <a:schemeClr val="bg1"/>
              </a:solidFill>
              <a:effectLst>
                <a:outerShdw blurRad="50800" dist="38100" dir="2700000" algn="tl" rotWithShape="0">
                  <a:srgbClr val="000000">
                    <a:alpha val="43000"/>
                  </a:srgbClr>
                </a:outerShdw>
              </a:effectLst>
            </a:endParaRPr>
          </a:p>
          <a:p>
            <a:pPr algn="r">
              <a:lnSpc>
                <a:spcPct val="120000"/>
              </a:lnSpc>
              <a:buNone/>
              <a:defRPr/>
            </a:pPr>
            <a:r>
              <a:rPr lang="en-US" sz="2800" b="1" i="1" dirty="0">
                <a:solidFill>
                  <a:schemeClr val="bg1"/>
                </a:solidFill>
                <a:effectLst>
                  <a:outerShdw blurRad="50800" dist="38100" dir="2700000" algn="tl" rotWithShape="0">
                    <a:srgbClr val="000000">
                      <a:alpha val="43000"/>
                    </a:srgbClr>
                  </a:outerShdw>
                </a:effectLst>
              </a:rPr>
              <a:t>How LIGO and Virgo Changed the Way </a:t>
            </a:r>
          </a:p>
          <a:p>
            <a:pPr algn="r">
              <a:lnSpc>
                <a:spcPct val="120000"/>
              </a:lnSpc>
              <a:buNone/>
              <a:defRPr/>
            </a:pPr>
            <a:r>
              <a:rPr lang="en-US" sz="2800" b="1" i="1" dirty="0">
                <a:solidFill>
                  <a:schemeClr val="bg1"/>
                </a:solidFill>
                <a:effectLst>
                  <a:outerShdw blurRad="50800" dist="38100" dir="2700000" algn="tl" rotWithShape="0">
                    <a:srgbClr val="000000">
                      <a:alpha val="43000"/>
                    </a:srgbClr>
                  </a:outerShdw>
                </a:effectLst>
              </a:rPr>
              <a:t>We Think About Physics</a:t>
            </a:r>
            <a:endParaRPr lang="en-US" sz="2000" b="1" i="1" dirty="0">
              <a:solidFill>
                <a:schemeClr val="bg1"/>
              </a:solidFill>
              <a:effectLst>
                <a:outerShdw blurRad="50800" dist="38100" dir="2700000" algn="tl" rotWithShape="0">
                  <a:srgbClr val="000000">
                    <a:alpha val="43000"/>
                  </a:srgbClr>
                </a:outerShdw>
              </a:effectLst>
            </a:endParaRPr>
          </a:p>
          <a:p>
            <a:pPr>
              <a:lnSpc>
                <a:spcPct val="120000"/>
              </a:lnSpc>
              <a:buNone/>
              <a:defRPr/>
            </a:pPr>
            <a:r>
              <a:rPr lang="en-US" sz="1600" b="1" dirty="0">
                <a:solidFill>
                  <a:schemeClr val="tx2"/>
                </a:solidFill>
                <a:effectLst>
                  <a:outerShdw blurRad="50800" dist="38100" dir="2700000" algn="tl" rotWithShape="0">
                    <a:srgbClr val="000000">
                      <a:alpha val="43000"/>
                    </a:srgbClr>
                  </a:outerShdw>
                </a:effectLst>
                <a:latin typeface="Helvetica" charset="0"/>
                <a:ea typeface="ＭＳ Ｐゴシック" charset="0"/>
              </a:rPr>
              <a:t>David Reitze</a:t>
            </a:r>
          </a:p>
          <a:p>
            <a:pPr>
              <a:lnSpc>
                <a:spcPct val="90000"/>
              </a:lnSpc>
              <a:buFont typeface="Monotype Sorts" charset="0"/>
              <a:buNone/>
              <a:defRPr/>
            </a:pPr>
            <a:r>
              <a:rPr lang="en-US" sz="1800" b="1" dirty="0">
                <a:solidFill>
                  <a:schemeClr val="tx2"/>
                </a:solidFill>
                <a:effectLst>
                  <a:outerShdw blurRad="50800" dist="38100" dir="2700000" algn="tl" rotWithShape="0">
                    <a:srgbClr val="000000">
                      <a:alpha val="43000"/>
                    </a:srgbClr>
                  </a:outerShdw>
                </a:effectLst>
                <a:latin typeface="Helvetica" charset="0"/>
                <a:ea typeface="ＭＳ Ｐゴシック" charset="0"/>
              </a:rPr>
              <a:t>LIGO Laboratory</a:t>
            </a:r>
          </a:p>
          <a:p>
            <a:pPr>
              <a:lnSpc>
                <a:spcPct val="90000"/>
              </a:lnSpc>
              <a:buFont typeface="Monotype Sorts" charset="0"/>
              <a:buNone/>
              <a:defRPr/>
            </a:pPr>
            <a:r>
              <a:rPr lang="en-US" sz="1800" b="1" dirty="0">
                <a:solidFill>
                  <a:schemeClr val="tx2"/>
                </a:solidFill>
                <a:effectLst>
                  <a:outerShdw blurRad="50800" dist="38100" dir="2700000" algn="tl" rotWithShape="0">
                    <a:srgbClr val="000000">
                      <a:alpha val="43000"/>
                    </a:srgbClr>
                  </a:outerShdw>
                </a:effectLst>
                <a:latin typeface="Helvetica" charset="0"/>
                <a:ea typeface="ＭＳ Ｐゴシック" charset="0"/>
              </a:rPr>
              <a:t>California Institute of Technology</a:t>
            </a:r>
          </a:p>
          <a:p>
            <a:pPr>
              <a:lnSpc>
                <a:spcPct val="90000"/>
              </a:lnSpc>
              <a:buFont typeface="Monotype Sorts" charset="0"/>
              <a:buNone/>
              <a:defRPr/>
            </a:pPr>
            <a:r>
              <a:rPr lang="en-US" sz="1800" b="1" dirty="0">
                <a:solidFill>
                  <a:schemeClr val="tx2"/>
                </a:solidFill>
                <a:effectLst>
                  <a:outerShdw blurRad="50800" dist="38100" dir="2700000" algn="tl" rotWithShape="0">
                    <a:srgbClr val="000000">
                      <a:alpha val="43000"/>
                    </a:srgbClr>
                  </a:outerShdw>
                </a:effectLst>
                <a:latin typeface="Helvetica" charset="0"/>
                <a:ea typeface="ＭＳ Ｐゴシック" charset="0"/>
              </a:rPr>
              <a:t>(for the LIGO Scientific Collaboration)</a:t>
            </a:r>
          </a:p>
          <a:p>
            <a:pPr algn="r">
              <a:lnSpc>
                <a:spcPct val="90000"/>
              </a:lnSpc>
              <a:buFont typeface="Monotype Sorts" charset="0"/>
              <a:buNone/>
              <a:defRPr/>
            </a:pPr>
            <a:endParaRPr lang="en-US" sz="2000" b="1" dirty="0">
              <a:solidFill>
                <a:schemeClr val="bg1"/>
              </a:solidFill>
              <a:effectLst>
                <a:outerShdw blurRad="50800" dist="38100" dir="2700000" algn="tl" rotWithShape="0">
                  <a:srgbClr val="000000">
                    <a:alpha val="43000"/>
                  </a:srgbClr>
                </a:outerShdw>
              </a:effectLst>
              <a:latin typeface="Helvetica" charset="0"/>
              <a:ea typeface="ＭＳ Ｐゴシック" charset="0"/>
            </a:endParaRPr>
          </a:p>
          <a:p>
            <a:pPr algn="ctr">
              <a:lnSpc>
                <a:spcPct val="90000"/>
              </a:lnSpc>
              <a:buFont typeface="Monotype Sorts" charset="0"/>
              <a:buNone/>
              <a:defRPr/>
            </a:pPr>
            <a:endParaRPr lang="en-US" sz="2000" b="1" dirty="0">
              <a:solidFill>
                <a:schemeClr val="bg1"/>
              </a:solidFill>
              <a:latin typeface="Helvetica" charset="0"/>
              <a:ea typeface="ＭＳ Ｐゴシック" charset="0"/>
            </a:endParaRPr>
          </a:p>
          <a:p>
            <a:pPr algn="ctr">
              <a:lnSpc>
                <a:spcPct val="90000"/>
              </a:lnSpc>
              <a:buFont typeface="Monotype Sorts" charset="0"/>
              <a:buNone/>
              <a:defRPr/>
            </a:pPr>
            <a:endParaRPr lang="en-US" sz="2000" b="1" dirty="0">
              <a:solidFill>
                <a:schemeClr val="tx2"/>
              </a:solidFill>
              <a:latin typeface="Helvetica" charset="0"/>
              <a:ea typeface="ＭＳ Ｐゴシック" charset="0"/>
            </a:endParaRPr>
          </a:p>
        </p:txBody>
      </p:sp>
      <p:sp>
        <p:nvSpPr>
          <p:cNvPr id="11" name="TextBox 10"/>
          <p:cNvSpPr txBox="1"/>
          <p:nvPr/>
        </p:nvSpPr>
        <p:spPr>
          <a:xfrm>
            <a:off x="2949717" y="4866501"/>
            <a:ext cx="4507772" cy="276999"/>
          </a:xfrm>
          <a:prstGeom prst="rect">
            <a:avLst/>
          </a:prstGeom>
          <a:noFill/>
        </p:spPr>
        <p:txBody>
          <a:bodyPr wrap="none" rtlCol="0">
            <a:spAutoFit/>
          </a:bodyPr>
          <a:lstStyle/>
          <a:p>
            <a:r>
              <a:rPr lang="en-US" sz="1200" b="0" dirty="0">
                <a:solidFill>
                  <a:srgbClr val="FFFFFF"/>
                </a:solidFill>
              </a:rPr>
              <a:t>Image Credit: Aurore </a:t>
            </a:r>
            <a:r>
              <a:rPr lang="en-US" sz="1200" b="0" dirty="0" err="1">
                <a:solidFill>
                  <a:srgbClr val="FFFFFF"/>
                </a:solidFill>
              </a:rPr>
              <a:t>Simmonet</a:t>
            </a:r>
            <a:r>
              <a:rPr lang="en-US" sz="1200" b="0" dirty="0">
                <a:solidFill>
                  <a:srgbClr val="FFFFFF"/>
                </a:solidFill>
              </a:rPr>
              <a:t>/LIGO-Virgo/Sonoma State Univ.</a:t>
            </a:r>
          </a:p>
        </p:txBody>
      </p:sp>
      <p:pic>
        <p:nvPicPr>
          <p:cNvPr id="10"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8196089" y="4240162"/>
            <a:ext cx="947911" cy="8810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02303" y="0"/>
            <a:ext cx="1141697" cy="1143600"/>
          </a:xfrm>
          <a:prstGeom prst="rect">
            <a:avLst/>
          </a:prstGeom>
        </p:spPr>
      </p:pic>
      <p:graphicFrame>
        <p:nvGraphicFramePr>
          <p:cNvPr id="3" name="Object 14">
            <a:extLst>
              <a:ext uri="{FF2B5EF4-FFF2-40B4-BE49-F238E27FC236}">
                <a16:creationId xmlns:a16="http://schemas.microsoft.com/office/drawing/2014/main" id="{1201ADEE-AABB-AC5E-E90E-E15976FA7C8C}"/>
              </a:ext>
            </a:extLst>
          </p:cNvPr>
          <p:cNvGraphicFramePr>
            <a:graphicFrameLocks noChangeAspect="1"/>
          </p:cNvGraphicFramePr>
          <p:nvPr>
            <p:extLst>
              <p:ext uri="{D42A27DB-BD31-4B8C-83A1-F6EECF244321}">
                <p14:modId xmlns:p14="http://schemas.microsoft.com/office/powerpoint/2010/main" val="3373361228"/>
              </p:ext>
            </p:extLst>
          </p:nvPr>
        </p:nvGraphicFramePr>
        <p:xfrm>
          <a:off x="0" y="49064"/>
          <a:ext cx="1014412" cy="748904"/>
        </p:xfrm>
        <a:graphic>
          <a:graphicData uri="http://schemas.openxmlformats.org/presentationml/2006/ole">
            <mc:AlternateContent xmlns:mc="http://schemas.openxmlformats.org/markup-compatibility/2006">
              <mc:Choice xmlns:v="urn:schemas-microsoft-com:vml" Requires="v">
                <p:oleObj name="Photo Editor Photo" r:id="rId6" imgW="4409524" imgH="3219899" progId="MSPhotoEd.3">
                  <p:embed/>
                </p:oleObj>
              </mc:Choice>
              <mc:Fallback>
                <p:oleObj name="Photo Editor Photo" r:id="rId6" imgW="4409524" imgH="3219899" progId="MSPhotoEd.3">
                  <p:embed/>
                  <p:pic>
                    <p:nvPicPr>
                      <p:cNvPr id="1033" name="Object 1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9064"/>
                        <a:ext cx="1014412" cy="74890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 name="TextBox 3">
            <a:extLst>
              <a:ext uri="{FF2B5EF4-FFF2-40B4-BE49-F238E27FC236}">
                <a16:creationId xmlns:a16="http://schemas.microsoft.com/office/drawing/2014/main" id="{49D54DBB-1B02-C6BA-8EE3-1FBD8150E82A}"/>
              </a:ext>
            </a:extLst>
          </p:cNvPr>
          <p:cNvSpPr txBox="1"/>
          <p:nvPr/>
        </p:nvSpPr>
        <p:spPr>
          <a:xfrm>
            <a:off x="1052248" y="197348"/>
            <a:ext cx="1420582" cy="261610"/>
          </a:xfrm>
          <a:prstGeom prst="rect">
            <a:avLst/>
          </a:prstGeom>
          <a:noFill/>
        </p:spPr>
        <p:txBody>
          <a:bodyPr wrap="none" rtlCol="0">
            <a:spAutoFit/>
          </a:bodyPr>
          <a:lstStyle/>
          <a:p>
            <a:r>
              <a:rPr lang="en-US" sz="1100" b="0" i="1">
                <a:solidFill>
                  <a:schemeClr val="bg1"/>
                </a:solidFill>
              </a:rPr>
              <a:t>LIGO-G2400009-v3</a:t>
            </a:r>
            <a:endParaRPr lang="en-US" sz="1100" b="0" i="1" dirty="0">
              <a:solidFill>
                <a:schemeClr val="bg1"/>
              </a:solidFill>
            </a:endParaRPr>
          </a:p>
        </p:txBody>
      </p:sp>
      <p:pic>
        <p:nvPicPr>
          <p:cNvPr id="5" name="Picture 4">
            <a:extLst>
              <a:ext uri="{FF2B5EF4-FFF2-40B4-BE49-F238E27FC236}">
                <a16:creationId xmlns:a16="http://schemas.microsoft.com/office/drawing/2014/main" id="{58826D1B-6339-325D-B250-468F2E389BC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0" y="4198324"/>
            <a:ext cx="1225565" cy="8961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6A8E1EB-480F-A3CE-3496-EFD72407B8E9}"/>
              </a:ext>
            </a:extLst>
          </p:cNvPr>
          <p:cNvSpPr>
            <a:spLocks noGrp="1"/>
          </p:cNvSpPr>
          <p:nvPr>
            <p:ph idx="1"/>
          </p:nvPr>
        </p:nvSpPr>
        <p:spPr/>
        <p:txBody>
          <a:bodyPr/>
          <a:lstStyle/>
          <a:p>
            <a:endParaRPr lang="en-US" dirty="0"/>
          </a:p>
        </p:txBody>
      </p:sp>
      <p:sp>
        <p:nvSpPr>
          <p:cNvPr id="3" name="Slide Number Placeholder 2">
            <a:extLst>
              <a:ext uri="{FF2B5EF4-FFF2-40B4-BE49-F238E27FC236}">
                <a16:creationId xmlns:a16="http://schemas.microsoft.com/office/drawing/2014/main" id="{D06F9256-27E8-5204-871D-6BA1AF701CC1}"/>
              </a:ext>
            </a:extLst>
          </p:cNvPr>
          <p:cNvSpPr>
            <a:spLocks noGrp="1"/>
          </p:cNvSpPr>
          <p:nvPr>
            <p:ph type="sldNum" sz="quarter" idx="11"/>
          </p:nvPr>
        </p:nvSpPr>
        <p:spPr/>
        <p:txBody>
          <a:bodyPr/>
          <a:lstStyle/>
          <a:p>
            <a:pPr>
              <a:defRPr/>
            </a:pPr>
            <a:fld id="{4703B35A-92CA-9244-943F-6D1BF23D8702}" type="slidenum">
              <a:rPr lang="en-US" smtClean="0"/>
              <a:pPr>
                <a:defRPr/>
              </a:pPr>
              <a:t>10</a:t>
            </a:fld>
            <a:endParaRPr lang="en-US"/>
          </a:p>
        </p:txBody>
      </p:sp>
      <p:grpSp>
        <p:nvGrpSpPr>
          <p:cNvPr id="4" name="Group 3">
            <a:extLst>
              <a:ext uri="{FF2B5EF4-FFF2-40B4-BE49-F238E27FC236}">
                <a16:creationId xmlns:a16="http://schemas.microsoft.com/office/drawing/2014/main" id="{589E942D-AC85-AF50-E124-8B5D16FE8EF1}"/>
              </a:ext>
            </a:extLst>
          </p:cNvPr>
          <p:cNvGrpSpPr/>
          <p:nvPr/>
        </p:nvGrpSpPr>
        <p:grpSpPr>
          <a:xfrm>
            <a:off x="201675" y="230366"/>
            <a:ext cx="3484172" cy="5077482"/>
            <a:chOff x="0" y="223055"/>
            <a:chExt cx="3974523" cy="5143500"/>
          </a:xfrm>
        </p:grpSpPr>
        <p:pic>
          <p:nvPicPr>
            <p:cNvPr id="5" name="Picture 4">
              <a:extLst>
                <a:ext uri="{FF2B5EF4-FFF2-40B4-BE49-F238E27FC236}">
                  <a16:creationId xmlns:a16="http://schemas.microsoft.com/office/drawing/2014/main" id="{54B1FB92-F720-C614-AC3C-D497C8ACF1E8}"/>
                </a:ext>
              </a:extLst>
            </p:cNvPr>
            <p:cNvPicPr>
              <a:picLocks noChangeAspect="1"/>
            </p:cNvPicPr>
            <p:nvPr/>
          </p:nvPicPr>
          <p:blipFill>
            <a:blip r:embed="rId3"/>
            <a:stretch>
              <a:fillRect/>
            </a:stretch>
          </p:blipFill>
          <p:spPr>
            <a:xfrm>
              <a:off x="0" y="223055"/>
              <a:ext cx="3974523" cy="5143500"/>
            </a:xfrm>
            <a:prstGeom prst="rect">
              <a:avLst/>
            </a:prstGeom>
          </p:spPr>
        </p:pic>
        <p:sp>
          <p:nvSpPr>
            <p:cNvPr id="6" name="Rectangle 5">
              <a:extLst>
                <a:ext uri="{FF2B5EF4-FFF2-40B4-BE49-F238E27FC236}">
                  <a16:creationId xmlns:a16="http://schemas.microsoft.com/office/drawing/2014/main" id="{B835B880-010B-C347-B9C7-1BAEBCC7AFA9}"/>
                </a:ext>
              </a:extLst>
            </p:cNvPr>
            <p:cNvSpPr/>
            <p:nvPr/>
          </p:nvSpPr>
          <p:spPr bwMode="auto">
            <a:xfrm>
              <a:off x="379242" y="1891549"/>
              <a:ext cx="92588" cy="671078"/>
            </a:xfrm>
            <a:prstGeom prst="rect">
              <a:avLst/>
            </a:prstGeom>
            <a:solidFill>
              <a:schemeClr val="bg1"/>
            </a:solidFill>
            <a:ln w="127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sp>
        <p:nvSpPr>
          <p:cNvPr id="8" name="Rectangle 7">
            <a:extLst>
              <a:ext uri="{FF2B5EF4-FFF2-40B4-BE49-F238E27FC236}">
                <a16:creationId xmlns:a16="http://schemas.microsoft.com/office/drawing/2014/main" id="{7B48DC88-AD3E-CEFC-677D-CFCB2B70D777}"/>
              </a:ext>
            </a:extLst>
          </p:cNvPr>
          <p:cNvSpPr/>
          <p:nvPr/>
        </p:nvSpPr>
        <p:spPr>
          <a:xfrm>
            <a:off x="379242" y="292608"/>
            <a:ext cx="8764758" cy="400110"/>
          </a:xfrm>
          <a:prstGeom prst="rect">
            <a:avLst/>
          </a:prstGeom>
        </p:spPr>
        <p:txBody>
          <a:bodyPr wrap="square">
            <a:spAutoFit/>
          </a:bodyPr>
          <a:lstStyle/>
          <a:p>
            <a:r>
              <a:rPr lang="en-US" sz="2000" dirty="0">
                <a:solidFill>
                  <a:srgbClr val="FFFFFF"/>
                </a:solidFill>
                <a:latin typeface="Helvetica"/>
                <a:cs typeface="Helvetica"/>
              </a:rPr>
              <a:t>Binary Black Hole (BBH) Properties: Events</a:t>
            </a:r>
            <a:endParaRPr lang="is-IS" sz="2000" dirty="0">
              <a:solidFill>
                <a:srgbClr val="FFFFFF"/>
              </a:solidFill>
              <a:latin typeface="Helvetica"/>
              <a:cs typeface="Helvetica"/>
            </a:endParaRPr>
          </a:p>
        </p:txBody>
      </p:sp>
      <p:sp>
        <p:nvSpPr>
          <p:cNvPr id="9" name="TextBox 8">
            <a:extLst>
              <a:ext uri="{FF2B5EF4-FFF2-40B4-BE49-F238E27FC236}">
                <a16:creationId xmlns:a16="http://schemas.microsoft.com/office/drawing/2014/main" id="{E46361E4-4D02-731C-64C4-2701C0BA0905}"/>
              </a:ext>
            </a:extLst>
          </p:cNvPr>
          <p:cNvSpPr txBox="1"/>
          <p:nvPr/>
        </p:nvSpPr>
        <p:spPr>
          <a:xfrm>
            <a:off x="1160487" y="731802"/>
            <a:ext cx="6623929" cy="307777"/>
          </a:xfrm>
          <a:custGeom>
            <a:avLst/>
            <a:gdLst>
              <a:gd name="connsiteX0" fmla="*/ 0 w 6623929"/>
              <a:gd name="connsiteY0" fmla="*/ 0 h 307777"/>
              <a:gd name="connsiteX1" fmla="*/ 353276 w 6623929"/>
              <a:gd name="connsiteY1" fmla="*/ 0 h 307777"/>
              <a:gd name="connsiteX2" fmla="*/ 971510 w 6623929"/>
              <a:gd name="connsiteY2" fmla="*/ 0 h 307777"/>
              <a:gd name="connsiteX3" fmla="*/ 1523504 w 6623929"/>
              <a:gd name="connsiteY3" fmla="*/ 0 h 307777"/>
              <a:gd name="connsiteX4" fmla="*/ 2141737 w 6623929"/>
              <a:gd name="connsiteY4" fmla="*/ 0 h 307777"/>
              <a:gd name="connsiteX5" fmla="*/ 2826210 w 6623929"/>
              <a:gd name="connsiteY5" fmla="*/ 0 h 307777"/>
              <a:gd name="connsiteX6" fmla="*/ 3245725 w 6623929"/>
              <a:gd name="connsiteY6" fmla="*/ 0 h 307777"/>
              <a:gd name="connsiteX7" fmla="*/ 3797719 w 6623929"/>
              <a:gd name="connsiteY7" fmla="*/ 0 h 307777"/>
              <a:gd name="connsiteX8" fmla="*/ 4349713 w 6623929"/>
              <a:gd name="connsiteY8" fmla="*/ 0 h 307777"/>
              <a:gd name="connsiteX9" fmla="*/ 4967947 w 6623929"/>
              <a:gd name="connsiteY9" fmla="*/ 0 h 307777"/>
              <a:gd name="connsiteX10" fmla="*/ 5586180 w 6623929"/>
              <a:gd name="connsiteY10" fmla="*/ 0 h 307777"/>
              <a:gd name="connsiteX11" fmla="*/ 6005696 w 6623929"/>
              <a:gd name="connsiteY11" fmla="*/ 0 h 307777"/>
              <a:gd name="connsiteX12" fmla="*/ 6623929 w 6623929"/>
              <a:gd name="connsiteY12" fmla="*/ 0 h 307777"/>
              <a:gd name="connsiteX13" fmla="*/ 6623929 w 6623929"/>
              <a:gd name="connsiteY13" fmla="*/ 307777 h 307777"/>
              <a:gd name="connsiteX14" fmla="*/ 6071935 w 6623929"/>
              <a:gd name="connsiteY14" fmla="*/ 307777 h 307777"/>
              <a:gd name="connsiteX15" fmla="*/ 5586180 w 6623929"/>
              <a:gd name="connsiteY15" fmla="*/ 307777 h 307777"/>
              <a:gd name="connsiteX16" fmla="*/ 5166665 w 6623929"/>
              <a:gd name="connsiteY16" fmla="*/ 307777 h 307777"/>
              <a:gd name="connsiteX17" fmla="*/ 4747149 w 6623929"/>
              <a:gd name="connsiteY17" fmla="*/ 307777 h 307777"/>
              <a:gd name="connsiteX18" fmla="*/ 4128916 w 6623929"/>
              <a:gd name="connsiteY18" fmla="*/ 307777 h 307777"/>
              <a:gd name="connsiteX19" fmla="*/ 3510682 w 6623929"/>
              <a:gd name="connsiteY19" fmla="*/ 307777 h 307777"/>
              <a:gd name="connsiteX20" fmla="*/ 3091167 w 6623929"/>
              <a:gd name="connsiteY20" fmla="*/ 307777 h 307777"/>
              <a:gd name="connsiteX21" fmla="*/ 2737891 w 6623929"/>
              <a:gd name="connsiteY21" fmla="*/ 307777 h 307777"/>
              <a:gd name="connsiteX22" fmla="*/ 2053418 w 6623929"/>
              <a:gd name="connsiteY22" fmla="*/ 307777 h 307777"/>
              <a:gd name="connsiteX23" fmla="*/ 1633902 w 6623929"/>
              <a:gd name="connsiteY23" fmla="*/ 307777 h 307777"/>
              <a:gd name="connsiteX24" fmla="*/ 1015669 w 6623929"/>
              <a:gd name="connsiteY24" fmla="*/ 307777 h 307777"/>
              <a:gd name="connsiteX25" fmla="*/ 662393 w 6623929"/>
              <a:gd name="connsiteY25" fmla="*/ 307777 h 307777"/>
              <a:gd name="connsiteX26" fmla="*/ 0 w 6623929"/>
              <a:gd name="connsiteY26" fmla="*/ 307777 h 307777"/>
              <a:gd name="connsiteX27" fmla="*/ 0 w 6623929"/>
              <a:gd name="connsiteY27"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623929" h="307777" extrusionOk="0">
                <a:moveTo>
                  <a:pt x="0" y="0"/>
                </a:moveTo>
                <a:cubicBezTo>
                  <a:pt x="159092" y="-11747"/>
                  <a:pt x="256774" y="15819"/>
                  <a:pt x="353276" y="0"/>
                </a:cubicBezTo>
                <a:cubicBezTo>
                  <a:pt x="449778" y="-15819"/>
                  <a:pt x="765976" y="14673"/>
                  <a:pt x="971510" y="0"/>
                </a:cubicBezTo>
                <a:cubicBezTo>
                  <a:pt x="1177044" y="-14673"/>
                  <a:pt x="1264296" y="25957"/>
                  <a:pt x="1523504" y="0"/>
                </a:cubicBezTo>
                <a:cubicBezTo>
                  <a:pt x="1782712" y="-25957"/>
                  <a:pt x="1951423" y="61895"/>
                  <a:pt x="2141737" y="0"/>
                </a:cubicBezTo>
                <a:cubicBezTo>
                  <a:pt x="2332051" y="-61895"/>
                  <a:pt x="2621363" y="59345"/>
                  <a:pt x="2826210" y="0"/>
                </a:cubicBezTo>
                <a:cubicBezTo>
                  <a:pt x="3031057" y="-59345"/>
                  <a:pt x="3093948" y="23957"/>
                  <a:pt x="3245725" y="0"/>
                </a:cubicBezTo>
                <a:cubicBezTo>
                  <a:pt x="3397502" y="-23957"/>
                  <a:pt x="3539830" y="20013"/>
                  <a:pt x="3797719" y="0"/>
                </a:cubicBezTo>
                <a:cubicBezTo>
                  <a:pt x="4055608" y="-20013"/>
                  <a:pt x="4188270" y="58519"/>
                  <a:pt x="4349713" y="0"/>
                </a:cubicBezTo>
                <a:cubicBezTo>
                  <a:pt x="4511156" y="-58519"/>
                  <a:pt x="4756011" y="47316"/>
                  <a:pt x="4967947" y="0"/>
                </a:cubicBezTo>
                <a:cubicBezTo>
                  <a:pt x="5179883" y="-47316"/>
                  <a:pt x="5378803" y="43604"/>
                  <a:pt x="5586180" y="0"/>
                </a:cubicBezTo>
                <a:cubicBezTo>
                  <a:pt x="5793557" y="-43604"/>
                  <a:pt x="5865550" y="35824"/>
                  <a:pt x="6005696" y="0"/>
                </a:cubicBezTo>
                <a:cubicBezTo>
                  <a:pt x="6145842" y="-35824"/>
                  <a:pt x="6449923" y="63245"/>
                  <a:pt x="6623929" y="0"/>
                </a:cubicBezTo>
                <a:cubicBezTo>
                  <a:pt x="6624623" y="126180"/>
                  <a:pt x="6614035" y="169516"/>
                  <a:pt x="6623929" y="307777"/>
                </a:cubicBezTo>
                <a:cubicBezTo>
                  <a:pt x="6430909" y="373799"/>
                  <a:pt x="6222474" y="294496"/>
                  <a:pt x="6071935" y="307777"/>
                </a:cubicBezTo>
                <a:cubicBezTo>
                  <a:pt x="5921396" y="321058"/>
                  <a:pt x="5720891" y="260404"/>
                  <a:pt x="5586180" y="307777"/>
                </a:cubicBezTo>
                <a:cubicBezTo>
                  <a:pt x="5451469" y="355150"/>
                  <a:pt x="5351945" y="291704"/>
                  <a:pt x="5166665" y="307777"/>
                </a:cubicBezTo>
                <a:cubicBezTo>
                  <a:pt x="4981385" y="323850"/>
                  <a:pt x="4856323" y="283271"/>
                  <a:pt x="4747149" y="307777"/>
                </a:cubicBezTo>
                <a:cubicBezTo>
                  <a:pt x="4637975" y="332283"/>
                  <a:pt x="4393419" y="291339"/>
                  <a:pt x="4128916" y="307777"/>
                </a:cubicBezTo>
                <a:cubicBezTo>
                  <a:pt x="3864413" y="324215"/>
                  <a:pt x="3761946" y="255442"/>
                  <a:pt x="3510682" y="307777"/>
                </a:cubicBezTo>
                <a:cubicBezTo>
                  <a:pt x="3259418" y="360112"/>
                  <a:pt x="3225040" y="305235"/>
                  <a:pt x="3091167" y="307777"/>
                </a:cubicBezTo>
                <a:cubicBezTo>
                  <a:pt x="2957295" y="310319"/>
                  <a:pt x="2843869" y="293692"/>
                  <a:pt x="2737891" y="307777"/>
                </a:cubicBezTo>
                <a:cubicBezTo>
                  <a:pt x="2631913" y="321862"/>
                  <a:pt x="2229659" y="271345"/>
                  <a:pt x="2053418" y="307777"/>
                </a:cubicBezTo>
                <a:cubicBezTo>
                  <a:pt x="1877177" y="344209"/>
                  <a:pt x="1743072" y="303024"/>
                  <a:pt x="1633902" y="307777"/>
                </a:cubicBezTo>
                <a:cubicBezTo>
                  <a:pt x="1524732" y="312530"/>
                  <a:pt x="1273286" y="306704"/>
                  <a:pt x="1015669" y="307777"/>
                </a:cubicBezTo>
                <a:cubicBezTo>
                  <a:pt x="758052" y="308850"/>
                  <a:pt x="808527" y="291483"/>
                  <a:pt x="662393" y="307777"/>
                </a:cubicBezTo>
                <a:cubicBezTo>
                  <a:pt x="516259" y="324071"/>
                  <a:pt x="153480" y="269999"/>
                  <a:pt x="0" y="307777"/>
                </a:cubicBezTo>
                <a:cubicBezTo>
                  <a:pt x="-6552" y="213462"/>
                  <a:pt x="22258" y="83905"/>
                  <a:pt x="0" y="0"/>
                </a:cubicBezTo>
                <a:close/>
              </a:path>
            </a:pathLst>
          </a:custGeom>
          <a:noFill/>
          <a:ln>
            <a:solidFill>
              <a:schemeClr val="bg1"/>
            </a:solidFill>
            <a:extLst>
              <a:ext uri="{C807C97D-BFC1-408E-A445-0C87EB9F89A2}">
                <ask:lineSketchStyleProps xmlns:ask="http://schemas.microsoft.com/office/drawing/2018/sketchyshapes" sd="1069181416">
                  <a:prstGeom prst="rect">
                    <a:avLst/>
                  </a:prstGeom>
                  <ask:type>
                    <ask:lineSketchScribble/>
                  </ask:type>
                </ask:lineSketchStyleProps>
              </a:ext>
            </a:extLst>
          </a:ln>
        </p:spPr>
        <p:txBody>
          <a:bodyPr wrap="none" rtlCol="0">
            <a:spAutoFit/>
          </a:bodyPr>
          <a:lstStyle/>
          <a:p>
            <a:r>
              <a:rPr lang="en-US" dirty="0"/>
              <a:t>&lt;Detector Strain Sensitivity&gt; ~ Range                    # of detections ~ Range^3</a:t>
            </a:r>
          </a:p>
        </p:txBody>
      </p:sp>
      <p:pic>
        <p:nvPicPr>
          <p:cNvPr id="11" name="Picture 2">
            <a:extLst>
              <a:ext uri="{FF2B5EF4-FFF2-40B4-BE49-F238E27FC236}">
                <a16:creationId xmlns:a16="http://schemas.microsoft.com/office/drawing/2014/main" id="{B334C7D7-FB63-0C61-87D3-0EFC315755C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38613" y="1356984"/>
            <a:ext cx="5303712" cy="29843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4CD5065-8E83-470C-D099-C430B24E251B}"/>
              </a:ext>
            </a:extLst>
          </p:cNvPr>
          <p:cNvSpPr/>
          <p:nvPr/>
        </p:nvSpPr>
        <p:spPr bwMode="auto">
          <a:xfrm>
            <a:off x="3907692" y="3407508"/>
            <a:ext cx="4868985" cy="242277"/>
          </a:xfrm>
          <a:prstGeom prst="rect">
            <a:avLst/>
          </a:prstGeom>
          <a:solidFill>
            <a:schemeClr val="bg1">
              <a:lumMod val="65000"/>
              <a:alpha val="51826"/>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3" name="Rectangle 12">
            <a:extLst>
              <a:ext uri="{FF2B5EF4-FFF2-40B4-BE49-F238E27FC236}">
                <a16:creationId xmlns:a16="http://schemas.microsoft.com/office/drawing/2014/main" id="{EFC3704A-926C-4810-E128-F0E3B0D2485A}"/>
              </a:ext>
            </a:extLst>
          </p:cNvPr>
          <p:cNvSpPr/>
          <p:nvPr/>
        </p:nvSpPr>
        <p:spPr bwMode="auto">
          <a:xfrm>
            <a:off x="3909643" y="2161786"/>
            <a:ext cx="4868985" cy="147046"/>
          </a:xfrm>
          <a:prstGeom prst="rect">
            <a:avLst/>
          </a:prstGeom>
          <a:solidFill>
            <a:schemeClr val="bg1">
              <a:lumMod val="65000"/>
              <a:alpha val="51826"/>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16245394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5CD2CD3-09F2-E915-D57B-2B1D7470F9FC}"/>
              </a:ext>
            </a:extLst>
          </p:cNvPr>
          <p:cNvSpPr>
            <a:spLocks noGrp="1"/>
          </p:cNvSpPr>
          <p:nvPr>
            <p:ph type="sldNum" sz="quarter" idx="11"/>
          </p:nvPr>
        </p:nvSpPr>
        <p:spPr/>
        <p:txBody>
          <a:bodyPr/>
          <a:lstStyle/>
          <a:p>
            <a:pPr>
              <a:defRPr/>
            </a:pPr>
            <a:fld id="{4703B35A-92CA-9244-943F-6D1BF23D8702}" type="slidenum">
              <a:rPr lang="en-US" smtClean="0"/>
              <a:pPr>
                <a:defRPr/>
              </a:pPr>
              <a:t>11</a:t>
            </a:fld>
            <a:endParaRPr lang="en-US"/>
          </a:p>
        </p:txBody>
      </p:sp>
      <p:sp>
        <p:nvSpPr>
          <p:cNvPr id="4" name="Rectangle 3">
            <a:extLst>
              <a:ext uri="{FF2B5EF4-FFF2-40B4-BE49-F238E27FC236}">
                <a16:creationId xmlns:a16="http://schemas.microsoft.com/office/drawing/2014/main" id="{A43F7744-BB67-5873-057B-3826B8D89907}"/>
              </a:ext>
            </a:extLst>
          </p:cNvPr>
          <p:cNvSpPr/>
          <p:nvPr/>
        </p:nvSpPr>
        <p:spPr>
          <a:xfrm>
            <a:off x="379242" y="292608"/>
            <a:ext cx="8764758" cy="400110"/>
          </a:xfrm>
          <a:prstGeom prst="rect">
            <a:avLst/>
          </a:prstGeom>
        </p:spPr>
        <p:txBody>
          <a:bodyPr wrap="square">
            <a:spAutoFit/>
          </a:bodyPr>
          <a:lstStyle/>
          <a:p>
            <a:r>
              <a:rPr lang="en-US" sz="2000" dirty="0">
                <a:solidFill>
                  <a:srgbClr val="FFFFFF"/>
                </a:solidFill>
                <a:latin typeface="Helvetica"/>
                <a:cs typeface="Helvetica"/>
              </a:rPr>
              <a:t>Binary Black Hole (BBH) Properties: Mass Ratio and Spin Distribution</a:t>
            </a:r>
            <a:endParaRPr lang="is-IS" sz="2000" dirty="0">
              <a:solidFill>
                <a:srgbClr val="FFFFFF"/>
              </a:solidFill>
              <a:latin typeface="Helvetica"/>
              <a:cs typeface="Helvetica"/>
            </a:endParaRPr>
          </a:p>
        </p:txBody>
      </p:sp>
      <p:pic>
        <p:nvPicPr>
          <p:cNvPr id="5" name="Picture 4">
            <a:extLst>
              <a:ext uri="{FF2B5EF4-FFF2-40B4-BE49-F238E27FC236}">
                <a16:creationId xmlns:a16="http://schemas.microsoft.com/office/drawing/2014/main" id="{42746B81-AA5B-9DC0-8165-291080881C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418942" y="2038865"/>
            <a:ext cx="4428195" cy="2403105"/>
          </a:xfrm>
          <a:prstGeom prst="rect">
            <a:avLst/>
          </a:prstGeom>
        </p:spPr>
      </p:pic>
      <p:pic>
        <p:nvPicPr>
          <p:cNvPr id="6" name="Picture 5">
            <a:extLst>
              <a:ext uri="{FF2B5EF4-FFF2-40B4-BE49-F238E27FC236}">
                <a16:creationId xmlns:a16="http://schemas.microsoft.com/office/drawing/2014/main" id="{776185CD-D107-57B1-E905-1A58647C1E6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79137" y="1570301"/>
            <a:ext cx="4077073" cy="2297558"/>
          </a:xfrm>
          <a:prstGeom prst="rect">
            <a:avLst/>
          </a:prstGeom>
        </p:spPr>
      </p:pic>
      <p:sp>
        <p:nvSpPr>
          <p:cNvPr id="7" name="Rectangle 7">
            <a:extLst>
              <a:ext uri="{FF2B5EF4-FFF2-40B4-BE49-F238E27FC236}">
                <a16:creationId xmlns:a16="http://schemas.microsoft.com/office/drawing/2014/main" id="{A9850D3B-D56A-0D83-90E2-6815E1B83E2D}"/>
              </a:ext>
            </a:extLst>
          </p:cNvPr>
          <p:cNvSpPr>
            <a:spLocks noChangeArrowheads="1"/>
          </p:cNvSpPr>
          <p:nvPr/>
        </p:nvSpPr>
        <p:spPr bwMode="auto">
          <a:xfrm>
            <a:off x="457200" y="4594623"/>
            <a:ext cx="7731211" cy="338554"/>
          </a:xfrm>
          <a:prstGeom prst="rect">
            <a:avLst/>
          </a:prstGeom>
          <a:solidFill>
            <a:srgbClr val="618FFD"/>
          </a:solidFill>
          <a:ln w="9525">
            <a:noFill/>
            <a:miter lim="800000"/>
            <a:headEnd/>
            <a:tailEnd/>
          </a:ln>
        </p:spPr>
        <p:txBody>
          <a:bodyPr wrap="square">
            <a:spAutoFit/>
          </a:bodyPr>
          <a:lstStyle/>
          <a:p>
            <a:r>
              <a:rPr lang="en-US" sz="800" b="0" dirty="0">
                <a:solidFill>
                  <a:srgbClr val="000000"/>
                </a:solidFill>
              </a:rPr>
              <a:t>Abbott, et al., (LIGO Scientific Collaboration, Virgo Collaboration, KAGRA Collaboration) “GWTC-3: Compact Binary Coalescences Observed by LIGO and Virgo During the Second Part of the Third Observing Run</a:t>
            </a:r>
            <a:r>
              <a:rPr lang="en-US" sz="800" b="0" dirty="0">
                <a:solidFill>
                  <a:schemeClr val="tx2"/>
                </a:solidFill>
              </a:rPr>
              <a:t>” </a:t>
            </a:r>
            <a:r>
              <a:rPr lang="en-US" sz="800" b="0" dirty="0">
                <a:hlinkClick r:id="rId5">
                  <a:extLst>
                    <a:ext uri="{A12FA001-AC4F-418D-AE19-62706E023703}">
                      <ahyp:hlinkClr xmlns:ahyp="http://schemas.microsoft.com/office/drawing/2018/hyperlinkcolor" val="tx"/>
                    </a:ext>
                  </a:extLst>
                </a:hlinkClick>
              </a:rPr>
              <a:t>Phys. Rev. X 13, 041039 (2023)</a:t>
            </a:r>
            <a:endParaRPr lang="en-US" sz="800" b="0" dirty="0"/>
          </a:p>
        </p:txBody>
      </p:sp>
      <p:sp>
        <p:nvSpPr>
          <p:cNvPr id="8" name="TextBox 7">
            <a:extLst>
              <a:ext uri="{FF2B5EF4-FFF2-40B4-BE49-F238E27FC236}">
                <a16:creationId xmlns:a16="http://schemas.microsoft.com/office/drawing/2014/main" id="{9D3238B3-4E62-27D1-A180-1FD3A5FE7459}"/>
              </a:ext>
            </a:extLst>
          </p:cNvPr>
          <p:cNvSpPr txBox="1"/>
          <p:nvPr/>
        </p:nvSpPr>
        <p:spPr>
          <a:xfrm>
            <a:off x="5245779" y="1573900"/>
            <a:ext cx="2951449" cy="430887"/>
          </a:xfrm>
          <a:prstGeom prst="rect">
            <a:avLst/>
          </a:prstGeom>
          <a:noFill/>
        </p:spPr>
        <p:txBody>
          <a:bodyPr wrap="none" rtlCol="0">
            <a:spAutoFit/>
          </a:bodyPr>
          <a:lstStyle/>
          <a:p>
            <a:pPr algn="ctr"/>
            <a:r>
              <a:rPr lang="en-US" sz="1100" dirty="0">
                <a:solidFill>
                  <a:schemeClr val="bg1"/>
                </a:solidFill>
                <a:latin typeface="Helvetica" pitchFamily="2" charset="0"/>
              </a:rPr>
              <a:t>Do Black Holes Spin?</a:t>
            </a:r>
          </a:p>
          <a:p>
            <a:pPr algn="ctr"/>
            <a:r>
              <a:rPr lang="en-US" sz="1100" dirty="0">
                <a:solidFill>
                  <a:schemeClr val="bg1"/>
                </a:solidFill>
                <a:latin typeface="Helvetica" pitchFamily="2" charset="0"/>
              </a:rPr>
              <a:t>Can We Learn How BBHs Were Formed? </a:t>
            </a:r>
          </a:p>
        </p:txBody>
      </p:sp>
      <p:sp>
        <p:nvSpPr>
          <p:cNvPr id="9" name="TextBox 8">
            <a:extLst>
              <a:ext uri="{FF2B5EF4-FFF2-40B4-BE49-F238E27FC236}">
                <a16:creationId xmlns:a16="http://schemas.microsoft.com/office/drawing/2014/main" id="{4B7A97F2-FC5A-A414-ADA7-23228E0154F7}"/>
              </a:ext>
            </a:extLst>
          </p:cNvPr>
          <p:cNvSpPr txBox="1"/>
          <p:nvPr/>
        </p:nvSpPr>
        <p:spPr>
          <a:xfrm>
            <a:off x="790457" y="1260257"/>
            <a:ext cx="3058851" cy="261610"/>
          </a:xfrm>
          <a:prstGeom prst="rect">
            <a:avLst/>
          </a:prstGeom>
          <a:noFill/>
        </p:spPr>
        <p:txBody>
          <a:bodyPr wrap="none" rtlCol="0">
            <a:spAutoFit/>
          </a:bodyPr>
          <a:lstStyle/>
          <a:p>
            <a:r>
              <a:rPr lang="en-US" sz="1100" dirty="0">
                <a:solidFill>
                  <a:schemeClr val="bg1"/>
                </a:solidFill>
                <a:latin typeface="Helvetica" pitchFamily="2" charset="0"/>
              </a:rPr>
              <a:t>How Do Black Holes Pair Up? (O3b events)</a:t>
            </a:r>
          </a:p>
        </p:txBody>
      </p:sp>
      <p:sp>
        <p:nvSpPr>
          <p:cNvPr id="11" name="TextBox 10">
            <a:extLst>
              <a:ext uri="{FF2B5EF4-FFF2-40B4-BE49-F238E27FC236}">
                <a16:creationId xmlns:a16="http://schemas.microsoft.com/office/drawing/2014/main" id="{2262FA1D-C3CC-6573-F60F-7A905A224633}"/>
              </a:ext>
            </a:extLst>
          </p:cNvPr>
          <p:cNvSpPr txBox="1"/>
          <p:nvPr/>
        </p:nvSpPr>
        <p:spPr>
          <a:xfrm>
            <a:off x="4738283" y="1232038"/>
            <a:ext cx="3948517" cy="307777"/>
          </a:xfrm>
          <a:custGeom>
            <a:avLst/>
            <a:gdLst>
              <a:gd name="connsiteX0" fmla="*/ 0 w 3948517"/>
              <a:gd name="connsiteY0" fmla="*/ 0 h 307777"/>
              <a:gd name="connsiteX1" fmla="*/ 524589 w 3948517"/>
              <a:gd name="connsiteY1" fmla="*/ 0 h 307777"/>
              <a:gd name="connsiteX2" fmla="*/ 970207 w 3948517"/>
              <a:gd name="connsiteY2" fmla="*/ 0 h 307777"/>
              <a:gd name="connsiteX3" fmla="*/ 1613251 w 3948517"/>
              <a:gd name="connsiteY3" fmla="*/ 0 h 307777"/>
              <a:gd name="connsiteX4" fmla="*/ 2137840 w 3948517"/>
              <a:gd name="connsiteY4" fmla="*/ 0 h 307777"/>
              <a:gd name="connsiteX5" fmla="*/ 2662429 w 3948517"/>
              <a:gd name="connsiteY5" fmla="*/ 0 h 307777"/>
              <a:gd name="connsiteX6" fmla="*/ 3305473 w 3948517"/>
              <a:gd name="connsiteY6" fmla="*/ 0 h 307777"/>
              <a:gd name="connsiteX7" fmla="*/ 3948517 w 3948517"/>
              <a:gd name="connsiteY7" fmla="*/ 0 h 307777"/>
              <a:gd name="connsiteX8" fmla="*/ 3948517 w 3948517"/>
              <a:gd name="connsiteY8" fmla="*/ 307777 h 307777"/>
              <a:gd name="connsiteX9" fmla="*/ 3463413 w 3948517"/>
              <a:gd name="connsiteY9" fmla="*/ 307777 h 307777"/>
              <a:gd name="connsiteX10" fmla="*/ 2899340 w 3948517"/>
              <a:gd name="connsiteY10" fmla="*/ 307777 h 307777"/>
              <a:gd name="connsiteX11" fmla="*/ 2335266 w 3948517"/>
              <a:gd name="connsiteY11" fmla="*/ 307777 h 307777"/>
              <a:gd name="connsiteX12" fmla="*/ 1810677 w 3948517"/>
              <a:gd name="connsiteY12" fmla="*/ 307777 h 307777"/>
              <a:gd name="connsiteX13" fmla="*/ 1167633 w 3948517"/>
              <a:gd name="connsiteY13" fmla="*/ 307777 h 307777"/>
              <a:gd name="connsiteX14" fmla="*/ 524589 w 3948517"/>
              <a:gd name="connsiteY14" fmla="*/ 307777 h 307777"/>
              <a:gd name="connsiteX15" fmla="*/ 0 w 3948517"/>
              <a:gd name="connsiteY15" fmla="*/ 307777 h 307777"/>
              <a:gd name="connsiteX16" fmla="*/ 0 w 3948517"/>
              <a:gd name="connsiteY1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948517" h="307777" extrusionOk="0">
                <a:moveTo>
                  <a:pt x="0" y="0"/>
                </a:moveTo>
                <a:cubicBezTo>
                  <a:pt x="163157" y="-31138"/>
                  <a:pt x="293417" y="30899"/>
                  <a:pt x="524589" y="0"/>
                </a:cubicBezTo>
                <a:cubicBezTo>
                  <a:pt x="755761" y="-30899"/>
                  <a:pt x="757466" y="11824"/>
                  <a:pt x="970207" y="0"/>
                </a:cubicBezTo>
                <a:cubicBezTo>
                  <a:pt x="1182948" y="-11824"/>
                  <a:pt x="1425866" y="73927"/>
                  <a:pt x="1613251" y="0"/>
                </a:cubicBezTo>
                <a:cubicBezTo>
                  <a:pt x="1800636" y="-73927"/>
                  <a:pt x="1959167" y="51148"/>
                  <a:pt x="2137840" y="0"/>
                </a:cubicBezTo>
                <a:cubicBezTo>
                  <a:pt x="2316513" y="-51148"/>
                  <a:pt x="2553759" y="56316"/>
                  <a:pt x="2662429" y="0"/>
                </a:cubicBezTo>
                <a:cubicBezTo>
                  <a:pt x="2771099" y="-56316"/>
                  <a:pt x="3030539" y="58798"/>
                  <a:pt x="3305473" y="0"/>
                </a:cubicBezTo>
                <a:cubicBezTo>
                  <a:pt x="3580407" y="-58798"/>
                  <a:pt x="3642176" y="20036"/>
                  <a:pt x="3948517" y="0"/>
                </a:cubicBezTo>
                <a:cubicBezTo>
                  <a:pt x="3972858" y="149591"/>
                  <a:pt x="3928048" y="157652"/>
                  <a:pt x="3948517" y="307777"/>
                </a:cubicBezTo>
                <a:cubicBezTo>
                  <a:pt x="3803156" y="327078"/>
                  <a:pt x="3595447" y="295545"/>
                  <a:pt x="3463413" y="307777"/>
                </a:cubicBezTo>
                <a:cubicBezTo>
                  <a:pt x="3331379" y="320009"/>
                  <a:pt x="3154295" y="271771"/>
                  <a:pt x="2899340" y="307777"/>
                </a:cubicBezTo>
                <a:cubicBezTo>
                  <a:pt x="2644385" y="343783"/>
                  <a:pt x="2449605" y="301619"/>
                  <a:pt x="2335266" y="307777"/>
                </a:cubicBezTo>
                <a:cubicBezTo>
                  <a:pt x="2220927" y="313935"/>
                  <a:pt x="1919964" y="291069"/>
                  <a:pt x="1810677" y="307777"/>
                </a:cubicBezTo>
                <a:cubicBezTo>
                  <a:pt x="1701390" y="324485"/>
                  <a:pt x="1397909" y="299784"/>
                  <a:pt x="1167633" y="307777"/>
                </a:cubicBezTo>
                <a:cubicBezTo>
                  <a:pt x="937357" y="315770"/>
                  <a:pt x="809373" y="266405"/>
                  <a:pt x="524589" y="307777"/>
                </a:cubicBezTo>
                <a:cubicBezTo>
                  <a:pt x="239805" y="349149"/>
                  <a:pt x="135629" y="283975"/>
                  <a:pt x="0" y="307777"/>
                </a:cubicBezTo>
                <a:cubicBezTo>
                  <a:pt x="-35487" y="244158"/>
                  <a:pt x="2890" y="99723"/>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US" dirty="0">
                <a:solidFill>
                  <a:schemeClr val="bg1"/>
                </a:solidFill>
              </a:rPr>
              <a:t>Most (but not all) BHs are born without spin.</a:t>
            </a:r>
          </a:p>
        </p:txBody>
      </p:sp>
      <p:sp>
        <p:nvSpPr>
          <p:cNvPr id="12" name="TextBox 11">
            <a:extLst>
              <a:ext uri="{FF2B5EF4-FFF2-40B4-BE49-F238E27FC236}">
                <a16:creationId xmlns:a16="http://schemas.microsoft.com/office/drawing/2014/main" id="{731F9FD2-55A7-D422-87C2-A6DD78669CE1}"/>
              </a:ext>
            </a:extLst>
          </p:cNvPr>
          <p:cNvSpPr txBox="1"/>
          <p:nvPr/>
        </p:nvSpPr>
        <p:spPr>
          <a:xfrm>
            <a:off x="5079207" y="2126885"/>
            <a:ext cx="532518" cy="307777"/>
          </a:xfrm>
          <a:prstGeom prst="rect">
            <a:avLst/>
          </a:prstGeom>
          <a:noFill/>
        </p:spPr>
        <p:txBody>
          <a:bodyPr wrap="none" rtlCol="0">
            <a:spAutoFit/>
          </a:bodyPr>
          <a:lstStyle/>
          <a:p>
            <a:r>
              <a:rPr lang="en-US" dirty="0"/>
              <a:t>O3b</a:t>
            </a:r>
          </a:p>
        </p:txBody>
      </p:sp>
      <p:sp>
        <p:nvSpPr>
          <p:cNvPr id="14" name="TextBox 13">
            <a:extLst>
              <a:ext uri="{FF2B5EF4-FFF2-40B4-BE49-F238E27FC236}">
                <a16:creationId xmlns:a16="http://schemas.microsoft.com/office/drawing/2014/main" id="{786AEAA2-ADDA-CA39-5830-3BD1F466E35F}"/>
              </a:ext>
            </a:extLst>
          </p:cNvPr>
          <p:cNvSpPr txBox="1"/>
          <p:nvPr/>
        </p:nvSpPr>
        <p:spPr>
          <a:xfrm rot="17913236">
            <a:off x="477711" y="2310665"/>
            <a:ext cx="625492" cy="261610"/>
          </a:xfrm>
          <a:prstGeom prst="rect">
            <a:avLst/>
          </a:prstGeom>
          <a:noFill/>
        </p:spPr>
        <p:txBody>
          <a:bodyPr wrap="none" rtlCol="0">
            <a:spAutoFit/>
          </a:bodyPr>
          <a:lstStyle/>
          <a:p>
            <a:r>
              <a:rPr lang="en-US" sz="1050" dirty="0"/>
              <a:t>NS-NS</a:t>
            </a:r>
          </a:p>
        </p:txBody>
      </p:sp>
      <p:sp>
        <p:nvSpPr>
          <p:cNvPr id="15" name="TextBox 14">
            <a:extLst>
              <a:ext uri="{FF2B5EF4-FFF2-40B4-BE49-F238E27FC236}">
                <a16:creationId xmlns:a16="http://schemas.microsoft.com/office/drawing/2014/main" id="{374FBA4B-4AB6-E697-ED49-CB586295A621}"/>
              </a:ext>
            </a:extLst>
          </p:cNvPr>
          <p:cNvSpPr txBox="1"/>
          <p:nvPr/>
        </p:nvSpPr>
        <p:spPr>
          <a:xfrm>
            <a:off x="1422932" y="2694857"/>
            <a:ext cx="612668" cy="253916"/>
          </a:xfrm>
          <a:prstGeom prst="rect">
            <a:avLst/>
          </a:prstGeom>
          <a:noFill/>
        </p:spPr>
        <p:txBody>
          <a:bodyPr wrap="none" rtlCol="0">
            <a:spAutoFit/>
          </a:bodyPr>
          <a:lstStyle/>
          <a:p>
            <a:r>
              <a:rPr lang="en-US" sz="1050" dirty="0"/>
              <a:t>NS-BH</a:t>
            </a:r>
          </a:p>
        </p:txBody>
      </p:sp>
      <p:sp>
        <p:nvSpPr>
          <p:cNvPr id="16" name="TextBox 15">
            <a:extLst>
              <a:ext uri="{FF2B5EF4-FFF2-40B4-BE49-F238E27FC236}">
                <a16:creationId xmlns:a16="http://schemas.microsoft.com/office/drawing/2014/main" id="{F1800BCC-77FA-AC8E-A9BE-419793C0F946}"/>
              </a:ext>
            </a:extLst>
          </p:cNvPr>
          <p:cNvSpPr txBox="1"/>
          <p:nvPr/>
        </p:nvSpPr>
        <p:spPr>
          <a:xfrm>
            <a:off x="3490132" y="2696094"/>
            <a:ext cx="620683" cy="253916"/>
          </a:xfrm>
          <a:prstGeom prst="rect">
            <a:avLst/>
          </a:prstGeom>
          <a:noFill/>
        </p:spPr>
        <p:txBody>
          <a:bodyPr wrap="none" rtlCol="0">
            <a:spAutoFit/>
          </a:bodyPr>
          <a:lstStyle/>
          <a:p>
            <a:r>
              <a:rPr lang="en-US" sz="1050" dirty="0"/>
              <a:t>BH-BH</a:t>
            </a:r>
          </a:p>
        </p:txBody>
      </p:sp>
      <p:sp>
        <p:nvSpPr>
          <p:cNvPr id="10" name="TextBox 9">
            <a:extLst>
              <a:ext uri="{FF2B5EF4-FFF2-40B4-BE49-F238E27FC236}">
                <a16:creationId xmlns:a16="http://schemas.microsoft.com/office/drawing/2014/main" id="{1D72639B-7D1F-4F80-FB63-8273D55D58F4}"/>
              </a:ext>
            </a:extLst>
          </p:cNvPr>
          <p:cNvSpPr txBox="1"/>
          <p:nvPr/>
        </p:nvSpPr>
        <p:spPr>
          <a:xfrm>
            <a:off x="578401" y="4127672"/>
            <a:ext cx="3347391" cy="307777"/>
          </a:xfrm>
          <a:custGeom>
            <a:avLst/>
            <a:gdLst>
              <a:gd name="connsiteX0" fmla="*/ 0 w 3347391"/>
              <a:gd name="connsiteY0" fmla="*/ 0 h 307777"/>
              <a:gd name="connsiteX1" fmla="*/ 524425 w 3347391"/>
              <a:gd name="connsiteY1" fmla="*/ 0 h 307777"/>
              <a:gd name="connsiteX2" fmla="*/ 981901 w 3347391"/>
              <a:gd name="connsiteY2" fmla="*/ 0 h 307777"/>
              <a:gd name="connsiteX3" fmla="*/ 1606748 w 3347391"/>
              <a:gd name="connsiteY3" fmla="*/ 0 h 307777"/>
              <a:gd name="connsiteX4" fmla="*/ 2131172 w 3347391"/>
              <a:gd name="connsiteY4" fmla="*/ 0 h 307777"/>
              <a:gd name="connsiteX5" fmla="*/ 2655597 w 3347391"/>
              <a:gd name="connsiteY5" fmla="*/ 0 h 307777"/>
              <a:gd name="connsiteX6" fmla="*/ 3347391 w 3347391"/>
              <a:gd name="connsiteY6" fmla="*/ 0 h 307777"/>
              <a:gd name="connsiteX7" fmla="*/ 3347391 w 3347391"/>
              <a:gd name="connsiteY7" fmla="*/ 307777 h 307777"/>
              <a:gd name="connsiteX8" fmla="*/ 2789493 w 3347391"/>
              <a:gd name="connsiteY8" fmla="*/ 307777 h 307777"/>
              <a:gd name="connsiteX9" fmla="*/ 2332016 w 3347391"/>
              <a:gd name="connsiteY9" fmla="*/ 307777 h 307777"/>
              <a:gd name="connsiteX10" fmla="*/ 1774117 w 3347391"/>
              <a:gd name="connsiteY10" fmla="*/ 307777 h 307777"/>
              <a:gd name="connsiteX11" fmla="*/ 1216219 w 3347391"/>
              <a:gd name="connsiteY11" fmla="*/ 307777 h 307777"/>
              <a:gd name="connsiteX12" fmla="*/ 691794 w 3347391"/>
              <a:gd name="connsiteY12" fmla="*/ 307777 h 307777"/>
              <a:gd name="connsiteX13" fmla="*/ 0 w 3347391"/>
              <a:gd name="connsiteY13" fmla="*/ 307777 h 307777"/>
              <a:gd name="connsiteX14" fmla="*/ 0 w 3347391"/>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47391" h="307777" extrusionOk="0">
                <a:moveTo>
                  <a:pt x="0" y="0"/>
                </a:moveTo>
                <a:cubicBezTo>
                  <a:pt x="238525" y="-9313"/>
                  <a:pt x="327274" y="46520"/>
                  <a:pt x="524425" y="0"/>
                </a:cubicBezTo>
                <a:cubicBezTo>
                  <a:pt x="721577" y="-46520"/>
                  <a:pt x="816802" y="31105"/>
                  <a:pt x="981901" y="0"/>
                </a:cubicBezTo>
                <a:cubicBezTo>
                  <a:pt x="1147000" y="-31105"/>
                  <a:pt x="1438833" y="16707"/>
                  <a:pt x="1606748" y="0"/>
                </a:cubicBezTo>
                <a:cubicBezTo>
                  <a:pt x="1774663" y="-16707"/>
                  <a:pt x="1932136" y="54494"/>
                  <a:pt x="2131172" y="0"/>
                </a:cubicBezTo>
                <a:cubicBezTo>
                  <a:pt x="2330208" y="-54494"/>
                  <a:pt x="2394283" y="3790"/>
                  <a:pt x="2655597" y="0"/>
                </a:cubicBezTo>
                <a:cubicBezTo>
                  <a:pt x="2916912" y="-3790"/>
                  <a:pt x="3176264" y="21342"/>
                  <a:pt x="3347391" y="0"/>
                </a:cubicBezTo>
                <a:cubicBezTo>
                  <a:pt x="3370358" y="141721"/>
                  <a:pt x="3339459" y="208708"/>
                  <a:pt x="3347391" y="307777"/>
                </a:cubicBezTo>
                <a:cubicBezTo>
                  <a:pt x="3223644" y="352664"/>
                  <a:pt x="3045227" y="257114"/>
                  <a:pt x="2789493" y="307777"/>
                </a:cubicBezTo>
                <a:cubicBezTo>
                  <a:pt x="2533759" y="358440"/>
                  <a:pt x="2440936" y="269413"/>
                  <a:pt x="2332016" y="307777"/>
                </a:cubicBezTo>
                <a:cubicBezTo>
                  <a:pt x="2223096" y="346141"/>
                  <a:pt x="1968015" y="286235"/>
                  <a:pt x="1774117" y="307777"/>
                </a:cubicBezTo>
                <a:cubicBezTo>
                  <a:pt x="1580219" y="329319"/>
                  <a:pt x="1350351" y="266025"/>
                  <a:pt x="1216219" y="307777"/>
                </a:cubicBezTo>
                <a:cubicBezTo>
                  <a:pt x="1082087" y="349529"/>
                  <a:pt x="908153" y="256575"/>
                  <a:pt x="691794" y="307777"/>
                </a:cubicBezTo>
                <a:cubicBezTo>
                  <a:pt x="475435" y="358979"/>
                  <a:pt x="286072" y="275278"/>
                  <a:pt x="0" y="307777"/>
                </a:cubicBezTo>
                <a:cubicBezTo>
                  <a:pt x="-30814" y="163092"/>
                  <a:pt x="11091" y="137020"/>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US" dirty="0">
                <a:solidFill>
                  <a:schemeClr val="bg1"/>
                </a:solidFill>
              </a:rPr>
              <a:t>Most binary systems are equal mass.</a:t>
            </a:r>
          </a:p>
        </p:txBody>
      </p:sp>
      <p:sp>
        <p:nvSpPr>
          <p:cNvPr id="19" name="Oval 18">
            <a:extLst>
              <a:ext uri="{FF2B5EF4-FFF2-40B4-BE49-F238E27FC236}">
                <a16:creationId xmlns:a16="http://schemas.microsoft.com/office/drawing/2014/main" id="{2B51F2B4-860F-9CAA-4761-8ECFBC5C6747}"/>
              </a:ext>
            </a:extLst>
          </p:cNvPr>
          <p:cNvSpPr/>
          <p:nvPr/>
        </p:nvSpPr>
        <p:spPr bwMode="auto">
          <a:xfrm>
            <a:off x="333029" y="1483989"/>
            <a:ext cx="3910469" cy="282731"/>
          </a:xfrm>
          <a:prstGeom prst="ellipse">
            <a:avLst/>
          </a:prstGeom>
          <a:no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nvGrpSpPr>
          <p:cNvPr id="25" name="Group 24">
            <a:extLst>
              <a:ext uri="{FF2B5EF4-FFF2-40B4-BE49-F238E27FC236}">
                <a16:creationId xmlns:a16="http://schemas.microsoft.com/office/drawing/2014/main" id="{EBC31033-DF18-44F5-B3B3-399E91E4B284}"/>
              </a:ext>
            </a:extLst>
          </p:cNvPr>
          <p:cNvGrpSpPr/>
          <p:nvPr/>
        </p:nvGrpSpPr>
        <p:grpSpPr>
          <a:xfrm>
            <a:off x="2421332" y="1681041"/>
            <a:ext cx="1459054" cy="909109"/>
            <a:chOff x="3817902" y="298247"/>
            <a:chExt cx="2994992" cy="909109"/>
          </a:xfrm>
        </p:grpSpPr>
        <p:sp>
          <p:nvSpPr>
            <p:cNvPr id="21" name="TextBox 20">
              <a:extLst>
                <a:ext uri="{FF2B5EF4-FFF2-40B4-BE49-F238E27FC236}">
                  <a16:creationId xmlns:a16="http://schemas.microsoft.com/office/drawing/2014/main" id="{3E8DDEB5-3AC7-A49A-411B-CE5E59D7BA20}"/>
                </a:ext>
              </a:extLst>
            </p:cNvPr>
            <p:cNvSpPr txBox="1"/>
            <p:nvPr/>
          </p:nvSpPr>
          <p:spPr>
            <a:xfrm>
              <a:off x="3817902" y="776469"/>
              <a:ext cx="2994992" cy="430887"/>
            </a:xfrm>
            <a:custGeom>
              <a:avLst/>
              <a:gdLst>
                <a:gd name="connsiteX0" fmla="*/ 0 w 1459054"/>
                <a:gd name="connsiteY0" fmla="*/ 0 h 430887"/>
                <a:gd name="connsiteX1" fmla="*/ 457170 w 1459054"/>
                <a:gd name="connsiteY1" fmla="*/ 0 h 430887"/>
                <a:gd name="connsiteX2" fmla="*/ 972703 w 1459054"/>
                <a:gd name="connsiteY2" fmla="*/ 0 h 430887"/>
                <a:gd name="connsiteX3" fmla="*/ 1459054 w 1459054"/>
                <a:gd name="connsiteY3" fmla="*/ 0 h 430887"/>
                <a:gd name="connsiteX4" fmla="*/ 1459054 w 1459054"/>
                <a:gd name="connsiteY4" fmla="*/ 430887 h 430887"/>
                <a:gd name="connsiteX5" fmla="*/ 943522 w 1459054"/>
                <a:gd name="connsiteY5" fmla="*/ 430887 h 430887"/>
                <a:gd name="connsiteX6" fmla="*/ 427989 w 1459054"/>
                <a:gd name="connsiteY6" fmla="*/ 430887 h 430887"/>
                <a:gd name="connsiteX7" fmla="*/ 0 w 1459054"/>
                <a:gd name="connsiteY7" fmla="*/ 430887 h 430887"/>
                <a:gd name="connsiteX8" fmla="*/ 0 w 1459054"/>
                <a:gd name="connsiteY8"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9054" h="430887" extrusionOk="0">
                  <a:moveTo>
                    <a:pt x="0" y="0"/>
                  </a:moveTo>
                  <a:cubicBezTo>
                    <a:pt x="141779" y="-30201"/>
                    <a:pt x="262381" y="27548"/>
                    <a:pt x="457170" y="0"/>
                  </a:cubicBezTo>
                  <a:cubicBezTo>
                    <a:pt x="651959" y="-27548"/>
                    <a:pt x="854688" y="54940"/>
                    <a:pt x="972703" y="0"/>
                  </a:cubicBezTo>
                  <a:cubicBezTo>
                    <a:pt x="1090718" y="-54940"/>
                    <a:pt x="1317967" y="44167"/>
                    <a:pt x="1459054" y="0"/>
                  </a:cubicBezTo>
                  <a:cubicBezTo>
                    <a:pt x="1509091" y="165750"/>
                    <a:pt x="1451704" y="323788"/>
                    <a:pt x="1459054" y="430887"/>
                  </a:cubicBezTo>
                  <a:cubicBezTo>
                    <a:pt x="1273762" y="485902"/>
                    <a:pt x="1186556" y="377039"/>
                    <a:pt x="943522" y="430887"/>
                  </a:cubicBezTo>
                  <a:cubicBezTo>
                    <a:pt x="700488" y="484735"/>
                    <a:pt x="657066" y="390075"/>
                    <a:pt x="427989" y="430887"/>
                  </a:cubicBezTo>
                  <a:cubicBezTo>
                    <a:pt x="198912" y="471699"/>
                    <a:pt x="137443" y="413399"/>
                    <a:pt x="0" y="430887"/>
                  </a:cubicBezTo>
                  <a:cubicBezTo>
                    <a:pt x="-40071" y="309918"/>
                    <a:pt x="41347" y="162607"/>
                    <a:pt x="0" y="0"/>
                  </a:cubicBezTo>
                  <a:close/>
                </a:path>
              </a:pathLst>
            </a:custGeom>
            <a:noFill/>
            <a:ln w="28575">
              <a:solidFill>
                <a:schemeClr val="tx1"/>
              </a:solidFill>
              <a:extLst>
                <a:ext uri="{C807C97D-BFC1-408E-A445-0C87EB9F89A2}">
                  <ask:lineSketchStyleProps xmlns:ask="http://schemas.microsoft.com/office/drawing/2018/sketchyshapes" sd="3900115741">
                    <a:prstGeom prst="rect">
                      <a:avLst/>
                    </a:prstGeom>
                    <ask:type>
                      <ask:lineSketchScribble/>
                    </ask:type>
                  </ask:lineSketchStyleProps>
                </a:ext>
              </a:extLst>
            </a:ln>
          </p:spPr>
          <p:txBody>
            <a:bodyPr wrap="none" rtlCol="0">
              <a:spAutoFit/>
            </a:bodyPr>
            <a:lstStyle>
              <a:defPPr>
                <a:defRPr lang="en-US"/>
              </a:defPPr>
              <a:lvl1pPr>
                <a:defRPr>
                  <a:solidFill>
                    <a:schemeClr val="bg1"/>
                  </a:solidFill>
                </a:defRPr>
              </a:lvl1pPr>
            </a:lstStyle>
            <a:p>
              <a:r>
                <a:rPr lang="en-US" sz="1100" dirty="0">
                  <a:solidFill>
                    <a:schemeClr val="tx1"/>
                  </a:solidFill>
                </a:rPr>
                <a:t>Intermediate mass </a:t>
              </a:r>
            </a:p>
            <a:p>
              <a:r>
                <a:rPr lang="en-US" sz="1100" dirty="0">
                  <a:solidFill>
                    <a:schemeClr val="tx1"/>
                  </a:solidFill>
                </a:rPr>
                <a:t>black holes!  </a:t>
              </a:r>
            </a:p>
          </p:txBody>
        </p:sp>
        <p:cxnSp>
          <p:nvCxnSpPr>
            <p:cNvPr id="23" name="Straight Arrow Connector 22">
              <a:extLst>
                <a:ext uri="{FF2B5EF4-FFF2-40B4-BE49-F238E27FC236}">
                  <a16:creationId xmlns:a16="http://schemas.microsoft.com/office/drawing/2014/main" id="{DCE2C74B-D684-87A6-B744-55138A31F125}"/>
                </a:ext>
              </a:extLst>
            </p:cNvPr>
            <p:cNvCxnSpPr>
              <a:cxnSpLocks/>
              <a:stCxn id="21" idx="0"/>
            </p:cNvCxnSpPr>
            <p:nvPr/>
          </p:nvCxnSpPr>
          <p:spPr bwMode="auto">
            <a:xfrm flipV="1">
              <a:off x="5315398" y="298247"/>
              <a:ext cx="879758" cy="478222"/>
            </a:xfrm>
            <a:prstGeom prst="straightConnector1">
              <a:avLst/>
            </a:prstGeom>
            <a:solidFill>
              <a:schemeClr val="accent1"/>
            </a:solidFill>
            <a:ln w="38100" cap="flat" cmpd="sng" algn="ctr">
              <a:solidFill>
                <a:schemeClr val="tx1"/>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sp>
        <p:nvSpPr>
          <p:cNvPr id="26" name="TextBox 25">
            <a:extLst>
              <a:ext uri="{FF2B5EF4-FFF2-40B4-BE49-F238E27FC236}">
                <a16:creationId xmlns:a16="http://schemas.microsoft.com/office/drawing/2014/main" id="{A3B44C59-7069-9E61-723C-00E5971241E5}"/>
              </a:ext>
            </a:extLst>
          </p:cNvPr>
          <p:cNvSpPr txBox="1"/>
          <p:nvPr/>
        </p:nvSpPr>
        <p:spPr>
          <a:xfrm>
            <a:off x="333029" y="803598"/>
            <a:ext cx="5245347" cy="307777"/>
          </a:xfrm>
          <a:prstGeom prst="rect">
            <a:avLst/>
          </a:prstGeom>
          <a:noFill/>
          <a:ln w="28575">
            <a:solidFill>
              <a:schemeClr val="tx1"/>
            </a:solidFill>
            <a:extLst>
              <a:ext uri="{C807C97D-BFC1-408E-A445-0C87EB9F89A2}">
                <ask:lineSketchStyleProps xmlns:ask="http://schemas.microsoft.com/office/drawing/2018/sketchyshapes">
                  <ask:type>
                    <ask:lineSketchScribble/>
                  </ask:type>
                </ask:lineSketchStyleProps>
              </a:ext>
            </a:extLst>
          </a:ln>
        </p:spPr>
        <p:txBody>
          <a:bodyPr wrap="none" rtlCol="0">
            <a:spAutoFit/>
          </a:bodyPr>
          <a:lstStyle>
            <a:defPPr>
              <a:defRPr lang="en-US"/>
            </a:defPPr>
            <a:lvl1pPr>
              <a:defRPr>
                <a:solidFill>
                  <a:schemeClr val="bg1"/>
                </a:solidFill>
              </a:defRPr>
            </a:lvl1pPr>
          </a:lstStyle>
          <a:p>
            <a:r>
              <a:rPr lang="en-US" dirty="0"/>
              <a:t>Formation channel? Isolated Binary vs Dynamical Capture  </a:t>
            </a:r>
          </a:p>
        </p:txBody>
      </p:sp>
    </p:spTree>
    <p:extLst>
      <p:ext uri="{BB962C8B-B14F-4D97-AF65-F5344CB8AC3E}">
        <p14:creationId xmlns:p14="http://schemas.microsoft.com/office/powerpoint/2010/main" val="2093067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0"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A12958-8CEB-B4EE-E366-12B1336D24EA}"/>
              </a:ext>
            </a:extLst>
          </p:cNvPr>
          <p:cNvSpPr>
            <a:spLocks noGrp="1"/>
          </p:cNvSpPr>
          <p:nvPr>
            <p:ph type="sldNum" sz="quarter" idx="11"/>
          </p:nvPr>
        </p:nvSpPr>
        <p:spPr/>
        <p:txBody>
          <a:bodyPr/>
          <a:lstStyle/>
          <a:p>
            <a:pPr>
              <a:defRPr/>
            </a:pPr>
            <a:fld id="{4703B35A-92CA-9244-943F-6D1BF23D8702}" type="slidenum">
              <a:rPr lang="en-US" smtClean="0"/>
              <a:pPr>
                <a:defRPr/>
              </a:pPr>
              <a:t>12</a:t>
            </a:fld>
            <a:endParaRPr lang="en-US"/>
          </a:p>
        </p:txBody>
      </p:sp>
      <p:sp>
        <p:nvSpPr>
          <p:cNvPr id="5" name="Rectangle 4">
            <a:extLst>
              <a:ext uri="{FF2B5EF4-FFF2-40B4-BE49-F238E27FC236}">
                <a16:creationId xmlns:a16="http://schemas.microsoft.com/office/drawing/2014/main" id="{97823336-CE9C-18B7-0267-4223864F444B}"/>
              </a:ext>
            </a:extLst>
          </p:cNvPr>
          <p:cNvSpPr/>
          <p:nvPr/>
        </p:nvSpPr>
        <p:spPr>
          <a:xfrm>
            <a:off x="379242" y="292608"/>
            <a:ext cx="8541027" cy="400110"/>
          </a:xfrm>
          <a:prstGeom prst="rect">
            <a:avLst/>
          </a:prstGeom>
        </p:spPr>
        <p:txBody>
          <a:bodyPr wrap="square">
            <a:spAutoFit/>
          </a:bodyPr>
          <a:lstStyle/>
          <a:p>
            <a:r>
              <a:rPr lang="en-US" sz="2000" dirty="0">
                <a:solidFill>
                  <a:srgbClr val="FFFFFF"/>
                </a:solidFill>
                <a:latin typeface="Helvetica"/>
                <a:cs typeface="Helvetica"/>
              </a:rPr>
              <a:t>Binary Black Hole Properties: Mass Distributions and Rates </a:t>
            </a:r>
            <a:endParaRPr lang="is-IS" sz="2000" dirty="0">
              <a:solidFill>
                <a:srgbClr val="FFFFFF"/>
              </a:solidFill>
              <a:latin typeface="Helvetica"/>
              <a:cs typeface="Helvetica"/>
            </a:endParaRPr>
          </a:p>
        </p:txBody>
      </p:sp>
      <p:sp>
        <p:nvSpPr>
          <p:cNvPr id="6" name="Rectangle 7">
            <a:extLst>
              <a:ext uri="{FF2B5EF4-FFF2-40B4-BE49-F238E27FC236}">
                <a16:creationId xmlns:a16="http://schemas.microsoft.com/office/drawing/2014/main" id="{EA2E3404-95A3-4BEF-6F65-97E171BC2376}"/>
              </a:ext>
            </a:extLst>
          </p:cNvPr>
          <p:cNvSpPr>
            <a:spLocks noChangeArrowheads="1"/>
          </p:cNvSpPr>
          <p:nvPr/>
        </p:nvSpPr>
        <p:spPr bwMode="auto">
          <a:xfrm>
            <a:off x="714817" y="4250525"/>
            <a:ext cx="7599406" cy="338554"/>
          </a:xfrm>
          <a:prstGeom prst="rect">
            <a:avLst/>
          </a:prstGeom>
          <a:solidFill>
            <a:srgbClr val="618FFD"/>
          </a:solidFill>
          <a:ln w="9525">
            <a:noFill/>
            <a:miter lim="800000"/>
            <a:headEnd/>
            <a:tailEnd/>
          </a:ln>
        </p:spPr>
        <p:txBody>
          <a:bodyPr wrap="square">
            <a:spAutoFit/>
          </a:bodyPr>
          <a:lstStyle/>
          <a:p>
            <a:r>
              <a:rPr lang="en-US" sz="800" b="0" dirty="0">
                <a:solidFill>
                  <a:srgbClr val="000000"/>
                </a:solidFill>
              </a:rPr>
              <a:t>Abbott, et al., (LIGO Scientific Collaboration, Virgo Collaboration, KAGRA Collaboration) “Population of Merging Compact Binaries Inferred Using Gravitational</a:t>
            </a:r>
          </a:p>
          <a:p>
            <a:r>
              <a:rPr lang="en-US" sz="800" b="0" dirty="0">
                <a:solidFill>
                  <a:srgbClr val="000000"/>
                </a:solidFill>
              </a:rPr>
              <a:t>Waves through GWTC-3</a:t>
            </a:r>
            <a:r>
              <a:rPr lang="en-US" sz="800" b="0" dirty="0">
                <a:solidFill>
                  <a:schemeClr val="tx2"/>
                </a:solidFill>
              </a:rPr>
              <a:t>” </a:t>
            </a:r>
            <a:r>
              <a:rPr lang="en-US" sz="800" b="0" dirty="0">
                <a:hlinkClick r:id="rId3">
                  <a:extLst>
                    <a:ext uri="{A12FA001-AC4F-418D-AE19-62706E023703}">
                      <ahyp:hlinkClr xmlns:ahyp="http://schemas.microsoft.com/office/drawing/2018/hyperlinkcolor" val="tx"/>
                    </a:ext>
                  </a:extLst>
                </a:hlinkClick>
              </a:rPr>
              <a:t>Phys. Rev. X 13, 011048 (2023)</a:t>
            </a:r>
            <a:endParaRPr lang="en-US" sz="800" b="0" dirty="0"/>
          </a:p>
        </p:txBody>
      </p:sp>
      <p:grpSp>
        <p:nvGrpSpPr>
          <p:cNvPr id="19" name="Group 18">
            <a:extLst>
              <a:ext uri="{FF2B5EF4-FFF2-40B4-BE49-F238E27FC236}">
                <a16:creationId xmlns:a16="http://schemas.microsoft.com/office/drawing/2014/main" id="{4923E5CC-2272-42AB-4DBB-B5AA8B39F561}"/>
              </a:ext>
            </a:extLst>
          </p:cNvPr>
          <p:cNvGrpSpPr/>
          <p:nvPr/>
        </p:nvGrpSpPr>
        <p:grpSpPr>
          <a:xfrm>
            <a:off x="85587" y="974899"/>
            <a:ext cx="4955781" cy="3030175"/>
            <a:chOff x="3974522" y="913174"/>
            <a:chExt cx="4955781" cy="3030175"/>
          </a:xfrm>
        </p:grpSpPr>
        <p:pic>
          <p:nvPicPr>
            <p:cNvPr id="4" name="Picture 3">
              <a:extLst>
                <a:ext uri="{FF2B5EF4-FFF2-40B4-BE49-F238E27FC236}">
                  <a16:creationId xmlns:a16="http://schemas.microsoft.com/office/drawing/2014/main" id="{DEEA50A4-FD8D-11AD-0BDF-BDCECAE4107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974522" y="1216403"/>
              <a:ext cx="4955781" cy="2726946"/>
            </a:xfrm>
            <a:prstGeom prst="rect">
              <a:avLst/>
            </a:prstGeom>
          </p:spPr>
        </p:pic>
        <p:sp>
          <p:nvSpPr>
            <p:cNvPr id="8" name="TextBox 7">
              <a:extLst>
                <a:ext uri="{FF2B5EF4-FFF2-40B4-BE49-F238E27FC236}">
                  <a16:creationId xmlns:a16="http://schemas.microsoft.com/office/drawing/2014/main" id="{9EC1AAC3-56E2-55EC-9564-2C32D6072814}"/>
                </a:ext>
              </a:extLst>
            </p:cNvPr>
            <p:cNvSpPr txBox="1"/>
            <p:nvPr/>
          </p:nvSpPr>
          <p:spPr>
            <a:xfrm>
              <a:off x="4910887" y="3031525"/>
              <a:ext cx="1040670" cy="307777"/>
            </a:xfrm>
            <a:prstGeom prst="rect">
              <a:avLst/>
            </a:prstGeom>
            <a:noFill/>
          </p:spPr>
          <p:txBody>
            <a:bodyPr wrap="none" rtlCol="0">
              <a:spAutoFit/>
            </a:bodyPr>
            <a:lstStyle/>
            <a:p>
              <a:r>
                <a:rPr lang="en-US" dirty="0">
                  <a:solidFill>
                    <a:srgbClr val="FF0000"/>
                  </a:solidFill>
                </a:rPr>
                <a:t>Structure!</a:t>
              </a:r>
            </a:p>
          </p:txBody>
        </p:sp>
        <p:cxnSp>
          <p:nvCxnSpPr>
            <p:cNvPr id="10" name="Straight Arrow Connector 9">
              <a:extLst>
                <a:ext uri="{FF2B5EF4-FFF2-40B4-BE49-F238E27FC236}">
                  <a16:creationId xmlns:a16="http://schemas.microsoft.com/office/drawing/2014/main" id="{88643A45-B4AB-C3B4-F8CA-E0F96F41C82F}"/>
                </a:ext>
              </a:extLst>
            </p:cNvPr>
            <p:cNvCxnSpPr/>
            <p:nvPr/>
          </p:nvCxnSpPr>
          <p:spPr bwMode="auto">
            <a:xfrm flipH="1" flipV="1">
              <a:off x="4985589" y="2018270"/>
              <a:ext cx="183890" cy="980303"/>
            </a:xfrm>
            <a:prstGeom prst="straightConnector1">
              <a:avLst/>
            </a:prstGeom>
            <a:solidFill>
              <a:schemeClr val="accent1"/>
            </a:solidFill>
            <a:ln w="38100" cap="flat" cmpd="sng" algn="ctr">
              <a:solidFill>
                <a:srgbClr val="FF0000"/>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1" name="Straight Arrow Connector 10">
              <a:extLst>
                <a:ext uri="{FF2B5EF4-FFF2-40B4-BE49-F238E27FC236}">
                  <a16:creationId xmlns:a16="http://schemas.microsoft.com/office/drawing/2014/main" id="{EBB44509-D495-5058-76D4-DFFD39F04C18}"/>
                </a:ext>
              </a:extLst>
            </p:cNvPr>
            <p:cNvCxnSpPr>
              <a:cxnSpLocks/>
            </p:cNvCxnSpPr>
            <p:nvPr/>
          </p:nvCxnSpPr>
          <p:spPr bwMode="auto">
            <a:xfrm flipV="1">
              <a:off x="5736278" y="2456256"/>
              <a:ext cx="259662" cy="591722"/>
            </a:xfrm>
            <a:prstGeom prst="straightConnector1">
              <a:avLst/>
            </a:prstGeom>
            <a:solidFill>
              <a:schemeClr val="accent1"/>
            </a:solidFill>
            <a:ln w="38100" cap="flat" cmpd="sng" algn="ctr">
              <a:solidFill>
                <a:srgbClr val="FF0000"/>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9" name="TextBox 8">
              <a:extLst>
                <a:ext uri="{FF2B5EF4-FFF2-40B4-BE49-F238E27FC236}">
                  <a16:creationId xmlns:a16="http://schemas.microsoft.com/office/drawing/2014/main" id="{09E47436-6690-E402-A7BA-1CE334E4D23A}"/>
                </a:ext>
              </a:extLst>
            </p:cNvPr>
            <p:cNvSpPr txBox="1"/>
            <p:nvPr/>
          </p:nvSpPr>
          <p:spPr>
            <a:xfrm>
              <a:off x="4910887" y="913174"/>
              <a:ext cx="3198311" cy="261610"/>
            </a:xfrm>
            <a:prstGeom prst="rect">
              <a:avLst/>
            </a:prstGeom>
            <a:noFill/>
          </p:spPr>
          <p:txBody>
            <a:bodyPr wrap="none" rtlCol="0">
              <a:spAutoFit/>
            </a:bodyPr>
            <a:lstStyle/>
            <a:p>
              <a:r>
                <a:rPr lang="en-US" sz="1100" dirty="0">
                  <a:solidFill>
                    <a:schemeClr val="bg1"/>
                  </a:solidFill>
                  <a:latin typeface="Helvetica" pitchFamily="2" charset="0"/>
                </a:rPr>
                <a:t>GWTC-3 Binary Black Hole Mass Distribution</a:t>
              </a:r>
            </a:p>
          </p:txBody>
        </p:sp>
        <p:sp>
          <p:nvSpPr>
            <p:cNvPr id="12" name="TextBox 11">
              <a:extLst>
                <a:ext uri="{FF2B5EF4-FFF2-40B4-BE49-F238E27FC236}">
                  <a16:creationId xmlns:a16="http://schemas.microsoft.com/office/drawing/2014/main" id="{FD5E0513-2EA0-0314-FC80-D869B4846264}"/>
                </a:ext>
              </a:extLst>
            </p:cNvPr>
            <p:cNvSpPr txBox="1"/>
            <p:nvPr/>
          </p:nvSpPr>
          <p:spPr>
            <a:xfrm>
              <a:off x="7491318" y="2321232"/>
              <a:ext cx="1138453" cy="307777"/>
            </a:xfrm>
            <a:prstGeom prst="rect">
              <a:avLst/>
            </a:prstGeom>
            <a:noFill/>
          </p:spPr>
          <p:txBody>
            <a:bodyPr wrap="none" rtlCol="0">
              <a:spAutoFit/>
            </a:bodyPr>
            <a:lstStyle/>
            <a:p>
              <a:r>
                <a:rPr lang="en-US" dirty="0">
                  <a:solidFill>
                    <a:srgbClr val="FF0000"/>
                  </a:solidFill>
                </a:rPr>
                <a:t>Mass Gap?</a:t>
              </a:r>
            </a:p>
          </p:txBody>
        </p:sp>
        <p:cxnSp>
          <p:nvCxnSpPr>
            <p:cNvPr id="13" name="Straight Arrow Connector 12">
              <a:extLst>
                <a:ext uri="{FF2B5EF4-FFF2-40B4-BE49-F238E27FC236}">
                  <a16:creationId xmlns:a16="http://schemas.microsoft.com/office/drawing/2014/main" id="{BC416ACC-3015-DE2F-3AF5-F90F21113879}"/>
                </a:ext>
              </a:extLst>
            </p:cNvPr>
            <p:cNvCxnSpPr>
              <a:cxnSpLocks/>
              <a:stCxn id="12" idx="1"/>
            </p:cNvCxnSpPr>
            <p:nvPr/>
          </p:nvCxnSpPr>
          <p:spPr bwMode="auto">
            <a:xfrm flipH="1">
              <a:off x="7236619" y="2475121"/>
              <a:ext cx="254699" cy="523452"/>
            </a:xfrm>
            <a:prstGeom prst="straightConnector1">
              <a:avLst/>
            </a:prstGeom>
            <a:solidFill>
              <a:schemeClr val="accent1"/>
            </a:solidFill>
            <a:ln w="38100" cap="flat" cmpd="sng" algn="ctr">
              <a:solidFill>
                <a:srgbClr val="FF0000"/>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23" name="Group 22">
            <a:extLst>
              <a:ext uri="{FF2B5EF4-FFF2-40B4-BE49-F238E27FC236}">
                <a16:creationId xmlns:a16="http://schemas.microsoft.com/office/drawing/2014/main" id="{81ED56DF-AE17-26FF-F10C-83DBA24BBE6F}"/>
              </a:ext>
            </a:extLst>
          </p:cNvPr>
          <p:cNvGrpSpPr/>
          <p:nvPr/>
        </p:nvGrpSpPr>
        <p:grpSpPr>
          <a:xfrm>
            <a:off x="5231330" y="1012506"/>
            <a:ext cx="3740169" cy="2988556"/>
            <a:chOff x="4639957" y="945017"/>
            <a:chExt cx="3740169" cy="2988556"/>
          </a:xfrm>
        </p:grpSpPr>
        <p:sp>
          <p:nvSpPr>
            <p:cNvPr id="20" name="TextBox 19">
              <a:extLst>
                <a:ext uri="{FF2B5EF4-FFF2-40B4-BE49-F238E27FC236}">
                  <a16:creationId xmlns:a16="http://schemas.microsoft.com/office/drawing/2014/main" id="{5DB4D49E-2B1A-0DB2-41E2-1E068F44A328}"/>
                </a:ext>
              </a:extLst>
            </p:cNvPr>
            <p:cNvSpPr txBox="1"/>
            <p:nvPr/>
          </p:nvSpPr>
          <p:spPr>
            <a:xfrm>
              <a:off x="4882782" y="945017"/>
              <a:ext cx="3358612" cy="261610"/>
            </a:xfrm>
            <a:prstGeom prst="rect">
              <a:avLst/>
            </a:prstGeom>
            <a:noFill/>
          </p:spPr>
          <p:txBody>
            <a:bodyPr wrap="none" rtlCol="0">
              <a:spAutoFit/>
            </a:bodyPr>
            <a:lstStyle/>
            <a:p>
              <a:r>
                <a:rPr lang="en-US" sz="1100" dirty="0">
                  <a:solidFill>
                    <a:schemeClr val="bg1"/>
                  </a:solidFill>
                  <a:latin typeface="Helvetica" pitchFamily="2" charset="0"/>
                </a:rPr>
                <a:t>GWTC-3 Redshift-Dependent BBH Merger Rate </a:t>
              </a:r>
            </a:p>
          </p:txBody>
        </p:sp>
        <p:pic>
          <p:nvPicPr>
            <p:cNvPr id="22" name="Picture 21">
              <a:extLst>
                <a:ext uri="{FF2B5EF4-FFF2-40B4-BE49-F238E27FC236}">
                  <a16:creationId xmlns:a16="http://schemas.microsoft.com/office/drawing/2014/main" id="{26647D7D-763F-F935-3981-734895389DFE}"/>
                </a:ext>
              </a:extLst>
            </p:cNvPr>
            <p:cNvPicPr>
              <a:picLocks noChangeAspect="1"/>
            </p:cNvPicPr>
            <p:nvPr/>
          </p:nvPicPr>
          <p:blipFill>
            <a:blip r:embed="rId5"/>
            <a:stretch>
              <a:fillRect/>
            </a:stretch>
          </p:blipFill>
          <p:spPr>
            <a:xfrm>
              <a:off x="4639957" y="1206627"/>
              <a:ext cx="3740169" cy="2726946"/>
            </a:xfrm>
            <a:prstGeom prst="rect">
              <a:avLst/>
            </a:prstGeom>
          </p:spPr>
        </p:pic>
      </p:grpSp>
      <p:sp>
        <p:nvSpPr>
          <p:cNvPr id="17" name="Rectangle 7">
            <a:extLst>
              <a:ext uri="{FF2B5EF4-FFF2-40B4-BE49-F238E27FC236}">
                <a16:creationId xmlns:a16="http://schemas.microsoft.com/office/drawing/2014/main" id="{01AC9580-144E-6E4C-70F6-894D5DD8178D}"/>
              </a:ext>
            </a:extLst>
          </p:cNvPr>
          <p:cNvSpPr>
            <a:spLocks noChangeArrowheads="1"/>
          </p:cNvSpPr>
          <p:nvPr/>
        </p:nvSpPr>
        <p:spPr bwMode="auto">
          <a:xfrm>
            <a:off x="648915" y="4689586"/>
            <a:ext cx="7731211" cy="338554"/>
          </a:xfrm>
          <a:prstGeom prst="rect">
            <a:avLst/>
          </a:prstGeom>
          <a:solidFill>
            <a:srgbClr val="618FFD"/>
          </a:solidFill>
          <a:ln w="9525">
            <a:noFill/>
            <a:miter lim="800000"/>
            <a:headEnd/>
            <a:tailEnd/>
          </a:ln>
        </p:spPr>
        <p:txBody>
          <a:bodyPr wrap="square">
            <a:spAutoFit/>
          </a:bodyPr>
          <a:lstStyle/>
          <a:p>
            <a:r>
              <a:rPr lang="en-US" sz="800" b="0" dirty="0">
                <a:solidFill>
                  <a:srgbClr val="000000"/>
                </a:solidFill>
              </a:rPr>
              <a:t>Abbott, et al., (LIGO Scientific Collaboration, Virgo Collaboration, KAGRA Collaboration) “GWTC-3: Compact Binary Coalescences Observed by LIGO and Virgo During the Second Part of the Third Observing Run</a:t>
            </a:r>
            <a:r>
              <a:rPr lang="en-US" sz="800" b="0" dirty="0">
                <a:solidFill>
                  <a:schemeClr val="tx2"/>
                </a:solidFill>
              </a:rPr>
              <a:t>” </a:t>
            </a:r>
            <a:r>
              <a:rPr lang="en-US" sz="800" b="0" dirty="0">
                <a:hlinkClick r:id="rId6">
                  <a:extLst>
                    <a:ext uri="{A12FA001-AC4F-418D-AE19-62706E023703}">
                      <ahyp:hlinkClr xmlns:ahyp="http://schemas.microsoft.com/office/drawing/2018/hyperlinkcolor" val="tx"/>
                    </a:ext>
                  </a:extLst>
                </a:hlinkClick>
              </a:rPr>
              <a:t>Phys. Rev. X 13, 041039 (2023)</a:t>
            </a:r>
            <a:endParaRPr lang="en-US" sz="800" b="0" dirty="0"/>
          </a:p>
        </p:txBody>
      </p:sp>
    </p:spTree>
    <p:extLst>
      <p:ext uri="{BB962C8B-B14F-4D97-AF65-F5344CB8AC3E}">
        <p14:creationId xmlns:p14="http://schemas.microsoft.com/office/powerpoint/2010/main" val="5115835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1419E3-EA96-9F3C-D72F-B8073F5E08ED}"/>
              </a:ext>
            </a:extLst>
          </p:cNvPr>
          <p:cNvSpPr>
            <a:spLocks noGrp="1"/>
          </p:cNvSpPr>
          <p:nvPr>
            <p:ph idx="1"/>
          </p:nvPr>
        </p:nvSpPr>
        <p:spPr>
          <a:xfrm>
            <a:off x="379242" y="935832"/>
            <a:ext cx="8229600" cy="3394472"/>
          </a:xfrm>
        </p:spPr>
        <p:txBody>
          <a:bodyPr/>
          <a:lstStyle/>
          <a:p>
            <a:pPr marL="0" indent="0">
              <a:buNone/>
            </a:pPr>
            <a:r>
              <a:rPr lang="en-US" sz="2000" i="1" dirty="0">
                <a:solidFill>
                  <a:srgbClr val="FFFF00"/>
                </a:solidFill>
              </a:rPr>
              <a:t>Short answer: Even More!</a:t>
            </a:r>
          </a:p>
        </p:txBody>
      </p:sp>
      <p:sp>
        <p:nvSpPr>
          <p:cNvPr id="3" name="Slide Number Placeholder 2">
            <a:extLst>
              <a:ext uri="{FF2B5EF4-FFF2-40B4-BE49-F238E27FC236}">
                <a16:creationId xmlns:a16="http://schemas.microsoft.com/office/drawing/2014/main" id="{D5A12958-8CEB-B4EE-E366-12B1336D24EA}"/>
              </a:ext>
            </a:extLst>
          </p:cNvPr>
          <p:cNvSpPr>
            <a:spLocks noGrp="1"/>
          </p:cNvSpPr>
          <p:nvPr>
            <p:ph type="sldNum" sz="quarter" idx="11"/>
          </p:nvPr>
        </p:nvSpPr>
        <p:spPr/>
        <p:txBody>
          <a:bodyPr/>
          <a:lstStyle/>
          <a:p>
            <a:pPr>
              <a:defRPr/>
            </a:pPr>
            <a:fld id="{4703B35A-92CA-9244-943F-6D1BF23D8702}" type="slidenum">
              <a:rPr lang="en-US" smtClean="0"/>
              <a:pPr>
                <a:defRPr/>
              </a:pPr>
              <a:t>13</a:t>
            </a:fld>
            <a:endParaRPr lang="en-US"/>
          </a:p>
        </p:txBody>
      </p:sp>
      <p:sp>
        <p:nvSpPr>
          <p:cNvPr id="5" name="Rectangle 4">
            <a:extLst>
              <a:ext uri="{FF2B5EF4-FFF2-40B4-BE49-F238E27FC236}">
                <a16:creationId xmlns:a16="http://schemas.microsoft.com/office/drawing/2014/main" id="{14979E8A-3EF5-3865-F70A-D2502F2ECE8B}"/>
              </a:ext>
            </a:extLst>
          </p:cNvPr>
          <p:cNvSpPr/>
          <p:nvPr/>
        </p:nvSpPr>
        <p:spPr>
          <a:xfrm>
            <a:off x="379242" y="292608"/>
            <a:ext cx="8541027" cy="707886"/>
          </a:xfrm>
          <a:prstGeom prst="rect">
            <a:avLst/>
          </a:prstGeom>
        </p:spPr>
        <p:txBody>
          <a:bodyPr wrap="square">
            <a:spAutoFit/>
          </a:bodyPr>
          <a:lstStyle/>
          <a:p>
            <a:r>
              <a:rPr lang="en-US" sz="2000" dirty="0">
                <a:solidFill>
                  <a:srgbClr val="FFFFFF"/>
                </a:solidFill>
                <a:latin typeface="Helvetica"/>
                <a:cs typeface="Helvetica"/>
              </a:rPr>
              <a:t>How LIGO and Virgo Have Changed Our Thinking About Neutron Stars (and …)</a:t>
            </a:r>
            <a:endParaRPr lang="is-IS" sz="2000" dirty="0">
              <a:solidFill>
                <a:srgbClr val="FFFFFF"/>
              </a:solidFill>
              <a:latin typeface="Helvetica"/>
              <a:cs typeface="Helvetica"/>
            </a:endParaRPr>
          </a:p>
        </p:txBody>
      </p:sp>
      <p:pic>
        <p:nvPicPr>
          <p:cNvPr id="4" name="Picture 3">
            <a:extLst>
              <a:ext uri="{FF2B5EF4-FFF2-40B4-BE49-F238E27FC236}">
                <a16:creationId xmlns:a16="http://schemas.microsoft.com/office/drawing/2014/main" id="{3ECC0E93-C673-9B39-06C8-E7EDCF4CF05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09396" y="676637"/>
            <a:ext cx="4522804" cy="980782"/>
          </a:xfrm>
          <a:prstGeom prst="rect">
            <a:avLst/>
          </a:prstGeom>
        </p:spPr>
      </p:pic>
      <p:pic>
        <p:nvPicPr>
          <p:cNvPr id="6" name="Picture 5">
            <a:extLst>
              <a:ext uri="{FF2B5EF4-FFF2-40B4-BE49-F238E27FC236}">
                <a16:creationId xmlns:a16="http://schemas.microsoft.com/office/drawing/2014/main" id="{BB217A65-33DC-FE1C-2CD7-59211D8A7A0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076344" y="1506425"/>
            <a:ext cx="2383083" cy="3394472"/>
          </a:xfrm>
          <a:prstGeom prst="rect">
            <a:avLst/>
          </a:prstGeom>
        </p:spPr>
      </p:pic>
      <p:pic>
        <p:nvPicPr>
          <p:cNvPr id="9" name="Picture 8">
            <a:extLst>
              <a:ext uri="{FF2B5EF4-FFF2-40B4-BE49-F238E27FC236}">
                <a16:creationId xmlns:a16="http://schemas.microsoft.com/office/drawing/2014/main" id="{A8F72DCF-ACE4-D03C-FC46-57B7A9D8B6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62992" y="2524314"/>
            <a:ext cx="2279516" cy="1495932"/>
          </a:xfrm>
          <a:prstGeom prst="rect">
            <a:avLst/>
          </a:prstGeom>
        </p:spPr>
      </p:pic>
      <p:sp>
        <p:nvSpPr>
          <p:cNvPr id="10" name="Rectangle 7">
            <a:extLst>
              <a:ext uri="{FF2B5EF4-FFF2-40B4-BE49-F238E27FC236}">
                <a16:creationId xmlns:a16="http://schemas.microsoft.com/office/drawing/2014/main" id="{8E2C0CA2-B7BF-AFE6-49AB-6B870D537245}"/>
              </a:ext>
            </a:extLst>
          </p:cNvPr>
          <p:cNvSpPr>
            <a:spLocks noChangeArrowheads="1"/>
          </p:cNvSpPr>
          <p:nvPr/>
        </p:nvSpPr>
        <p:spPr bwMode="auto">
          <a:xfrm>
            <a:off x="5386388" y="4490333"/>
            <a:ext cx="3064668" cy="415498"/>
          </a:xfrm>
          <a:prstGeom prst="rect">
            <a:avLst/>
          </a:prstGeom>
          <a:solidFill>
            <a:srgbClr val="618FFD"/>
          </a:solidFill>
          <a:ln w="9525">
            <a:noFill/>
            <a:miter lim="800000"/>
            <a:headEnd/>
            <a:tailEnd/>
          </a:ln>
        </p:spPr>
        <p:txBody>
          <a:bodyPr wrap="square">
            <a:spAutoFit/>
          </a:bodyPr>
          <a:lstStyle/>
          <a:p>
            <a:r>
              <a:rPr lang="en-US" sz="700" b="0" dirty="0">
                <a:solidFill>
                  <a:srgbClr val="000000"/>
                </a:solidFill>
              </a:rPr>
              <a:t>Abbott, et al. ,LIGO Scientific Collaboration and Virgo Collaboration, “GW170817: Observation of Gravitational Waves from a Binary Neutron Star Inspiral</a:t>
            </a:r>
            <a:r>
              <a:rPr lang="en-US" sz="700" b="0" dirty="0">
                <a:solidFill>
                  <a:schemeClr val="tx2"/>
                </a:solidFill>
              </a:rPr>
              <a:t>”</a:t>
            </a:r>
            <a:r>
              <a:rPr lang="hu-HU" sz="700" u="sng" dirty="0"/>
              <a:t> Phys. Rev. Lett.</a:t>
            </a:r>
            <a:r>
              <a:rPr lang="is-IS" sz="700" u="sng" dirty="0"/>
              <a:t> 161101 (2017)</a:t>
            </a:r>
            <a:endParaRPr lang="en-US" sz="700" u="sng" dirty="0"/>
          </a:p>
        </p:txBody>
      </p:sp>
      <p:pic>
        <p:nvPicPr>
          <p:cNvPr id="18" name="Picture 17">
            <a:extLst>
              <a:ext uri="{FF2B5EF4-FFF2-40B4-BE49-F238E27FC236}">
                <a16:creationId xmlns:a16="http://schemas.microsoft.com/office/drawing/2014/main" id="{C61AB209-8FD9-307E-DFE4-E3863AB20D5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24069" y="2571750"/>
            <a:ext cx="1420926" cy="2329147"/>
          </a:xfrm>
          <a:prstGeom prst="rect">
            <a:avLst/>
          </a:prstGeom>
        </p:spPr>
      </p:pic>
      <p:pic>
        <p:nvPicPr>
          <p:cNvPr id="19" name="Picture 18">
            <a:extLst>
              <a:ext uri="{FF2B5EF4-FFF2-40B4-BE49-F238E27FC236}">
                <a16:creationId xmlns:a16="http://schemas.microsoft.com/office/drawing/2014/main" id="{5A8A85C7-02EB-4836-F282-C511437B13A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1944" y="1430938"/>
            <a:ext cx="1585177" cy="980783"/>
          </a:xfrm>
          <a:prstGeom prst="rect">
            <a:avLst/>
          </a:prstGeom>
        </p:spPr>
      </p:pic>
      <p:sp>
        <p:nvSpPr>
          <p:cNvPr id="20" name="Text Box 11">
            <a:extLst>
              <a:ext uri="{FF2B5EF4-FFF2-40B4-BE49-F238E27FC236}">
                <a16:creationId xmlns:a16="http://schemas.microsoft.com/office/drawing/2014/main" id="{701BD91C-524B-EDB8-311D-C33A88C78741}"/>
              </a:ext>
            </a:extLst>
          </p:cNvPr>
          <p:cNvSpPr txBox="1">
            <a:spLocks noChangeArrowheads="1"/>
          </p:cNvSpPr>
          <p:nvPr/>
        </p:nvSpPr>
        <p:spPr bwMode="auto">
          <a:xfrm>
            <a:off x="429828" y="2390807"/>
            <a:ext cx="1148071" cy="200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r>
              <a:rPr lang="en-US" altLang="en-US" sz="700" b="0" dirty="0">
                <a:solidFill>
                  <a:schemeClr val="bg1"/>
                </a:solidFill>
              </a:rPr>
              <a:t>Images: NASA Goddard</a:t>
            </a:r>
          </a:p>
        </p:txBody>
      </p:sp>
      <p:pic>
        <p:nvPicPr>
          <p:cNvPr id="21" name="Picture 20">
            <a:extLst>
              <a:ext uri="{FF2B5EF4-FFF2-40B4-BE49-F238E27FC236}">
                <a16:creationId xmlns:a16="http://schemas.microsoft.com/office/drawing/2014/main" id="{F9DCC71F-D902-DEEE-0013-D17B4902DDFF}"/>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911157" y="2423384"/>
            <a:ext cx="2057130" cy="1857375"/>
          </a:xfrm>
          <a:prstGeom prst="rect">
            <a:avLst/>
          </a:prstGeom>
        </p:spPr>
      </p:pic>
      <p:sp>
        <p:nvSpPr>
          <p:cNvPr id="22" name="U-Turn Arrow 21">
            <a:extLst>
              <a:ext uri="{FF2B5EF4-FFF2-40B4-BE49-F238E27FC236}">
                <a16:creationId xmlns:a16="http://schemas.microsoft.com/office/drawing/2014/main" id="{615C1EB4-61B8-9032-3F04-09624DE07733}"/>
              </a:ext>
            </a:extLst>
          </p:cNvPr>
          <p:cNvSpPr/>
          <p:nvPr/>
        </p:nvSpPr>
        <p:spPr bwMode="auto">
          <a:xfrm rot="5400000">
            <a:off x="1447066" y="2324818"/>
            <a:ext cx="635702" cy="398992"/>
          </a:xfrm>
          <a:prstGeom prst="uturnArrow">
            <a:avLst>
              <a:gd name="adj1" fmla="val 25000"/>
              <a:gd name="adj2" fmla="val 25000"/>
              <a:gd name="adj3" fmla="val 25000"/>
              <a:gd name="adj4" fmla="val 43750"/>
              <a:gd name="adj5" fmla="val 100000"/>
            </a:avLst>
          </a:prstGeom>
          <a:solidFill>
            <a:schemeClr val="accent2"/>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24" name="Text Box 11">
            <a:extLst>
              <a:ext uri="{FF2B5EF4-FFF2-40B4-BE49-F238E27FC236}">
                <a16:creationId xmlns:a16="http://schemas.microsoft.com/office/drawing/2014/main" id="{4C2197E4-FC33-85A4-D465-667652213710}"/>
              </a:ext>
            </a:extLst>
          </p:cNvPr>
          <p:cNvSpPr txBox="1">
            <a:spLocks noChangeArrowheads="1"/>
          </p:cNvSpPr>
          <p:nvPr/>
        </p:nvSpPr>
        <p:spPr bwMode="auto">
          <a:xfrm>
            <a:off x="5134872" y="2177163"/>
            <a:ext cx="1297150"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r>
              <a:rPr lang="en-US" altLang="en-US" sz="1000" b="0" dirty="0">
                <a:solidFill>
                  <a:schemeClr val="bg1"/>
                </a:solidFill>
              </a:rPr>
              <a:t>Source Localization</a:t>
            </a:r>
          </a:p>
        </p:txBody>
      </p:sp>
      <p:sp>
        <p:nvSpPr>
          <p:cNvPr id="25" name="Text Box 11">
            <a:extLst>
              <a:ext uri="{FF2B5EF4-FFF2-40B4-BE49-F238E27FC236}">
                <a16:creationId xmlns:a16="http://schemas.microsoft.com/office/drawing/2014/main" id="{08487929-9628-D449-0DB0-C943A3BFAB93}"/>
              </a:ext>
            </a:extLst>
          </p:cNvPr>
          <p:cNvSpPr txBox="1">
            <a:spLocks noChangeArrowheads="1"/>
          </p:cNvSpPr>
          <p:nvPr/>
        </p:nvSpPr>
        <p:spPr bwMode="auto">
          <a:xfrm>
            <a:off x="7337788" y="1861145"/>
            <a:ext cx="119295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r>
              <a:rPr lang="en-US" altLang="en-US" sz="1000" b="0" dirty="0">
                <a:solidFill>
                  <a:schemeClr val="bg1"/>
                </a:solidFill>
              </a:rPr>
              <a:t>Tidal Deformation</a:t>
            </a:r>
          </a:p>
        </p:txBody>
      </p:sp>
      <p:pic>
        <p:nvPicPr>
          <p:cNvPr id="26" name="Picture 25">
            <a:extLst>
              <a:ext uri="{FF2B5EF4-FFF2-40B4-BE49-F238E27FC236}">
                <a16:creationId xmlns:a16="http://schemas.microsoft.com/office/drawing/2014/main" id="{0E26510B-4EED-7614-CEEE-51AE8C4F62D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149246" y="2164841"/>
            <a:ext cx="1570037" cy="208998"/>
          </a:xfrm>
          <a:custGeom>
            <a:avLst/>
            <a:gdLst>
              <a:gd name="connsiteX0" fmla="*/ 0 w 1570037"/>
              <a:gd name="connsiteY0" fmla="*/ 0 h 208998"/>
              <a:gd name="connsiteX1" fmla="*/ 491945 w 1570037"/>
              <a:gd name="connsiteY1" fmla="*/ 0 h 208998"/>
              <a:gd name="connsiteX2" fmla="*/ 1030991 w 1570037"/>
              <a:gd name="connsiteY2" fmla="*/ 0 h 208998"/>
              <a:gd name="connsiteX3" fmla="*/ 1570037 w 1570037"/>
              <a:gd name="connsiteY3" fmla="*/ 0 h 208998"/>
              <a:gd name="connsiteX4" fmla="*/ 1570037 w 1570037"/>
              <a:gd name="connsiteY4" fmla="*/ 208998 h 208998"/>
              <a:gd name="connsiteX5" fmla="*/ 1030991 w 1570037"/>
              <a:gd name="connsiteY5" fmla="*/ 208998 h 208998"/>
              <a:gd name="connsiteX6" fmla="*/ 554746 w 1570037"/>
              <a:gd name="connsiteY6" fmla="*/ 208998 h 208998"/>
              <a:gd name="connsiteX7" fmla="*/ 0 w 1570037"/>
              <a:gd name="connsiteY7" fmla="*/ 208998 h 208998"/>
              <a:gd name="connsiteX8" fmla="*/ 0 w 1570037"/>
              <a:gd name="connsiteY8" fmla="*/ 0 h 20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037" h="208998" fill="none" extrusionOk="0">
                <a:moveTo>
                  <a:pt x="0" y="0"/>
                </a:moveTo>
                <a:cubicBezTo>
                  <a:pt x="216236" y="17519"/>
                  <a:pt x="302966" y="12394"/>
                  <a:pt x="491945" y="0"/>
                </a:cubicBezTo>
                <a:cubicBezTo>
                  <a:pt x="680924" y="-12394"/>
                  <a:pt x="838237" y="-21712"/>
                  <a:pt x="1030991" y="0"/>
                </a:cubicBezTo>
                <a:cubicBezTo>
                  <a:pt x="1223745" y="21712"/>
                  <a:pt x="1363455" y="-24517"/>
                  <a:pt x="1570037" y="0"/>
                </a:cubicBezTo>
                <a:cubicBezTo>
                  <a:pt x="1561478" y="99693"/>
                  <a:pt x="1565595" y="151114"/>
                  <a:pt x="1570037" y="208998"/>
                </a:cubicBezTo>
                <a:cubicBezTo>
                  <a:pt x="1401377" y="187308"/>
                  <a:pt x="1223810" y="221042"/>
                  <a:pt x="1030991" y="208998"/>
                </a:cubicBezTo>
                <a:cubicBezTo>
                  <a:pt x="838172" y="196954"/>
                  <a:pt x="695627" y="227235"/>
                  <a:pt x="554746" y="208998"/>
                </a:cubicBezTo>
                <a:cubicBezTo>
                  <a:pt x="413865" y="190761"/>
                  <a:pt x="206277" y="211738"/>
                  <a:pt x="0" y="208998"/>
                </a:cubicBezTo>
                <a:cubicBezTo>
                  <a:pt x="2803" y="111191"/>
                  <a:pt x="4550" y="97156"/>
                  <a:pt x="0" y="0"/>
                </a:cubicBezTo>
                <a:close/>
              </a:path>
              <a:path w="1570037" h="208998" stroke="0" extrusionOk="0">
                <a:moveTo>
                  <a:pt x="0" y="0"/>
                </a:moveTo>
                <a:cubicBezTo>
                  <a:pt x="213850" y="6383"/>
                  <a:pt x="390553" y="-25258"/>
                  <a:pt x="523346" y="0"/>
                </a:cubicBezTo>
                <a:cubicBezTo>
                  <a:pt x="656139" y="25258"/>
                  <a:pt x="827329" y="-77"/>
                  <a:pt x="1078092" y="0"/>
                </a:cubicBezTo>
                <a:cubicBezTo>
                  <a:pt x="1328855" y="77"/>
                  <a:pt x="1469452" y="182"/>
                  <a:pt x="1570037" y="0"/>
                </a:cubicBezTo>
                <a:cubicBezTo>
                  <a:pt x="1576250" y="86207"/>
                  <a:pt x="1567236" y="117679"/>
                  <a:pt x="1570037" y="208998"/>
                </a:cubicBezTo>
                <a:cubicBezTo>
                  <a:pt x="1443464" y="202229"/>
                  <a:pt x="1191431" y="230609"/>
                  <a:pt x="1093792" y="208998"/>
                </a:cubicBezTo>
                <a:cubicBezTo>
                  <a:pt x="996154" y="187387"/>
                  <a:pt x="778800" y="224074"/>
                  <a:pt x="570447" y="208998"/>
                </a:cubicBezTo>
                <a:cubicBezTo>
                  <a:pt x="362095" y="193922"/>
                  <a:pt x="237079" y="214923"/>
                  <a:pt x="0" y="208998"/>
                </a:cubicBezTo>
                <a:cubicBezTo>
                  <a:pt x="-9198" y="108251"/>
                  <a:pt x="718" y="98876"/>
                  <a:pt x="0" y="0"/>
                </a:cubicBezTo>
                <a:close/>
              </a:path>
            </a:pathLst>
          </a:custGeom>
          <a:ln w="28575">
            <a:solidFill>
              <a:schemeClr val="tx1"/>
            </a:solidFill>
            <a:extLst>
              <a:ext uri="{C807C97D-BFC1-408E-A445-0C87EB9F89A2}">
                <ask:lineSketchStyleProps xmlns:ask="http://schemas.microsoft.com/office/drawing/2018/sketchyshapes" sd="782294884">
                  <a:prstGeom prst="rect">
                    <a:avLst/>
                  </a:prstGeom>
                  <ask:type>
                    <ask:lineSketchFreehand/>
                  </ask:type>
                </ask:lineSketchStyleProps>
              </a:ext>
            </a:extLst>
          </a:ln>
        </p:spPr>
      </p:pic>
      <p:pic>
        <p:nvPicPr>
          <p:cNvPr id="7" name="Picture 6">
            <a:extLst>
              <a:ext uri="{FF2B5EF4-FFF2-40B4-BE49-F238E27FC236}">
                <a16:creationId xmlns:a16="http://schemas.microsoft.com/office/drawing/2014/main" id="{A4E800EF-A5E7-EC6A-79E5-2A557164AA5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64299" y="3557494"/>
            <a:ext cx="578060" cy="357658"/>
          </a:xfrm>
          <a:prstGeom prst="rect">
            <a:avLst/>
          </a:prstGeom>
        </p:spPr>
      </p:pic>
      <p:sp>
        <p:nvSpPr>
          <p:cNvPr id="8" name="TextBox 7">
            <a:extLst>
              <a:ext uri="{FF2B5EF4-FFF2-40B4-BE49-F238E27FC236}">
                <a16:creationId xmlns:a16="http://schemas.microsoft.com/office/drawing/2014/main" id="{B19C6D1D-8786-EABC-BADB-CF155E431719}"/>
              </a:ext>
            </a:extLst>
          </p:cNvPr>
          <p:cNvSpPr txBox="1"/>
          <p:nvPr/>
        </p:nvSpPr>
        <p:spPr>
          <a:xfrm>
            <a:off x="4841206" y="1817448"/>
            <a:ext cx="1149674" cy="307777"/>
          </a:xfrm>
          <a:custGeom>
            <a:avLst/>
            <a:gdLst>
              <a:gd name="connsiteX0" fmla="*/ 0 w 1149674"/>
              <a:gd name="connsiteY0" fmla="*/ 0 h 307777"/>
              <a:gd name="connsiteX1" fmla="*/ 574837 w 1149674"/>
              <a:gd name="connsiteY1" fmla="*/ 0 h 307777"/>
              <a:gd name="connsiteX2" fmla="*/ 1149674 w 1149674"/>
              <a:gd name="connsiteY2" fmla="*/ 0 h 307777"/>
              <a:gd name="connsiteX3" fmla="*/ 1149674 w 1149674"/>
              <a:gd name="connsiteY3" fmla="*/ 307777 h 307777"/>
              <a:gd name="connsiteX4" fmla="*/ 551844 w 1149674"/>
              <a:gd name="connsiteY4" fmla="*/ 307777 h 307777"/>
              <a:gd name="connsiteX5" fmla="*/ 0 w 1149674"/>
              <a:gd name="connsiteY5" fmla="*/ 307777 h 307777"/>
              <a:gd name="connsiteX6" fmla="*/ 0 w 1149674"/>
              <a:gd name="connsiteY6"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9674" h="307777" extrusionOk="0">
                <a:moveTo>
                  <a:pt x="0" y="0"/>
                </a:moveTo>
                <a:cubicBezTo>
                  <a:pt x="136942" y="-8670"/>
                  <a:pt x="438779" y="64806"/>
                  <a:pt x="574837" y="0"/>
                </a:cubicBezTo>
                <a:cubicBezTo>
                  <a:pt x="710895" y="-64806"/>
                  <a:pt x="918596" y="43125"/>
                  <a:pt x="1149674" y="0"/>
                </a:cubicBezTo>
                <a:cubicBezTo>
                  <a:pt x="1179384" y="139230"/>
                  <a:pt x="1121313" y="229040"/>
                  <a:pt x="1149674" y="307777"/>
                </a:cubicBezTo>
                <a:cubicBezTo>
                  <a:pt x="955214" y="334301"/>
                  <a:pt x="683017" y="251310"/>
                  <a:pt x="551844" y="307777"/>
                </a:cubicBezTo>
                <a:cubicBezTo>
                  <a:pt x="420671" y="364244"/>
                  <a:pt x="229941" y="307741"/>
                  <a:pt x="0" y="307777"/>
                </a:cubicBezTo>
                <a:cubicBezTo>
                  <a:pt x="-17939" y="179779"/>
                  <a:pt x="24574" y="86662"/>
                  <a:pt x="0" y="0"/>
                </a:cubicBezTo>
                <a:close/>
              </a:path>
            </a:pathLst>
          </a:custGeom>
          <a:noFill/>
          <a:ln w="28575">
            <a:solidFill>
              <a:schemeClr val="accent2">
                <a:lumMod val="75000"/>
              </a:schemeClr>
            </a:solidFill>
            <a:extLst>
              <a:ext uri="{C807C97D-BFC1-408E-A445-0C87EB9F89A2}">
                <ask:lineSketchStyleProps xmlns:ask="http://schemas.microsoft.com/office/drawing/2018/sketchyshapes" sd="942716296">
                  <a:prstGeom prst="rect">
                    <a:avLst/>
                  </a:prstGeom>
                  <ask:type>
                    <ask:lineSketchScribble/>
                  </ask:type>
                </ask:lineSketchStyleProps>
              </a:ext>
            </a:extLst>
          </a:ln>
        </p:spPr>
        <p:txBody>
          <a:bodyPr wrap="none" rtlCol="0">
            <a:spAutoFit/>
          </a:bodyPr>
          <a:lstStyle/>
          <a:p>
            <a:r>
              <a:rPr lang="en-US" dirty="0">
                <a:solidFill>
                  <a:schemeClr val="bg1"/>
                </a:solidFill>
              </a:rPr>
              <a:t>GW170817!</a:t>
            </a:r>
          </a:p>
        </p:txBody>
      </p:sp>
      <p:pic>
        <p:nvPicPr>
          <p:cNvPr id="11" name="Picture 10">
            <a:extLst>
              <a:ext uri="{FF2B5EF4-FFF2-40B4-BE49-F238E27FC236}">
                <a16:creationId xmlns:a16="http://schemas.microsoft.com/office/drawing/2014/main" id="{1BF32A7F-A0E9-6F04-3160-F69052E447B8}"/>
              </a:ext>
            </a:extLst>
          </p:cNvPr>
          <p:cNvPicPr>
            <a:picLocks noChangeAspect="1"/>
          </p:cNvPicPr>
          <p:nvPr/>
        </p:nvPicPr>
        <p:blipFill>
          <a:blip r:embed="rId10"/>
          <a:stretch>
            <a:fillRect/>
          </a:stretch>
        </p:blipFill>
        <p:spPr>
          <a:xfrm>
            <a:off x="1235504" y="678440"/>
            <a:ext cx="2549113" cy="4285967"/>
          </a:xfrm>
          <a:prstGeom prst="rect">
            <a:avLst/>
          </a:prstGeom>
        </p:spPr>
      </p:pic>
      <p:pic>
        <p:nvPicPr>
          <p:cNvPr id="1026" name="Picture 2" descr="Mind Blown Gif">
            <a:extLst>
              <a:ext uri="{FF2B5EF4-FFF2-40B4-BE49-F238E27FC236}">
                <a16:creationId xmlns:a16="http://schemas.microsoft.com/office/drawing/2014/main" id="{C3487A3C-68B2-217D-5D12-DF58147C156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9129" y="1856969"/>
            <a:ext cx="4125588" cy="2120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515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1"/>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A12958-8CEB-B4EE-E366-12B1336D24EA}"/>
              </a:ext>
            </a:extLst>
          </p:cNvPr>
          <p:cNvSpPr>
            <a:spLocks noGrp="1"/>
          </p:cNvSpPr>
          <p:nvPr>
            <p:ph type="sldNum" sz="quarter" idx="11"/>
          </p:nvPr>
        </p:nvSpPr>
        <p:spPr/>
        <p:txBody>
          <a:bodyPr/>
          <a:lstStyle/>
          <a:p>
            <a:pPr>
              <a:defRPr/>
            </a:pPr>
            <a:fld id="{4703B35A-92CA-9244-943F-6D1BF23D8702}" type="slidenum">
              <a:rPr lang="en-US" smtClean="0"/>
              <a:pPr>
                <a:defRPr/>
              </a:pPr>
              <a:t>14</a:t>
            </a:fld>
            <a:endParaRPr lang="en-US"/>
          </a:p>
        </p:txBody>
      </p:sp>
      <p:sp>
        <p:nvSpPr>
          <p:cNvPr id="5" name="Rectangle 4">
            <a:extLst>
              <a:ext uri="{FF2B5EF4-FFF2-40B4-BE49-F238E27FC236}">
                <a16:creationId xmlns:a16="http://schemas.microsoft.com/office/drawing/2014/main" id="{14979E8A-3EF5-3865-F70A-D2502F2ECE8B}"/>
              </a:ext>
            </a:extLst>
          </p:cNvPr>
          <p:cNvSpPr/>
          <p:nvPr/>
        </p:nvSpPr>
        <p:spPr>
          <a:xfrm>
            <a:off x="379242" y="292608"/>
            <a:ext cx="8541027" cy="707886"/>
          </a:xfrm>
          <a:prstGeom prst="rect">
            <a:avLst/>
          </a:prstGeom>
        </p:spPr>
        <p:txBody>
          <a:bodyPr wrap="square">
            <a:spAutoFit/>
          </a:bodyPr>
          <a:lstStyle/>
          <a:p>
            <a:r>
              <a:rPr lang="en-US" sz="2000" dirty="0">
                <a:solidFill>
                  <a:srgbClr val="FFFFFF"/>
                </a:solidFill>
                <a:latin typeface="Helvetica"/>
                <a:cs typeface="Helvetica"/>
              </a:rPr>
              <a:t>How LIGO and Virgo Have Changed Our Thinking About Neutron Stars</a:t>
            </a:r>
            <a:endParaRPr lang="is-IS" sz="2000" dirty="0">
              <a:solidFill>
                <a:srgbClr val="FFFFFF"/>
              </a:solidFill>
              <a:latin typeface="Helvetica"/>
              <a:cs typeface="Helvetica"/>
            </a:endParaRPr>
          </a:p>
        </p:txBody>
      </p:sp>
      <p:pic>
        <p:nvPicPr>
          <p:cNvPr id="11" name="Picture 10">
            <a:extLst>
              <a:ext uri="{FF2B5EF4-FFF2-40B4-BE49-F238E27FC236}">
                <a16:creationId xmlns:a16="http://schemas.microsoft.com/office/drawing/2014/main" id="{0C11D319-B3B5-5732-C592-887BA6A6A44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362893" y="685165"/>
            <a:ext cx="3050381" cy="1281647"/>
          </a:xfrm>
          <a:prstGeom prst="rect">
            <a:avLst/>
          </a:prstGeom>
        </p:spPr>
      </p:pic>
      <p:pic>
        <p:nvPicPr>
          <p:cNvPr id="12" name="Picture 11">
            <a:extLst>
              <a:ext uri="{FF2B5EF4-FFF2-40B4-BE49-F238E27FC236}">
                <a16:creationId xmlns:a16="http://schemas.microsoft.com/office/drawing/2014/main" id="{BCF33236-4D18-8AB3-CC4C-9700B9B4C56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9242" y="1367904"/>
            <a:ext cx="2835446" cy="3606815"/>
          </a:xfrm>
          <a:prstGeom prst="rect">
            <a:avLst/>
          </a:prstGeom>
        </p:spPr>
      </p:pic>
      <p:sp>
        <p:nvSpPr>
          <p:cNvPr id="13" name="Rectangle 12">
            <a:extLst>
              <a:ext uri="{FF2B5EF4-FFF2-40B4-BE49-F238E27FC236}">
                <a16:creationId xmlns:a16="http://schemas.microsoft.com/office/drawing/2014/main" id="{758E5F52-2F40-A2AA-FCE6-DB5351EB4FC9}"/>
              </a:ext>
            </a:extLst>
          </p:cNvPr>
          <p:cNvSpPr>
            <a:spLocks noChangeArrowheads="1"/>
          </p:cNvSpPr>
          <p:nvPr/>
        </p:nvSpPr>
        <p:spPr bwMode="auto">
          <a:xfrm>
            <a:off x="5183683" y="4681615"/>
            <a:ext cx="3408800" cy="338554"/>
          </a:xfrm>
          <a:prstGeom prst="rect">
            <a:avLst/>
          </a:prstGeom>
          <a:solidFill>
            <a:srgbClr val="618FFD"/>
          </a:solidFill>
          <a:ln w="9525">
            <a:noFill/>
            <a:miter lim="800000"/>
            <a:headEnd/>
            <a:tailEnd/>
          </a:ln>
        </p:spPr>
        <p:txBody>
          <a:bodyPr wrap="square">
            <a:spAutoFit/>
          </a:bodyPr>
          <a:lstStyle/>
          <a:p>
            <a:r>
              <a:rPr lang="en-US" sz="800" b="0" dirty="0">
                <a:solidFill>
                  <a:srgbClr val="000000"/>
                </a:solidFill>
              </a:rPr>
              <a:t>Abbott, et al., “Multi-messenger Observations of a Binary Neutron Star Merger</a:t>
            </a:r>
            <a:r>
              <a:rPr lang="en-US" sz="800" b="0" dirty="0">
                <a:solidFill>
                  <a:schemeClr val="tx2"/>
                </a:solidFill>
              </a:rPr>
              <a:t>”</a:t>
            </a:r>
            <a:r>
              <a:rPr lang="hu-HU" sz="800" u="sng" dirty="0"/>
              <a:t> </a:t>
            </a:r>
            <a:r>
              <a:rPr lang="it-IT" sz="800" u="sng" dirty="0" err="1"/>
              <a:t>Astrophys</a:t>
            </a:r>
            <a:r>
              <a:rPr lang="it-IT" sz="800" u="sng" dirty="0"/>
              <a:t>. </a:t>
            </a:r>
            <a:r>
              <a:rPr lang="it-IT" sz="800" u="sng" dirty="0" err="1"/>
              <a:t>J</a:t>
            </a:r>
            <a:r>
              <a:rPr lang="it-IT" sz="800" u="sng" dirty="0"/>
              <a:t>. </a:t>
            </a:r>
            <a:r>
              <a:rPr lang="it-IT" sz="800" u="sng" dirty="0" err="1"/>
              <a:t>Lett</a:t>
            </a:r>
            <a:r>
              <a:rPr lang="it-IT" sz="800" u="sng" dirty="0"/>
              <a:t>., 848:L12, (2017)</a:t>
            </a:r>
            <a:endParaRPr lang="en-US" sz="800" u="sng" dirty="0"/>
          </a:p>
        </p:txBody>
      </p:sp>
      <p:cxnSp>
        <p:nvCxnSpPr>
          <p:cNvPr id="15" name="Straight Arrow Connector 14">
            <a:extLst>
              <a:ext uri="{FF2B5EF4-FFF2-40B4-BE49-F238E27FC236}">
                <a16:creationId xmlns:a16="http://schemas.microsoft.com/office/drawing/2014/main" id="{263BB37B-A8BD-495F-9073-57C94DD1D9EE}"/>
              </a:ext>
            </a:extLst>
          </p:cNvPr>
          <p:cNvCxnSpPr/>
          <p:nvPr/>
        </p:nvCxnSpPr>
        <p:spPr bwMode="auto">
          <a:xfrm>
            <a:off x="7436644" y="1907381"/>
            <a:ext cx="278606" cy="0"/>
          </a:xfrm>
          <a:prstGeom prst="straightConnector1">
            <a:avLst/>
          </a:prstGeom>
          <a:solidFill>
            <a:schemeClr val="accent1"/>
          </a:solidFill>
          <a:ln w="12700" cap="flat" cmpd="sng" algn="ctr">
            <a:solidFill>
              <a:schemeClr val="tx1"/>
            </a:solidFill>
            <a:prstDash val="solid"/>
            <a:round/>
            <a:headEnd type="none" w="sm" len="sm"/>
            <a:tailEnd type="triangle"/>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16" name="TextBox 15">
            <a:extLst>
              <a:ext uri="{FF2B5EF4-FFF2-40B4-BE49-F238E27FC236}">
                <a16:creationId xmlns:a16="http://schemas.microsoft.com/office/drawing/2014/main" id="{233AD99F-6E20-67F5-16AE-F4BA1F579AAC}"/>
              </a:ext>
            </a:extLst>
          </p:cNvPr>
          <p:cNvSpPr txBox="1"/>
          <p:nvPr/>
        </p:nvSpPr>
        <p:spPr>
          <a:xfrm>
            <a:off x="7715250" y="1822742"/>
            <a:ext cx="609462" cy="169277"/>
          </a:xfrm>
          <a:custGeom>
            <a:avLst/>
            <a:gdLst>
              <a:gd name="connsiteX0" fmla="*/ 0 w 609462"/>
              <a:gd name="connsiteY0" fmla="*/ 0 h 169277"/>
              <a:gd name="connsiteX1" fmla="*/ 310826 w 609462"/>
              <a:gd name="connsiteY1" fmla="*/ 0 h 169277"/>
              <a:gd name="connsiteX2" fmla="*/ 609462 w 609462"/>
              <a:gd name="connsiteY2" fmla="*/ 0 h 169277"/>
              <a:gd name="connsiteX3" fmla="*/ 609462 w 609462"/>
              <a:gd name="connsiteY3" fmla="*/ 169277 h 169277"/>
              <a:gd name="connsiteX4" fmla="*/ 292542 w 609462"/>
              <a:gd name="connsiteY4" fmla="*/ 169277 h 169277"/>
              <a:gd name="connsiteX5" fmla="*/ 0 w 609462"/>
              <a:gd name="connsiteY5" fmla="*/ 169277 h 169277"/>
              <a:gd name="connsiteX6" fmla="*/ 0 w 609462"/>
              <a:gd name="connsiteY6" fmla="*/ 0 h 169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462" h="169277" extrusionOk="0">
                <a:moveTo>
                  <a:pt x="0" y="0"/>
                </a:moveTo>
                <a:cubicBezTo>
                  <a:pt x="135588" y="-26967"/>
                  <a:pt x="195658" y="3691"/>
                  <a:pt x="310826" y="0"/>
                </a:cubicBezTo>
                <a:cubicBezTo>
                  <a:pt x="425994" y="-3691"/>
                  <a:pt x="509841" y="32746"/>
                  <a:pt x="609462" y="0"/>
                </a:cubicBezTo>
                <a:cubicBezTo>
                  <a:pt x="611046" y="72141"/>
                  <a:pt x="590331" y="107731"/>
                  <a:pt x="609462" y="169277"/>
                </a:cubicBezTo>
                <a:cubicBezTo>
                  <a:pt x="531240" y="175632"/>
                  <a:pt x="401558" y="165256"/>
                  <a:pt x="292542" y="169277"/>
                </a:cubicBezTo>
                <a:cubicBezTo>
                  <a:pt x="183526" y="173298"/>
                  <a:pt x="95654" y="142583"/>
                  <a:pt x="0" y="169277"/>
                </a:cubicBezTo>
                <a:cubicBezTo>
                  <a:pt x="-10148" y="124434"/>
                  <a:pt x="4769" y="83599"/>
                  <a:pt x="0" y="0"/>
                </a:cubicBezTo>
                <a:close/>
              </a:path>
            </a:pathLst>
          </a:custGeom>
          <a:noFill/>
          <a:ln>
            <a:solidFill>
              <a:schemeClr val="tx1"/>
            </a:solidFill>
            <a:extLst>
              <a:ext uri="{C807C97D-BFC1-408E-A445-0C87EB9F89A2}">
                <ask:lineSketchStyleProps xmlns:ask="http://schemas.microsoft.com/office/drawing/2018/sketchyshapes" sd="4172543058">
                  <a:prstGeom prst="rect">
                    <a:avLst/>
                  </a:prstGeom>
                  <ask:type>
                    <ask:lineSketchScribble/>
                  </ask:type>
                </ask:lineSketchStyleProps>
              </a:ext>
            </a:extLst>
          </a:ln>
        </p:spPr>
        <p:txBody>
          <a:bodyPr wrap="none" rtlCol="0">
            <a:spAutoFit/>
          </a:bodyPr>
          <a:lstStyle/>
          <a:p>
            <a:r>
              <a:rPr lang="en-US" sz="500" b="0" dirty="0"/>
              <a:t>~ 3500 authors</a:t>
            </a:r>
          </a:p>
        </p:txBody>
      </p:sp>
      <p:pic>
        <p:nvPicPr>
          <p:cNvPr id="8" name="Picture 2">
            <a:extLst>
              <a:ext uri="{FF2B5EF4-FFF2-40B4-BE49-F238E27FC236}">
                <a16:creationId xmlns:a16="http://schemas.microsoft.com/office/drawing/2014/main" id="{6CBE9CFA-54ED-9CED-F0BB-91772D0AFA0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462572" y="2454401"/>
            <a:ext cx="1360077" cy="1452562"/>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41D64DB2-1784-09D2-F537-7AB86E12925E}"/>
              </a:ext>
            </a:extLst>
          </p:cNvPr>
          <p:cNvSpPr txBox="1"/>
          <p:nvPr/>
        </p:nvSpPr>
        <p:spPr>
          <a:xfrm>
            <a:off x="3487195" y="2197856"/>
            <a:ext cx="1149674" cy="246221"/>
          </a:xfrm>
          <a:prstGeom prst="rect">
            <a:avLst/>
          </a:prstGeom>
          <a:noFill/>
        </p:spPr>
        <p:txBody>
          <a:bodyPr wrap="none" rtlCol="0">
            <a:spAutoFit/>
          </a:bodyPr>
          <a:lstStyle/>
          <a:p>
            <a:r>
              <a:rPr lang="en-US" sz="1000" b="0" dirty="0">
                <a:solidFill>
                  <a:schemeClr val="bg1"/>
                </a:solidFill>
              </a:rPr>
              <a:t>Optical Afterglow</a:t>
            </a:r>
          </a:p>
        </p:txBody>
      </p:sp>
      <p:pic>
        <p:nvPicPr>
          <p:cNvPr id="17" name="eso1733d-2">
            <a:hlinkClick r:id="" action="ppaction://media"/>
            <a:extLst>
              <a:ext uri="{FF2B5EF4-FFF2-40B4-BE49-F238E27FC236}">
                <a16:creationId xmlns:a16="http://schemas.microsoft.com/office/drawing/2014/main" id="{75F0B2E6-0FBB-9D8B-28D5-F5BDBCB3874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033086" y="2217479"/>
            <a:ext cx="3819441" cy="2148436"/>
          </a:xfrm>
          <a:prstGeom prst="rect">
            <a:avLst/>
          </a:prstGeom>
        </p:spPr>
      </p:pic>
      <p:sp>
        <p:nvSpPr>
          <p:cNvPr id="18" name="TextBox 17">
            <a:extLst>
              <a:ext uri="{FF2B5EF4-FFF2-40B4-BE49-F238E27FC236}">
                <a16:creationId xmlns:a16="http://schemas.microsoft.com/office/drawing/2014/main" id="{BA3879FE-AE35-F34A-F213-68B0DAF74952}"/>
              </a:ext>
            </a:extLst>
          </p:cNvPr>
          <p:cNvSpPr txBox="1"/>
          <p:nvPr/>
        </p:nvSpPr>
        <p:spPr>
          <a:xfrm>
            <a:off x="3384867" y="3917287"/>
            <a:ext cx="1383712" cy="246221"/>
          </a:xfrm>
          <a:prstGeom prst="rect">
            <a:avLst/>
          </a:prstGeom>
          <a:noFill/>
        </p:spPr>
        <p:txBody>
          <a:bodyPr wrap="none" rtlCol="0">
            <a:spAutoFit/>
          </a:bodyPr>
          <a:lstStyle/>
          <a:p>
            <a:r>
              <a:rPr lang="en-US" sz="1000" b="0" dirty="0">
                <a:solidFill>
                  <a:schemeClr val="bg1"/>
                </a:solidFill>
              </a:rPr>
              <a:t>Credit: Hubble/NASA</a:t>
            </a:r>
          </a:p>
        </p:txBody>
      </p:sp>
      <p:sp>
        <p:nvSpPr>
          <p:cNvPr id="19" name="TextBox 18">
            <a:extLst>
              <a:ext uri="{FF2B5EF4-FFF2-40B4-BE49-F238E27FC236}">
                <a16:creationId xmlns:a16="http://schemas.microsoft.com/office/drawing/2014/main" id="{5F6268A8-5FDB-39C9-B176-0B1B75AF73AB}"/>
              </a:ext>
            </a:extLst>
          </p:cNvPr>
          <p:cNvSpPr txBox="1"/>
          <p:nvPr/>
        </p:nvSpPr>
        <p:spPr>
          <a:xfrm>
            <a:off x="7208724" y="4353759"/>
            <a:ext cx="1752403" cy="246221"/>
          </a:xfrm>
          <a:prstGeom prst="rect">
            <a:avLst/>
          </a:prstGeom>
          <a:noFill/>
        </p:spPr>
        <p:txBody>
          <a:bodyPr wrap="none" rtlCol="0">
            <a:spAutoFit/>
          </a:bodyPr>
          <a:lstStyle/>
          <a:p>
            <a:r>
              <a:rPr lang="en-US" sz="1000" b="0" dirty="0">
                <a:solidFill>
                  <a:schemeClr val="bg1"/>
                </a:solidFill>
              </a:rPr>
              <a:t>Credit: ESO-VLT/X-Shooter</a:t>
            </a:r>
          </a:p>
        </p:txBody>
      </p:sp>
      <p:sp>
        <p:nvSpPr>
          <p:cNvPr id="2" name="TextBox 1">
            <a:extLst>
              <a:ext uri="{FF2B5EF4-FFF2-40B4-BE49-F238E27FC236}">
                <a16:creationId xmlns:a16="http://schemas.microsoft.com/office/drawing/2014/main" id="{A1EB3FD4-36B2-9DE9-95B3-C0E643591464}"/>
              </a:ext>
            </a:extLst>
          </p:cNvPr>
          <p:cNvSpPr txBox="1"/>
          <p:nvPr/>
        </p:nvSpPr>
        <p:spPr>
          <a:xfrm>
            <a:off x="3368035" y="1452941"/>
            <a:ext cx="1840568" cy="523220"/>
          </a:xfrm>
          <a:prstGeom prst="rect">
            <a:avLst/>
          </a:prstGeom>
          <a:noFill/>
        </p:spPr>
        <p:txBody>
          <a:bodyPr wrap="none" rtlCol="0">
            <a:spAutoFit/>
          </a:bodyPr>
          <a:lstStyle/>
          <a:p>
            <a:r>
              <a:rPr lang="en-US" dirty="0">
                <a:solidFill>
                  <a:srgbClr val="FFFF00"/>
                </a:solidFill>
              </a:rPr>
              <a:t>NGC4993, ~40 </a:t>
            </a:r>
            <a:r>
              <a:rPr lang="en-US" dirty="0" err="1">
                <a:solidFill>
                  <a:srgbClr val="FFFF00"/>
                </a:solidFill>
              </a:rPr>
              <a:t>Mpc</a:t>
            </a:r>
            <a:r>
              <a:rPr lang="en-US" dirty="0">
                <a:solidFill>
                  <a:srgbClr val="FFFF00"/>
                </a:solidFill>
              </a:rPr>
              <a:t> </a:t>
            </a:r>
          </a:p>
          <a:p>
            <a:r>
              <a:rPr lang="en-US" dirty="0">
                <a:solidFill>
                  <a:srgbClr val="FFFF00"/>
                </a:solidFill>
              </a:rPr>
              <a:t>distant</a:t>
            </a:r>
          </a:p>
        </p:txBody>
      </p:sp>
      <p:sp>
        <p:nvSpPr>
          <p:cNvPr id="4" name="TextBox 3">
            <a:extLst>
              <a:ext uri="{FF2B5EF4-FFF2-40B4-BE49-F238E27FC236}">
                <a16:creationId xmlns:a16="http://schemas.microsoft.com/office/drawing/2014/main" id="{18693EA7-17C5-4B83-0E6F-C7A32D63CD96}"/>
              </a:ext>
            </a:extLst>
          </p:cNvPr>
          <p:cNvSpPr txBox="1"/>
          <p:nvPr/>
        </p:nvSpPr>
        <p:spPr>
          <a:xfrm>
            <a:off x="379242" y="979992"/>
            <a:ext cx="4755917" cy="307777"/>
          </a:xfrm>
          <a:custGeom>
            <a:avLst/>
            <a:gdLst>
              <a:gd name="connsiteX0" fmla="*/ 0 w 4755917"/>
              <a:gd name="connsiteY0" fmla="*/ 0 h 307777"/>
              <a:gd name="connsiteX1" fmla="*/ 546930 w 4755917"/>
              <a:gd name="connsiteY1" fmla="*/ 0 h 307777"/>
              <a:gd name="connsiteX2" fmla="*/ 998743 w 4755917"/>
              <a:gd name="connsiteY2" fmla="*/ 0 h 307777"/>
              <a:gd name="connsiteX3" fmla="*/ 1688351 w 4755917"/>
              <a:gd name="connsiteY3" fmla="*/ 0 h 307777"/>
              <a:gd name="connsiteX4" fmla="*/ 2235281 w 4755917"/>
              <a:gd name="connsiteY4" fmla="*/ 0 h 307777"/>
              <a:gd name="connsiteX5" fmla="*/ 2782211 w 4755917"/>
              <a:gd name="connsiteY5" fmla="*/ 0 h 307777"/>
              <a:gd name="connsiteX6" fmla="*/ 3471819 w 4755917"/>
              <a:gd name="connsiteY6" fmla="*/ 0 h 307777"/>
              <a:gd name="connsiteX7" fmla="*/ 3971191 w 4755917"/>
              <a:gd name="connsiteY7" fmla="*/ 0 h 307777"/>
              <a:gd name="connsiteX8" fmla="*/ 4755917 w 4755917"/>
              <a:gd name="connsiteY8" fmla="*/ 0 h 307777"/>
              <a:gd name="connsiteX9" fmla="*/ 4755917 w 4755917"/>
              <a:gd name="connsiteY9" fmla="*/ 307777 h 307777"/>
              <a:gd name="connsiteX10" fmla="*/ 4256546 w 4755917"/>
              <a:gd name="connsiteY10" fmla="*/ 307777 h 307777"/>
              <a:gd name="connsiteX11" fmla="*/ 3662056 w 4755917"/>
              <a:gd name="connsiteY11" fmla="*/ 307777 h 307777"/>
              <a:gd name="connsiteX12" fmla="*/ 3115126 w 4755917"/>
              <a:gd name="connsiteY12" fmla="*/ 307777 h 307777"/>
              <a:gd name="connsiteX13" fmla="*/ 2425518 w 4755917"/>
              <a:gd name="connsiteY13" fmla="*/ 307777 h 307777"/>
              <a:gd name="connsiteX14" fmla="*/ 1735910 w 4755917"/>
              <a:gd name="connsiteY14" fmla="*/ 307777 h 307777"/>
              <a:gd name="connsiteX15" fmla="*/ 1236538 w 4755917"/>
              <a:gd name="connsiteY15" fmla="*/ 307777 h 307777"/>
              <a:gd name="connsiteX16" fmla="*/ 642049 w 4755917"/>
              <a:gd name="connsiteY16" fmla="*/ 307777 h 307777"/>
              <a:gd name="connsiteX17" fmla="*/ 0 w 4755917"/>
              <a:gd name="connsiteY17" fmla="*/ 307777 h 307777"/>
              <a:gd name="connsiteX18" fmla="*/ 0 w 4755917"/>
              <a:gd name="connsiteY18"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755917" h="307777" extrusionOk="0">
                <a:moveTo>
                  <a:pt x="0" y="0"/>
                </a:moveTo>
                <a:cubicBezTo>
                  <a:pt x="193711" y="-7656"/>
                  <a:pt x="298437" y="64704"/>
                  <a:pt x="546930" y="0"/>
                </a:cubicBezTo>
                <a:cubicBezTo>
                  <a:pt x="795423" y="-64704"/>
                  <a:pt x="879111" y="3833"/>
                  <a:pt x="998743" y="0"/>
                </a:cubicBezTo>
                <a:cubicBezTo>
                  <a:pt x="1118375" y="-3833"/>
                  <a:pt x="1535554" y="20237"/>
                  <a:pt x="1688351" y="0"/>
                </a:cubicBezTo>
                <a:cubicBezTo>
                  <a:pt x="1841148" y="-20237"/>
                  <a:pt x="2108897" y="57494"/>
                  <a:pt x="2235281" y="0"/>
                </a:cubicBezTo>
                <a:cubicBezTo>
                  <a:pt x="2361665" y="-57494"/>
                  <a:pt x="2652346" y="12985"/>
                  <a:pt x="2782211" y="0"/>
                </a:cubicBezTo>
                <a:cubicBezTo>
                  <a:pt x="2912076" y="-12985"/>
                  <a:pt x="3212053" y="3725"/>
                  <a:pt x="3471819" y="0"/>
                </a:cubicBezTo>
                <a:cubicBezTo>
                  <a:pt x="3731585" y="-3725"/>
                  <a:pt x="3751805" y="18723"/>
                  <a:pt x="3971191" y="0"/>
                </a:cubicBezTo>
                <a:cubicBezTo>
                  <a:pt x="4190577" y="-18723"/>
                  <a:pt x="4532190" y="82219"/>
                  <a:pt x="4755917" y="0"/>
                </a:cubicBezTo>
                <a:cubicBezTo>
                  <a:pt x="4790423" y="123178"/>
                  <a:pt x="4746616" y="243200"/>
                  <a:pt x="4755917" y="307777"/>
                </a:cubicBezTo>
                <a:cubicBezTo>
                  <a:pt x="4610338" y="364826"/>
                  <a:pt x="4417474" y="262737"/>
                  <a:pt x="4256546" y="307777"/>
                </a:cubicBezTo>
                <a:cubicBezTo>
                  <a:pt x="4095618" y="352817"/>
                  <a:pt x="3858027" y="272755"/>
                  <a:pt x="3662056" y="307777"/>
                </a:cubicBezTo>
                <a:cubicBezTo>
                  <a:pt x="3466085" y="342799"/>
                  <a:pt x="3320453" y="268634"/>
                  <a:pt x="3115126" y="307777"/>
                </a:cubicBezTo>
                <a:cubicBezTo>
                  <a:pt x="2909799" y="346920"/>
                  <a:pt x="2691619" y="231843"/>
                  <a:pt x="2425518" y="307777"/>
                </a:cubicBezTo>
                <a:cubicBezTo>
                  <a:pt x="2159417" y="383711"/>
                  <a:pt x="1906745" y="290894"/>
                  <a:pt x="1735910" y="307777"/>
                </a:cubicBezTo>
                <a:cubicBezTo>
                  <a:pt x="1565075" y="324660"/>
                  <a:pt x="1473448" y="301404"/>
                  <a:pt x="1236538" y="307777"/>
                </a:cubicBezTo>
                <a:cubicBezTo>
                  <a:pt x="999628" y="314150"/>
                  <a:pt x="934253" y="273563"/>
                  <a:pt x="642049" y="307777"/>
                </a:cubicBezTo>
                <a:cubicBezTo>
                  <a:pt x="349845" y="341991"/>
                  <a:pt x="206434" y="286025"/>
                  <a:pt x="0" y="307777"/>
                </a:cubicBezTo>
                <a:cubicBezTo>
                  <a:pt x="-31004" y="205515"/>
                  <a:pt x="1678" y="110010"/>
                  <a:pt x="0" y="0"/>
                </a:cubicBezTo>
                <a:close/>
              </a:path>
            </a:pathLst>
          </a:custGeom>
          <a:noFill/>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r>
              <a:rPr lang="en-US" dirty="0">
                <a:solidFill>
                  <a:schemeClr val="bg1"/>
                </a:solidFill>
              </a:rPr>
              <a:t>Multi-messenger Astronomy with Gravitational Waves</a:t>
            </a:r>
          </a:p>
        </p:txBody>
      </p:sp>
    </p:spTree>
    <p:extLst>
      <p:ext uri="{BB962C8B-B14F-4D97-AF65-F5344CB8AC3E}">
        <p14:creationId xmlns:p14="http://schemas.microsoft.com/office/powerpoint/2010/main" val="63484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40"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bwMode="auto">
          <a:xfrm>
            <a:off x="0" y="-857250"/>
            <a:ext cx="9144000" cy="6858000"/>
          </a:xfrm>
          <a:prstGeom prst="rect">
            <a:avLst/>
          </a:prstGeom>
          <a:solidFill>
            <a:srgbClr val="000000"/>
          </a:solidFill>
          <a:ln w="12700" cap="flat" cmpd="sng" algn="ctr">
            <a:solidFill>
              <a:srgbClr val="00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a:endParaRPr lang="en-US" dirty="0"/>
          </a:p>
        </p:txBody>
      </p:sp>
      <p:pic>
        <p:nvPicPr>
          <p:cNvPr id="2" name="Picture 1"/>
          <p:cNvPicPr>
            <a:picLocks/>
          </p:cNvPicPr>
          <p:nvPr/>
        </p:nvPicPr>
        <p:blipFill>
          <a:blip r:embed="rId3" cstate="print">
            <a:extLst>
              <a:ext uri="{28A0092B-C50C-407E-A947-70E740481C1C}">
                <a14:useLocalDpi xmlns:a14="http://schemas.microsoft.com/office/drawing/2010/main"/>
              </a:ext>
            </a:extLst>
          </a:blip>
          <a:stretch>
            <a:fillRect/>
          </a:stretch>
        </p:blipFill>
        <p:spPr>
          <a:xfrm>
            <a:off x="450437" y="1221945"/>
            <a:ext cx="7783548" cy="4065084"/>
          </a:xfrm>
          <a:prstGeom prst="rect">
            <a:avLst/>
          </a:prstGeom>
        </p:spPr>
      </p:pic>
      <p:sp>
        <p:nvSpPr>
          <p:cNvPr id="4" name="Rounded Rectangle 3"/>
          <p:cNvSpPr/>
          <p:nvPr/>
        </p:nvSpPr>
        <p:spPr bwMode="auto">
          <a:xfrm>
            <a:off x="2253166" y="945530"/>
            <a:ext cx="3175000" cy="787400"/>
          </a:xfrm>
          <a:prstGeom prst="roundRect">
            <a:avLst/>
          </a:prstGeom>
          <a:solidFill>
            <a:schemeClr val="tx2"/>
          </a:solidFill>
          <a:ln w="12700" cap="flat" cmpd="sng" algn="ctr">
            <a:solidFill>
              <a:schemeClr val="tx2"/>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a:endParaRPr lang="en-US"/>
          </a:p>
        </p:txBody>
      </p:sp>
      <p:sp>
        <p:nvSpPr>
          <p:cNvPr id="5" name="Rectangle 4">
            <a:extLst>
              <a:ext uri="{FF2B5EF4-FFF2-40B4-BE49-F238E27FC236}">
                <a16:creationId xmlns:a16="http://schemas.microsoft.com/office/drawing/2014/main" id="{7300D09A-3840-4238-B9AF-08850138D15F}"/>
              </a:ext>
            </a:extLst>
          </p:cNvPr>
          <p:cNvSpPr/>
          <p:nvPr/>
        </p:nvSpPr>
        <p:spPr>
          <a:xfrm>
            <a:off x="379242" y="292608"/>
            <a:ext cx="8541027" cy="400110"/>
          </a:xfrm>
          <a:prstGeom prst="rect">
            <a:avLst/>
          </a:prstGeom>
        </p:spPr>
        <p:txBody>
          <a:bodyPr wrap="square">
            <a:spAutoFit/>
          </a:bodyPr>
          <a:lstStyle/>
          <a:p>
            <a:r>
              <a:rPr lang="en-US" sz="2000" dirty="0">
                <a:solidFill>
                  <a:srgbClr val="FFFFFF"/>
                </a:solidFill>
                <a:latin typeface="Helvetica"/>
                <a:cs typeface="Helvetica"/>
              </a:rPr>
              <a:t>Binary Neutron Star Collisions Are Foundries of Heavy Elements!</a:t>
            </a:r>
            <a:endParaRPr lang="is-IS" sz="2000" dirty="0">
              <a:solidFill>
                <a:srgbClr val="FFFFFF"/>
              </a:solidFill>
              <a:latin typeface="Helvetica"/>
              <a:cs typeface="Helvetica"/>
            </a:endParaRPr>
          </a:p>
        </p:txBody>
      </p:sp>
      <p:sp>
        <p:nvSpPr>
          <p:cNvPr id="6" name="TextBox 5">
            <a:extLst>
              <a:ext uri="{FF2B5EF4-FFF2-40B4-BE49-F238E27FC236}">
                <a16:creationId xmlns:a16="http://schemas.microsoft.com/office/drawing/2014/main" id="{121AE2BB-E547-1E1C-9FAE-ECE8B413630F}"/>
              </a:ext>
            </a:extLst>
          </p:cNvPr>
          <p:cNvSpPr txBox="1"/>
          <p:nvPr/>
        </p:nvSpPr>
        <p:spPr>
          <a:xfrm>
            <a:off x="5191677" y="4289924"/>
            <a:ext cx="3042308" cy="307777"/>
          </a:xfrm>
          <a:prstGeom prst="rect">
            <a:avLst/>
          </a:prstGeom>
          <a:noFill/>
        </p:spPr>
        <p:txBody>
          <a:bodyPr wrap="none" rtlCol="0">
            <a:spAutoFit/>
          </a:bodyPr>
          <a:lstStyle/>
          <a:p>
            <a:r>
              <a:rPr lang="en-US" dirty="0">
                <a:solidFill>
                  <a:schemeClr val="bg1"/>
                </a:solidFill>
              </a:rPr>
              <a:t>Periodic Table: Jennifer Johnson </a:t>
            </a:r>
          </a:p>
        </p:txBody>
      </p:sp>
      <p:pic>
        <p:nvPicPr>
          <p:cNvPr id="7" name="Picture 2" descr="Artist’s conception of a supernova">
            <a:extLst>
              <a:ext uri="{FF2B5EF4-FFF2-40B4-BE49-F238E27FC236}">
                <a16:creationId xmlns:a16="http://schemas.microsoft.com/office/drawing/2014/main" id="{606805EB-93EB-3ADA-33F0-19111679DD63}"/>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19327" y="1054183"/>
            <a:ext cx="1400119" cy="120612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A67C176-E97E-E4E1-E7F2-F45958B7FEEE}"/>
              </a:ext>
            </a:extLst>
          </p:cNvPr>
          <p:cNvSpPr txBox="1"/>
          <p:nvPr/>
        </p:nvSpPr>
        <p:spPr>
          <a:xfrm>
            <a:off x="5326820" y="921852"/>
            <a:ext cx="2541080" cy="307777"/>
          </a:xfrm>
          <a:custGeom>
            <a:avLst/>
            <a:gdLst>
              <a:gd name="connsiteX0" fmla="*/ 0 w 2541080"/>
              <a:gd name="connsiteY0" fmla="*/ 0 h 307777"/>
              <a:gd name="connsiteX1" fmla="*/ 482805 w 2541080"/>
              <a:gd name="connsiteY1" fmla="*/ 0 h 307777"/>
              <a:gd name="connsiteX2" fmla="*/ 991021 w 2541080"/>
              <a:gd name="connsiteY2" fmla="*/ 0 h 307777"/>
              <a:gd name="connsiteX3" fmla="*/ 1499237 w 2541080"/>
              <a:gd name="connsiteY3" fmla="*/ 0 h 307777"/>
              <a:gd name="connsiteX4" fmla="*/ 2058275 w 2541080"/>
              <a:gd name="connsiteY4" fmla="*/ 0 h 307777"/>
              <a:gd name="connsiteX5" fmla="*/ 2541080 w 2541080"/>
              <a:gd name="connsiteY5" fmla="*/ 0 h 307777"/>
              <a:gd name="connsiteX6" fmla="*/ 2541080 w 2541080"/>
              <a:gd name="connsiteY6" fmla="*/ 307777 h 307777"/>
              <a:gd name="connsiteX7" fmla="*/ 2032864 w 2541080"/>
              <a:gd name="connsiteY7" fmla="*/ 307777 h 307777"/>
              <a:gd name="connsiteX8" fmla="*/ 1473826 w 2541080"/>
              <a:gd name="connsiteY8" fmla="*/ 307777 h 307777"/>
              <a:gd name="connsiteX9" fmla="*/ 1041843 w 2541080"/>
              <a:gd name="connsiteY9" fmla="*/ 307777 h 307777"/>
              <a:gd name="connsiteX10" fmla="*/ 559038 w 2541080"/>
              <a:gd name="connsiteY10" fmla="*/ 307777 h 307777"/>
              <a:gd name="connsiteX11" fmla="*/ 0 w 2541080"/>
              <a:gd name="connsiteY11" fmla="*/ 307777 h 307777"/>
              <a:gd name="connsiteX12" fmla="*/ 0 w 2541080"/>
              <a:gd name="connsiteY12"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41080" h="307777" extrusionOk="0">
                <a:moveTo>
                  <a:pt x="0" y="0"/>
                </a:moveTo>
                <a:cubicBezTo>
                  <a:pt x="165513" y="-45303"/>
                  <a:pt x="243137" y="40894"/>
                  <a:pt x="482805" y="0"/>
                </a:cubicBezTo>
                <a:cubicBezTo>
                  <a:pt x="722473" y="-40894"/>
                  <a:pt x="770189" y="41416"/>
                  <a:pt x="991021" y="0"/>
                </a:cubicBezTo>
                <a:cubicBezTo>
                  <a:pt x="1211853" y="-41416"/>
                  <a:pt x="1345355" y="24066"/>
                  <a:pt x="1499237" y="0"/>
                </a:cubicBezTo>
                <a:cubicBezTo>
                  <a:pt x="1653119" y="-24066"/>
                  <a:pt x="1848340" y="38514"/>
                  <a:pt x="2058275" y="0"/>
                </a:cubicBezTo>
                <a:cubicBezTo>
                  <a:pt x="2268210" y="-38514"/>
                  <a:pt x="2364579" y="18465"/>
                  <a:pt x="2541080" y="0"/>
                </a:cubicBezTo>
                <a:cubicBezTo>
                  <a:pt x="2576792" y="107723"/>
                  <a:pt x="2527549" y="172103"/>
                  <a:pt x="2541080" y="307777"/>
                </a:cubicBezTo>
                <a:cubicBezTo>
                  <a:pt x="2426933" y="365803"/>
                  <a:pt x="2244259" y="284639"/>
                  <a:pt x="2032864" y="307777"/>
                </a:cubicBezTo>
                <a:cubicBezTo>
                  <a:pt x="1821469" y="330915"/>
                  <a:pt x="1739233" y="306175"/>
                  <a:pt x="1473826" y="307777"/>
                </a:cubicBezTo>
                <a:cubicBezTo>
                  <a:pt x="1208419" y="309379"/>
                  <a:pt x="1143346" y="261776"/>
                  <a:pt x="1041843" y="307777"/>
                </a:cubicBezTo>
                <a:cubicBezTo>
                  <a:pt x="940340" y="353778"/>
                  <a:pt x="715556" y="258611"/>
                  <a:pt x="559038" y="307777"/>
                </a:cubicBezTo>
                <a:cubicBezTo>
                  <a:pt x="402520" y="356943"/>
                  <a:pt x="179766" y="304795"/>
                  <a:pt x="0" y="307777"/>
                </a:cubicBezTo>
                <a:cubicBezTo>
                  <a:pt x="-28576" y="168625"/>
                  <a:pt x="3570" y="147838"/>
                  <a:pt x="0" y="0"/>
                </a:cubicBezTo>
                <a:close/>
              </a:path>
            </a:pathLst>
          </a:custGeom>
          <a:noFill/>
          <a:ln w="19050">
            <a:solidFill>
              <a:schemeClr val="tx1"/>
            </a:solidFill>
            <a:extLst>
              <a:ext uri="{C807C97D-BFC1-408E-A445-0C87EB9F89A2}">
                <ask:lineSketchStyleProps xmlns:ask="http://schemas.microsoft.com/office/drawing/2018/sketchyshapes" sd="3844223607">
                  <a:prstGeom prst="rect">
                    <a:avLst/>
                  </a:prstGeom>
                  <ask:type>
                    <ask:lineSketchScribble/>
                  </ask:type>
                </ask:lineSketchStyleProps>
              </a:ext>
            </a:extLst>
          </a:ln>
        </p:spPr>
        <p:txBody>
          <a:bodyPr wrap="none" rtlCol="0">
            <a:spAutoFit/>
          </a:bodyPr>
          <a:lstStyle/>
          <a:p>
            <a:r>
              <a:rPr lang="en-US" dirty="0">
                <a:solidFill>
                  <a:schemeClr val="bg1"/>
                </a:solidFill>
              </a:rPr>
              <a:t>R-Process Nucleosynthesis</a:t>
            </a:r>
          </a:p>
        </p:txBody>
      </p:sp>
      <p:pic>
        <p:nvPicPr>
          <p:cNvPr id="9" name="Picture 8">
            <a:extLst>
              <a:ext uri="{FF2B5EF4-FFF2-40B4-BE49-F238E27FC236}">
                <a16:creationId xmlns:a16="http://schemas.microsoft.com/office/drawing/2014/main" id="{A8CC7167-8EAB-31FA-AFE7-51274F5AAEAE}"/>
              </a:ext>
            </a:extLst>
          </p:cNvPr>
          <p:cNvPicPr>
            <a:picLocks noChangeAspect="1"/>
          </p:cNvPicPr>
          <p:nvPr/>
        </p:nvPicPr>
        <p:blipFill>
          <a:blip r:embed="rId5"/>
          <a:stretch>
            <a:fillRect/>
          </a:stretch>
        </p:blipFill>
        <p:spPr>
          <a:xfrm>
            <a:off x="3219446" y="853576"/>
            <a:ext cx="1977795" cy="1415147"/>
          </a:xfrm>
          <a:prstGeom prst="rect">
            <a:avLst/>
          </a:prstGeom>
        </p:spPr>
      </p:pic>
    </p:spTree>
    <p:extLst>
      <p:ext uri="{BB962C8B-B14F-4D97-AF65-F5344CB8AC3E}">
        <p14:creationId xmlns:p14="http://schemas.microsoft.com/office/powerpoint/2010/main" val="1101204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5A1C168-FAC9-21FB-2EE6-D7305747C2B6}"/>
              </a:ext>
            </a:extLst>
          </p:cNvPr>
          <p:cNvSpPr>
            <a:spLocks noGrp="1"/>
          </p:cNvSpPr>
          <p:nvPr>
            <p:ph type="sldNum" sz="quarter" idx="11"/>
          </p:nvPr>
        </p:nvSpPr>
        <p:spPr/>
        <p:txBody>
          <a:bodyPr/>
          <a:lstStyle/>
          <a:p>
            <a:pPr>
              <a:defRPr/>
            </a:pPr>
            <a:fld id="{4703B35A-92CA-9244-943F-6D1BF23D8702}" type="slidenum">
              <a:rPr lang="en-US" smtClean="0"/>
              <a:pPr>
                <a:defRPr/>
              </a:pPr>
              <a:t>16</a:t>
            </a:fld>
            <a:endParaRPr lang="en-US"/>
          </a:p>
        </p:txBody>
      </p:sp>
      <p:sp>
        <p:nvSpPr>
          <p:cNvPr id="4" name="Rectangle 3">
            <a:extLst>
              <a:ext uri="{FF2B5EF4-FFF2-40B4-BE49-F238E27FC236}">
                <a16:creationId xmlns:a16="http://schemas.microsoft.com/office/drawing/2014/main" id="{3740187E-6BA6-AB06-A0C6-209A7BFCE5C1}"/>
              </a:ext>
            </a:extLst>
          </p:cNvPr>
          <p:cNvSpPr/>
          <p:nvPr/>
        </p:nvSpPr>
        <p:spPr>
          <a:xfrm>
            <a:off x="379242" y="292608"/>
            <a:ext cx="8541027" cy="338554"/>
          </a:xfrm>
          <a:prstGeom prst="rect">
            <a:avLst/>
          </a:prstGeom>
        </p:spPr>
        <p:txBody>
          <a:bodyPr wrap="square">
            <a:spAutoFit/>
          </a:bodyPr>
          <a:lstStyle/>
          <a:p>
            <a:r>
              <a:rPr lang="en-US" sz="1600" dirty="0">
                <a:solidFill>
                  <a:srgbClr val="FFFFFF"/>
                </a:solidFill>
                <a:latin typeface="Helvetica"/>
                <a:cs typeface="Helvetica"/>
              </a:rPr>
              <a:t>And Perhaps…?</a:t>
            </a:r>
            <a:endParaRPr lang="is-IS" sz="1600" dirty="0">
              <a:solidFill>
                <a:srgbClr val="FFFFFF"/>
              </a:solidFill>
              <a:latin typeface="Helvetica"/>
              <a:cs typeface="Helvetica"/>
            </a:endParaRPr>
          </a:p>
        </p:txBody>
      </p:sp>
      <p:pic>
        <p:nvPicPr>
          <p:cNvPr id="5" name="Picture 4">
            <a:extLst>
              <a:ext uri="{FF2B5EF4-FFF2-40B4-BE49-F238E27FC236}">
                <a16:creationId xmlns:a16="http://schemas.microsoft.com/office/drawing/2014/main" id="{2728F168-1C51-3007-EC32-418533308E37}"/>
              </a:ext>
            </a:extLst>
          </p:cNvPr>
          <p:cNvPicPr>
            <a:picLocks noChangeAspect="1"/>
          </p:cNvPicPr>
          <p:nvPr/>
        </p:nvPicPr>
        <p:blipFill>
          <a:blip r:embed="rId3"/>
          <a:stretch>
            <a:fillRect/>
          </a:stretch>
        </p:blipFill>
        <p:spPr>
          <a:xfrm>
            <a:off x="535781" y="754442"/>
            <a:ext cx="7772400" cy="1708426"/>
          </a:xfrm>
          <a:prstGeom prst="rect">
            <a:avLst/>
          </a:prstGeom>
          <a:effectLst>
            <a:outerShdw blurRad="50800" dist="76200" dir="1860000" algn="ctr" rotWithShape="0">
              <a:srgbClr val="FFFF00"/>
            </a:outerShdw>
          </a:effectLst>
        </p:spPr>
      </p:pic>
      <p:sp>
        <p:nvSpPr>
          <p:cNvPr id="8" name="TextBox 7">
            <a:extLst>
              <a:ext uri="{FF2B5EF4-FFF2-40B4-BE49-F238E27FC236}">
                <a16:creationId xmlns:a16="http://schemas.microsoft.com/office/drawing/2014/main" id="{B1BEAB6B-9AA3-59A7-44FE-B0C6A8635840}"/>
              </a:ext>
            </a:extLst>
          </p:cNvPr>
          <p:cNvSpPr txBox="1"/>
          <p:nvPr/>
        </p:nvSpPr>
        <p:spPr>
          <a:xfrm>
            <a:off x="5853748" y="2164010"/>
            <a:ext cx="2454433" cy="230832"/>
          </a:xfrm>
          <a:prstGeom prst="rect">
            <a:avLst/>
          </a:prstGeom>
          <a:noFill/>
        </p:spPr>
        <p:txBody>
          <a:bodyPr wrap="square">
            <a:spAutoFit/>
          </a:bodyPr>
          <a:lstStyle/>
          <a:p>
            <a:r>
              <a:rPr lang="en-US" sz="900" dirty="0">
                <a:hlinkClick r:id="rId4"/>
              </a:rPr>
              <a:t>https://</a:t>
            </a:r>
            <a:r>
              <a:rPr lang="en-US" sz="900" dirty="0" err="1">
                <a:hlinkClick r:id="rId4"/>
              </a:rPr>
              <a:t>arxiv.org</a:t>
            </a:r>
            <a:r>
              <a:rPr lang="en-US" sz="900" dirty="0">
                <a:hlinkClick r:id="rId4"/>
              </a:rPr>
              <a:t>/abs/2402.03593</a:t>
            </a:r>
            <a:endParaRPr lang="en-US" sz="900" dirty="0"/>
          </a:p>
        </p:txBody>
      </p:sp>
      <p:pic>
        <p:nvPicPr>
          <p:cNvPr id="9" name="Picture 8">
            <a:extLst>
              <a:ext uri="{FF2B5EF4-FFF2-40B4-BE49-F238E27FC236}">
                <a16:creationId xmlns:a16="http://schemas.microsoft.com/office/drawing/2014/main" id="{6639DF45-D7CB-DEAC-8197-C2A7568CDA7E}"/>
              </a:ext>
            </a:extLst>
          </p:cNvPr>
          <p:cNvPicPr>
            <a:picLocks noChangeAspect="1"/>
          </p:cNvPicPr>
          <p:nvPr/>
        </p:nvPicPr>
        <p:blipFill>
          <a:blip r:embed="rId5"/>
          <a:stretch>
            <a:fillRect/>
          </a:stretch>
        </p:blipFill>
        <p:spPr>
          <a:xfrm>
            <a:off x="2626255" y="2673191"/>
            <a:ext cx="3591451" cy="2177701"/>
          </a:xfrm>
          <a:prstGeom prst="rect">
            <a:avLst/>
          </a:prstGeom>
          <a:effectLst>
            <a:outerShdw blurRad="50800" dist="76200" dir="1860000" algn="ctr" rotWithShape="0">
              <a:srgbClr val="FFFF00"/>
            </a:outerShdw>
          </a:effectLst>
        </p:spPr>
      </p:pic>
    </p:spTree>
    <p:extLst>
      <p:ext uri="{BB962C8B-B14F-4D97-AF65-F5344CB8AC3E}">
        <p14:creationId xmlns:p14="http://schemas.microsoft.com/office/powerpoint/2010/main" val="42037310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AD35EF9-C574-802C-3C70-D4F829E1266E}"/>
              </a:ext>
            </a:extLst>
          </p:cNvPr>
          <p:cNvSpPr>
            <a:spLocks noGrp="1"/>
          </p:cNvSpPr>
          <p:nvPr>
            <p:ph type="sldNum" sz="quarter" idx="11"/>
          </p:nvPr>
        </p:nvSpPr>
        <p:spPr/>
        <p:txBody>
          <a:bodyPr/>
          <a:lstStyle/>
          <a:p>
            <a:pPr>
              <a:defRPr/>
            </a:pPr>
            <a:fld id="{4703B35A-92CA-9244-943F-6D1BF23D8702}" type="slidenum">
              <a:rPr lang="en-US" smtClean="0"/>
              <a:pPr>
                <a:defRPr/>
              </a:pPr>
              <a:t>17</a:t>
            </a:fld>
            <a:endParaRPr lang="en-US"/>
          </a:p>
        </p:txBody>
      </p:sp>
      <p:pic>
        <p:nvPicPr>
          <p:cNvPr id="4" name="Picture 3">
            <a:extLst>
              <a:ext uri="{FF2B5EF4-FFF2-40B4-BE49-F238E27FC236}">
                <a16:creationId xmlns:a16="http://schemas.microsoft.com/office/drawing/2014/main" id="{14B7B212-EEED-91E2-B2A3-E0AE9AF0C965}"/>
              </a:ext>
            </a:extLst>
          </p:cNvPr>
          <p:cNvPicPr>
            <a:picLocks noChangeAspect="1"/>
          </p:cNvPicPr>
          <p:nvPr/>
        </p:nvPicPr>
        <p:blipFill>
          <a:blip r:embed="rId3"/>
          <a:stretch>
            <a:fillRect/>
          </a:stretch>
        </p:blipFill>
        <p:spPr>
          <a:xfrm>
            <a:off x="787749" y="2255926"/>
            <a:ext cx="7724011" cy="2529614"/>
          </a:xfrm>
          <a:prstGeom prst="rect">
            <a:avLst/>
          </a:prstGeom>
        </p:spPr>
      </p:pic>
      <p:sp>
        <p:nvSpPr>
          <p:cNvPr id="5" name="Rectangle 4">
            <a:extLst>
              <a:ext uri="{FF2B5EF4-FFF2-40B4-BE49-F238E27FC236}">
                <a16:creationId xmlns:a16="http://schemas.microsoft.com/office/drawing/2014/main" id="{38203C96-B5F6-E677-043E-61D4932880E9}"/>
              </a:ext>
            </a:extLst>
          </p:cNvPr>
          <p:cNvSpPr/>
          <p:nvPr/>
        </p:nvSpPr>
        <p:spPr>
          <a:xfrm>
            <a:off x="379242" y="292608"/>
            <a:ext cx="8541027" cy="400110"/>
          </a:xfrm>
          <a:prstGeom prst="rect">
            <a:avLst/>
          </a:prstGeom>
        </p:spPr>
        <p:txBody>
          <a:bodyPr wrap="square">
            <a:spAutoFit/>
          </a:bodyPr>
          <a:lstStyle/>
          <a:p>
            <a:r>
              <a:rPr lang="en-US" sz="2000" dirty="0">
                <a:solidFill>
                  <a:srgbClr val="FFFFFF"/>
                </a:solidFill>
                <a:latin typeface="Helvetica"/>
                <a:cs typeface="Helvetica"/>
              </a:rPr>
              <a:t>Measuring the Hubble Constant: Gravitational Wave Standard Sirens</a:t>
            </a:r>
            <a:endParaRPr lang="is-IS" sz="2000" dirty="0">
              <a:solidFill>
                <a:srgbClr val="FFFFFF"/>
              </a:solidFill>
              <a:latin typeface="Helvetica"/>
              <a:cs typeface="Helvetica"/>
            </a:endParaRPr>
          </a:p>
        </p:txBody>
      </p:sp>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8CA20E07-E6CA-481C-9BFC-A8872B0F5104}"/>
                  </a:ext>
                </a:extLst>
              </p:cNvPr>
              <p:cNvSpPr txBox="1"/>
              <p:nvPr/>
            </p:nvSpPr>
            <p:spPr>
              <a:xfrm>
                <a:off x="934341" y="1289656"/>
                <a:ext cx="3334765" cy="369332"/>
              </a:xfrm>
              <a:custGeom>
                <a:avLst/>
                <a:gdLst>
                  <a:gd name="connsiteX0" fmla="*/ 0 w 4257854"/>
                  <a:gd name="connsiteY0" fmla="*/ 0 h 402418"/>
                  <a:gd name="connsiteX1" fmla="*/ 574810 w 4257854"/>
                  <a:gd name="connsiteY1" fmla="*/ 0 h 402418"/>
                  <a:gd name="connsiteX2" fmla="*/ 1021885 w 4257854"/>
                  <a:gd name="connsiteY2" fmla="*/ 0 h 402418"/>
                  <a:gd name="connsiteX3" fmla="*/ 1596695 w 4257854"/>
                  <a:gd name="connsiteY3" fmla="*/ 0 h 402418"/>
                  <a:gd name="connsiteX4" fmla="*/ 2128927 w 4257854"/>
                  <a:gd name="connsiteY4" fmla="*/ 0 h 402418"/>
                  <a:gd name="connsiteX5" fmla="*/ 2661159 w 4257854"/>
                  <a:gd name="connsiteY5" fmla="*/ 0 h 402418"/>
                  <a:gd name="connsiteX6" fmla="*/ 3108233 w 4257854"/>
                  <a:gd name="connsiteY6" fmla="*/ 0 h 402418"/>
                  <a:gd name="connsiteX7" fmla="*/ 3725622 w 4257854"/>
                  <a:gd name="connsiteY7" fmla="*/ 0 h 402418"/>
                  <a:gd name="connsiteX8" fmla="*/ 4257854 w 4257854"/>
                  <a:gd name="connsiteY8" fmla="*/ 0 h 402418"/>
                  <a:gd name="connsiteX9" fmla="*/ 4257854 w 4257854"/>
                  <a:gd name="connsiteY9" fmla="*/ 402418 h 402418"/>
                  <a:gd name="connsiteX10" fmla="*/ 3640465 w 4257854"/>
                  <a:gd name="connsiteY10" fmla="*/ 402418 h 402418"/>
                  <a:gd name="connsiteX11" fmla="*/ 3108233 w 4257854"/>
                  <a:gd name="connsiteY11" fmla="*/ 402418 h 402418"/>
                  <a:gd name="connsiteX12" fmla="*/ 2533423 w 4257854"/>
                  <a:gd name="connsiteY12" fmla="*/ 402418 h 402418"/>
                  <a:gd name="connsiteX13" fmla="*/ 2043770 w 4257854"/>
                  <a:gd name="connsiteY13" fmla="*/ 402418 h 402418"/>
                  <a:gd name="connsiteX14" fmla="*/ 1554117 w 4257854"/>
                  <a:gd name="connsiteY14" fmla="*/ 402418 h 402418"/>
                  <a:gd name="connsiteX15" fmla="*/ 1107042 w 4257854"/>
                  <a:gd name="connsiteY15" fmla="*/ 402418 h 402418"/>
                  <a:gd name="connsiteX16" fmla="*/ 659967 w 4257854"/>
                  <a:gd name="connsiteY16" fmla="*/ 402418 h 402418"/>
                  <a:gd name="connsiteX17" fmla="*/ 0 w 4257854"/>
                  <a:gd name="connsiteY17" fmla="*/ 402418 h 402418"/>
                  <a:gd name="connsiteX18" fmla="*/ 0 w 4257854"/>
                  <a:gd name="connsiteY18" fmla="*/ 0 h 4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854" h="402418" fill="none" extrusionOk="0">
                    <a:moveTo>
                      <a:pt x="0" y="0"/>
                    </a:moveTo>
                    <a:cubicBezTo>
                      <a:pt x="219131" y="-50377"/>
                      <a:pt x="344615" y="50563"/>
                      <a:pt x="574810" y="0"/>
                    </a:cubicBezTo>
                    <a:cubicBezTo>
                      <a:pt x="805005" y="-50563"/>
                      <a:pt x="886380" y="2447"/>
                      <a:pt x="1021885" y="0"/>
                    </a:cubicBezTo>
                    <a:cubicBezTo>
                      <a:pt x="1157390" y="-2447"/>
                      <a:pt x="1427233" y="66213"/>
                      <a:pt x="1596695" y="0"/>
                    </a:cubicBezTo>
                    <a:cubicBezTo>
                      <a:pt x="1766157" y="-66213"/>
                      <a:pt x="2018216" y="18283"/>
                      <a:pt x="2128927" y="0"/>
                    </a:cubicBezTo>
                    <a:cubicBezTo>
                      <a:pt x="2239638" y="-18283"/>
                      <a:pt x="2532183" y="24704"/>
                      <a:pt x="2661159" y="0"/>
                    </a:cubicBezTo>
                    <a:cubicBezTo>
                      <a:pt x="2790135" y="-24704"/>
                      <a:pt x="2947729" y="42557"/>
                      <a:pt x="3108233" y="0"/>
                    </a:cubicBezTo>
                    <a:cubicBezTo>
                      <a:pt x="3268737" y="-42557"/>
                      <a:pt x="3527550" y="45532"/>
                      <a:pt x="3725622" y="0"/>
                    </a:cubicBezTo>
                    <a:cubicBezTo>
                      <a:pt x="3923694" y="-45532"/>
                      <a:pt x="4022845" y="25739"/>
                      <a:pt x="4257854" y="0"/>
                    </a:cubicBezTo>
                    <a:cubicBezTo>
                      <a:pt x="4294963" y="157073"/>
                      <a:pt x="4239937" y="272262"/>
                      <a:pt x="4257854" y="402418"/>
                    </a:cubicBezTo>
                    <a:cubicBezTo>
                      <a:pt x="3970741" y="458572"/>
                      <a:pt x="3774965" y="386571"/>
                      <a:pt x="3640465" y="402418"/>
                    </a:cubicBezTo>
                    <a:cubicBezTo>
                      <a:pt x="3505965" y="418265"/>
                      <a:pt x="3265623" y="350417"/>
                      <a:pt x="3108233" y="402418"/>
                    </a:cubicBezTo>
                    <a:cubicBezTo>
                      <a:pt x="2950843" y="454419"/>
                      <a:pt x="2804424" y="338895"/>
                      <a:pt x="2533423" y="402418"/>
                    </a:cubicBezTo>
                    <a:cubicBezTo>
                      <a:pt x="2262422" y="465941"/>
                      <a:pt x="2157512" y="398640"/>
                      <a:pt x="2043770" y="402418"/>
                    </a:cubicBezTo>
                    <a:cubicBezTo>
                      <a:pt x="1930028" y="406196"/>
                      <a:pt x="1795043" y="393324"/>
                      <a:pt x="1554117" y="402418"/>
                    </a:cubicBezTo>
                    <a:cubicBezTo>
                      <a:pt x="1313191" y="411512"/>
                      <a:pt x="1265124" y="378455"/>
                      <a:pt x="1107042" y="402418"/>
                    </a:cubicBezTo>
                    <a:cubicBezTo>
                      <a:pt x="948960" y="426381"/>
                      <a:pt x="774973" y="401320"/>
                      <a:pt x="659967" y="402418"/>
                    </a:cubicBezTo>
                    <a:cubicBezTo>
                      <a:pt x="544961" y="403516"/>
                      <a:pt x="260756" y="366576"/>
                      <a:pt x="0" y="402418"/>
                    </a:cubicBezTo>
                    <a:cubicBezTo>
                      <a:pt x="-10090" y="222579"/>
                      <a:pt x="21676" y="98319"/>
                      <a:pt x="0" y="0"/>
                    </a:cubicBezTo>
                    <a:close/>
                  </a:path>
                  <a:path w="4257854" h="402418" stroke="0" extrusionOk="0">
                    <a:moveTo>
                      <a:pt x="0" y="0"/>
                    </a:moveTo>
                    <a:cubicBezTo>
                      <a:pt x="209186" y="-59630"/>
                      <a:pt x="419478" y="19585"/>
                      <a:pt x="617389" y="0"/>
                    </a:cubicBezTo>
                    <a:cubicBezTo>
                      <a:pt x="815300" y="-19585"/>
                      <a:pt x="1028319" y="31254"/>
                      <a:pt x="1192199" y="0"/>
                    </a:cubicBezTo>
                    <a:cubicBezTo>
                      <a:pt x="1356079" y="-31254"/>
                      <a:pt x="1519710" y="28736"/>
                      <a:pt x="1681852" y="0"/>
                    </a:cubicBezTo>
                    <a:cubicBezTo>
                      <a:pt x="1843994" y="-28736"/>
                      <a:pt x="2122472" y="6151"/>
                      <a:pt x="2256663" y="0"/>
                    </a:cubicBezTo>
                    <a:cubicBezTo>
                      <a:pt x="2390854" y="-6151"/>
                      <a:pt x="2548670" y="39911"/>
                      <a:pt x="2788894" y="0"/>
                    </a:cubicBezTo>
                    <a:cubicBezTo>
                      <a:pt x="3029118" y="-39911"/>
                      <a:pt x="3125809" y="16943"/>
                      <a:pt x="3406283" y="0"/>
                    </a:cubicBezTo>
                    <a:cubicBezTo>
                      <a:pt x="3686757" y="-16943"/>
                      <a:pt x="3873413" y="8745"/>
                      <a:pt x="4257854" y="0"/>
                    </a:cubicBezTo>
                    <a:cubicBezTo>
                      <a:pt x="4290578" y="102732"/>
                      <a:pt x="4247239" y="269530"/>
                      <a:pt x="4257854" y="402418"/>
                    </a:cubicBezTo>
                    <a:cubicBezTo>
                      <a:pt x="3951531" y="459742"/>
                      <a:pt x="3947871" y="395415"/>
                      <a:pt x="3640465" y="402418"/>
                    </a:cubicBezTo>
                    <a:cubicBezTo>
                      <a:pt x="3333059" y="409421"/>
                      <a:pt x="3324744" y="397705"/>
                      <a:pt x="3108233" y="402418"/>
                    </a:cubicBezTo>
                    <a:cubicBezTo>
                      <a:pt x="2891722" y="407131"/>
                      <a:pt x="2883462" y="374079"/>
                      <a:pt x="2703737" y="402418"/>
                    </a:cubicBezTo>
                    <a:cubicBezTo>
                      <a:pt x="2524012" y="430757"/>
                      <a:pt x="2253910" y="367955"/>
                      <a:pt x="2128927" y="402418"/>
                    </a:cubicBezTo>
                    <a:cubicBezTo>
                      <a:pt x="2003944" y="436881"/>
                      <a:pt x="1741391" y="374547"/>
                      <a:pt x="1554117" y="402418"/>
                    </a:cubicBezTo>
                    <a:cubicBezTo>
                      <a:pt x="1366843" y="430289"/>
                      <a:pt x="1250403" y="379444"/>
                      <a:pt x="1064464" y="402418"/>
                    </a:cubicBezTo>
                    <a:cubicBezTo>
                      <a:pt x="878525" y="425392"/>
                      <a:pt x="758630" y="389774"/>
                      <a:pt x="574810" y="402418"/>
                    </a:cubicBezTo>
                    <a:cubicBezTo>
                      <a:pt x="390990" y="415062"/>
                      <a:pt x="190152" y="391161"/>
                      <a:pt x="0" y="402418"/>
                    </a:cubicBezTo>
                    <a:cubicBezTo>
                      <a:pt x="-26603" y="222859"/>
                      <a:pt x="20057" y="199709"/>
                      <a:pt x="0" y="0"/>
                    </a:cubicBezTo>
                    <a:close/>
                  </a:path>
                </a:pathLst>
              </a:custGeom>
              <a:solidFill>
                <a:schemeClr val="bg1"/>
              </a:solidFill>
              <a:ln w="28575">
                <a:solidFill>
                  <a:schemeClr val="tx1"/>
                </a:solidFill>
              </a:ln>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1" i="1" smtClean="0">
                          <a:solidFill>
                            <a:schemeClr val="tx2"/>
                          </a:solidFill>
                          <a:latin typeface="Cambria Math" panose="02040503050406030204" pitchFamily="18" charset="0"/>
                        </a:rPr>
                        <m:t>𝒗</m:t>
                      </m:r>
                      <m:r>
                        <a:rPr lang="en-US" sz="2400" b="1" i="1" baseline="-25000" smtClean="0">
                          <a:solidFill>
                            <a:schemeClr val="tx2"/>
                          </a:solidFill>
                          <a:latin typeface="Cambria Math" panose="02040503050406030204" pitchFamily="18" charset="0"/>
                        </a:rPr>
                        <m:t>𝑯𝒖𝒃𝒃𝒍𝒆</m:t>
                      </m:r>
                      <m:r>
                        <a:rPr lang="en-US" sz="2400" b="1" i="1" baseline="-25000" smtClean="0">
                          <a:solidFill>
                            <a:schemeClr val="tx2"/>
                          </a:solidFill>
                          <a:latin typeface="Cambria Math" panose="02040503050406030204" pitchFamily="18" charset="0"/>
                        </a:rPr>
                        <m:t> (</m:t>
                      </m:r>
                      <m:r>
                        <m:rPr>
                          <m:nor/>
                        </m:rPr>
                        <a:rPr lang="en-US" b="0" smtClean="0">
                          <a:solidFill>
                            <a:schemeClr val="tx2"/>
                          </a:solidFill>
                        </a:rPr>
                        <m:t>≈</m:t>
                      </m:r>
                      <m:r>
                        <a:rPr lang="en-US" b="1" i="1" smtClean="0">
                          <a:latin typeface="Cambria Math" panose="02040503050406030204" pitchFamily="18" charset="0"/>
                        </a:rPr>
                        <m:t> </m:t>
                      </m:r>
                      <m:r>
                        <a:rPr lang="en-US" sz="2400" b="1" i="1" smtClean="0">
                          <a:solidFill>
                            <a:schemeClr val="tx2"/>
                          </a:solidFill>
                          <a:latin typeface="Cambria Math" panose="02040503050406030204" pitchFamily="18" charset="0"/>
                        </a:rPr>
                        <m:t>𝒄𝒛</m:t>
                      </m:r>
                      <m:r>
                        <a:rPr lang="en-US" sz="2400" b="1" i="1" smtClean="0">
                          <a:solidFill>
                            <a:schemeClr val="tx2"/>
                          </a:solidFill>
                          <a:latin typeface="Cambria Math" panose="02040503050406030204" pitchFamily="18" charset="0"/>
                        </a:rPr>
                        <m:t>)=</m:t>
                      </m:r>
                      <m:sSub>
                        <m:sSubPr>
                          <m:ctrlPr>
                            <a:rPr lang="en-US" sz="2400" b="1" i="1" smtClean="0">
                              <a:solidFill>
                                <a:schemeClr val="tx2"/>
                              </a:solidFill>
                              <a:latin typeface="Cambria Math" panose="02040503050406030204" pitchFamily="18" charset="0"/>
                            </a:rPr>
                          </m:ctrlPr>
                        </m:sSubPr>
                        <m:e>
                          <m:r>
                            <a:rPr lang="en-US" sz="2400" b="1" i="1" smtClean="0">
                              <a:solidFill>
                                <a:schemeClr val="tx2"/>
                              </a:solidFill>
                              <a:latin typeface="Cambria Math" panose="02040503050406030204" pitchFamily="18" charset="0"/>
                            </a:rPr>
                            <m:t>𝑯</m:t>
                          </m:r>
                        </m:e>
                        <m:sub>
                          <m:r>
                            <a:rPr lang="en-US" sz="2400" b="1" i="1" smtClean="0">
                              <a:solidFill>
                                <a:schemeClr val="tx2"/>
                              </a:solidFill>
                              <a:latin typeface="Cambria Math" panose="02040503050406030204" pitchFamily="18" charset="0"/>
                            </a:rPr>
                            <m:t>𝟎</m:t>
                          </m:r>
                        </m:sub>
                      </m:sSub>
                      <m:sSub>
                        <m:sSubPr>
                          <m:ctrlPr>
                            <a:rPr lang="en-US" sz="2400" b="1" i="1" smtClean="0">
                              <a:solidFill>
                                <a:schemeClr val="tx2"/>
                              </a:solidFill>
                              <a:latin typeface="Cambria Math" panose="02040503050406030204" pitchFamily="18" charset="0"/>
                            </a:rPr>
                          </m:ctrlPr>
                        </m:sSubPr>
                        <m:e>
                          <m:r>
                            <a:rPr lang="en-US" sz="2400" b="1" i="1" smtClean="0">
                              <a:solidFill>
                                <a:schemeClr val="tx2"/>
                              </a:solidFill>
                              <a:latin typeface="Cambria Math" panose="02040503050406030204" pitchFamily="18" charset="0"/>
                            </a:rPr>
                            <m:t>𝑳</m:t>
                          </m:r>
                        </m:e>
                        <m:sub>
                          <m:r>
                            <a:rPr lang="en-US" sz="2400" b="1" i="1" smtClean="0">
                              <a:solidFill>
                                <a:schemeClr val="tx2"/>
                              </a:solidFill>
                              <a:latin typeface="Cambria Math" panose="02040503050406030204" pitchFamily="18" charset="0"/>
                            </a:rPr>
                            <m:t>𝒅</m:t>
                          </m:r>
                        </m:sub>
                      </m:sSub>
                    </m:oMath>
                  </m:oMathPara>
                </a14:m>
                <a:endParaRPr lang="en-US" sz="2400" dirty="0">
                  <a:solidFill>
                    <a:schemeClr val="tx2"/>
                  </a:solidFill>
                </a:endParaRPr>
              </a:p>
            </p:txBody>
          </p:sp>
        </mc:Choice>
        <mc:Fallback>
          <p:sp>
            <p:nvSpPr>
              <p:cNvPr id="6" name="TextBox 5">
                <a:extLst>
                  <a:ext uri="{FF2B5EF4-FFF2-40B4-BE49-F238E27FC236}">
                    <a16:creationId xmlns:a16="http://schemas.microsoft.com/office/drawing/2014/main" id="{8CA20E07-E6CA-481C-9BFC-A8872B0F5104}"/>
                  </a:ext>
                </a:extLst>
              </p:cNvPr>
              <p:cNvSpPr txBox="1">
                <a:spLocks noRot="1" noChangeAspect="1" noMove="1" noResize="1" noEditPoints="1" noAdjustHandles="1" noChangeArrowheads="1" noChangeShapeType="1" noTextEdit="1"/>
              </p:cNvSpPr>
              <p:nvPr/>
            </p:nvSpPr>
            <p:spPr>
              <a:xfrm>
                <a:off x="934341" y="1289656"/>
                <a:ext cx="3334765" cy="369332"/>
              </a:xfrm>
              <a:custGeom>
                <a:avLst/>
                <a:gdLst>
                  <a:gd name="connsiteX0" fmla="*/ 0 w 4257854"/>
                  <a:gd name="connsiteY0" fmla="*/ 0 h 402418"/>
                  <a:gd name="connsiteX1" fmla="*/ 574810 w 4257854"/>
                  <a:gd name="connsiteY1" fmla="*/ 0 h 402418"/>
                  <a:gd name="connsiteX2" fmla="*/ 1021885 w 4257854"/>
                  <a:gd name="connsiteY2" fmla="*/ 0 h 402418"/>
                  <a:gd name="connsiteX3" fmla="*/ 1596695 w 4257854"/>
                  <a:gd name="connsiteY3" fmla="*/ 0 h 402418"/>
                  <a:gd name="connsiteX4" fmla="*/ 2128927 w 4257854"/>
                  <a:gd name="connsiteY4" fmla="*/ 0 h 402418"/>
                  <a:gd name="connsiteX5" fmla="*/ 2661159 w 4257854"/>
                  <a:gd name="connsiteY5" fmla="*/ 0 h 402418"/>
                  <a:gd name="connsiteX6" fmla="*/ 3108233 w 4257854"/>
                  <a:gd name="connsiteY6" fmla="*/ 0 h 402418"/>
                  <a:gd name="connsiteX7" fmla="*/ 3725622 w 4257854"/>
                  <a:gd name="connsiteY7" fmla="*/ 0 h 402418"/>
                  <a:gd name="connsiteX8" fmla="*/ 4257854 w 4257854"/>
                  <a:gd name="connsiteY8" fmla="*/ 0 h 402418"/>
                  <a:gd name="connsiteX9" fmla="*/ 4257854 w 4257854"/>
                  <a:gd name="connsiteY9" fmla="*/ 402418 h 402418"/>
                  <a:gd name="connsiteX10" fmla="*/ 3640465 w 4257854"/>
                  <a:gd name="connsiteY10" fmla="*/ 402418 h 402418"/>
                  <a:gd name="connsiteX11" fmla="*/ 3108233 w 4257854"/>
                  <a:gd name="connsiteY11" fmla="*/ 402418 h 402418"/>
                  <a:gd name="connsiteX12" fmla="*/ 2533423 w 4257854"/>
                  <a:gd name="connsiteY12" fmla="*/ 402418 h 402418"/>
                  <a:gd name="connsiteX13" fmla="*/ 2043770 w 4257854"/>
                  <a:gd name="connsiteY13" fmla="*/ 402418 h 402418"/>
                  <a:gd name="connsiteX14" fmla="*/ 1554117 w 4257854"/>
                  <a:gd name="connsiteY14" fmla="*/ 402418 h 402418"/>
                  <a:gd name="connsiteX15" fmla="*/ 1107042 w 4257854"/>
                  <a:gd name="connsiteY15" fmla="*/ 402418 h 402418"/>
                  <a:gd name="connsiteX16" fmla="*/ 659967 w 4257854"/>
                  <a:gd name="connsiteY16" fmla="*/ 402418 h 402418"/>
                  <a:gd name="connsiteX17" fmla="*/ 0 w 4257854"/>
                  <a:gd name="connsiteY17" fmla="*/ 402418 h 402418"/>
                  <a:gd name="connsiteX18" fmla="*/ 0 w 4257854"/>
                  <a:gd name="connsiteY18" fmla="*/ 0 h 402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257854" h="402418" fill="none" extrusionOk="0">
                    <a:moveTo>
                      <a:pt x="0" y="0"/>
                    </a:moveTo>
                    <a:cubicBezTo>
                      <a:pt x="219131" y="-50377"/>
                      <a:pt x="344615" y="50563"/>
                      <a:pt x="574810" y="0"/>
                    </a:cubicBezTo>
                    <a:cubicBezTo>
                      <a:pt x="805005" y="-50563"/>
                      <a:pt x="886380" y="2447"/>
                      <a:pt x="1021885" y="0"/>
                    </a:cubicBezTo>
                    <a:cubicBezTo>
                      <a:pt x="1157390" y="-2447"/>
                      <a:pt x="1427233" y="66213"/>
                      <a:pt x="1596695" y="0"/>
                    </a:cubicBezTo>
                    <a:cubicBezTo>
                      <a:pt x="1766157" y="-66213"/>
                      <a:pt x="2018216" y="18283"/>
                      <a:pt x="2128927" y="0"/>
                    </a:cubicBezTo>
                    <a:cubicBezTo>
                      <a:pt x="2239638" y="-18283"/>
                      <a:pt x="2532183" y="24704"/>
                      <a:pt x="2661159" y="0"/>
                    </a:cubicBezTo>
                    <a:cubicBezTo>
                      <a:pt x="2790135" y="-24704"/>
                      <a:pt x="2947729" y="42557"/>
                      <a:pt x="3108233" y="0"/>
                    </a:cubicBezTo>
                    <a:cubicBezTo>
                      <a:pt x="3268737" y="-42557"/>
                      <a:pt x="3527550" y="45532"/>
                      <a:pt x="3725622" y="0"/>
                    </a:cubicBezTo>
                    <a:cubicBezTo>
                      <a:pt x="3923694" y="-45532"/>
                      <a:pt x="4022845" y="25739"/>
                      <a:pt x="4257854" y="0"/>
                    </a:cubicBezTo>
                    <a:cubicBezTo>
                      <a:pt x="4294963" y="157073"/>
                      <a:pt x="4239937" y="272262"/>
                      <a:pt x="4257854" y="402418"/>
                    </a:cubicBezTo>
                    <a:cubicBezTo>
                      <a:pt x="3970741" y="458572"/>
                      <a:pt x="3774965" y="386571"/>
                      <a:pt x="3640465" y="402418"/>
                    </a:cubicBezTo>
                    <a:cubicBezTo>
                      <a:pt x="3505965" y="418265"/>
                      <a:pt x="3265623" y="350417"/>
                      <a:pt x="3108233" y="402418"/>
                    </a:cubicBezTo>
                    <a:cubicBezTo>
                      <a:pt x="2950843" y="454419"/>
                      <a:pt x="2804424" y="338895"/>
                      <a:pt x="2533423" y="402418"/>
                    </a:cubicBezTo>
                    <a:cubicBezTo>
                      <a:pt x="2262422" y="465941"/>
                      <a:pt x="2157512" y="398640"/>
                      <a:pt x="2043770" y="402418"/>
                    </a:cubicBezTo>
                    <a:cubicBezTo>
                      <a:pt x="1930028" y="406196"/>
                      <a:pt x="1795043" y="393324"/>
                      <a:pt x="1554117" y="402418"/>
                    </a:cubicBezTo>
                    <a:cubicBezTo>
                      <a:pt x="1313191" y="411512"/>
                      <a:pt x="1265124" y="378455"/>
                      <a:pt x="1107042" y="402418"/>
                    </a:cubicBezTo>
                    <a:cubicBezTo>
                      <a:pt x="948960" y="426381"/>
                      <a:pt x="774973" y="401320"/>
                      <a:pt x="659967" y="402418"/>
                    </a:cubicBezTo>
                    <a:cubicBezTo>
                      <a:pt x="544961" y="403516"/>
                      <a:pt x="260756" y="366576"/>
                      <a:pt x="0" y="402418"/>
                    </a:cubicBezTo>
                    <a:cubicBezTo>
                      <a:pt x="-10090" y="222579"/>
                      <a:pt x="21676" y="98319"/>
                      <a:pt x="0" y="0"/>
                    </a:cubicBezTo>
                    <a:close/>
                  </a:path>
                  <a:path w="4257854" h="402418" stroke="0" extrusionOk="0">
                    <a:moveTo>
                      <a:pt x="0" y="0"/>
                    </a:moveTo>
                    <a:cubicBezTo>
                      <a:pt x="209186" y="-59630"/>
                      <a:pt x="419478" y="19585"/>
                      <a:pt x="617389" y="0"/>
                    </a:cubicBezTo>
                    <a:cubicBezTo>
                      <a:pt x="815300" y="-19585"/>
                      <a:pt x="1028319" y="31254"/>
                      <a:pt x="1192199" y="0"/>
                    </a:cubicBezTo>
                    <a:cubicBezTo>
                      <a:pt x="1356079" y="-31254"/>
                      <a:pt x="1519710" y="28736"/>
                      <a:pt x="1681852" y="0"/>
                    </a:cubicBezTo>
                    <a:cubicBezTo>
                      <a:pt x="1843994" y="-28736"/>
                      <a:pt x="2122472" y="6151"/>
                      <a:pt x="2256663" y="0"/>
                    </a:cubicBezTo>
                    <a:cubicBezTo>
                      <a:pt x="2390854" y="-6151"/>
                      <a:pt x="2548670" y="39911"/>
                      <a:pt x="2788894" y="0"/>
                    </a:cubicBezTo>
                    <a:cubicBezTo>
                      <a:pt x="3029118" y="-39911"/>
                      <a:pt x="3125809" y="16943"/>
                      <a:pt x="3406283" y="0"/>
                    </a:cubicBezTo>
                    <a:cubicBezTo>
                      <a:pt x="3686757" y="-16943"/>
                      <a:pt x="3873413" y="8745"/>
                      <a:pt x="4257854" y="0"/>
                    </a:cubicBezTo>
                    <a:cubicBezTo>
                      <a:pt x="4290578" y="102732"/>
                      <a:pt x="4247239" y="269530"/>
                      <a:pt x="4257854" y="402418"/>
                    </a:cubicBezTo>
                    <a:cubicBezTo>
                      <a:pt x="3951531" y="459742"/>
                      <a:pt x="3947871" y="395415"/>
                      <a:pt x="3640465" y="402418"/>
                    </a:cubicBezTo>
                    <a:cubicBezTo>
                      <a:pt x="3333059" y="409421"/>
                      <a:pt x="3324744" y="397705"/>
                      <a:pt x="3108233" y="402418"/>
                    </a:cubicBezTo>
                    <a:cubicBezTo>
                      <a:pt x="2891722" y="407131"/>
                      <a:pt x="2883462" y="374079"/>
                      <a:pt x="2703737" y="402418"/>
                    </a:cubicBezTo>
                    <a:cubicBezTo>
                      <a:pt x="2524012" y="430757"/>
                      <a:pt x="2253910" y="367955"/>
                      <a:pt x="2128927" y="402418"/>
                    </a:cubicBezTo>
                    <a:cubicBezTo>
                      <a:pt x="2003944" y="436881"/>
                      <a:pt x="1741391" y="374547"/>
                      <a:pt x="1554117" y="402418"/>
                    </a:cubicBezTo>
                    <a:cubicBezTo>
                      <a:pt x="1366843" y="430289"/>
                      <a:pt x="1250403" y="379444"/>
                      <a:pt x="1064464" y="402418"/>
                    </a:cubicBezTo>
                    <a:cubicBezTo>
                      <a:pt x="878525" y="425392"/>
                      <a:pt x="758630" y="389774"/>
                      <a:pt x="574810" y="402418"/>
                    </a:cubicBezTo>
                    <a:cubicBezTo>
                      <a:pt x="390990" y="415062"/>
                      <a:pt x="190152" y="391161"/>
                      <a:pt x="0" y="402418"/>
                    </a:cubicBezTo>
                    <a:cubicBezTo>
                      <a:pt x="-26603" y="222859"/>
                      <a:pt x="20057" y="199709"/>
                      <a:pt x="0" y="0"/>
                    </a:cubicBezTo>
                    <a:close/>
                  </a:path>
                </a:pathLst>
              </a:custGeom>
              <a:blipFill>
                <a:blip r:embed="rId4"/>
                <a:stretch>
                  <a:fillRect b="-32432"/>
                </a:stretch>
              </a:blipFill>
              <a:ln w="28575">
                <a:solidFill>
                  <a:schemeClr val="tx1"/>
                </a:solidFill>
              </a:ln>
            </p:spPr>
            <p:txBody>
              <a:bodyPr/>
              <a:lstStyle/>
              <a:p>
                <a:r>
                  <a:rPr lang="en-US">
                    <a:noFill/>
                  </a:rPr>
                  <a:t> </a:t>
                </a:r>
              </a:p>
            </p:txBody>
          </p:sp>
        </mc:Fallback>
      </mc:AlternateContent>
      <p:pic>
        <p:nvPicPr>
          <p:cNvPr id="7" name="Picture 6">
            <a:extLst>
              <a:ext uri="{FF2B5EF4-FFF2-40B4-BE49-F238E27FC236}">
                <a16:creationId xmlns:a16="http://schemas.microsoft.com/office/drawing/2014/main" id="{52C53532-B668-2563-352A-46013220295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425517" y="692718"/>
            <a:ext cx="4261283" cy="1377484"/>
          </a:xfrm>
          <a:prstGeom prst="rect">
            <a:avLst/>
          </a:prstGeom>
        </p:spPr>
      </p:pic>
      <p:sp>
        <p:nvSpPr>
          <p:cNvPr id="2" name="TextBox 1">
            <a:extLst>
              <a:ext uri="{FF2B5EF4-FFF2-40B4-BE49-F238E27FC236}">
                <a16:creationId xmlns:a16="http://schemas.microsoft.com/office/drawing/2014/main" id="{B0E62D05-E4B0-3F5E-2CE5-30DF7C2CE320}"/>
              </a:ext>
            </a:extLst>
          </p:cNvPr>
          <p:cNvSpPr txBox="1"/>
          <p:nvPr/>
        </p:nvSpPr>
        <p:spPr>
          <a:xfrm>
            <a:off x="254884" y="735129"/>
            <a:ext cx="1864613" cy="261610"/>
          </a:xfrm>
          <a:prstGeom prst="rect">
            <a:avLst/>
          </a:prstGeom>
          <a:noFill/>
        </p:spPr>
        <p:txBody>
          <a:bodyPr wrap="none" rtlCol="0">
            <a:spAutoFit/>
          </a:bodyPr>
          <a:lstStyle/>
          <a:p>
            <a:r>
              <a:rPr lang="en-US" sz="1100" b="0" dirty="0">
                <a:solidFill>
                  <a:schemeClr val="bg1"/>
                </a:solidFill>
              </a:rPr>
              <a:t>Hubble expansion velocity </a:t>
            </a:r>
          </a:p>
        </p:txBody>
      </p:sp>
      <p:sp>
        <p:nvSpPr>
          <p:cNvPr id="8" name="TextBox 7">
            <a:extLst>
              <a:ext uri="{FF2B5EF4-FFF2-40B4-BE49-F238E27FC236}">
                <a16:creationId xmlns:a16="http://schemas.microsoft.com/office/drawing/2014/main" id="{A4311D0B-F290-C792-C899-8E874561D07D}"/>
              </a:ext>
            </a:extLst>
          </p:cNvPr>
          <p:cNvSpPr txBox="1"/>
          <p:nvPr/>
        </p:nvSpPr>
        <p:spPr>
          <a:xfrm>
            <a:off x="537766" y="1770649"/>
            <a:ext cx="702436" cy="261610"/>
          </a:xfrm>
          <a:prstGeom prst="rect">
            <a:avLst/>
          </a:prstGeom>
          <a:noFill/>
        </p:spPr>
        <p:txBody>
          <a:bodyPr wrap="none" rtlCol="0">
            <a:spAutoFit/>
          </a:bodyPr>
          <a:lstStyle/>
          <a:p>
            <a:r>
              <a:rPr lang="en-US" sz="1100" b="0" dirty="0">
                <a:solidFill>
                  <a:schemeClr val="bg1"/>
                </a:solidFill>
              </a:rPr>
              <a:t>Redshift</a:t>
            </a:r>
          </a:p>
        </p:txBody>
      </p:sp>
      <p:sp>
        <p:nvSpPr>
          <p:cNvPr id="9" name="TextBox 8">
            <a:extLst>
              <a:ext uri="{FF2B5EF4-FFF2-40B4-BE49-F238E27FC236}">
                <a16:creationId xmlns:a16="http://schemas.microsoft.com/office/drawing/2014/main" id="{AA75148D-6C2F-8118-65A0-3E526748541A}"/>
              </a:ext>
            </a:extLst>
          </p:cNvPr>
          <p:cNvSpPr txBox="1"/>
          <p:nvPr/>
        </p:nvSpPr>
        <p:spPr>
          <a:xfrm>
            <a:off x="2861920" y="785408"/>
            <a:ext cx="1204176" cy="261610"/>
          </a:xfrm>
          <a:prstGeom prst="rect">
            <a:avLst/>
          </a:prstGeom>
          <a:noFill/>
        </p:spPr>
        <p:txBody>
          <a:bodyPr wrap="none" rtlCol="0">
            <a:spAutoFit/>
          </a:bodyPr>
          <a:lstStyle/>
          <a:p>
            <a:r>
              <a:rPr lang="en-US" sz="1100" b="0" dirty="0">
                <a:solidFill>
                  <a:schemeClr val="bg1"/>
                </a:solidFill>
              </a:rPr>
              <a:t>Hubble constant</a:t>
            </a:r>
          </a:p>
        </p:txBody>
      </p:sp>
      <p:sp>
        <p:nvSpPr>
          <p:cNvPr id="10" name="TextBox 9">
            <a:extLst>
              <a:ext uri="{FF2B5EF4-FFF2-40B4-BE49-F238E27FC236}">
                <a16:creationId xmlns:a16="http://schemas.microsoft.com/office/drawing/2014/main" id="{6CCB328C-4BB8-3719-1628-5223789A7427}"/>
              </a:ext>
            </a:extLst>
          </p:cNvPr>
          <p:cNvSpPr txBox="1"/>
          <p:nvPr/>
        </p:nvSpPr>
        <p:spPr>
          <a:xfrm>
            <a:off x="2554875" y="1888105"/>
            <a:ext cx="1423788" cy="261610"/>
          </a:xfrm>
          <a:prstGeom prst="rect">
            <a:avLst/>
          </a:prstGeom>
          <a:noFill/>
        </p:spPr>
        <p:txBody>
          <a:bodyPr wrap="none" rtlCol="0">
            <a:spAutoFit/>
          </a:bodyPr>
          <a:lstStyle/>
          <a:p>
            <a:r>
              <a:rPr lang="en-US" sz="1100" b="0" dirty="0">
                <a:solidFill>
                  <a:schemeClr val="bg1"/>
                </a:solidFill>
              </a:rPr>
              <a:t>Luminosity distance</a:t>
            </a:r>
          </a:p>
        </p:txBody>
      </p:sp>
      <p:cxnSp>
        <p:nvCxnSpPr>
          <p:cNvPr id="12" name="Straight Arrow Connector 11">
            <a:extLst>
              <a:ext uri="{FF2B5EF4-FFF2-40B4-BE49-F238E27FC236}">
                <a16:creationId xmlns:a16="http://schemas.microsoft.com/office/drawing/2014/main" id="{C967EA00-F759-44C1-7C7D-C1361E3DCEFD}"/>
              </a:ext>
            </a:extLst>
          </p:cNvPr>
          <p:cNvCxnSpPr>
            <a:cxnSpLocks/>
            <a:stCxn id="2" idx="2"/>
          </p:cNvCxnSpPr>
          <p:nvPr/>
        </p:nvCxnSpPr>
        <p:spPr bwMode="auto">
          <a:xfrm>
            <a:off x="1187191" y="996739"/>
            <a:ext cx="261094" cy="223667"/>
          </a:xfrm>
          <a:prstGeom prst="straightConnector1">
            <a:avLst/>
          </a:prstGeom>
          <a:solidFill>
            <a:schemeClr val="accent1"/>
          </a:solidFill>
          <a:ln w="12700" cap="flat" cmpd="sng" algn="ctr">
            <a:solidFill>
              <a:srgbClr val="FFFF00"/>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3" name="Straight Arrow Connector 12">
            <a:extLst>
              <a:ext uri="{FF2B5EF4-FFF2-40B4-BE49-F238E27FC236}">
                <a16:creationId xmlns:a16="http://schemas.microsoft.com/office/drawing/2014/main" id="{1FDB3112-ED5D-DC4A-CA5D-F9A05F1E55E6}"/>
              </a:ext>
            </a:extLst>
          </p:cNvPr>
          <p:cNvCxnSpPr>
            <a:cxnSpLocks/>
            <a:stCxn id="8" idx="3"/>
            <a:endCxn id="6" idx="13"/>
          </p:cNvCxnSpPr>
          <p:nvPr/>
        </p:nvCxnSpPr>
        <p:spPr bwMode="auto">
          <a:xfrm flipV="1">
            <a:off x="1240202" y="1658988"/>
            <a:ext cx="1294826" cy="242466"/>
          </a:xfrm>
          <a:prstGeom prst="straightConnector1">
            <a:avLst/>
          </a:prstGeom>
          <a:solidFill>
            <a:schemeClr val="accent1"/>
          </a:solidFill>
          <a:ln w="12700" cap="flat" cmpd="sng" algn="ctr">
            <a:solidFill>
              <a:srgbClr val="FFFF00"/>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2F3317D8-56A4-86F9-9A99-25B0413AC4F3}"/>
              </a:ext>
            </a:extLst>
          </p:cNvPr>
          <p:cNvCxnSpPr>
            <a:cxnSpLocks/>
            <a:endCxn id="6" idx="6"/>
          </p:cNvCxnSpPr>
          <p:nvPr/>
        </p:nvCxnSpPr>
        <p:spPr bwMode="auto">
          <a:xfrm flipH="1">
            <a:off x="3368719" y="1039150"/>
            <a:ext cx="95289" cy="250506"/>
          </a:xfrm>
          <a:prstGeom prst="straightConnector1">
            <a:avLst/>
          </a:prstGeom>
          <a:solidFill>
            <a:schemeClr val="accent1"/>
          </a:solidFill>
          <a:ln w="12700" cap="flat" cmpd="sng" algn="ctr">
            <a:solidFill>
              <a:srgbClr val="FFFF00"/>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20" name="Straight Arrow Connector 19">
            <a:extLst>
              <a:ext uri="{FF2B5EF4-FFF2-40B4-BE49-F238E27FC236}">
                <a16:creationId xmlns:a16="http://schemas.microsoft.com/office/drawing/2014/main" id="{4567D646-ECC9-5283-C9D2-6ED2730A61A6}"/>
              </a:ext>
            </a:extLst>
          </p:cNvPr>
          <p:cNvCxnSpPr>
            <a:cxnSpLocks/>
            <a:stCxn id="10" idx="0"/>
            <a:endCxn id="6" idx="10"/>
          </p:cNvCxnSpPr>
          <p:nvPr/>
        </p:nvCxnSpPr>
        <p:spPr bwMode="auto">
          <a:xfrm flipV="1">
            <a:off x="3266769" y="1658988"/>
            <a:ext cx="518796" cy="229117"/>
          </a:xfrm>
          <a:prstGeom prst="straightConnector1">
            <a:avLst/>
          </a:prstGeom>
          <a:solidFill>
            <a:schemeClr val="accent1"/>
          </a:solidFill>
          <a:ln w="12700" cap="flat" cmpd="sng" algn="ctr">
            <a:solidFill>
              <a:srgbClr val="FFFF00"/>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23" name="TextBox 22">
            <a:extLst>
              <a:ext uri="{FF2B5EF4-FFF2-40B4-BE49-F238E27FC236}">
                <a16:creationId xmlns:a16="http://schemas.microsoft.com/office/drawing/2014/main" id="{EAD9DA32-7753-374E-225A-31B6928DEFA7}"/>
              </a:ext>
            </a:extLst>
          </p:cNvPr>
          <p:cNvSpPr txBox="1"/>
          <p:nvPr/>
        </p:nvSpPr>
        <p:spPr>
          <a:xfrm>
            <a:off x="3849701" y="1604582"/>
            <a:ext cx="511679" cy="307777"/>
          </a:xfrm>
          <a:prstGeom prst="rect">
            <a:avLst/>
          </a:prstGeom>
          <a:noFill/>
        </p:spPr>
        <p:txBody>
          <a:bodyPr wrap="none" rtlCol="0">
            <a:spAutoFit/>
          </a:bodyPr>
          <a:lstStyle/>
          <a:p>
            <a:r>
              <a:rPr lang="en-US" dirty="0">
                <a:solidFill>
                  <a:schemeClr val="bg1"/>
                </a:solidFill>
              </a:rPr>
              <a:t>+ </a:t>
            </a:r>
            <a:r>
              <a:rPr lang="en-US" dirty="0" err="1">
                <a:solidFill>
                  <a:schemeClr val="bg1"/>
                </a:solidFill>
              </a:rPr>
              <a:t>v</a:t>
            </a:r>
            <a:r>
              <a:rPr lang="en-US" baseline="-25000" dirty="0" err="1">
                <a:solidFill>
                  <a:schemeClr val="bg1"/>
                </a:solidFill>
              </a:rPr>
              <a:t>p</a:t>
            </a:r>
            <a:endParaRPr lang="en-US" dirty="0">
              <a:solidFill>
                <a:schemeClr val="bg1"/>
              </a:solidFill>
            </a:endParaRPr>
          </a:p>
        </p:txBody>
      </p:sp>
    </p:spTree>
    <p:extLst>
      <p:ext uri="{BB962C8B-B14F-4D97-AF65-F5344CB8AC3E}">
        <p14:creationId xmlns:p14="http://schemas.microsoft.com/office/powerpoint/2010/main" val="296100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CC8850B-22F5-2D4E-4A29-C403165B0914}"/>
              </a:ext>
            </a:extLst>
          </p:cNvPr>
          <p:cNvSpPr>
            <a:spLocks noGrp="1"/>
          </p:cNvSpPr>
          <p:nvPr>
            <p:ph idx="1"/>
          </p:nvPr>
        </p:nvSpPr>
        <p:spPr>
          <a:xfrm>
            <a:off x="368176" y="946450"/>
            <a:ext cx="8229600" cy="3394472"/>
          </a:xfrm>
        </p:spPr>
        <p:txBody>
          <a:bodyPr/>
          <a:lstStyle/>
          <a:p>
            <a:pPr marL="0" indent="0">
              <a:buNone/>
            </a:pPr>
            <a:r>
              <a:rPr lang="en-US" sz="2000" i="1" dirty="0">
                <a:solidFill>
                  <a:srgbClr val="FFFF00"/>
                </a:solidFill>
              </a:rPr>
              <a:t>Short Answer: Not Much At All…</a:t>
            </a:r>
          </a:p>
        </p:txBody>
      </p:sp>
      <p:sp>
        <p:nvSpPr>
          <p:cNvPr id="3" name="Slide Number Placeholder 2">
            <a:extLst>
              <a:ext uri="{FF2B5EF4-FFF2-40B4-BE49-F238E27FC236}">
                <a16:creationId xmlns:a16="http://schemas.microsoft.com/office/drawing/2014/main" id="{D795144D-5A3C-D07E-D638-18B51D6656E3}"/>
              </a:ext>
            </a:extLst>
          </p:cNvPr>
          <p:cNvSpPr>
            <a:spLocks noGrp="1"/>
          </p:cNvSpPr>
          <p:nvPr>
            <p:ph type="sldNum" sz="quarter" idx="11"/>
          </p:nvPr>
        </p:nvSpPr>
        <p:spPr/>
        <p:txBody>
          <a:bodyPr/>
          <a:lstStyle/>
          <a:p>
            <a:pPr>
              <a:defRPr/>
            </a:pPr>
            <a:fld id="{4703B35A-92CA-9244-943F-6D1BF23D8702}" type="slidenum">
              <a:rPr lang="en-US" smtClean="0"/>
              <a:pPr>
                <a:defRPr/>
              </a:pPr>
              <a:t>18</a:t>
            </a:fld>
            <a:endParaRPr lang="en-US"/>
          </a:p>
        </p:txBody>
      </p:sp>
      <p:sp>
        <p:nvSpPr>
          <p:cNvPr id="4" name="Rectangle 3">
            <a:extLst>
              <a:ext uri="{FF2B5EF4-FFF2-40B4-BE49-F238E27FC236}">
                <a16:creationId xmlns:a16="http://schemas.microsoft.com/office/drawing/2014/main" id="{A248E770-CE0D-250A-49C7-D9072469B26F}"/>
              </a:ext>
            </a:extLst>
          </p:cNvPr>
          <p:cNvSpPr/>
          <p:nvPr/>
        </p:nvSpPr>
        <p:spPr>
          <a:xfrm>
            <a:off x="379242" y="292608"/>
            <a:ext cx="8541027" cy="707886"/>
          </a:xfrm>
          <a:prstGeom prst="rect">
            <a:avLst/>
          </a:prstGeom>
        </p:spPr>
        <p:txBody>
          <a:bodyPr wrap="square">
            <a:spAutoFit/>
          </a:bodyPr>
          <a:lstStyle/>
          <a:p>
            <a:r>
              <a:rPr lang="en-US" sz="2000" dirty="0">
                <a:solidFill>
                  <a:srgbClr val="FFFFFF"/>
                </a:solidFill>
                <a:latin typeface="Helvetica"/>
                <a:cs typeface="Helvetica"/>
              </a:rPr>
              <a:t>How LIGO and Virgo Have Changed Our Thinking About General Relativity</a:t>
            </a:r>
            <a:endParaRPr lang="is-IS" sz="2000" dirty="0">
              <a:solidFill>
                <a:srgbClr val="FFFFFF"/>
              </a:solidFill>
              <a:latin typeface="Helvetica"/>
              <a:cs typeface="Helvetica"/>
            </a:endParaRPr>
          </a:p>
        </p:txBody>
      </p:sp>
      <p:grpSp>
        <p:nvGrpSpPr>
          <p:cNvPr id="8" name="Group 7">
            <a:extLst>
              <a:ext uri="{FF2B5EF4-FFF2-40B4-BE49-F238E27FC236}">
                <a16:creationId xmlns:a16="http://schemas.microsoft.com/office/drawing/2014/main" id="{215B07FE-C11D-3E6A-112A-3F630ABA9C5D}"/>
              </a:ext>
            </a:extLst>
          </p:cNvPr>
          <p:cNvGrpSpPr/>
          <p:nvPr/>
        </p:nvGrpSpPr>
        <p:grpSpPr>
          <a:xfrm>
            <a:off x="5887010" y="1457038"/>
            <a:ext cx="2632318" cy="2909895"/>
            <a:chOff x="4838318" y="805764"/>
            <a:chExt cx="3616685" cy="4289114"/>
          </a:xfrm>
        </p:grpSpPr>
        <p:pic>
          <p:nvPicPr>
            <p:cNvPr id="5" name="Picture 4">
              <a:extLst>
                <a:ext uri="{FF2B5EF4-FFF2-40B4-BE49-F238E27FC236}">
                  <a16:creationId xmlns:a16="http://schemas.microsoft.com/office/drawing/2014/main" id="{4154D5B5-F2B2-B29A-0EFC-4C15E7D8A35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8318" y="805764"/>
              <a:ext cx="3616685" cy="4289114"/>
            </a:xfrm>
            <a:prstGeom prst="rect">
              <a:avLst/>
            </a:prstGeom>
          </p:spPr>
        </p:pic>
        <p:cxnSp>
          <p:nvCxnSpPr>
            <p:cNvPr id="7" name="Straight Arrow Connector 6">
              <a:extLst>
                <a:ext uri="{FF2B5EF4-FFF2-40B4-BE49-F238E27FC236}">
                  <a16:creationId xmlns:a16="http://schemas.microsoft.com/office/drawing/2014/main" id="{10EB0DC1-841C-C0A1-AEAC-C6185DE565F0}"/>
                </a:ext>
              </a:extLst>
            </p:cNvPr>
            <p:cNvCxnSpPr>
              <a:cxnSpLocks/>
            </p:cNvCxnSpPr>
            <p:nvPr/>
          </p:nvCxnSpPr>
          <p:spPr bwMode="auto">
            <a:xfrm flipH="1">
              <a:off x="7239000" y="1338592"/>
              <a:ext cx="319368" cy="0"/>
            </a:xfrm>
            <a:prstGeom prst="straightConnector1">
              <a:avLst/>
            </a:prstGeom>
            <a:solidFill>
              <a:schemeClr val="accent1"/>
            </a:solidFill>
            <a:ln w="31750" cap="flat" cmpd="sng" algn="ctr">
              <a:solidFill>
                <a:srgbClr val="FF0000"/>
              </a:solidFill>
              <a:prstDash val="solid"/>
              <a:round/>
              <a:headEnd type="triangle" w="med" len="med"/>
              <a:tailEnd type="triangl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12" name="Picture 11">
            <a:extLst>
              <a:ext uri="{FF2B5EF4-FFF2-40B4-BE49-F238E27FC236}">
                <a16:creationId xmlns:a16="http://schemas.microsoft.com/office/drawing/2014/main" id="{6DC5D8DE-8FF9-5F25-492A-4BEE2C30FF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72407" y="1009482"/>
            <a:ext cx="991411" cy="398355"/>
          </a:xfrm>
          <a:custGeom>
            <a:avLst/>
            <a:gdLst>
              <a:gd name="connsiteX0" fmla="*/ 0 w 991411"/>
              <a:gd name="connsiteY0" fmla="*/ 0 h 398355"/>
              <a:gd name="connsiteX1" fmla="*/ 515534 w 991411"/>
              <a:gd name="connsiteY1" fmla="*/ 0 h 398355"/>
              <a:gd name="connsiteX2" fmla="*/ 991411 w 991411"/>
              <a:gd name="connsiteY2" fmla="*/ 0 h 398355"/>
              <a:gd name="connsiteX3" fmla="*/ 991411 w 991411"/>
              <a:gd name="connsiteY3" fmla="*/ 398355 h 398355"/>
              <a:gd name="connsiteX4" fmla="*/ 505620 w 991411"/>
              <a:gd name="connsiteY4" fmla="*/ 398355 h 398355"/>
              <a:gd name="connsiteX5" fmla="*/ 0 w 991411"/>
              <a:gd name="connsiteY5" fmla="*/ 398355 h 398355"/>
              <a:gd name="connsiteX6" fmla="*/ 0 w 991411"/>
              <a:gd name="connsiteY6" fmla="*/ 0 h 398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91411" h="398355" fill="none" extrusionOk="0">
                <a:moveTo>
                  <a:pt x="0" y="0"/>
                </a:moveTo>
                <a:cubicBezTo>
                  <a:pt x="255146" y="-30828"/>
                  <a:pt x="280044" y="59507"/>
                  <a:pt x="515534" y="0"/>
                </a:cubicBezTo>
                <a:cubicBezTo>
                  <a:pt x="751024" y="-59507"/>
                  <a:pt x="873228" y="2529"/>
                  <a:pt x="991411" y="0"/>
                </a:cubicBezTo>
                <a:cubicBezTo>
                  <a:pt x="1024875" y="191809"/>
                  <a:pt x="988353" y="282762"/>
                  <a:pt x="991411" y="398355"/>
                </a:cubicBezTo>
                <a:cubicBezTo>
                  <a:pt x="798371" y="438874"/>
                  <a:pt x="625137" y="384555"/>
                  <a:pt x="505620" y="398355"/>
                </a:cubicBezTo>
                <a:cubicBezTo>
                  <a:pt x="386103" y="412155"/>
                  <a:pt x="101813" y="377458"/>
                  <a:pt x="0" y="398355"/>
                </a:cubicBezTo>
                <a:cubicBezTo>
                  <a:pt x="-4683" y="245550"/>
                  <a:pt x="19427" y="128194"/>
                  <a:pt x="0" y="0"/>
                </a:cubicBezTo>
                <a:close/>
              </a:path>
              <a:path w="991411" h="398355" stroke="0" extrusionOk="0">
                <a:moveTo>
                  <a:pt x="0" y="0"/>
                </a:moveTo>
                <a:cubicBezTo>
                  <a:pt x="180217" y="-14638"/>
                  <a:pt x="310824" y="55802"/>
                  <a:pt x="485791" y="0"/>
                </a:cubicBezTo>
                <a:cubicBezTo>
                  <a:pt x="660758" y="-55802"/>
                  <a:pt x="854757" y="3987"/>
                  <a:pt x="991411" y="0"/>
                </a:cubicBezTo>
                <a:cubicBezTo>
                  <a:pt x="1019445" y="143011"/>
                  <a:pt x="963896" y="210676"/>
                  <a:pt x="991411" y="398355"/>
                </a:cubicBezTo>
                <a:cubicBezTo>
                  <a:pt x="813755" y="430902"/>
                  <a:pt x="732028" y="376489"/>
                  <a:pt x="495706" y="398355"/>
                </a:cubicBezTo>
                <a:cubicBezTo>
                  <a:pt x="259384" y="420221"/>
                  <a:pt x="104130" y="369291"/>
                  <a:pt x="0" y="398355"/>
                </a:cubicBezTo>
                <a:cubicBezTo>
                  <a:pt x="-43383" y="254005"/>
                  <a:pt x="40006" y="182986"/>
                  <a:pt x="0" y="0"/>
                </a:cubicBezTo>
                <a:close/>
              </a:path>
            </a:pathLst>
          </a:custGeom>
          <a:ln w="38100" cmpd="sng">
            <a:solidFill>
              <a:schemeClr val="tx1"/>
            </a:solidFill>
          </a:ln>
        </p:spPr>
      </p:pic>
      <p:sp>
        <p:nvSpPr>
          <p:cNvPr id="13" name="Rectangle 7">
            <a:extLst>
              <a:ext uri="{FF2B5EF4-FFF2-40B4-BE49-F238E27FC236}">
                <a16:creationId xmlns:a16="http://schemas.microsoft.com/office/drawing/2014/main" id="{84C8D87B-2834-42AB-2B02-3DBEDE6046FD}"/>
              </a:ext>
            </a:extLst>
          </p:cNvPr>
          <p:cNvSpPr>
            <a:spLocks noChangeArrowheads="1"/>
          </p:cNvSpPr>
          <p:nvPr/>
        </p:nvSpPr>
        <p:spPr bwMode="auto">
          <a:xfrm>
            <a:off x="5941521" y="4464359"/>
            <a:ext cx="2523296" cy="553998"/>
          </a:xfrm>
          <a:prstGeom prst="rect">
            <a:avLst/>
          </a:prstGeom>
          <a:solidFill>
            <a:srgbClr val="618FFD"/>
          </a:solidFill>
          <a:ln w="9525">
            <a:noFill/>
            <a:miter lim="800000"/>
            <a:headEnd/>
            <a:tailEnd/>
          </a:ln>
        </p:spPr>
        <p:txBody>
          <a:bodyPr wrap="square">
            <a:spAutoFit/>
          </a:bodyPr>
          <a:lstStyle/>
          <a:p>
            <a:r>
              <a:rPr lang="en-US" sz="600" b="0" dirty="0">
                <a:solidFill>
                  <a:srgbClr val="000000"/>
                </a:solidFill>
              </a:rPr>
              <a:t>B. P. Abbott, et al. (LIGO Scientific Collaboration and Virgo Collaboration, Fermi Gamma-ray Burst Monitor, and INTEGRAL), “Gravitational Waves and Gamma-Rays from a Binary Neutron Star Merger: GW170817 and GRB 170817A</a:t>
            </a:r>
            <a:r>
              <a:rPr lang="en-US" sz="600" b="0" dirty="0">
                <a:solidFill>
                  <a:schemeClr val="tx2"/>
                </a:solidFill>
              </a:rPr>
              <a:t>”</a:t>
            </a:r>
            <a:r>
              <a:rPr lang="hu-HU" sz="600" u="sng" dirty="0"/>
              <a:t> </a:t>
            </a:r>
            <a:r>
              <a:rPr lang="it-IT" sz="600" u="sng" dirty="0" err="1"/>
              <a:t>Astrophys</a:t>
            </a:r>
            <a:r>
              <a:rPr lang="it-IT" sz="600" u="sng" dirty="0"/>
              <a:t>. </a:t>
            </a:r>
            <a:r>
              <a:rPr lang="it-IT" sz="600" u="sng" dirty="0" err="1"/>
              <a:t>J</a:t>
            </a:r>
            <a:r>
              <a:rPr lang="it-IT" sz="600" u="sng" dirty="0"/>
              <a:t>. </a:t>
            </a:r>
            <a:r>
              <a:rPr lang="it-IT" sz="600" u="sng" dirty="0" err="1"/>
              <a:t>Lett</a:t>
            </a:r>
            <a:r>
              <a:rPr lang="it-IT" sz="600" u="sng" dirty="0"/>
              <a:t>., 848:L13, (2017)</a:t>
            </a:r>
            <a:endParaRPr lang="en-US" sz="600" u="sng" dirty="0"/>
          </a:p>
        </p:txBody>
      </p:sp>
      <p:pic>
        <p:nvPicPr>
          <p:cNvPr id="14" name="Picture 13">
            <a:extLst>
              <a:ext uri="{FF2B5EF4-FFF2-40B4-BE49-F238E27FC236}">
                <a16:creationId xmlns:a16="http://schemas.microsoft.com/office/drawing/2014/main" id="{EFDD91EE-63D0-3D35-1895-E1BC1A1566C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015269" y="1038408"/>
            <a:ext cx="1905000" cy="313628"/>
          </a:xfrm>
          <a:custGeom>
            <a:avLst/>
            <a:gdLst>
              <a:gd name="connsiteX0" fmla="*/ 0 w 1905000"/>
              <a:gd name="connsiteY0" fmla="*/ 0 h 313628"/>
              <a:gd name="connsiteX1" fmla="*/ 457200 w 1905000"/>
              <a:gd name="connsiteY1" fmla="*/ 0 h 313628"/>
              <a:gd name="connsiteX2" fmla="*/ 933450 w 1905000"/>
              <a:gd name="connsiteY2" fmla="*/ 0 h 313628"/>
              <a:gd name="connsiteX3" fmla="*/ 1409700 w 1905000"/>
              <a:gd name="connsiteY3" fmla="*/ 0 h 313628"/>
              <a:gd name="connsiteX4" fmla="*/ 1905000 w 1905000"/>
              <a:gd name="connsiteY4" fmla="*/ 0 h 313628"/>
              <a:gd name="connsiteX5" fmla="*/ 1905000 w 1905000"/>
              <a:gd name="connsiteY5" fmla="*/ 313628 h 313628"/>
              <a:gd name="connsiteX6" fmla="*/ 1428750 w 1905000"/>
              <a:gd name="connsiteY6" fmla="*/ 313628 h 313628"/>
              <a:gd name="connsiteX7" fmla="*/ 990600 w 1905000"/>
              <a:gd name="connsiteY7" fmla="*/ 313628 h 313628"/>
              <a:gd name="connsiteX8" fmla="*/ 552450 w 1905000"/>
              <a:gd name="connsiteY8" fmla="*/ 313628 h 313628"/>
              <a:gd name="connsiteX9" fmla="*/ 0 w 1905000"/>
              <a:gd name="connsiteY9" fmla="*/ 313628 h 313628"/>
              <a:gd name="connsiteX10" fmla="*/ 0 w 1905000"/>
              <a:gd name="connsiteY10" fmla="*/ 0 h 313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5000" h="313628" fill="none" extrusionOk="0">
                <a:moveTo>
                  <a:pt x="0" y="0"/>
                </a:moveTo>
                <a:cubicBezTo>
                  <a:pt x="159818" y="-41670"/>
                  <a:pt x="285455" y="19769"/>
                  <a:pt x="457200" y="0"/>
                </a:cubicBezTo>
                <a:cubicBezTo>
                  <a:pt x="628945" y="-19769"/>
                  <a:pt x="696561" y="7289"/>
                  <a:pt x="933450" y="0"/>
                </a:cubicBezTo>
                <a:cubicBezTo>
                  <a:pt x="1170339" y="-7289"/>
                  <a:pt x="1307764" y="26137"/>
                  <a:pt x="1409700" y="0"/>
                </a:cubicBezTo>
                <a:cubicBezTo>
                  <a:pt x="1511636" y="-26137"/>
                  <a:pt x="1771131" y="9219"/>
                  <a:pt x="1905000" y="0"/>
                </a:cubicBezTo>
                <a:cubicBezTo>
                  <a:pt x="1914436" y="98637"/>
                  <a:pt x="1884891" y="206774"/>
                  <a:pt x="1905000" y="313628"/>
                </a:cubicBezTo>
                <a:cubicBezTo>
                  <a:pt x="1721818" y="334508"/>
                  <a:pt x="1527763" y="281822"/>
                  <a:pt x="1428750" y="313628"/>
                </a:cubicBezTo>
                <a:cubicBezTo>
                  <a:pt x="1329737" y="345434"/>
                  <a:pt x="1127408" y="274099"/>
                  <a:pt x="990600" y="313628"/>
                </a:cubicBezTo>
                <a:cubicBezTo>
                  <a:pt x="853792" y="353157"/>
                  <a:pt x="656504" y="313528"/>
                  <a:pt x="552450" y="313628"/>
                </a:cubicBezTo>
                <a:cubicBezTo>
                  <a:pt x="448396" y="313728"/>
                  <a:pt x="153734" y="277338"/>
                  <a:pt x="0" y="313628"/>
                </a:cubicBezTo>
                <a:cubicBezTo>
                  <a:pt x="-1899" y="188744"/>
                  <a:pt x="14243" y="121849"/>
                  <a:pt x="0" y="0"/>
                </a:cubicBezTo>
                <a:close/>
              </a:path>
              <a:path w="1905000" h="313628" stroke="0" extrusionOk="0">
                <a:moveTo>
                  <a:pt x="0" y="0"/>
                </a:moveTo>
                <a:cubicBezTo>
                  <a:pt x="223629" y="-44797"/>
                  <a:pt x="349134" y="44195"/>
                  <a:pt x="457200" y="0"/>
                </a:cubicBezTo>
                <a:cubicBezTo>
                  <a:pt x="565266" y="-44195"/>
                  <a:pt x="670495" y="42413"/>
                  <a:pt x="876300" y="0"/>
                </a:cubicBezTo>
                <a:cubicBezTo>
                  <a:pt x="1082105" y="-42413"/>
                  <a:pt x="1287661" y="3533"/>
                  <a:pt x="1390650" y="0"/>
                </a:cubicBezTo>
                <a:cubicBezTo>
                  <a:pt x="1493639" y="-3533"/>
                  <a:pt x="1667802" y="11907"/>
                  <a:pt x="1905000" y="0"/>
                </a:cubicBezTo>
                <a:cubicBezTo>
                  <a:pt x="1932423" y="99809"/>
                  <a:pt x="1885167" y="165324"/>
                  <a:pt x="1905000" y="313628"/>
                </a:cubicBezTo>
                <a:cubicBezTo>
                  <a:pt x="1746477" y="346473"/>
                  <a:pt x="1617952" y="270411"/>
                  <a:pt x="1466850" y="313628"/>
                </a:cubicBezTo>
                <a:cubicBezTo>
                  <a:pt x="1315748" y="356845"/>
                  <a:pt x="1168762" y="272541"/>
                  <a:pt x="1028700" y="313628"/>
                </a:cubicBezTo>
                <a:cubicBezTo>
                  <a:pt x="888638" y="354715"/>
                  <a:pt x="675822" y="264893"/>
                  <a:pt x="514350" y="313628"/>
                </a:cubicBezTo>
                <a:cubicBezTo>
                  <a:pt x="352878" y="362363"/>
                  <a:pt x="255976" y="298053"/>
                  <a:pt x="0" y="313628"/>
                </a:cubicBezTo>
                <a:cubicBezTo>
                  <a:pt x="-37613" y="223961"/>
                  <a:pt x="16167" y="111953"/>
                  <a:pt x="0" y="0"/>
                </a:cubicBezTo>
                <a:close/>
              </a:path>
            </a:pathLst>
          </a:custGeom>
          <a:ln w="38100" cmpd="sng">
            <a:solidFill>
              <a:schemeClr val="tx1"/>
            </a:solidFill>
          </a:ln>
        </p:spPr>
      </p:pic>
      <p:sp>
        <p:nvSpPr>
          <p:cNvPr id="15" name="Right Arrow 14">
            <a:extLst>
              <a:ext uri="{FF2B5EF4-FFF2-40B4-BE49-F238E27FC236}">
                <a16:creationId xmlns:a16="http://schemas.microsoft.com/office/drawing/2014/main" id="{81CB7D10-B9C8-8F91-50B8-031AD38D56AC}"/>
              </a:ext>
            </a:extLst>
          </p:cNvPr>
          <p:cNvSpPr/>
          <p:nvPr/>
        </p:nvSpPr>
        <p:spPr bwMode="auto">
          <a:xfrm>
            <a:off x="6834212" y="1162236"/>
            <a:ext cx="110663" cy="125441"/>
          </a:xfrm>
          <a:prstGeom prst="rightArrow">
            <a:avLst/>
          </a:prstGeom>
          <a:solidFill>
            <a:schemeClr val="tx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6" name="TextBox 5">
            <a:extLst>
              <a:ext uri="{FF2B5EF4-FFF2-40B4-BE49-F238E27FC236}">
                <a16:creationId xmlns:a16="http://schemas.microsoft.com/office/drawing/2014/main" id="{6BE309FD-0DFD-F59C-C966-054E5C951375}"/>
              </a:ext>
            </a:extLst>
          </p:cNvPr>
          <p:cNvSpPr txBox="1"/>
          <p:nvPr/>
        </p:nvSpPr>
        <p:spPr>
          <a:xfrm>
            <a:off x="6890859" y="1657259"/>
            <a:ext cx="797013" cy="261610"/>
          </a:xfrm>
          <a:prstGeom prst="rect">
            <a:avLst/>
          </a:prstGeom>
          <a:noFill/>
        </p:spPr>
        <p:txBody>
          <a:bodyPr wrap="none" rtlCol="0">
            <a:spAutoFit/>
          </a:bodyPr>
          <a:lstStyle/>
          <a:p>
            <a:r>
              <a:rPr lang="en-US" sz="1100" i="1" dirty="0" err="1">
                <a:solidFill>
                  <a:srgbClr val="FF0000"/>
                </a:solidFill>
              </a:rPr>
              <a:t>Δt</a:t>
            </a:r>
            <a:r>
              <a:rPr lang="en-US" sz="1100" i="1" dirty="0">
                <a:solidFill>
                  <a:srgbClr val="FF0000"/>
                </a:solidFill>
              </a:rPr>
              <a:t> </a:t>
            </a:r>
            <a:r>
              <a:rPr lang="en-US" sz="1100" dirty="0">
                <a:solidFill>
                  <a:srgbClr val="FF0000"/>
                </a:solidFill>
              </a:rPr>
              <a:t>= 1.7 s</a:t>
            </a:r>
          </a:p>
        </p:txBody>
      </p:sp>
      <p:pic>
        <p:nvPicPr>
          <p:cNvPr id="9" name="Picture 8">
            <a:extLst>
              <a:ext uri="{FF2B5EF4-FFF2-40B4-BE49-F238E27FC236}">
                <a16:creationId xmlns:a16="http://schemas.microsoft.com/office/drawing/2014/main" id="{5C7B1AA1-AFEF-87C5-F847-C75A0C14D343}"/>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74002" y="3500920"/>
            <a:ext cx="4731602" cy="1265493"/>
          </a:xfrm>
          <a:prstGeom prst="rect">
            <a:avLst/>
          </a:prstGeom>
        </p:spPr>
      </p:pic>
      <p:sp>
        <p:nvSpPr>
          <p:cNvPr id="16" name="Rectangle 7">
            <a:extLst>
              <a:ext uri="{FF2B5EF4-FFF2-40B4-BE49-F238E27FC236}">
                <a16:creationId xmlns:a16="http://schemas.microsoft.com/office/drawing/2014/main" id="{99BCDAD0-0C55-C678-BD8F-BE161AEFF5FC}"/>
              </a:ext>
            </a:extLst>
          </p:cNvPr>
          <p:cNvSpPr>
            <a:spLocks noChangeArrowheads="1"/>
          </p:cNvSpPr>
          <p:nvPr/>
        </p:nvSpPr>
        <p:spPr bwMode="auto">
          <a:xfrm>
            <a:off x="780214" y="4807040"/>
            <a:ext cx="4142916" cy="307777"/>
          </a:xfrm>
          <a:prstGeom prst="rect">
            <a:avLst/>
          </a:prstGeom>
          <a:solidFill>
            <a:srgbClr val="618FFD"/>
          </a:solidFill>
          <a:ln w="9525">
            <a:noFill/>
            <a:miter lim="800000"/>
            <a:headEnd/>
            <a:tailEnd/>
          </a:ln>
        </p:spPr>
        <p:txBody>
          <a:bodyPr wrap="square">
            <a:spAutoFit/>
          </a:bodyPr>
          <a:lstStyle/>
          <a:p>
            <a:r>
              <a:rPr lang="en-US" sz="700" b="0" dirty="0">
                <a:solidFill>
                  <a:srgbClr val="000000"/>
                </a:solidFill>
              </a:rPr>
              <a:t>B. P. Abbott, et al. (LIGO Scientific Collaboration, Virgo Collaboration, KAGRA Collaboration), “Tests of General Relativity with GWTC-3</a:t>
            </a:r>
            <a:r>
              <a:rPr lang="en-US" sz="700" b="0" dirty="0">
                <a:solidFill>
                  <a:schemeClr val="tx2"/>
                </a:solidFill>
              </a:rPr>
              <a:t>”, </a:t>
            </a:r>
            <a:r>
              <a:rPr lang="en-US" sz="700" b="0" dirty="0">
                <a:hlinkClick r:id="rId7">
                  <a:extLst>
                    <a:ext uri="{A12FA001-AC4F-418D-AE19-62706E023703}">
                      <ahyp:hlinkClr xmlns:ahyp="http://schemas.microsoft.com/office/drawing/2018/hyperlinkcolor" val="tx"/>
                    </a:ext>
                  </a:extLst>
                </a:hlinkClick>
              </a:rPr>
              <a:t>https://</a:t>
            </a:r>
            <a:r>
              <a:rPr lang="en-US" sz="700" b="0" dirty="0" err="1">
                <a:hlinkClick r:id="rId7">
                  <a:extLst>
                    <a:ext uri="{A12FA001-AC4F-418D-AE19-62706E023703}">
                      <ahyp:hlinkClr xmlns:ahyp="http://schemas.microsoft.com/office/drawing/2018/hyperlinkcolor" val="tx"/>
                    </a:ext>
                  </a:extLst>
                </a:hlinkClick>
              </a:rPr>
              <a:t>arxiv.org</a:t>
            </a:r>
            <a:r>
              <a:rPr lang="en-US" sz="700" b="0" dirty="0">
                <a:hlinkClick r:id="rId7">
                  <a:extLst>
                    <a:ext uri="{A12FA001-AC4F-418D-AE19-62706E023703}">
                      <ahyp:hlinkClr xmlns:ahyp="http://schemas.microsoft.com/office/drawing/2018/hyperlinkcolor" val="tx"/>
                    </a:ext>
                  </a:extLst>
                </a:hlinkClick>
              </a:rPr>
              <a:t>/pdf/2112.06861.pdf</a:t>
            </a:r>
            <a:endParaRPr lang="en-US" sz="700" u="sng" dirty="0"/>
          </a:p>
        </p:txBody>
      </p:sp>
      <p:sp>
        <p:nvSpPr>
          <p:cNvPr id="17" name="TextBox 16">
            <a:extLst>
              <a:ext uri="{FF2B5EF4-FFF2-40B4-BE49-F238E27FC236}">
                <a16:creationId xmlns:a16="http://schemas.microsoft.com/office/drawing/2014/main" id="{C5BAC5E3-4511-9F5E-0063-3BA0F4BE3770}"/>
              </a:ext>
            </a:extLst>
          </p:cNvPr>
          <p:cNvSpPr txBox="1"/>
          <p:nvPr/>
        </p:nvSpPr>
        <p:spPr>
          <a:xfrm>
            <a:off x="368176" y="3188264"/>
            <a:ext cx="4458081" cy="261610"/>
          </a:xfrm>
          <a:prstGeom prst="rect">
            <a:avLst/>
          </a:prstGeom>
          <a:noFill/>
        </p:spPr>
        <p:txBody>
          <a:bodyPr wrap="square" rtlCol="0">
            <a:spAutoFit/>
          </a:bodyPr>
          <a:lstStyle/>
          <a:p>
            <a:r>
              <a:rPr lang="en-US" sz="1100" b="0" u="sng" dirty="0">
                <a:solidFill>
                  <a:schemeClr val="bg1"/>
                </a:solidFill>
              </a:rPr>
              <a:t>Deviations from Post-Newtonian Approximation</a:t>
            </a:r>
          </a:p>
        </p:txBody>
      </p:sp>
      <p:sp>
        <p:nvSpPr>
          <p:cNvPr id="18" name="TextBox 17">
            <a:extLst>
              <a:ext uri="{FF2B5EF4-FFF2-40B4-BE49-F238E27FC236}">
                <a16:creationId xmlns:a16="http://schemas.microsoft.com/office/drawing/2014/main" id="{1F66EA78-CFC3-D344-3A66-CC71CDF896D1}"/>
              </a:ext>
            </a:extLst>
          </p:cNvPr>
          <p:cNvSpPr txBox="1"/>
          <p:nvPr/>
        </p:nvSpPr>
        <p:spPr>
          <a:xfrm>
            <a:off x="5887010" y="707908"/>
            <a:ext cx="2339102" cy="261610"/>
          </a:xfrm>
          <a:prstGeom prst="rect">
            <a:avLst/>
          </a:prstGeom>
          <a:noFill/>
        </p:spPr>
        <p:txBody>
          <a:bodyPr wrap="none" rtlCol="0">
            <a:spAutoFit/>
          </a:bodyPr>
          <a:lstStyle/>
          <a:p>
            <a:r>
              <a:rPr lang="en-US" sz="1100" b="0" u="sng" dirty="0">
                <a:solidFill>
                  <a:schemeClr val="bg1"/>
                </a:solidFill>
              </a:rPr>
              <a:t>Speed of Gravity = Speed of Light!</a:t>
            </a:r>
          </a:p>
        </p:txBody>
      </p:sp>
      <p:pic>
        <p:nvPicPr>
          <p:cNvPr id="20" name="Picture 19">
            <a:extLst>
              <a:ext uri="{FF2B5EF4-FFF2-40B4-BE49-F238E27FC236}">
                <a16:creationId xmlns:a16="http://schemas.microsoft.com/office/drawing/2014/main" id="{A5CFDB93-CDFE-1A86-3819-6C2E9ADC885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40398" y="2111971"/>
            <a:ext cx="1483698" cy="326735"/>
          </a:xfrm>
          <a:custGeom>
            <a:avLst/>
            <a:gdLst>
              <a:gd name="connsiteX0" fmla="*/ 0 w 1483698"/>
              <a:gd name="connsiteY0" fmla="*/ 0 h 326735"/>
              <a:gd name="connsiteX1" fmla="*/ 524240 w 1483698"/>
              <a:gd name="connsiteY1" fmla="*/ 0 h 326735"/>
              <a:gd name="connsiteX2" fmla="*/ 1033643 w 1483698"/>
              <a:gd name="connsiteY2" fmla="*/ 0 h 326735"/>
              <a:gd name="connsiteX3" fmla="*/ 1483698 w 1483698"/>
              <a:gd name="connsiteY3" fmla="*/ 0 h 326735"/>
              <a:gd name="connsiteX4" fmla="*/ 1483698 w 1483698"/>
              <a:gd name="connsiteY4" fmla="*/ 326735 h 326735"/>
              <a:gd name="connsiteX5" fmla="*/ 1018806 w 1483698"/>
              <a:gd name="connsiteY5" fmla="*/ 326735 h 326735"/>
              <a:gd name="connsiteX6" fmla="*/ 524240 w 1483698"/>
              <a:gd name="connsiteY6" fmla="*/ 326735 h 326735"/>
              <a:gd name="connsiteX7" fmla="*/ 0 w 1483698"/>
              <a:gd name="connsiteY7" fmla="*/ 326735 h 326735"/>
              <a:gd name="connsiteX8" fmla="*/ 0 w 1483698"/>
              <a:gd name="connsiteY8" fmla="*/ 0 h 326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3698" h="326735" fill="none" extrusionOk="0">
                <a:moveTo>
                  <a:pt x="0" y="0"/>
                </a:moveTo>
                <a:cubicBezTo>
                  <a:pt x="204561" y="-8523"/>
                  <a:pt x="288463" y="459"/>
                  <a:pt x="524240" y="0"/>
                </a:cubicBezTo>
                <a:cubicBezTo>
                  <a:pt x="760017" y="-459"/>
                  <a:pt x="811586" y="16507"/>
                  <a:pt x="1033643" y="0"/>
                </a:cubicBezTo>
                <a:cubicBezTo>
                  <a:pt x="1255700" y="-16507"/>
                  <a:pt x="1269206" y="10668"/>
                  <a:pt x="1483698" y="0"/>
                </a:cubicBezTo>
                <a:cubicBezTo>
                  <a:pt x="1486483" y="105866"/>
                  <a:pt x="1471230" y="173826"/>
                  <a:pt x="1483698" y="326735"/>
                </a:cubicBezTo>
                <a:cubicBezTo>
                  <a:pt x="1326065" y="328880"/>
                  <a:pt x="1219591" y="311263"/>
                  <a:pt x="1018806" y="326735"/>
                </a:cubicBezTo>
                <a:cubicBezTo>
                  <a:pt x="818021" y="342207"/>
                  <a:pt x="730884" y="319227"/>
                  <a:pt x="524240" y="326735"/>
                </a:cubicBezTo>
                <a:cubicBezTo>
                  <a:pt x="317596" y="334243"/>
                  <a:pt x="248000" y="293057"/>
                  <a:pt x="0" y="326735"/>
                </a:cubicBezTo>
                <a:cubicBezTo>
                  <a:pt x="-22790" y="254092"/>
                  <a:pt x="6867" y="146209"/>
                  <a:pt x="0" y="0"/>
                </a:cubicBezTo>
                <a:close/>
              </a:path>
              <a:path w="1483698" h="326735" stroke="0" extrusionOk="0">
                <a:moveTo>
                  <a:pt x="0" y="0"/>
                </a:moveTo>
                <a:cubicBezTo>
                  <a:pt x="204711" y="-39374"/>
                  <a:pt x="352770" y="2429"/>
                  <a:pt x="479729" y="0"/>
                </a:cubicBezTo>
                <a:cubicBezTo>
                  <a:pt x="606688" y="-2429"/>
                  <a:pt x="708427" y="23910"/>
                  <a:pt x="929784" y="0"/>
                </a:cubicBezTo>
                <a:cubicBezTo>
                  <a:pt x="1151141" y="-23910"/>
                  <a:pt x="1282374" y="21515"/>
                  <a:pt x="1483698" y="0"/>
                </a:cubicBezTo>
                <a:cubicBezTo>
                  <a:pt x="1497724" y="125459"/>
                  <a:pt x="1479788" y="187547"/>
                  <a:pt x="1483698" y="326735"/>
                </a:cubicBezTo>
                <a:cubicBezTo>
                  <a:pt x="1272386" y="335897"/>
                  <a:pt x="1141975" y="322179"/>
                  <a:pt x="1018806" y="326735"/>
                </a:cubicBezTo>
                <a:cubicBezTo>
                  <a:pt x="895637" y="331291"/>
                  <a:pt x="689558" y="323851"/>
                  <a:pt x="494566" y="326735"/>
                </a:cubicBezTo>
                <a:cubicBezTo>
                  <a:pt x="299574" y="329619"/>
                  <a:pt x="210123" y="302493"/>
                  <a:pt x="0" y="326735"/>
                </a:cubicBezTo>
                <a:cubicBezTo>
                  <a:pt x="-24797" y="225754"/>
                  <a:pt x="30347" y="100866"/>
                  <a:pt x="0" y="0"/>
                </a:cubicBezTo>
                <a:close/>
              </a:path>
            </a:pathLst>
          </a:custGeom>
          <a:ln w="38100" cmpd="sng">
            <a:solidFill>
              <a:schemeClr val="tx1"/>
            </a:solidFill>
          </a:ln>
        </p:spPr>
      </p:pic>
      <p:pic>
        <p:nvPicPr>
          <p:cNvPr id="21" name="Picture 20">
            <a:extLst>
              <a:ext uri="{FF2B5EF4-FFF2-40B4-BE49-F238E27FC236}">
                <a16:creationId xmlns:a16="http://schemas.microsoft.com/office/drawing/2014/main" id="{71F159C6-8162-0FDE-09EE-C827EAAA069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196318" y="1287678"/>
            <a:ext cx="2400279" cy="1496044"/>
          </a:xfrm>
          <a:prstGeom prst="rect">
            <a:avLst/>
          </a:prstGeom>
        </p:spPr>
      </p:pic>
      <p:sp>
        <p:nvSpPr>
          <p:cNvPr id="22" name="TextBox 21">
            <a:extLst>
              <a:ext uri="{FF2B5EF4-FFF2-40B4-BE49-F238E27FC236}">
                <a16:creationId xmlns:a16="http://schemas.microsoft.com/office/drawing/2014/main" id="{B12FE411-313F-2A21-E2DD-196102DABB08}"/>
              </a:ext>
            </a:extLst>
          </p:cNvPr>
          <p:cNvSpPr txBox="1"/>
          <p:nvPr/>
        </p:nvSpPr>
        <p:spPr>
          <a:xfrm>
            <a:off x="546224" y="1747389"/>
            <a:ext cx="4458081" cy="261610"/>
          </a:xfrm>
          <a:prstGeom prst="rect">
            <a:avLst/>
          </a:prstGeom>
          <a:noFill/>
        </p:spPr>
        <p:txBody>
          <a:bodyPr wrap="square" rtlCol="0">
            <a:spAutoFit/>
          </a:bodyPr>
          <a:lstStyle/>
          <a:p>
            <a:r>
              <a:rPr lang="en-US" sz="1100" b="0" u="sng" dirty="0">
                <a:solidFill>
                  <a:schemeClr val="bg1"/>
                </a:solidFill>
              </a:rPr>
              <a:t>Dispersive Gravity?</a:t>
            </a:r>
          </a:p>
        </p:txBody>
      </p:sp>
      <p:pic>
        <p:nvPicPr>
          <p:cNvPr id="10" name="Picture 9">
            <a:extLst>
              <a:ext uri="{FF2B5EF4-FFF2-40B4-BE49-F238E27FC236}">
                <a16:creationId xmlns:a16="http://schemas.microsoft.com/office/drawing/2014/main" id="{B85732D5-CA6D-F08C-DF25-23A2F63CFABF}"/>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93688" y="2945228"/>
            <a:ext cx="1902619" cy="486071"/>
          </a:xfrm>
          <a:custGeom>
            <a:avLst/>
            <a:gdLst>
              <a:gd name="connsiteX0" fmla="*/ 0 w 1902619"/>
              <a:gd name="connsiteY0" fmla="*/ 0 h 486071"/>
              <a:gd name="connsiteX1" fmla="*/ 456629 w 1902619"/>
              <a:gd name="connsiteY1" fmla="*/ 0 h 486071"/>
              <a:gd name="connsiteX2" fmla="*/ 932283 w 1902619"/>
              <a:gd name="connsiteY2" fmla="*/ 0 h 486071"/>
              <a:gd name="connsiteX3" fmla="*/ 1407938 w 1902619"/>
              <a:gd name="connsiteY3" fmla="*/ 0 h 486071"/>
              <a:gd name="connsiteX4" fmla="*/ 1902619 w 1902619"/>
              <a:gd name="connsiteY4" fmla="*/ 0 h 486071"/>
              <a:gd name="connsiteX5" fmla="*/ 1902619 w 1902619"/>
              <a:gd name="connsiteY5" fmla="*/ 486071 h 486071"/>
              <a:gd name="connsiteX6" fmla="*/ 1426964 w 1902619"/>
              <a:gd name="connsiteY6" fmla="*/ 486071 h 486071"/>
              <a:gd name="connsiteX7" fmla="*/ 989362 w 1902619"/>
              <a:gd name="connsiteY7" fmla="*/ 486071 h 486071"/>
              <a:gd name="connsiteX8" fmla="*/ 551760 w 1902619"/>
              <a:gd name="connsiteY8" fmla="*/ 486071 h 486071"/>
              <a:gd name="connsiteX9" fmla="*/ 0 w 1902619"/>
              <a:gd name="connsiteY9" fmla="*/ 486071 h 486071"/>
              <a:gd name="connsiteX10" fmla="*/ 0 w 1902619"/>
              <a:gd name="connsiteY10" fmla="*/ 0 h 486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02619" h="486071" fill="none" extrusionOk="0">
                <a:moveTo>
                  <a:pt x="0" y="0"/>
                </a:moveTo>
                <a:cubicBezTo>
                  <a:pt x="201589" y="-37670"/>
                  <a:pt x="266385" y="12806"/>
                  <a:pt x="456629" y="0"/>
                </a:cubicBezTo>
                <a:cubicBezTo>
                  <a:pt x="646873" y="-12806"/>
                  <a:pt x="793526" y="31951"/>
                  <a:pt x="932283" y="0"/>
                </a:cubicBezTo>
                <a:cubicBezTo>
                  <a:pt x="1071040" y="-31951"/>
                  <a:pt x="1174289" y="52614"/>
                  <a:pt x="1407938" y="0"/>
                </a:cubicBezTo>
                <a:cubicBezTo>
                  <a:pt x="1641587" y="-52614"/>
                  <a:pt x="1674971" y="25087"/>
                  <a:pt x="1902619" y="0"/>
                </a:cubicBezTo>
                <a:cubicBezTo>
                  <a:pt x="1936158" y="238384"/>
                  <a:pt x="1852154" y="349121"/>
                  <a:pt x="1902619" y="486071"/>
                </a:cubicBezTo>
                <a:cubicBezTo>
                  <a:pt x="1712736" y="512883"/>
                  <a:pt x="1557568" y="453301"/>
                  <a:pt x="1426964" y="486071"/>
                </a:cubicBezTo>
                <a:cubicBezTo>
                  <a:pt x="1296361" y="518841"/>
                  <a:pt x="1079223" y="482672"/>
                  <a:pt x="989362" y="486071"/>
                </a:cubicBezTo>
                <a:cubicBezTo>
                  <a:pt x="899501" y="489470"/>
                  <a:pt x="747966" y="463683"/>
                  <a:pt x="551760" y="486071"/>
                </a:cubicBezTo>
                <a:cubicBezTo>
                  <a:pt x="355554" y="508459"/>
                  <a:pt x="121037" y="420437"/>
                  <a:pt x="0" y="486071"/>
                </a:cubicBezTo>
                <a:cubicBezTo>
                  <a:pt x="-12047" y="260883"/>
                  <a:pt x="16410" y="148747"/>
                  <a:pt x="0" y="0"/>
                </a:cubicBezTo>
                <a:close/>
              </a:path>
              <a:path w="1902619" h="486071" stroke="0" extrusionOk="0">
                <a:moveTo>
                  <a:pt x="0" y="0"/>
                </a:moveTo>
                <a:cubicBezTo>
                  <a:pt x="137783" y="-6023"/>
                  <a:pt x="315000" y="32291"/>
                  <a:pt x="456629" y="0"/>
                </a:cubicBezTo>
                <a:cubicBezTo>
                  <a:pt x="598258" y="-32291"/>
                  <a:pt x="778872" y="9082"/>
                  <a:pt x="875205" y="0"/>
                </a:cubicBezTo>
                <a:cubicBezTo>
                  <a:pt x="971538" y="-9082"/>
                  <a:pt x="1196149" y="55793"/>
                  <a:pt x="1388912" y="0"/>
                </a:cubicBezTo>
                <a:cubicBezTo>
                  <a:pt x="1581675" y="-55793"/>
                  <a:pt x="1765240" y="25256"/>
                  <a:pt x="1902619" y="0"/>
                </a:cubicBezTo>
                <a:cubicBezTo>
                  <a:pt x="1958589" y="135345"/>
                  <a:pt x="1847655" y="279807"/>
                  <a:pt x="1902619" y="486071"/>
                </a:cubicBezTo>
                <a:cubicBezTo>
                  <a:pt x="1781812" y="526654"/>
                  <a:pt x="1572287" y="476892"/>
                  <a:pt x="1465017" y="486071"/>
                </a:cubicBezTo>
                <a:cubicBezTo>
                  <a:pt x="1357747" y="495250"/>
                  <a:pt x="1120762" y="442630"/>
                  <a:pt x="1027414" y="486071"/>
                </a:cubicBezTo>
                <a:cubicBezTo>
                  <a:pt x="934066" y="529512"/>
                  <a:pt x="724528" y="433726"/>
                  <a:pt x="513707" y="486071"/>
                </a:cubicBezTo>
                <a:cubicBezTo>
                  <a:pt x="302886" y="538416"/>
                  <a:pt x="171558" y="476086"/>
                  <a:pt x="0" y="486071"/>
                </a:cubicBezTo>
                <a:cubicBezTo>
                  <a:pt x="-4639" y="278198"/>
                  <a:pt x="52465" y="123532"/>
                  <a:pt x="0" y="0"/>
                </a:cubicBezTo>
                <a:close/>
              </a:path>
            </a:pathLst>
          </a:custGeom>
          <a:ln w="28575">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cxnSp>
        <p:nvCxnSpPr>
          <p:cNvPr id="11" name="Straight Connector 10">
            <a:extLst>
              <a:ext uri="{FF2B5EF4-FFF2-40B4-BE49-F238E27FC236}">
                <a16:creationId xmlns:a16="http://schemas.microsoft.com/office/drawing/2014/main" id="{228542BF-B4D7-8278-CCF0-C821471C58CE}"/>
              </a:ext>
            </a:extLst>
          </p:cNvPr>
          <p:cNvCxnSpPr>
            <a:cxnSpLocks/>
          </p:cNvCxnSpPr>
          <p:nvPr/>
        </p:nvCxnSpPr>
        <p:spPr>
          <a:xfrm>
            <a:off x="135730" y="2848018"/>
            <a:ext cx="5486400" cy="0"/>
          </a:xfrm>
          <a:prstGeom prst="line">
            <a:avLst/>
          </a:prstGeom>
          <a:ln w="38100">
            <a:solidFill>
              <a:srgbClr val="81DB8D"/>
            </a:solidFill>
            <a:prstDash val="dash"/>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AF607C18-6EF4-9118-E99E-299B45588F82}"/>
              </a:ext>
            </a:extLst>
          </p:cNvPr>
          <p:cNvCxnSpPr>
            <a:cxnSpLocks/>
          </p:cNvCxnSpPr>
          <p:nvPr/>
        </p:nvCxnSpPr>
        <p:spPr>
          <a:xfrm>
            <a:off x="5573871" y="1009836"/>
            <a:ext cx="2123" cy="1838182"/>
          </a:xfrm>
          <a:prstGeom prst="line">
            <a:avLst/>
          </a:prstGeom>
          <a:ln w="38100">
            <a:solidFill>
              <a:srgbClr val="81DB8D"/>
            </a:solidFill>
            <a:prstDash val="dash"/>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A3C30E7-F197-03A4-797D-29F2B121B45F}"/>
              </a:ext>
            </a:extLst>
          </p:cNvPr>
          <p:cNvCxnSpPr>
            <a:cxnSpLocks/>
          </p:cNvCxnSpPr>
          <p:nvPr/>
        </p:nvCxnSpPr>
        <p:spPr>
          <a:xfrm>
            <a:off x="5591252" y="2958471"/>
            <a:ext cx="2123" cy="1838182"/>
          </a:xfrm>
          <a:prstGeom prst="line">
            <a:avLst/>
          </a:prstGeom>
          <a:ln w="38100">
            <a:solidFill>
              <a:srgbClr val="81DB8D"/>
            </a:solidFill>
            <a:prstDash val="dash"/>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D012CF64-DE82-ABF7-9B7C-B293187A7B80}"/>
              </a:ext>
            </a:extLst>
          </p:cNvPr>
          <p:cNvSpPr txBox="1"/>
          <p:nvPr/>
        </p:nvSpPr>
        <p:spPr>
          <a:xfrm>
            <a:off x="1157870" y="2060034"/>
            <a:ext cx="6544869" cy="1600438"/>
          </a:xfrm>
          <a:custGeom>
            <a:avLst/>
            <a:gdLst>
              <a:gd name="connsiteX0" fmla="*/ 0 w 6544869"/>
              <a:gd name="connsiteY0" fmla="*/ 0 h 1600438"/>
              <a:gd name="connsiteX1" fmla="*/ 529539 w 6544869"/>
              <a:gd name="connsiteY1" fmla="*/ 0 h 1600438"/>
              <a:gd name="connsiteX2" fmla="*/ 928181 w 6544869"/>
              <a:gd name="connsiteY2" fmla="*/ 0 h 1600438"/>
              <a:gd name="connsiteX3" fmla="*/ 1654067 w 6544869"/>
              <a:gd name="connsiteY3" fmla="*/ 0 h 1600438"/>
              <a:gd name="connsiteX4" fmla="*/ 2183606 w 6544869"/>
              <a:gd name="connsiteY4" fmla="*/ 0 h 1600438"/>
              <a:gd name="connsiteX5" fmla="*/ 2713146 w 6544869"/>
              <a:gd name="connsiteY5" fmla="*/ 0 h 1600438"/>
              <a:gd name="connsiteX6" fmla="*/ 3439031 w 6544869"/>
              <a:gd name="connsiteY6" fmla="*/ 0 h 1600438"/>
              <a:gd name="connsiteX7" fmla="*/ 3903122 w 6544869"/>
              <a:gd name="connsiteY7" fmla="*/ 0 h 1600438"/>
              <a:gd name="connsiteX8" fmla="*/ 4629007 w 6544869"/>
              <a:gd name="connsiteY8" fmla="*/ 0 h 1600438"/>
              <a:gd name="connsiteX9" fmla="*/ 5354893 w 6544869"/>
              <a:gd name="connsiteY9" fmla="*/ 0 h 1600438"/>
              <a:gd name="connsiteX10" fmla="*/ 5949881 w 6544869"/>
              <a:gd name="connsiteY10" fmla="*/ 0 h 1600438"/>
              <a:gd name="connsiteX11" fmla="*/ 6544869 w 6544869"/>
              <a:gd name="connsiteY11" fmla="*/ 0 h 1600438"/>
              <a:gd name="connsiteX12" fmla="*/ 6544869 w 6544869"/>
              <a:gd name="connsiteY12" fmla="*/ 517475 h 1600438"/>
              <a:gd name="connsiteX13" fmla="*/ 6544869 w 6544869"/>
              <a:gd name="connsiteY13" fmla="*/ 1002941 h 1600438"/>
              <a:gd name="connsiteX14" fmla="*/ 6544869 w 6544869"/>
              <a:gd name="connsiteY14" fmla="*/ 1600438 h 1600438"/>
              <a:gd name="connsiteX15" fmla="*/ 5949881 w 6544869"/>
              <a:gd name="connsiteY15" fmla="*/ 1600438 h 1600438"/>
              <a:gd name="connsiteX16" fmla="*/ 5354893 w 6544869"/>
              <a:gd name="connsiteY16" fmla="*/ 1600438 h 1600438"/>
              <a:gd name="connsiteX17" fmla="*/ 4629007 w 6544869"/>
              <a:gd name="connsiteY17" fmla="*/ 1600438 h 1600438"/>
              <a:gd name="connsiteX18" fmla="*/ 4034019 w 6544869"/>
              <a:gd name="connsiteY18" fmla="*/ 1600438 h 1600438"/>
              <a:gd name="connsiteX19" fmla="*/ 3635377 w 6544869"/>
              <a:gd name="connsiteY19" fmla="*/ 1600438 h 1600438"/>
              <a:gd name="connsiteX20" fmla="*/ 3171287 w 6544869"/>
              <a:gd name="connsiteY20" fmla="*/ 1600438 h 1600438"/>
              <a:gd name="connsiteX21" fmla="*/ 2445401 w 6544869"/>
              <a:gd name="connsiteY21" fmla="*/ 1600438 h 1600438"/>
              <a:gd name="connsiteX22" fmla="*/ 1850413 w 6544869"/>
              <a:gd name="connsiteY22" fmla="*/ 1600438 h 1600438"/>
              <a:gd name="connsiteX23" fmla="*/ 1386322 w 6544869"/>
              <a:gd name="connsiteY23" fmla="*/ 1600438 h 1600438"/>
              <a:gd name="connsiteX24" fmla="*/ 791334 w 6544869"/>
              <a:gd name="connsiteY24" fmla="*/ 1600438 h 1600438"/>
              <a:gd name="connsiteX25" fmla="*/ 0 w 6544869"/>
              <a:gd name="connsiteY25" fmla="*/ 1600438 h 1600438"/>
              <a:gd name="connsiteX26" fmla="*/ 0 w 6544869"/>
              <a:gd name="connsiteY26" fmla="*/ 1114972 h 1600438"/>
              <a:gd name="connsiteX27" fmla="*/ 0 w 6544869"/>
              <a:gd name="connsiteY27" fmla="*/ 565488 h 1600438"/>
              <a:gd name="connsiteX28" fmla="*/ 0 w 6544869"/>
              <a:gd name="connsiteY28" fmla="*/ 0 h 1600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544869" h="1600438" extrusionOk="0">
                <a:moveTo>
                  <a:pt x="0" y="0"/>
                </a:moveTo>
                <a:cubicBezTo>
                  <a:pt x="146907" y="-6151"/>
                  <a:pt x="276457" y="30377"/>
                  <a:pt x="529539" y="0"/>
                </a:cubicBezTo>
                <a:cubicBezTo>
                  <a:pt x="782621" y="-30377"/>
                  <a:pt x="789293" y="12706"/>
                  <a:pt x="928181" y="0"/>
                </a:cubicBezTo>
                <a:cubicBezTo>
                  <a:pt x="1067069" y="-12706"/>
                  <a:pt x="1323687" y="78705"/>
                  <a:pt x="1654067" y="0"/>
                </a:cubicBezTo>
                <a:cubicBezTo>
                  <a:pt x="1984447" y="-78705"/>
                  <a:pt x="1959618" y="14307"/>
                  <a:pt x="2183606" y="0"/>
                </a:cubicBezTo>
                <a:cubicBezTo>
                  <a:pt x="2407594" y="-14307"/>
                  <a:pt x="2495669" y="17564"/>
                  <a:pt x="2713146" y="0"/>
                </a:cubicBezTo>
                <a:cubicBezTo>
                  <a:pt x="2930623" y="-17564"/>
                  <a:pt x="3212077" y="2915"/>
                  <a:pt x="3439031" y="0"/>
                </a:cubicBezTo>
                <a:cubicBezTo>
                  <a:pt x="3665985" y="-2915"/>
                  <a:pt x="3761621" y="20467"/>
                  <a:pt x="3903122" y="0"/>
                </a:cubicBezTo>
                <a:cubicBezTo>
                  <a:pt x="4044623" y="-20467"/>
                  <a:pt x="4410636" y="83884"/>
                  <a:pt x="4629007" y="0"/>
                </a:cubicBezTo>
                <a:cubicBezTo>
                  <a:pt x="4847378" y="-83884"/>
                  <a:pt x="5008256" y="76383"/>
                  <a:pt x="5354893" y="0"/>
                </a:cubicBezTo>
                <a:cubicBezTo>
                  <a:pt x="5701530" y="-76383"/>
                  <a:pt x="5681699" y="26429"/>
                  <a:pt x="5949881" y="0"/>
                </a:cubicBezTo>
                <a:cubicBezTo>
                  <a:pt x="6218063" y="-26429"/>
                  <a:pt x="6394587" y="23035"/>
                  <a:pt x="6544869" y="0"/>
                </a:cubicBezTo>
                <a:cubicBezTo>
                  <a:pt x="6580481" y="125522"/>
                  <a:pt x="6484597" y="276345"/>
                  <a:pt x="6544869" y="517475"/>
                </a:cubicBezTo>
                <a:cubicBezTo>
                  <a:pt x="6605141" y="758605"/>
                  <a:pt x="6492738" y="865246"/>
                  <a:pt x="6544869" y="1002941"/>
                </a:cubicBezTo>
                <a:cubicBezTo>
                  <a:pt x="6597000" y="1140636"/>
                  <a:pt x="6484465" y="1386524"/>
                  <a:pt x="6544869" y="1600438"/>
                </a:cubicBezTo>
                <a:cubicBezTo>
                  <a:pt x="6401306" y="1623994"/>
                  <a:pt x="6123559" y="1537404"/>
                  <a:pt x="5949881" y="1600438"/>
                </a:cubicBezTo>
                <a:cubicBezTo>
                  <a:pt x="5776203" y="1663472"/>
                  <a:pt x="5544261" y="1551279"/>
                  <a:pt x="5354893" y="1600438"/>
                </a:cubicBezTo>
                <a:cubicBezTo>
                  <a:pt x="5165525" y="1649597"/>
                  <a:pt x="4907824" y="1536170"/>
                  <a:pt x="4629007" y="1600438"/>
                </a:cubicBezTo>
                <a:cubicBezTo>
                  <a:pt x="4350190" y="1664706"/>
                  <a:pt x="4232936" y="1568850"/>
                  <a:pt x="4034019" y="1600438"/>
                </a:cubicBezTo>
                <a:cubicBezTo>
                  <a:pt x="3835102" y="1632026"/>
                  <a:pt x="3816077" y="1575823"/>
                  <a:pt x="3635377" y="1600438"/>
                </a:cubicBezTo>
                <a:cubicBezTo>
                  <a:pt x="3454677" y="1625053"/>
                  <a:pt x="3320143" y="1544817"/>
                  <a:pt x="3171287" y="1600438"/>
                </a:cubicBezTo>
                <a:cubicBezTo>
                  <a:pt x="3022431" y="1656059"/>
                  <a:pt x="2599102" y="1578230"/>
                  <a:pt x="2445401" y="1600438"/>
                </a:cubicBezTo>
                <a:cubicBezTo>
                  <a:pt x="2291700" y="1622646"/>
                  <a:pt x="2007106" y="1562210"/>
                  <a:pt x="1850413" y="1600438"/>
                </a:cubicBezTo>
                <a:cubicBezTo>
                  <a:pt x="1693720" y="1638666"/>
                  <a:pt x="1585280" y="1597147"/>
                  <a:pt x="1386322" y="1600438"/>
                </a:cubicBezTo>
                <a:cubicBezTo>
                  <a:pt x="1187364" y="1603729"/>
                  <a:pt x="969551" y="1564222"/>
                  <a:pt x="791334" y="1600438"/>
                </a:cubicBezTo>
                <a:cubicBezTo>
                  <a:pt x="613117" y="1636654"/>
                  <a:pt x="279190" y="1522329"/>
                  <a:pt x="0" y="1600438"/>
                </a:cubicBezTo>
                <a:cubicBezTo>
                  <a:pt x="-12642" y="1406388"/>
                  <a:pt x="45863" y="1256961"/>
                  <a:pt x="0" y="1114972"/>
                </a:cubicBezTo>
                <a:cubicBezTo>
                  <a:pt x="-45863" y="972983"/>
                  <a:pt x="27297" y="749966"/>
                  <a:pt x="0" y="565488"/>
                </a:cubicBezTo>
                <a:cubicBezTo>
                  <a:pt x="-27297" y="381010"/>
                  <a:pt x="55773" y="165907"/>
                  <a:pt x="0" y="0"/>
                </a:cubicBezTo>
                <a:close/>
              </a:path>
            </a:pathLst>
          </a:custGeom>
          <a:noFill/>
          <a:ln>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none" rtlCol="0">
            <a:spAutoFit/>
          </a:bodyPr>
          <a:lstStyle/>
          <a:p>
            <a:pPr algn="ctr"/>
            <a:endParaRPr lang="en-US" i="1" dirty="0">
              <a:solidFill>
                <a:schemeClr val="bg1"/>
              </a:solidFill>
            </a:endParaRPr>
          </a:p>
          <a:p>
            <a:pPr algn="ctr"/>
            <a:r>
              <a:rPr lang="en-US" i="1" dirty="0">
                <a:solidFill>
                  <a:schemeClr val="bg1"/>
                </a:solidFill>
              </a:rPr>
              <a:t>And: </a:t>
            </a:r>
          </a:p>
          <a:p>
            <a:pPr algn="ctr"/>
            <a:endParaRPr lang="en-US" i="1" dirty="0">
              <a:solidFill>
                <a:schemeClr val="bg1"/>
              </a:solidFill>
            </a:endParaRPr>
          </a:p>
          <a:p>
            <a:pPr algn="ctr"/>
            <a:r>
              <a:rPr lang="en-US" i="1" dirty="0">
                <a:solidFill>
                  <a:schemeClr val="bg1"/>
                </a:solidFill>
              </a:rPr>
              <a:t>Tests of GW Polarization, Lorentz invariance, black hole merger ringdowns</a:t>
            </a:r>
          </a:p>
          <a:p>
            <a:pPr algn="ctr"/>
            <a:endParaRPr lang="en-US" i="1" dirty="0">
              <a:solidFill>
                <a:schemeClr val="bg1"/>
              </a:solidFill>
              <a:sym typeface="Wingdings" pitchFamily="2" charset="2"/>
            </a:endParaRPr>
          </a:p>
          <a:p>
            <a:pPr algn="ctr"/>
            <a:r>
              <a:rPr lang="en-US" i="1" dirty="0">
                <a:solidFill>
                  <a:schemeClr val="bg1"/>
                </a:solidFill>
                <a:sym typeface="Wingdings" pitchFamily="2" charset="2"/>
              </a:rPr>
              <a:t></a:t>
            </a:r>
            <a:r>
              <a:rPr lang="en-US" i="1" dirty="0">
                <a:solidFill>
                  <a:schemeClr val="bg1"/>
                </a:solidFill>
              </a:rPr>
              <a:t> entirely consistent with General Relativity!</a:t>
            </a:r>
          </a:p>
          <a:p>
            <a:pPr algn="ctr"/>
            <a:endParaRPr lang="en-US" i="1" dirty="0">
              <a:solidFill>
                <a:schemeClr val="bg1"/>
              </a:solidFill>
            </a:endParaRPr>
          </a:p>
        </p:txBody>
      </p:sp>
    </p:spTree>
    <p:extLst>
      <p:ext uri="{BB962C8B-B14F-4D97-AF65-F5344CB8AC3E}">
        <p14:creationId xmlns:p14="http://schemas.microsoft.com/office/powerpoint/2010/main" val="283053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xEl>
                                              <p:pRg st="0" end="0"/>
                                            </p:txEl>
                                          </p:spTgt>
                                        </p:tgtEl>
                                      </p:cBhvr>
                                    </p:animEffect>
                                    <p:set>
                                      <p:cBhvr>
                                        <p:cTn id="7" dur="1" fill="hold">
                                          <p:stCondLst>
                                            <p:cond delay="499"/>
                                          </p:stCondLst>
                                        </p:cTn>
                                        <p:tgtEl>
                                          <p:spTgt spid="2">
                                            <p:txEl>
                                              <p:pRg st="0" end="0"/>
                                            </p:txEl>
                                          </p:spTgt>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3"/>
                                        </p:tgtEl>
                                      </p:cBhvr>
                                    </p:animEffect>
                                    <p:set>
                                      <p:cBhvr>
                                        <p:cTn id="10" dur="1" fill="hold">
                                          <p:stCondLst>
                                            <p:cond delay="499"/>
                                          </p:stCondLst>
                                        </p:cTn>
                                        <p:tgtEl>
                                          <p:spTgt spid="3"/>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14"/>
                                        </p:tgtEl>
                                      </p:cBhvr>
                                    </p:animEffect>
                                    <p:set>
                                      <p:cBhvr>
                                        <p:cTn id="22" dur="1" fill="hold">
                                          <p:stCondLst>
                                            <p:cond delay="499"/>
                                          </p:stCondLst>
                                        </p:cTn>
                                        <p:tgtEl>
                                          <p:spTgt spid="14"/>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5"/>
                                        </p:tgtEl>
                                      </p:cBhvr>
                                    </p:animEffect>
                                    <p:set>
                                      <p:cBhvr>
                                        <p:cTn id="25" dur="1" fill="hold">
                                          <p:stCondLst>
                                            <p:cond delay="499"/>
                                          </p:stCondLst>
                                        </p:cTn>
                                        <p:tgtEl>
                                          <p:spTgt spid="15"/>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6"/>
                                        </p:tgtEl>
                                      </p:cBhvr>
                                    </p:animEffect>
                                    <p:set>
                                      <p:cBhvr>
                                        <p:cTn id="28" dur="1" fill="hold">
                                          <p:stCondLst>
                                            <p:cond delay="499"/>
                                          </p:stCondLst>
                                        </p:cTn>
                                        <p:tgtEl>
                                          <p:spTgt spid="6"/>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9"/>
                                        </p:tgtEl>
                                      </p:cBhvr>
                                    </p:animEffect>
                                    <p:set>
                                      <p:cBhvr>
                                        <p:cTn id="31" dur="1" fill="hold">
                                          <p:stCondLst>
                                            <p:cond delay="499"/>
                                          </p:stCondLst>
                                        </p:cTn>
                                        <p:tgtEl>
                                          <p:spTgt spid="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0" presetClass="exit" presetSubtype="0" fill="hold" nodeType="withEffect">
                                  <p:stCondLst>
                                    <p:cond delay="0"/>
                                  </p:stCondLst>
                                  <p:childTnLst>
                                    <p:animEffect transition="out" filter="fade">
                                      <p:cBhvr>
                                        <p:cTn id="45" dur="500"/>
                                        <p:tgtEl>
                                          <p:spTgt spid="21"/>
                                        </p:tgtEl>
                                      </p:cBhvr>
                                    </p:animEffect>
                                    <p:set>
                                      <p:cBhvr>
                                        <p:cTn id="46" dur="1" fill="hold">
                                          <p:stCondLst>
                                            <p:cond delay="499"/>
                                          </p:stCondLst>
                                        </p:cTn>
                                        <p:tgtEl>
                                          <p:spTgt spid="21"/>
                                        </p:tgtEl>
                                        <p:attrNameLst>
                                          <p:attrName>style.visibility</p:attrName>
                                        </p:attrNameLst>
                                      </p:cBhvr>
                                      <p:to>
                                        <p:strVal val="hidden"/>
                                      </p:to>
                                    </p:set>
                                  </p:childTnLst>
                                </p:cTn>
                              </p:par>
                              <p:par>
                                <p:cTn id="47" presetID="10" presetClass="exit" presetSubtype="0" fill="hold" grpId="0" nodeType="withEffect">
                                  <p:stCondLst>
                                    <p:cond delay="0"/>
                                  </p:stCondLst>
                                  <p:childTnLst>
                                    <p:animEffect transition="out" filter="fade">
                                      <p:cBhvr>
                                        <p:cTn id="48" dur="500"/>
                                        <p:tgtEl>
                                          <p:spTgt spid="22"/>
                                        </p:tgtEl>
                                      </p:cBhvr>
                                    </p:animEffect>
                                    <p:set>
                                      <p:cBhvr>
                                        <p:cTn id="49" dur="1" fill="hold">
                                          <p:stCondLst>
                                            <p:cond delay="499"/>
                                          </p:stCondLst>
                                        </p:cTn>
                                        <p:tgtEl>
                                          <p:spTgt spid="22"/>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xit" presetSubtype="0" fill="hold" nodeType="withEffect">
                                  <p:stCondLst>
                                    <p:cond delay="0"/>
                                  </p:stCondLst>
                                  <p:childTnLst>
                                    <p:animEffect transition="out" filter="fade">
                                      <p:cBhvr>
                                        <p:cTn id="54" dur="500"/>
                                        <p:tgtEl>
                                          <p:spTgt spid="11"/>
                                        </p:tgtEl>
                                      </p:cBhvr>
                                    </p:animEffect>
                                    <p:set>
                                      <p:cBhvr>
                                        <p:cTn id="55" dur="1" fill="hold">
                                          <p:stCondLst>
                                            <p:cond delay="499"/>
                                          </p:stCondLst>
                                        </p:cTn>
                                        <p:tgtEl>
                                          <p:spTgt spid="11"/>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500"/>
                                        <p:tgtEl>
                                          <p:spTgt spid="24"/>
                                        </p:tgtEl>
                                      </p:cBhvr>
                                    </p:animEffect>
                                    <p:set>
                                      <p:cBhvr>
                                        <p:cTn id="58" dur="1" fill="hold">
                                          <p:stCondLst>
                                            <p:cond delay="499"/>
                                          </p:stCondLst>
                                        </p:cTn>
                                        <p:tgtEl>
                                          <p:spTgt spid="24"/>
                                        </p:tgtEl>
                                        <p:attrNameLst>
                                          <p:attrName>style.visibility</p:attrName>
                                        </p:attrNameLst>
                                      </p:cBhvr>
                                      <p:to>
                                        <p:strVal val="hidden"/>
                                      </p:to>
                                    </p:set>
                                  </p:childTnLst>
                                </p:cTn>
                              </p:par>
                              <p:par>
                                <p:cTn id="59" presetID="10" presetClass="exit" presetSubtype="0" fill="hold" nodeType="withEffect">
                                  <p:stCondLst>
                                    <p:cond delay="0"/>
                                  </p:stCondLst>
                                  <p:childTnLst>
                                    <p:animEffect transition="out" filter="fade">
                                      <p:cBhvr>
                                        <p:cTn id="60" dur="500"/>
                                        <p:tgtEl>
                                          <p:spTgt spid="26"/>
                                        </p:tgtEl>
                                      </p:cBhvr>
                                    </p:animEffect>
                                    <p:set>
                                      <p:cBhvr>
                                        <p:cTn id="61" dur="1" fill="hold">
                                          <p:stCondLst>
                                            <p:cond delay="499"/>
                                          </p:stCondLst>
                                        </p:cTn>
                                        <p:tgtEl>
                                          <p:spTgt spid="26"/>
                                        </p:tgtEl>
                                        <p:attrNameLst>
                                          <p:attrName>style.visibility</p:attrName>
                                        </p:attrNameLst>
                                      </p:cBhvr>
                                      <p:to>
                                        <p:strVal val="hidden"/>
                                      </p:to>
                                    </p:set>
                                  </p:childTnLst>
                                </p:cTn>
                              </p:par>
                              <p:par>
                                <p:cTn id="62" presetID="10" presetClass="entr" presetSubtype="0"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fade">
                                      <p:cBhvr>
                                        <p:cTn id="6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13" grpId="0" animBg="1"/>
      <p:bldP spid="15" grpId="0" animBg="1"/>
      <p:bldP spid="6" grpId="0"/>
      <p:bldP spid="16" grpId="0" animBg="1"/>
      <p:bldP spid="17" grpId="0"/>
      <p:bldP spid="18" grpId="0"/>
      <p:bldP spid="22" grpId="0"/>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FF7E2EE-7A28-7C0C-3942-2865D4BE1D57}"/>
              </a:ext>
            </a:extLst>
          </p:cNvPr>
          <p:cNvSpPr>
            <a:spLocks noGrp="1"/>
          </p:cNvSpPr>
          <p:nvPr>
            <p:ph type="sldNum" sz="quarter" idx="11"/>
          </p:nvPr>
        </p:nvSpPr>
        <p:spPr/>
        <p:txBody>
          <a:bodyPr/>
          <a:lstStyle/>
          <a:p>
            <a:pPr>
              <a:defRPr/>
            </a:pPr>
            <a:fld id="{4703B35A-92CA-9244-943F-6D1BF23D8702}" type="slidenum">
              <a:rPr lang="en-US" smtClean="0"/>
              <a:pPr>
                <a:defRPr/>
              </a:pPr>
              <a:t>19</a:t>
            </a:fld>
            <a:endParaRPr lang="en-US"/>
          </a:p>
        </p:txBody>
      </p:sp>
      <p:sp>
        <p:nvSpPr>
          <p:cNvPr id="4" name="Rectangle 3">
            <a:extLst>
              <a:ext uri="{FF2B5EF4-FFF2-40B4-BE49-F238E27FC236}">
                <a16:creationId xmlns:a16="http://schemas.microsoft.com/office/drawing/2014/main" id="{D33FCF05-4E4F-9C35-0CE4-AA9DA2E8CA6D}"/>
              </a:ext>
            </a:extLst>
          </p:cNvPr>
          <p:cNvSpPr/>
          <p:nvPr/>
        </p:nvSpPr>
        <p:spPr>
          <a:xfrm>
            <a:off x="379242" y="292608"/>
            <a:ext cx="8541027" cy="400110"/>
          </a:xfrm>
          <a:prstGeom prst="rect">
            <a:avLst/>
          </a:prstGeom>
        </p:spPr>
        <p:txBody>
          <a:bodyPr wrap="square">
            <a:spAutoFit/>
          </a:bodyPr>
          <a:lstStyle/>
          <a:p>
            <a:r>
              <a:rPr lang="en-US" sz="2000" dirty="0">
                <a:solidFill>
                  <a:srgbClr val="FFFFFF"/>
                </a:solidFill>
                <a:latin typeface="Helvetica"/>
                <a:cs typeface="Helvetica"/>
              </a:rPr>
              <a:t>First Results from O4 Observing Run: GW230529</a:t>
            </a:r>
            <a:endParaRPr lang="is-IS" sz="2000" dirty="0">
              <a:solidFill>
                <a:srgbClr val="FFFFFF"/>
              </a:solidFill>
              <a:latin typeface="Helvetica"/>
              <a:cs typeface="Helvetica"/>
            </a:endParaRPr>
          </a:p>
        </p:txBody>
      </p:sp>
      <p:sp>
        <p:nvSpPr>
          <p:cNvPr id="5" name="TextBox 4">
            <a:extLst>
              <a:ext uri="{FF2B5EF4-FFF2-40B4-BE49-F238E27FC236}">
                <a16:creationId xmlns:a16="http://schemas.microsoft.com/office/drawing/2014/main" id="{A3A1BD1F-8969-148F-EDC0-48C91E3240C7}"/>
              </a:ext>
            </a:extLst>
          </p:cNvPr>
          <p:cNvSpPr txBox="1"/>
          <p:nvPr/>
        </p:nvSpPr>
        <p:spPr>
          <a:xfrm>
            <a:off x="379242" y="4226230"/>
            <a:ext cx="4467859" cy="646331"/>
          </a:xfrm>
          <a:custGeom>
            <a:avLst/>
            <a:gdLst>
              <a:gd name="connsiteX0" fmla="*/ 0 w 4467859"/>
              <a:gd name="connsiteY0" fmla="*/ 0 h 646331"/>
              <a:gd name="connsiteX1" fmla="*/ 603161 w 4467859"/>
              <a:gd name="connsiteY1" fmla="*/ 0 h 646331"/>
              <a:gd name="connsiteX2" fmla="*/ 1206322 w 4467859"/>
              <a:gd name="connsiteY2" fmla="*/ 0 h 646331"/>
              <a:gd name="connsiteX3" fmla="*/ 1720126 w 4467859"/>
              <a:gd name="connsiteY3" fmla="*/ 0 h 646331"/>
              <a:gd name="connsiteX4" fmla="*/ 2278608 w 4467859"/>
              <a:gd name="connsiteY4" fmla="*/ 0 h 646331"/>
              <a:gd name="connsiteX5" fmla="*/ 2703055 w 4467859"/>
              <a:gd name="connsiteY5" fmla="*/ 0 h 646331"/>
              <a:gd name="connsiteX6" fmla="*/ 3216858 w 4467859"/>
              <a:gd name="connsiteY6" fmla="*/ 0 h 646331"/>
              <a:gd name="connsiteX7" fmla="*/ 3685984 w 4467859"/>
              <a:gd name="connsiteY7" fmla="*/ 0 h 646331"/>
              <a:gd name="connsiteX8" fmla="*/ 4467859 w 4467859"/>
              <a:gd name="connsiteY8" fmla="*/ 0 h 646331"/>
              <a:gd name="connsiteX9" fmla="*/ 4467859 w 4467859"/>
              <a:gd name="connsiteY9" fmla="*/ 329629 h 646331"/>
              <a:gd name="connsiteX10" fmla="*/ 4467859 w 4467859"/>
              <a:gd name="connsiteY10" fmla="*/ 646331 h 646331"/>
              <a:gd name="connsiteX11" fmla="*/ 3820019 w 4467859"/>
              <a:gd name="connsiteY11" fmla="*/ 646331 h 646331"/>
              <a:gd name="connsiteX12" fmla="*/ 3306216 w 4467859"/>
              <a:gd name="connsiteY12" fmla="*/ 646331 h 646331"/>
              <a:gd name="connsiteX13" fmla="*/ 2881769 w 4467859"/>
              <a:gd name="connsiteY13" fmla="*/ 646331 h 646331"/>
              <a:gd name="connsiteX14" fmla="*/ 2323287 w 4467859"/>
              <a:gd name="connsiteY14" fmla="*/ 646331 h 646331"/>
              <a:gd name="connsiteX15" fmla="*/ 1854161 w 4467859"/>
              <a:gd name="connsiteY15" fmla="*/ 646331 h 646331"/>
              <a:gd name="connsiteX16" fmla="*/ 1206322 w 4467859"/>
              <a:gd name="connsiteY16" fmla="*/ 646331 h 646331"/>
              <a:gd name="connsiteX17" fmla="*/ 737197 w 4467859"/>
              <a:gd name="connsiteY17" fmla="*/ 646331 h 646331"/>
              <a:gd name="connsiteX18" fmla="*/ 0 w 4467859"/>
              <a:gd name="connsiteY18" fmla="*/ 646331 h 646331"/>
              <a:gd name="connsiteX19" fmla="*/ 0 w 4467859"/>
              <a:gd name="connsiteY19" fmla="*/ 316702 h 646331"/>
              <a:gd name="connsiteX20" fmla="*/ 0 w 4467859"/>
              <a:gd name="connsiteY20"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67859" h="646331" extrusionOk="0">
                <a:moveTo>
                  <a:pt x="0" y="0"/>
                </a:moveTo>
                <a:cubicBezTo>
                  <a:pt x="250415" y="-23658"/>
                  <a:pt x="407508" y="24052"/>
                  <a:pt x="603161" y="0"/>
                </a:cubicBezTo>
                <a:cubicBezTo>
                  <a:pt x="798814" y="-24052"/>
                  <a:pt x="1004261" y="55163"/>
                  <a:pt x="1206322" y="0"/>
                </a:cubicBezTo>
                <a:cubicBezTo>
                  <a:pt x="1408383" y="-55163"/>
                  <a:pt x="1465727" y="31454"/>
                  <a:pt x="1720126" y="0"/>
                </a:cubicBezTo>
                <a:cubicBezTo>
                  <a:pt x="1974525" y="-31454"/>
                  <a:pt x="2141270" y="50411"/>
                  <a:pt x="2278608" y="0"/>
                </a:cubicBezTo>
                <a:cubicBezTo>
                  <a:pt x="2415946" y="-50411"/>
                  <a:pt x="2616750" y="17391"/>
                  <a:pt x="2703055" y="0"/>
                </a:cubicBezTo>
                <a:cubicBezTo>
                  <a:pt x="2789360" y="-17391"/>
                  <a:pt x="3113381" y="10911"/>
                  <a:pt x="3216858" y="0"/>
                </a:cubicBezTo>
                <a:cubicBezTo>
                  <a:pt x="3320335" y="-10911"/>
                  <a:pt x="3510683" y="49369"/>
                  <a:pt x="3685984" y="0"/>
                </a:cubicBezTo>
                <a:cubicBezTo>
                  <a:pt x="3861285" y="-49369"/>
                  <a:pt x="4080727" y="71001"/>
                  <a:pt x="4467859" y="0"/>
                </a:cubicBezTo>
                <a:cubicBezTo>
                  <a:pt x="4470546" y="139165"/>
                  <a:pt x="4430383" y="173335"/>
                  <a:pt x="4467859" y="329629"/>
                </a:cubicBezTo>
                <a:cubicBezTo>
                  <a:pt x="4505335" y="485923"/>
                  <a:pt x="4453564" y="542618"/>
                  <a:pt x="4467859" y="646331"/>
                </a:cubicBezTo>
                <a:cubicBezTo>
                  <a:pt x="4224767" y="646553"/>
                  <a:pt x="4139783" y="579346"/>
                  <a:pt x="3820019" y="646331"/>
                </a:cubicBezTo>
                <a:cubicBezTo>
                  <a:pt x="3500255" y="713316"/>
                  <a:pt x="3457610" y="584805"/>
                  <a:pt x="3306216" y="646331"/>
                </a:cubicBezTo>
                <a:cubicBezTo>
                  <a:pt x="3154822" y="707857"/>
                  <a:pt x="2974210" y="643991"/>
                  <a:pt x="2881769" y="646331"/>
                </a:cubicBezTo>
                <a:cubicBezTo>
                  <a:pt x="2789328" y="648671"/>
                  <a:pt x="2450099" y="632420"/>
                  <a:pt x="2323287" y="646331"/>
                </a:cubicBezTo>
                <a:cubicBezTo>
                  <a:pt x="2196475" y="660242"/>
                  <a:pt x="2051086" y="600446"/>
                  <a:pt x="1854161" y="646331"/>
                </a:cubicBezTo>
                <a:cubicBezTo>
                  <a:pt x="1657236" y="692216"/>
                  <a:pt x="1401302" y="587573"/>
                  <a:pt x="1206322" y="646331"/>
                </a:cubicBezTo>
                <a:cubicBezTo>
                  <a:pt x="1011342" y="705089"/>
                  <a:pt x="836051" y="610156"/>
                  <a:pt x="737197" y="646331"/>
                </a:cubicBezTo>
                <a:cubicBezTo>
                  <a:pt x="638344" y="682506"/>
                  <a:pt x="277283" y="625254"/>
                  <a:pt x="0" y="646331"/>
                </a:cubicBezTo>
                <a:cubicBezTo>
                  <a:pt x="-15759" y="572935"/>
                  <a:pt x="13985" y="420476"/>
                  <a:pt x="0" y="316702"/>
                </a:cubicBezTo>
                <a:cubicBezTo>
                  <a:pt x="-13985" y="212928"/>
                  <a:pt x="16168" y="128074"/>
                  <a:pt x="0" y="0"/>
                </a:cubicBezTo>
                <a:close/>
              </a:path>
            </a:pathLst>
          </a:custGeom>
          <a:noFill/>
          <a:ln w="28575">
            <a:solidFill>
              <a:schemeClr val="tx1"/>
            </a:solidFill>
            <a:extLst>
              <a:ext uri="{C807C97D-BFC1-408E-A445-0C87EB9F89A2}">
                <ask:lineSketchStyleProps xmlns:ask="http://schemas.microsoft.com/office/drawing/2018/sketchyshapes" sd="404816172">
                  <a:prstGeom prst="rect">
                    <a:avLst/>
                  </a:prstGeom>
                  <ask:type>
                    <ask:lineSketchScribble/>
                  </ask:type>
                </ask:lineSketchStyleProps>
              </a:ext>
            </a:extLst>
          </a:ln>
        </p:spPr>
        <p:txBody>
          <a:bodyPr wrap="square" rtlCol="0">
            <a:spAutoFit/>
          </a:bodyPr>
          <a:lstStyle/>
          <a:p>
            <a:r>
              <a:rPr lang="en-US" sz="1200" dirty="0">
                <a:solidFill>
                  <a:schemeClr val="bg1"/>
                </a:solidFill>
              </a:rPr>
              <a:t>Presented by M. </a:t>
            </a:r>
            <a:r>
              <a:rPr lang="en-US" sz="1200" dirty="0" err="1">
                <a:solidFill>
                  <a:schemeClr val="bg1"/>
                </a:solidFill>
              </a:rPr>
              <a:t>Zevin</a:t>
            </a:r>
            <a:r>
              <a:rPr lang="en-US" sz="1200" dirty="0">
                <a:solidFill>
                  <a:schemeClr val="bg1"/>
                </a:solidFill>
              </a:rPr>
              <a:t> “New Results from the LIGO-Virgo-KAGRA Gravitational-wave Observatory Network”, Session M09, Friday, Apr 5.</a:t>
            </a:r>
          </a:p>
        </p:txBody>
      </p:sp>
      <p:pic>
        <p:nvPicPr>
          <p:cNvPr id="6" name="Picture 5">
            <a:extLst>
              <a:ext uri="{FF2B5EF4-FFF2-40B4-BE49-F238E27FC236}">
                <a16:creationId xmlns:a16="http://schemas.microsoft.com/office/drawing/2014/main" id="{1A85271B-172F-057C-032F-22E4B7B716E1}"/>
              </a:ext>
            </a:extLst>
          </p:cNvPr>
          <p:cNvPicPr>
            <a:picLocks noChangeAspect="1"/>
          </p:cNvPicPr>
          <p:nvPr/>
        </p:nvPicPr>
        <p:blipFill>
          <a:blip r:embed="rId3"/>
          <a:stretch>
            <a:fillRect/>
          </a:stretch>
        </p:blipFill>
        <p:spPr>
          <a:xfrm>
            <a:off x="0" y="208883"/>
            <a:ext cx="3641105" cy="4712018"/>
          </a:xfrm>
          <a:prstGeom prst="rect">
            <a:avLst/>
          </a:prstGeom>
        </p:spPr>
      </p:pic>
      <p:pic>
        <p:nvPicPr>
          <p:cNvPr id="10" name="Picture 9" descr="A diagram of a solar system&#10;&#10;Description automatically generated">
            <a:extLst>
              <a:ext uri="{FF2B5EF4-FFF2-40B4-BE49-F238E27FC236}">
                <a16:creationId xmlns:a16="http://schemas.microsoft.com/office/drawing/2014/main" id="{20D2695D-8E54-E68D-7673-9A278447672C}"/>
              </a:ext>
            </a:extLst>
          </p:cNvPr>
          <p:cNvPicPr>
            <a:picLocks noChangeAspect="1"/>
          </p:cNvPicPr>
          <p:nvPr/>
        </p:nvPicPr>
        <p:blipFill>
          <a:blip r:embed="rId4"/>
          <a:stretch>
            <a:fillRect/>
          </a:stretch>
        </p:blipFill>
        <p:spPr>
          <a:xfrm>
            <a:off x="3580368" y="959703"/>
            <a:ext cx="5441951" cy="3061097"/>
          </a:xfrm>
          <a:prstGeom prst="rect">
            <a:avLst/>
          </a:prstGeom>
        </p:spPr>
      </p:pic>
      <p:sp>
        <p:nvSpPr>
          <p:cNvPr id="11" name="TextBox 10">
            <a:extLst>
              <a:ext uri="{FF2B5EF4-FFF2-40B4-BE49-F238E27FC236}">
                <a16:creationId xmlns:a16="http://schemas.microsoft.com/office/drawing/2014/main" id="{D741D80C-E755-193A-CEC8-D28065814F2C}"/>
              </a:ext>
            </a:extLst>
          </p:cNvPr>
          <p:cNvSpPr txBox="1"/>
          <p:nvPr/>
        </p:nvSpPr>
        <p:spPr>
          <a:xfrm>
            <a:off x="6957330" y="1023579"/>
            <a:ext cx="2064989" cy="261610"/>
          </a:xfrm>
          <a:prstGeom prst="rect">
            <a:avLst/>
          </a:prstGeom>
          <a:noFill/>
        </p:spPr>
        <p:txBody>
          <a:bodyPr wrap="none" rtlCol="0">
            <a:spAutoFit/>
          </a:bodyPr>
          <a:lstStyle/>
          <a:p>
            <a:r>
              <a:rPr lang="en-US" sz="1100" dirty="0">
                <a:solidFill>
                  <a:schemeClr val="bg1"/>
                </a:solidFill>
              </a:rPr>
              <a:t>Credit: </a:t>
            </a:r>
            <a:r>
              <a:rPr lang="en-US" sz="1100" dirty="0" err="1">
                <a:solidFill>
                  <a:schemeClr val="bg1"/>
                </a:solidFill>
              </a:rPr>
              <a:t>Shandika</a:t>
            </a:r>
            <a:r>
              <a:rPr lang="en-US" sz="1100" dirty="0">
                <a:solidFill>
                  <a:schemeClr val="bg1"/>
                </a:solidFill>
              </a:rPr>
              <a:t> </a:t>
            </a:r>
            <a:r>
              <a:rPr lang="en-US" sz="1100" dirty="0" err="1">
                <a:solidFill>
                  <a:schemeClr val="bg1"/>
                </a:solidFill>
              </a:rPr>
              <a:t>Galaudage</a:t>
            </a:r>
            <a:endParaRPr lang="en-US" sz="1100" dirty="0">
              <a:solidFill>
                <a:schemeClr val="bg1"/>
              </a:solidFill>
            </a:endParaRPr>
          </a:p>
        </p:txBody>
      </p:sp>
      <p:sp>
        <p:nvSpPr>
          <p:cNvPr id="12" name="TextBox 11">
            <a:extLst>
              <a:ext uri="{FF2B5EF4-FFF2-40B4-BE49-F238E27FC236}">
                <a16:creationId xmlns:a16="http://schemas.microsoft.com/office/drawing/2014/main" id="{97D1F930-A11F-94B3-FF48-3B4B0E789C64}"/>
              </a:ext>
            </a:extLst>
          </p:cNvPr>
          <p:cNvSpPr txBox="1"/>
          <p:nvPr/>
        </p:nvSpPr>
        <p:spPr>
          <a:xfrm>
            <a:off x="5092076" y="4287785"/>
            <a:ext cx="3730508" cy="523220"/>
          </a:xfrm>
          <a:prstGeom prst="rect">
            <a:avLst/>
          </a:prstGeom>
          <a:noFill/>
        </p:spPr>
        <p:txBody>
          <a:bodyPr wrap="none" rtlCol="0">
            <a:spAutoFit/>
          </a:bodyPr>
          <a:lstStyle/>
          <a:p>
            <a:r>
              <a:rPr lang="en-US" dirty="0">
                <a:solidFill>
                  <a:schemeClr val="bg1"/>
                </a:solidFill>
              </a:rPr>
              <a:t>Paper available at: </a:t>
            </a:r>
          </a:p>
          <a:p>
            <a:r>
              <a:rPr lang="en-US" dirty="0">
                <a:solidFill>
                  <a:schemeClr val="bg1"/>
                </a:solidFill>
                <a:hlinkClick r:id="rId5"/>
              </a:rPr>
              <a:t>https://</a:t>
            </a:r>
            <a:r>
              <a:rPr lang="en-US" dirty="0" err="1">
                <a:solidFill>
                  <a:schemeClr val="bg1"/>
                </a:solidFill>
                <a:hlinkClick r:id="rId5"/>
              </a:rPr>
              <a:t>dcc.ligo.org</a:t>
            </a:r>
            <a:r>
              <a:rPr lang="en-US" dirty="0">
                <a:solidFill>
                  <a:schemeClr val="bg1"/>
                </a:solidFill>
                <a:hlinkClick r:id="rId5"/>
              </a:rPr>
              <a:t>/LIGO-P2300352/public</a:t>
            </a:r>
            <a:endParaRPr lang="en-US" dirty="0">
              <a:solidFill>
                <a:schemeClr val="bg1"/>
              </a:solidFill>
            </a:endParaRPr>
          </a:p>
        </p:txBody>
      </p:sp>
      <p:sp>
        <p:nvSpPr>
          <p:cNvPr id="7" name="TextBox 6">
            <a:extLst>
              <a:ext uri="{FF2B5EF4-FFF2-40B4-BE49-F238E27FC236}">
                <a16:creationId xmlns:a16="http://schemas.microsoft.com/office/drawing/2014/main" id="{28DBF919-B484-E68C-8F29-62B4C5EB230A}"/>
              </a:ext>
            </a:extLst>
          </p:cNvPr>
          <p:cNvSpPr txBox="1"/>
          <p:nvPr/>
        </p:nvSpPr>
        <p:spPr>
          <a:xfrm>
            <a:off x="320782" y="1023579"/>
            <a:ext cx="2999539" cy="261610"/>
          </a:xfrm>
          <a:prstGeom prst="rect">
            <a:avLst/>
          </a:prstGeom>
          <a:noFill/>
        </p:spPr>
        <p:txBody>
          <a:bodyPr wrap="none" rtlCol="0">
            <a:spAutoFit/>
          </a:bodyPr>
          <a:lstStyle/>
          <a:p>
            <a:r>
              <a:rPr lang="en-US" sz="1100" dirty="0">
                <a:solidFill>
                  <a:schemeClr val="bg1"/>
                </a:solidFill>
              </a:rPr>
              <a:t>LVK Events and Event Candidates to Date</a:t>
            </a:r>
          </a:p>
        </p:txBody>
      </p:sp>
    </p:spTree>
    <p:extLst>
      <p:ext uri="{BB962C8B-B14F-4D97-AF65-F5344CB8AC3E}">
        <p14:creationId xmlns:p14="http://schemas.microsoft.com/office/powerpoint/2010/main" val="28200635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35A8A02-4209-1EF8-C6E9-387DDB7148CA}"/>
              </a:ext>
            </a:extLst>
          </p:cNvPr>
          <p:cNvSpPr>
            <a:spLocks noGrp="1"/>
          </p:cNvSpPr>
          <p:nvPr>
            <p:ph idx="1"/>
          </p:nvPr>
        </p:nvSpPr>
        <p:spPr>
          <a:xfrm>
            <a:off x="457200" y="1139139"/>
            <a:ext cx="8229600" cy="3394472"/>
          </a:xfrm>
        </p:spPr>
        <p:txBody>
          <a:bodyPr/>
          <a:lstStyle/>
          <a:p>
            <a:pPr marL="0" indent="0">
              <a:buNone/>
            </a:pPr>
            <a:r>
              <a:rPr lang="en-US" sz="1800" i="1" dirty="0">
                <a:solidFill>
                  <a:schemeClr val="bg1"/>
                </a:solidFill>
              </a:rPr>
              <a:t>GW150914</a:t>
            </a:r>
          </a:p>
        </p:txBody>
      </p:sp>
      <p:sp>
        <p:nvSpPr>
          <p:cNvPr id="3" name="Slide Number Placeholder 2">
            <a:extLst>
              <a:ext uri="{FF2B5EF4-FFF2-40B4-BE49-F238E27FC236}">
                <a16:creationId xmlns:a16="http://schemas.microsoft.com/office/drawing/2014/main" id="{056D6815-AE5E-F0F0-E259-66E759EBE737}"/>
              </a:ext>
            </a:extLst>
          </p:cNvPr>
          <p:cNvSpPr>
            <a:spLocks noGrp="1"/>
          </p:cNvSpPr>
          <p:nvPr>
            <p:ph type="sldNum" sz="quarter" idx="11"/>
          </p:nvPr>
        </p:nvSpPr>
        <p:spPr/>
        <p:txBody>
          <a:bodyPr/>
          <a:lstStyle/>
          <a:p>
            <a:pPr>
              <a:defRPr/>
            </a:pPr>
            <a:fld id="{4703B35A-92CA-9244-943F-6D1BF23D8702}" type="slidenum">
              <a:rPr lang="en-US" smtClean="0"/>
              <a:pPr>
                <a:defRPr/>
              </a:pPr>
              <a:t>2</a:t>
            </a:fld>
            <a:endParaRPr lang="en-US"/>
          </a:p>
        </p:txBody>
      </p:sp>
      <p:pic>
        <p:nvPicPr>
          <p:cNvPr id="4" name="Picture 3" descr="Fig1_H1Data.pdf">
            <a:extLst>
              <a:ext uri="{FF2B5EF4-FFF2-40B4-BE49-F238E27FC236}">
                <a16:creationId xmlns:a16="http://schemas.microsoft.com/office/drawing/2014/main" id="{F0769C2C-3E92-8375-EE92-4D012C6AC15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53574" y="1493104"/>
            <a:ext cx="3828231" cy="2286000"/>
          </a:xfrm>
          <a:prstGeom prst="rect">
            <a:avLst/>
          </a:prstGeom>
        </p:spPr>
      </p:pic>
      <p:pic>
        <p:nvPicPr>
          <p:cNvPr id="5" name="Picture 4" descr="Fig1_L1Data.pdf">
            <a:extLst>
              <a:ext uri="{FF2B5EF4-FFF2-40B4-BE49-F238E27FC236}">
                <a16:creationId xmlns:a16="http://schemas.microsoft.com/office/drawing/2014/main" id="{18998D1F-84BC-0B20-2DBA-3248C72A9F7C}"/>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518656" y="1493104"/>
            <a:ext cx="3831293" cy="2286000"/>
          </a:xfrm>
          <a:prstGeom prst="rect">
            <a:avLst/>
          </a:prstGeom>
        </p:spPr>
      </p:pic>
      <p:sp>
        <p:nvSpPr>
          <p:cNvPr id="6" name="Rectangle 5">
            <a:extLst>
              <a:ext uri="{FF2B5EF4-FFF2-40B4-BE49-F238E27FC236}">
                <a16:creationId xmlns:a16="http://schemas.microsoft.com/office/drawing/2014/main" id="{72E69402-A2DC-8AF9-A475-56F877029082}"/>
              </a:ext>
            </a:extLst>
          </p:cNvPr>
          <p:cNvSpPr/>
          <p:nvPr/>
        </p:nvSpPr>
        <p:spPr>
          <a:xfrm>
            <a:off x="379242" y="292608"/>
            <a:ext cx="8541027" cy="707886"/>
          </a:xfrm>
          <a:prstGeom prst="rect">
            <a:avLst/>
          </a:prstGeom>
        </p:spPr>
        <p:txBody>
          <a:bodyPr wrap="square">
            <a:spAutoFit/>
          </a:bodyPr>
          <a:lstStyle/>
          <a:p>
            <a:r>
              <a:rPr lang="en-US" sz="2000" dirty="0">
                <a:solidFill>
                  <a:srgbClr val="FFFFFF"/>
                </a:solidFill>
                <a:latin typeface="Helvetica"/>
                <a:cs typeface="Helvetica"/>
              </a:rPr>
              <a:t>Observation of Gravitational Waves from a Binary Black Hole Merger</a:t>
            </a:r>
          </a:p>
          <a:p>
            <a:r>
              <a:rPr lang="en-US" sz="2000" dirty="0">
                <a:solidFill>
                  <a:srgbClr val="FFFFFF"/>
                </a:solidFill>
                <a:latin typeface="Helvetica"/>
                <a:cs typeface="Helvetica"/>
              </a:rPr>
              <a:t>(September 2015)</a:t>
            </a:r>
            <a:endParaRPr lang="is-IS" sz="2000" dirty="0">
              <a:solidFill>
                <a:srgbClr val="FFFFFF"/>
              </a:solidFill>
              <a:latin typeface="Helvetica"/>
              <a:cs typeface="Helvetica"/>
            </a:endParaRPr>
          </a:p>
        </p:txBody>
      </p:sp>
      <p:sp>
        <p:nvSpPr>
          <p:cNvPr id="7" name="Rectangle 7">
            <a:extLst>
              <a:ext uri="{FF2B5EF4-FFF2-40B4-BE49-F238E27FC236}">
                <a16:creationId xmlns:a16="http://schemas.microsoft.com/office/drawing/2014/main" id="{01EB21CD-121E-BECB-6AB1-9097329BFFA5}"/>
              </a:ext>
            </a:extLst>
          </p:cNvPr>
          <p:cNvSpPr>
            <a:spLocks noChangeArrowheads="1"/>
          </p:cNvSpPr>
          <p:nvPr/>
        </p:nvSpPr>
        <p:spPr bwMode="auto">
          <a:xfrm>
            <a:off x="4161814" y="869916"/>
            <a:ext cx="4524986" cy="338554"/>
          </a:xfrm>
          <a:prstGeom prst="rect">
            <a:avLst/>
          </a:prstGeom>
          <a:solidFill>
            <a:srgbClr val="618FFD"/>
          </a:solidFill>
          <a:ln w="9525">
            <a:noFill/>
            <a:miter lim="800000"/>
            <a:headEnd/>
            <a:tailEnd/>
          </a:ln>
        </p:spPr>
        <p:txBody>
          <a:bodyPr wrap="square">
            <a:spAutoFit/>
          </a:bodyPr>
          <a:lstStyle/>
          <a:p>
            <a:r>
              <a:rPr lang="en-US" sz="800" b="0" dirty="0">
                <a:solidFill>
                  <a:srgbClr val="000000"/>
                </a:solidFill>
              </a:rPr>
              <a:t>Abbott, et al., LIGO Scientific Collaboration and Virgo Collaboration, “Observation of Gravitational Waves from a Binary Black Hole Merger</a:t>
            </a:r>
            <a:r>
              <a:rPr lang="en-US" sz="800" b="0" dirty="0">
                <a:solidFill>
                  <a:schemeClr val="tx2"/>
                </a:solidFill>
              </a:rPr>
              <a:t>”</a:t>
            </a:r>
            <a:r>
              <a:rPr lang="hu-HU" sz="800" u="sng" dirty="0"/>
              <a:t> Phys. Rev. Lett. 116, 061102 (2016)</a:t>
            </a:r>
            <a:endParaRPr lang="en-US" sz="800" dirty="0"/>
          </a:p>
        </p:txBody>
      </p:sp>
      <p:pic>
        <p:nvPicPr>
          <p:cNvPr id="8" name="Picture 7" descr="Long shot of a long straight road&#10;&#10;Description automatically generated">
            <a:extLst>
              <a:ext uri="{FF2B5EF4-FFF2-40B4-BE49-F238E27FC236}">
                <a16:creationId xmlns:a16="http://schemas.microsoft.com/office/drawing/2014/main" id="{7E0A44EC-D988-2159-82BE-B507CF61CF34}"/>
              </a:ext>
            </a:extLst>
          </p:cNvPr>
          <p:cNvPicPr>
            <a:picLocks noChangeAspect="1"/>
          </p:cNvPicPr>
          <p:nvPr/>
        </p:nvPicPr>
        <p:blipFill>
          <a:blip r:embed="rId7" cstate="print">
            <a:alphaModFix/>
            <a:extLst>
              <a:ext uri="{28A0092B-C50C-407E-A947-70E740481C1C}">
                <a14:useLocalDpi xmlns:a14="http://schemas.microsoft.com/office/drawing/2010/main"/>
              </a:ext>
            </a:extLst>
          </a:blip>
          <a:stretch>
            <a:fillRect/>
          </a:stretch>
        </p:blipFill>
        <p:spPr>
          <a:xfrm>
            <a:off x="-109958" y="3473369"/>
            <a:ext cx="2505196" cy="1670131"/>
          </a:xfrm>
          <a:prstGeom prst="rect">
            <a:avLst/>
          </a:prstGeom>
        </p:spPr>
      </p:pic>
      <p:pic>
        <p:nvPicPr>
          <p:cNvPr id="9" name="Picture 8" descr="A aerial view of a factory&#10;&#10;Description automatically generated">
            <a:extLst>
              <a:ext uri="{FF2B5EF4-FFF2-40B4-BE49-F238E27FC236}">
                <a16:creationId xmlns:a16="http://schemas.microsoft.com/office/drawing/2014/main" id="{CE555EB3-B223-728C-DD8A-55FF7AA4DB74}"/>
              </a:ext>
            </a:extLst>
          </p:cNvPr>
          <p:cNvPicPr>
            <a:picLocks noChangeAspect="1"/>
          </p:cNvPicPr>
          <p:nvPr/>
        </p:nvPicPr>
        <p:blipFill>
          <a:blip r:embed="rId8" cstate="print">
            <a:alphaModFix/>
            <a:extLst>
              <a:ext uri="{28A0092B-C50C-407E-A947-70E740481C1C}">
                <a14:useLocalDpi xmlns:a14="http://schemas.microsoft.com/office/drawing/2010/main"/>
              </a:ext>
            </a:extLst>
          </a:blip>
          <a:stretch>
            <a:fillRect/>
          </a:stretch>
        </p:blipFill>
        <p:spPr>
          <a:xfrm>
            <a:off x="6318696" y="3625155"/>
            <a:ext cx="2505196" cy="1467196"/>
          </a:xfrm>
          <a:prstGeom prst="rect">
            <a:avLst/>
          </a:prstGeom>
        </p:spPr>
      </p:pic>
      <p:pic>
        <p:nvPicPr>
          <p:cNvPr id="10" name="Dave-Black Hole Merger Simulation v2.m4v">
            <a:hlinkClick r:id="" action="ppaction://media"/>
            <a:extLst>
              <a:ext uri="{FF2B5EF4-FFF2-40B4-BE49-F238E27FC236}">
                <a16:creationId xmlns:a16="http://schemas.microsoft.com/office/drawing/2014/main" id="{CF28E856-C66A-28FD-FA8E-079ACBE82900}"/>
              </a:ext>
            </a:extLst>
          </p:cNvPr>
          <p:cNvPicPr>
            <a:picLocks/>
          </p:cNvPicPr>
          <p:nvPr>
            <a:videoFile r:link="rId2"/>
            <p:extLst>
              <p:ext uri="{DAA4B4D4-6D71-4841-9C94-3DE7FCFB9230}">
                <p14:media xmlns:p14="http://schemas.microsoft.com/office/powerpoint/2010/main" r:embed="rId1"/>
              </p:ext>
            </p:extLst>
          </p:nvPr>
        </p:nvPicPr>
        <p:blipFill>
          <a:blip r:embed="rId9"/>
          <a:stretch>
            <a:fillRect/>
          </a:stretch>
        </p:blipFill>
        <p:spPr>
          <a:xfrm>
            <a:off x="3279531" y="3601916"/>
            <a:ext cx="2505196" cy="1339595"/>
          </a:xfrm>
          <a:prstGeom prst="rect">
            <a:avLst/>
          </a:prstGeom>
        </p:spPr>
      </p:pic>
      <p:sp>
        <p:nvSpPr>
          <p:cNvPr id="11" name="TextBox 10">
            <a:extLst>
              <a:ext uri="{FF2B5EF4-FFF2-40B4-BE49-F238E27FC236}">
                <a16:creationId xmlns:a16="http://schemas.microsoft.com/office/drawing/2014/main" id="{D410A81D-B827-6302-4DA5-5F9FA9AC3200}"/>
              </a:ext>
            </a:extLst>
          </p:cNvPr>
          <p:cNvSpPr txBox="1"/>
          <p:nvPr/>
        </p:nvSpPr>
        <p:spPr>
          <a:xfrm>
            <a:off x="2231257" y="1120772"/>
            <a:ext cx="1593706" cy="369332"/>
          </a:xfrm>
          <a:custGeom>
            <a:avLst/>
            <a:gdLst>
              <a:gd name="connsiteX0" fmla="*/ 0 w 1593706"/>
              <a:gd name="connsiteY0" fmla="*/ 0 h 369332"/>
              <a:gd name="connsiteX1" fmla="*/ 531235 w 1593706"/>
              <a:gd name="connsiteY1" fmla="*/ 0 h 369332"/>
              <a:gd name="connsiteX2" fmla="*/ 1030597 w 1593706"/>
              <a:gd name="connsiteY2" fmla="*/ 0 h 369332"/>
              <a:gd name="connsiteX3" fmla="*/ 1593706 w 1593706"/>
              <a:gd name="connsiteY3" fmla="*/ 0 h 369332"/>
              <a:gd name="connsiteX4" fmla="*/ 1593706 w 1593706"/>
              <a:gd name="connsiteY4" fmla="*/ 369332 h 369332"/>
              <a:gd name="connsiteX5" fmla="*/ 1078408 w 1593706"/>
              <a:gd name="connsiteY5" fmla="*/ 369332 h 369332"/>
              <a:gd name="connsiteX6" fmla="*/ 594984 w 1593706"/>
              <a:gd name="connsiteY6" fmla="*/ 369332 h 369332"/>
              <a:gd name="connsiteX7" fmla="*/ 0 w 1593706"/>
              <a:gd name="connsiteY7" fmla="*/ 369332 h 369332"/>
              <a:gd name="connsiteX8" fmla="*/ 0 w 1593706"/>
              <a:gd name="connsiteY8"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3706" h="369332" fill="none" extrusionOk="0">
                <a:moveTo>
                  <a:pt x="0" y="0"/>
                </a:moveTo>
                <a:cubicBezTo>
                  <a:pt x="120120" y="-14862"/>
                  <a:pt x="295066" y="58119"/>
                  <a:pt x="531235" y="0"/>
                </a:cubicBezTo>
                <a:cubicBezTo>
                  <a:pt x="767404" y="-58119"/>
                  <a:pt x="924187" y="53735"/>
                  <a:pt x="1030597" y="0"/>
                </a:cubicBezTo>
                <a:cubicBezTo>
                  <a:pt x="1137007" y="-53735"/>
                  <a:pt x="1418843" y="57077"/>
                  <a:pt x="1593706" y="0"/>
                </a:cubicBezTo>
                <a:cubicBezTo>
                  <a:pt x="1627663" y="159319"/>
                  <a:pt x="1580976" y="238362"/>
                  <a:pt x="1593706" y="369332"/>
                </a:cubicBezTo>
                <a:cubicBezTo>
                  <a:pt x="1473047" y="431132"/>
                  <a:pt x="1271459" y="337002"/>
                  <a:pt x="1078408" y="369332"/>
                </a:cubicBezTo>
                <a:cubicBezTo>
                  <a:pt x="885357" y="401662"/>
                  <a:pt x="810966" y="360252"/>
                  <a:pt x="594984" y="369332"/>
                </a:cubicBezTo>
                <a:cubicBezTo>
                  <a:pt x="379002" y="378412"/>
                  <a:pt x="230190" y="320145"/>
                  <a:pt x="0" y="369332"/>
                </a:cubicBezTo>
                <a:cubicBezTo>
                  <a:pt x="-28690" y="252083"/>
                  <a:pt x="42045" y="135125"/>
                  <a:pt x="0" y="0"/>
                </a:cubicBezTo>
                <a:close/>
              </a:path>
              <a:path w="1593706" h="369332" stroke="0" extrusionOk="0">
                <a:moveTo>
                  <a:pt x="0" y="0"/>
                </a:moveTo>
                <a:cubicBezTo>
                  <a:pt x="190597" y="-12146"/>
                  <a:pt x="387547" y="20303"/>
                  <a:pt x="499361" y="0"/>
                </a:cubicBezTo>
                <a:cubicBezTo>
                  <a:pt x="611175" y="-20303"/>
                  <a:pt x="787667" y="33533"/>
                  <a:pt x="1046534" y="0"/>
                </a:cubicBezTo>
                <a:cubicBezTo>
                  <a:pt x="1305401" y="-33533"/>
                  <a:pt x="1395383" y="13971"/>
                  <a:pt x="1593706" y="0"/>
                </a:cubicBezTo>
                <a:cubicBezTo>
                  <a:pt x="1624240" y="126641"/>
                  <a:pt x="1550905" y="262515"/>
                  <a:pt x="1593706" y="369332"/>
                </a:cubicBezTo>
                <a:cubicBezTo>
                  <a:pt x="1380756" y="419657"/>
                  <a:pt x="1170692" y="305040"/>
                  <a:pt x="1046534" y="369332"/>
                </a:cubicBezTo>
                <a:cubicBezTo>
                  <a:pt x="922376" y="433624"/>
                  <a:pt x="664482" y="343169"/>
                  <a:pt x="547172" y="369332"/>
                </a:cubicBezTo>
                <a:cubicBezTo>
                  <a:pt x="429862" y="395495"/>
                  <a:pt x="266016" y="365150"/>
                  <a:pt x="0" y="369332"/>
                </a:cubicBezTo>
                <a:cubicBezTo>
                  <a:pt x="-32874" y="198850"/>
                  <a:pt x="33513" y="77315"/>
                  <a:pt x="0" y="0"/>
                </a:cubicBezTo>
                <a:close/>
              </a:path>
            </a:pathLst>
          </a:custGeom>
          <a:noFill/>
          <a:ln w="19050">
            <a:solidFill>
              <a:schemeClr val="tx1"/>
            </a:solidFill>
            <a:extLst>
              <a:ext uri="{C807C97D-BFC1-408E-A445-0C87EB9F89A2}">
                <ask:lineSketchStyleProps xmlns:ask="http://schemas.microsoft.com/office/drawing/2018/sketchyshapes" sd="3386140594">
                  <a:prstGeom prst="rect">
                    <a:avLst/>
                  </a:prstGeom>
                  <ask:type>
                    <ask:lineSketchScribble/>
                  </ask:type>
                </ask:lineSketchStyleProps>
              </a:ext>
            </a:extLst>
          </a:ln>
        </p:spPr>
        <p:txBody>
          <a:bodyPr wrap="none" rtlCol="0">
            <a:spAutoFit/>
          </a:bodyPr>
          <a:lstStyle/>
          <a:p>
            <a:r>
              <a:rPr lang="en-US" sz="1800" i="1" dirty="0">
                <a:solidFill>
                  <a:schemeClr val="bg1"/>
                </a:solidFill>
              </a:rPr>
              <a:t>Strain = </a:t>
            </a:r>
            <a:r>
              <a:rPr lang="en-US" sz="1800" i="1" dirty="0">
                <a:solidFill>
                  <a:schemeClr val="bg1"/>
                </a:solidFill>
                <a:latin typeface="Symbol" pitchFamily="2" charset="2"/>
              </a:rPr>
              <a:t>D</a:t>
            </a:r>
            <a:r>
              <a:rPr lang="en-US" sz="1800" i="1" dirty="0">
                <a:solidFill>
                  <a:schemeClr val="bg1"/>
                </a:solidFill>
              </a:rPr>
              <a:t>L/L</a:t>
            </a:r>
          </a:p>
        </p:txBody>
      </p:sp>
    </p:spTree>
    <p:extLst>
      <p:ext uri="{BB962C8B-B14F-4D97-AF65-F5344CB8AC3E}">
        <p14:creationId xmlns:p14="http://schemas.microsoft.com/office/powerpoint/2010/main" val="1298272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C3EA7B-3622-9EC4-39EC-7D98C6BE5CAD}"/>
              </a:ext>
            </a:extLst>
          </p:cNvPr>
          <p:cNvSpPr>
            <a:spLocks noGrp="1"/>
          </p:cNvSpPr>
          <p:nvPr>
            <p:ph idx="1"/>
          </p:nvPr>
        </p:nvSpPr>
        <p:spPr/>
        <p:txBody>
          <a:bodyPr/>
          <a:lstStyle/>
          <a:p>
            <a:pPr marL="0" indent="0" algn="ctr">
              <a:buNone/>
            </a:pPr>
            <a:endParaRPr lang="en-US" i="1" dirty="0">
              <a:solidFill>
                <a:schemeClr val="bg1"/>
              </a:solidFill>
            </a:endParaRPr>
          </a:p>
          <a:p>
            <a:pPr marL="0" indent="0" algn="ctr">
              <a:buNone/>
            </a:pPr>
            <a:endParaRPr lang="en-US" i="1" dirty="0">
              <a:solidFill>
                <a:schemeClr val="bg1"/>
              </a:solidFill>
            </a:endParaRPr>
          </a:p>
          <a:p>
            <a:pPr marL="0" indent="0" algn="ctr">
              <a:buNone/>
            </a:pPr>
            <a:r>
              <a:rPr lang="en-US" i="1" dirty="0">
                <a:solidFill>
                  <a:schemeClr val="bg1"/>
                </a:solidFill>
              </a:rPr>
              <a:t>How LIGO and Virgo Have Changed The Way We Think About Precision Measurement</a:t>
            </a:r>
          </a:p>
        </p:txBody>
      </p:sp>
      <p:sp>
        <p:nvSpPr>
          <p:cNvPr id="3" name="Slide Number Placeholder 2">
            <a:extLst>
              <a:ext uri="{FF2B5EF4-FFF2-40B4-BE49-F238E27FC236}">
                <a16:creationId xmlns:a16="http://schemas.microsoft.com/office/drawing/2014/main" id="{E7094B6E-1747-B1AB-E44A-9B18C57BE68E}"/>
              </a:ext>
            </a:extLst>
          </p:cNvPr>
          <p:cNvSpPr>
            <a:spLocks noGrp="1"/>
          </p:cNvSpPr>
          <p:nvPr>
            <p:ph type="sldNum" sz="quarter" idx="11"/>
          </p:nvPr>
        </p:nvSpPr>
        <p:spPr/>
        <p:txBody>
          <a:bodyPr/>
          <a:lstStyle/>
          <a:p>
            <a:pPr>
              <a:defRPr/>
            </a:pPr>
            <a:fld id="{4703B35A-92CA-9244-943F-6D1BF23D8702}" type="slidenum">
              <a:rPr lang="en-US" smtClean="0"/>
              <a:pPr>
                <a:defRPr/>
              </a:pPr>
              <a:t>20</a:t>
            </a:fld>
            <a:endParaRPr lang="en-US"/>
          </a:p>
        </p:txBody>
      </p:sp>
    </p:spTree>
    <p:extLst>
      <p:ext uri="{BB962C8B-B14F-4D97-AF65-F5344CB8AC3E}">
        <p14:creationId xmlns:p14="http://schemas.microsoft.com/office/powerpoint/2010/main" val="39026570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D049A96-D98E-2BF0-AC3F-DC3155DB6534}"/>
              </a:ext>
            </a:extLst>
          </p:cNvPr>
          <p:cNvSpPr/>
          <p:nvPr/>
        </p:nvSpPr>
        <p:spPr bwMode="auto">
          <a:xfrm>
            <a:off x="0" y="0"/>
            <a:ext cx="9144000" cy="5143500"/>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rgbClr val="427043"/>
              </a:solidFill>
              <a:effectLst/>
              <a:latin typeface="Arial" charset="0"/>
              <a:ea typeface="ＭＳ Ｐゴシック" charset="0"/>
            </a:endParaRPr>
          </a:p>
        </p:txBody>
      </p:sp>
      <p:pic>
        <p:nvPicPr>
          <p:cNvPr id="3" name="Picture 2">
            <a:extLst>
              <a:ext uri="{FF2B5EF4-FFF2-40B4-BE49-F238E27FC236}">
                <a16:creationId xmlns:a16="http://schemas.microsoft.com/office/drawing/2014/main" id="{2B9057EA-8BBC-5EB0-B825-453A70C2E43A}"/>
              </a:ext>
            </a:extLst>
          </p:cNvPr>
          <p:cNvPicPr>
            <a:picLocks noChangeAspect="1"/>
          </p:cNvPicPr>
          <p:nvPr/>
        </p:nvPicPr>
        <p:blipFill>
          <a:blip r:embed="rId3"/>
          <a:stretch>
            <a:fillRect/>
          </a:stretch>
        </p:blipFill>
        <p:spPr>
          <a:xfrm>
            <a:off x="517161" y="333765"/>
            <a:ext cx="7772400" cy="4250531"/>
          </a:xfrm>
          <a:prstGeom prst="rect">
            <a:avLst/>
          </a:prstGeom>
        </p:spPr>
      </p:pic>
      <p:sp>
        <p:nvSpPr>
          <p:cNvPr id="10" name="Rectangle 9">
            <a:extLst>
              <a:ext uri="{FF2B5EF4-FFF2-40B4-BE49-F238E27FC236}">
                <a16:creationId xmlns:a16="http://schemas.microsoft.com/office/drawing/2014/main" id="{86F78CBD-7E85-FE5B-CE4E-142E41D06480}"/>
              </a:ext>
            </a:extLst>
          </p:cNvPr>
          <p:cNvSpPr/>
          <p:nvPr/>
        </p:nvSpPr>
        <p:spPr bwMode="auto">
          <a:xfrm>
            <a:off x="3112380" y="1428191"/>
            <a:ext cx="5762782" cy="3272397"/>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4" name="TextBox 3">
            <a:extLst>
              <a:ext uri="{FF2B5EF4-FFF2-40B4-BE49-F238E27FC236}">
                <a16:creationId xmlns:a16="http://schemas.microsoft.com/office/drawing/2014/main" id="{73C30A3F-A39D-0A3B-0FA7-DE67007AAC91}"/>
              </a:ext>
            </a:extLst>
          </p:cNvPr>
          <p:cNvSpPr txBox="1"/>
          <p:nvPr/>
        </p:nvSpPr>
        <p:spPr>
          <a:xfrm>
            <a:off x="6438276" y="4770152"/>
            <a:ext cx="2436886"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Credit:  Peter </a:t>
            </a:r>
            <a:r>
              <a:rPr lang="en-US" sz="1200" dirty="0" err="1">
                <a:solidFill>
                  <a:schemeClr val="bg1"/>
                </a:solidFill>
                <a:latin typeface="Arial" panose="020B0604020202020204" pitchFamily="34" charset="0"/>
                <a:cs typeface="Arial" panose="020B0604020202020204" pitchFamily="34" charset="0"/>
              </a:rPr>
              <a:t>Hoderness</a:t>
            </a:r>
            <a:r>
              <a:rPr lang="en-US" sz="1200" dirty="0">
                <a:solidFill>
                  <a:schemeClr val="bg1"/>
                </a:solidFill>
                <a:latin typeface="Arial" panose="020B0604020202020204" pitchFamily="34" charset="0"/>
                <a:cs typeface="Arial" panose="020B0604020202020204" pitchFamily="34" charset="0"/>
              </a:rPr>
              <a:t>/Caltech</a:t>
            </a:r>
          </a:p>
        </p:txBody>
      </p:sp>
      <p:sp>
        <p:nvSpPr>
          <p:cNvPr id="5" name="Rectangle 4">
            <a:extLst>
              <a:ext uri="{FF2B5EF4-FFF2-40B4-BE49-F238E27FC236}">
                <a16:creationId xmlns:a16="http://schemas.microsoft.com/office/drawing/2014/main" id="{BCF9C099-D19C-35CC-19C9-8FB887A32E90}"/>
              </a:ext>
            </a:extLst>
          </p:cNvPr>
          <p:cNvSpPr/>
          <p:nvPr/>
        </p:nvSpPr>
        <p:spPr bwMode="auto">
          <a:xfrm>
            <a:off x="444843" y="1293341"/>
            <a:ext cx="2726725" cy="2281881"/>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6" name="Rectangle 5">
            <a:extLst>
              <a:ext uri="{FF2B5EF4-FFF2-40B4-BE49-F238E27FC236}">
                <a16:creationId xmlns:a16="http://schemas.microsoft.com/office/drawing/2014/main" id="{4C46C713-8969-0F66-DDA5-3319742F1144}"/>
              </a:ext>
            </a:extLst>
          </p:cNvPr>
          <p:cNvSpPr/>
          <p:nvPr/>
        </p:nvSpPr>
        <p:spPr bwMode="auto">
          <a:xfrm>
            <a:off x="2759676" y="1795849"/>
            <a:ext cx="815546" cy="486032"/>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pic>
        <p:nvPicPr>
          <p:cNvPr id="7" name="Picture 6">
            <a:extLst>
              <a:ext uri="{FF2B5EF4-FFF2-40B4-BE49-F238E27FC236}">
                <a16:creationId xmlns:a16="http://schemas.microsoft.com/office/drawing/2014/main" id="{658FD601-EC68-5B5D-0129-59C3C2992AF0}"/>
              </a:ext>
            </a:extLst>
          </p:cNvPr>
          <p:cNvPicPr>
            <a:picLocks noChangeAspect="1"/>
          </p:cNvPicPr>
          <p:nvPr/>
        </p:nvPicPr>
        <p:blipFill>
          <a:blip r:embed="rId4"/>
          <a:stretch>
            <a:fillRect/>
          </a:stretch>
        </p:blipFill>
        <p:spPr>
          <a:xfrm>
            <a:off x="3699414" y="894003"/>
            <a:ext cx="5236369" cy="3130054"/>
          </a:xfrm>
          <a:prstGeom prst="rect">
            <a:avLst/>
          </a:prstGeom>
        </p:spPr>
      </p:pic>
      <p:sp>
        <p:nvSpPr>
          <p:cNvPr id="8" name="Rectangle 7">
            <a:extLst>
              <a:ext uri="{FF2B5EF4-FFF2-40B4-BE49-F238E27FC236}">
                <a16:creationId xmlns:a16="http://schemas.microsoft.com/office/drawing/2014/main" id="{4DEAB4B6-89A5-762B-0EA5-A6209E32D1C3}"/>
              </a:ext>
            </a:extLst>
          </p:cNvPr>
          <p:cNvSpPr/>
          <p:nvPr/>
        </p:nvSpPr>
        <p:spPr>
          <a:xfrm>
            <a:off x="751078" y="3592430"/>
            <a:ext cx="2416371" cy="1323439"/>
          </a:xfrm>
          <a:custGeom>
            <a:avLst/>
            <a:gdLst>
              <a:gd name="connsiteX0" fmla="*/ 0 w 2416371"/>
              <a:gd name="connsiteY0" fmla="*/ 0 h 1323439"/>
              <a:gd name="connsiteX1" fmla="*/ 459110 w 2416371"/>
              <a:gd name="connsiteY1" fmla="*/ 0 h 1323439"/>
              <a:gd name="connsiteX2" fmla="*/ 869894 w 2416371"/>
              <a:gd name="connsiteY2" fmla="*/ 0 h 1323439"/>
              <a:gd name="connsiteX3" fmla="*/ 1304840 w 2416371"/>
              <a:gd name="connsiteY3" fmla="*/ 0 h 1323439"/>
              <a:gd name="connsiteX4" fmla="*/ 1812278 w 2416371"/>
              <a:gd name="connsiteY4" fmla="*/ 0 h 1323439"/>
              <a:gd name="connsiteX5" fmla="*/ 2416371 w 2416371"/>
              <a:gd name="connsiteY5" fmla="*/ 0 h 1323439"/>
              <a:gd name="connsiteX6" fmla="*/ 2416371 w 2416371"/>
              <a:gd name="connsiteY6" fmla="*/ 414678 h 1323439"/>
              <a:gd name="connsiteX7" fmla="*/ 2416371 w 2416371"/>
              <a:gd name="connsiteY7" fmla="*/ 816121 h 1323439"/>
              <a:gd name="connsiteX8" fmla="*/ 2416371 w 2416371"/>
              <a:gd name="connsiteY8" fmla="*/ 1323439 h 1323439"/>
              <a:gd name="connsiteX9" fmla="*/ 1933097 w 2416371"/>
              <a:gd name="connsiteY9" fmla="*/ 1323439 h 1323439"/>
              <a:gd name="connsiteX10" fmla="*/ 1498150 w 2416371"/>
              <a:gd name="connsiteY10" fmla="*/ 1323439 h 1323439"/>
              <a:gd name="connsiteX11" fmla="*/ 966548 w 2416371"/>
              <a:gd name="connsiteY11" fmla="*/ 1323439 h 1323439"/>
              <a:gd name="connsiteX12" fmla="*/ 507438 w 2416371"/>
              <a:gd name="connsiteY12" fmla="*/ 1323439 h 1323439"/>
              <a:gd name="connsiteX13" fmla="*/ 0 w 2416371"/>
              <a:gd name="connsiteY13" fmla="*/ 1323439 h 1323439"/>
              <a:gd name="connsiteX14" fmla="*/ 0 w 2416371"/>
              <a:gd name="connsiteY14" fmla="*/ 869058 h 1323439"/>
              <a:gd name="connsiteX15" fmla="*/ 0 w 2416371"/>
              <a:gd name="connsiteY15" fmla="*/ 441146 h 1323439"/>
              <a:gd name="connsiteX16" fmla="*/ 0 w 2416371"/>
              <a:gd name="connsiteY16"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6371" h="1323439" fill="none" extrusionOk="0">
                <a:moveTo>
                  <a:pt x="0" y="0"/>
                </a:moveTo>
                <a:cubicBezTo>
                  <a:pt x="221975" y="-50330"/>
                  <a:pt x="265441" y="1453"/>
                  <a:pt x="459110" y="0"/>
                </a:cubicBezTo>
                <a:cubicBezTo>
                  <a:pt x="652779" y="-1453"/>
                  <a:pt x="721221" y="23794"/>
                  <a:pt x="869894" y="0"/>
                </a:cubicBezTo>
                <a:cubicBezTo>
                  <a:pt x="1018567" y="-23794"/>
                  <a:pt x="1108646" y="37855"/>
                  <a:pt x="1304840" y="0"/>
                </a:cubicBezTo>
                <a:cubicBezTo>
                  <a:pt x="1501034" y="-37855"/>
                  <a:pt x="1676110" y="3119"/>
                  <a:pt x="1812278" y="0"/>
                </a:cubicBezTo>
                <a:cubicBezTo>
                  <a:pt x="1948446" y="-3119"/>
                  <a:pt x="2222097" y="60504"/>
                  <a:pt x="2416371" y="0"/>
                </a:cubicBezTo>
                <a:cubicBezTo>
                  <a:pt x="2458931" y="107509"/>
                  <a:pt x="2393995" y="247356"/>
                  <a:pt x="2416371" y="414678"/>
                </a:cubicBezTo>
                <a:cubicBezTo>
                  <a:pt x="2438747" y="582000"/>
                  <a:pt x="2374981" y="696194"/>
                  <a:pt x="2416371" y="816121"/>
                </a:cubicBezTo>
                <a:cubicBezTo>
                  <a:pt x="2457761" y="936048"/>
                  <a:pt x="2392403" y="1168777"/>
                  <a:pt x="2416371" y="1323439"/>
                </a:cubicBezTo>
                <a:cubicBezTo>
                  <a:pt x="2245365" y="1344774"/>
                  <a:pt x="2151215" y="1271199"/>
                  <a:pt x="1933097" y="1323439"/>
                </a:cubicBezTo>
                <a:cubicBezTo>
                  <a:pt x="1714979" y="1375679"/>
                  <a:pt x="1673515" y="1280755"/>
                  <a:pt x="1498150" y="1323439"/>
                </a:cubicBezTo>
                <a:cubicBezTo>
                  <a:pt x="1322785" y="1366123"/>
                  <a:pt x="1133822" y="1322335"/>
                  <a:pt x="966548" y="1323439"/>
                </a:cubicBezTo>
                <a:cubicBezTo>
                  <a:pt x="799274" y="1324543"/>
                  <a:pt x="655511" y="1317248"/>
                  <a:pt x="507438" y="1323439"/>
                </a:cubicBezTo>
                <a:cubicBezTo>
                  <a:pt x="359365" y="1329630"/>
                  <a:pt x="211555" y="1294135"/>
                  <a:pt x="0" y="1323439"/>
                </a:cubicBezTo>
                <a:cubicBezTo>
                  <a:pt x="-37838" y="1209556"/>
                  <a:pt x="30444" y="1092945"/>
                  <a:pt x="0" y="869058"/>
                </a:cubicBezTo>
                <a:cubicBezTo>
                  <a:pt x="-30444" y="645171"/>
                  <a:pt x="3674" y="636797"/>
                  <a:pt x="0" y="441146"/>
                </a:cubicBezTo>
                <a:cubicBezTo>
                  <a:pt x="-3674" y="245495"/>
                  <a:pt x="49432" y="152482"/>
                  <a:pt x="0" y="0"/>
                </a:cubicBezTo>
                <a:close/>
              </a:path>
              <a:path w="2416371" h="1323439" stroke="0" extrusionOk="0">
                <a:moveTo>
                  <a:pt x="0" y="0"/>
                </a:moveTo>
                <a:cubicBezTo>
                  <a:pt x="108161" y="-52674"/>
                  <a:pt x="338801" y="32068"/>
                  <a:pt x="459110" y="0"/>
                </a:cubicBezTo>
                <a:cubicBezTo>
                  <a:pt x="579419" y="-32068"/>
                  <a:pt x="714222" y="31151"/>
                  <a:pt x="869894" y="0"/>
                </a:cubicBezTo>
                <a:cubicBezTo>
                  <a:pt x="1025566" y="-31151"/>
                  <a:pt x="1149577" y="7587"/>
                  <a:pt x="1401495" y="0"/>
                </a:cubicBezTo>
                <a:cubicBezTo>
                  <a:pt x="1653413" y="-7587"/>
                  <a:pt x="1709443" y="1709"/>
                  <a:pt x="1860606" y="0"/>
                </a:cubicBezTo>
                <a:cubicBezTo>
                  <a:pt x="2011769" y="-1709"/>
                  <a:pt x="2291696" y="18245"/>
                  <a:pt x="2416371" y="0"/>
                </a:cubicBezTo>
                <a:cubicBezTo>
                  <a:pt x="2430354" y="195811"/>
                  <a:pt x="2372940" y="372330"/>
                  <a:pt x="2416371" y="467615"/>
                </a:cubicBezTo>
                <a:cubicBezTo>
                  <a:pt x="2459802" y="562900"/>
                  <a:pt x="2368560" y="707276"/>
                  <a:pt x="2416371" y="908761"/>
                </a:cubicBezTo>
                <a:cubicBezTo>
                  <a:pt x="2464182" y="1110246"/>
                  <a:pt x="2411900" y="1139823"/>
                  <a:pt x="2416371" y="1323439"/>
                </a:cubicBezTo>
                <a:cubicBezTo>
                  <a:pt x="2285124" y="1359087"/>
                  <a:pt x="2129799" y="1320100"/>
                  <a:pt x="1981424" y="1323439"/>
                </a:cubicBezTo>
                <a:cubicBezTo>
                  <a:pt x="1833049" y="1326778"/>
                  <a:pt x="1658032" y="1292303"/>
                  <a:pt x="1498150" y="1323439"/>
                </a:cubicBezTo>
                <a:cubicBezTo>
                  <a:pt x="1338268" y="1354575"/>
                  <a:pt x="1125257" y="1303221"/>
                  <a:pt x="1014876" y="1323439"/>
                </a:cubicBezTo>
                <a:cubicBezTo>
                  <a:pt x="904495" y="1343657"/>
                  <a:pt x="686639" y="1268854"/>
                  <a:pt x="555765" y="1323439"/>
                </a:cubicBezTo>
                <a:cubicBezTo>
                  <a:pt x="424891" y="1378024"/>
                  <a:pt x="190668" y="1268169"/>
                  <a:pt x="0" y="1323439"/>
                </a:cubicBezTo>
                <a:cubicBezTo>
                  <a:pt x="-39774" y="1227107"/>
                  <a:pt x="50175" y="1027091"/>
                  <a:pt x="0" y="855824"/>
                </a:cubicBezTo>
                <a:cubicBezTo>
                  <a:pt x="-50175" y="684557"/>
                  <a:pt x="30401" y="527802"/>
                  <a:pt x="0" y="388209"/>
                </a:cubicBezTo>
                <a:cubicBezTo>
                  <a:pt x="-30401" y="248617"/>
                  <a:pt x="2987" y="83416"/>
                  <a:pt x="0" y="0"/>
                </a:cubicBezTo>
                <a:close/>
              </a:path>
            </a:pathLst>
          </a:custGeom>
          <a:ln w="3810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en-US" sz="1600" dirty="0">
                <a:solidFill>
                  <a:srgbClr val="FFFFFF"/>
                </a:solidFill>
                <a:latin typeface="+mj-lt"/>
                <a:cs typeface="Helvetica"/>
              </a:rPr>
              <a:t>GW Interferometer requirements: </a:t>
            </a:r>
            <a:r>
              <a:rPr lang="en-US" sz="1600" i="1" dirty="0">
                <a:solidFill>
                  <a:srgbClr val="FFFFFF"/>
                </a:solidFill>
                <a:latin typeface="+mj-lt"/>
                <a:cs typeface="Helvetica"/>
              </a:rPr>
              <a:t>to </a:t>
            </a:r>
            <a:r>
              <a:rPr lang="en-US" sz="1600" i="1" dirty="0">
                <a:solidFill>
                  <a:srgbClr val="FFFFFF"/>
                </a:solidFill>
                <a:latin typeface="+mj-lt"/>
                <a:cs typeface="Helvetica"/>
                <a:sym typeface="Wingdings"/>
              </a:rPr>
              <a:t>measure physical displacements approaching 10</a:t>
            </a:r>
            <a:r>
              <a:rPr lang="en-US" sz="1600" i="1" baseline="30000" dirty="0">
                <a:solidFill>
                  <a:srgbClr val="FFFFFF"/>
                </a:solidFill>
                <a:latin typeface="+mj-lt"/>
                <a:cs typeface="Helvetica"/>
                <a:sym typeface="Wingdings"/>
              </a:rPr>
              <a:t>-19</a:t>
            </a:r>
            <a:r>
              <a:rPr lang="en-US" sz="1600" i="1" dirty="0">
                <a:solidFill>
                  <a:srgbClr val="FFFFFF"/>
                </a:solidFill>
                <a:latin typeface="+mj-lt"/>
                <a:cs typeface="Helvetica"/>
                <a:sym typeface="Wingdings"/>
              </a:rPr>
              <a:t> m</a:t>
            </a:r>
          </a:p>
        </p:txBody>
      </p:sp>
      <p:pic>
        <p:nvPicPr>
          <p:cNvPr id="9" name="Picture 8">
            <a:extLst>
              <a:ext uri="{FF2B5EF4-FFF2-40B4-BE49-F238E27FC236}">
                <a16:creationId xmlns:a16="http://schemas.microsoft.com/office/drawing/2014/main" id="{F0A3E40E-A6D0-567C-44BC-7A6B45E259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17141" y="854165"/>
            <a:ext cx="2933278" cy="2429690"/>
          </a:xfrm>
          <a:prstGeom prst="rect">
            <a:avLst/>
          </a:prstGeom>
        </p:spPr>
      </p:pic>
      <p:sp>
        <p:nvSpPr>
          <p:cNvPr id="11" name="Oval 10">
            <a:extLst>
              <a:ext uri="{FF2B5EF4-FFF2-40B4-BE49-F238E27FC236}">
                <a16:creationId xmlns:a16="http://schemas.microsoft.com/office/drawing/2014/main" id="{157ACB4E-29AA-5739-4886-0D292E4A0C07}"/>
              </a:ext>
            </a:extLst>
          </p:cNvPr>
          <p:cNvSpPr/>
          <p:nvPr/>
        </p:nvSpPr>
        <p:spPr bwMode="auto">
          <a:xfrm>
            <a:off x="1571625" y="2814638"/>
            <a:ext cx="1480134" cy="550161"/>
          </a:xfrm>
          <a:prstGeom prst="ellipse">
            <a:avLst/>
          </a:prstGeom>
          <a:noFill/>
          <a:ln w="38100" cap="flat" cmpd="sng" algn="ctr">
            <a:solidFill>
              <a:schemeClr val="tx1">
                <a:lumMod val="75000"/>
              </a:schemeClr>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13" name="Straight Arrow Connector 12">
            <a:extLst>
              <a:ext uri="{FF2B5EF4-FFF2-40B4-BE49-F238E27FC236}">
                <a16:creationId xmlns:a16="http://schemas.microsoft.com/office/drawing/2014/main" id="{8D69C6B6-B0EA-A125-8DAB-37ABF5154C77}"/>
              </a:ext>
            </a:extLst>
          </p:cNvPr>
          <p:cNvCxnSpPr/>
          <p:nvPr/>
        </p:nvCxnSpPr>
        <p:spPr bwMode="auto">
          <a:xfrm flipV="1">
            <a:off x="3112380" y="2757488"/>
            <a:ext cx="945270" cy="357187"/>
          </a:xfrm>
          <a:prstGeom prst="straightConnector1">
            <a:avLst/>
          </a:prstGeom>
          <a:solidFill>
            <a:schemeClr val="accent1"/>
          </a:solidFill>
          <a:ln w="57150" cap="flat" cmpd="sng" algn="ctr">
            <a:solidFill>
              <a:schemeClr val="tx1"/>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5" name="Straight Arrow Connector 14">
            <a:extLst>
              <a:ext uri="{FF2B5EF4-FFF2-40B4-BE49-F238E27FC236}">
                <a16:creationId xmlns:a16="http://schemas.microsoft.com/office/drawing/2014/main" id="{D5B99D15-B37F-C9EB-D6DA-2B60ABBD994B}"/>
              </a:ext>
            </a:extLst>
          </p:cNvPr>
          <p:cNvCxnSpPr/>
          <p:nvPr/>
        </p:nvCxnSpPr>
        <p:spPr bwMode="auto">
          <a:xfrm>
            <a:off x="1906954" y="854165"/>
            <a:ext cx="0" cy="1037158"/>
          </a:xfrm>
          <a:prstGeom prst="straightConnector1">
            <a:avLst/>
          </a:prstGeom>
          <a:solidFill>
            <a:schemeClr val="accent1"/>
          </a:solidFill>
          <a:ln w="38100"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6" name="Straight Arrow Connector 15">
            <a:extLst>
              <a:ext uri="{FF2B5EF4-FFF2-40B4-BE49-F238E27FC236}">
                <a16:creationId xmlns:a16="http://schemas.microsoft.com/office/drawing/2014/main" id="{76D808E0-70E4-7070-114E-768BF8AA91AB}"/>
              </a:ext>
            </a:extLst>
          </p:cNvPr>
          <p:cNvCxnSpPr>
            <a:cxnSpLocks/>
          </p:cNvCxnSpPr>
          <p:nvPr/>
        </p:nvCxnSpPr>
        <p:spPr bwMode="auto">
          <a:xfrm flipH="1">
            <a:off x="2186435" y="1701687"/>
            <a:ext cx="1146481" cy="0"/>
          </a:xfrm>
          <a:prstGeom prst="straightConnector1">
            <a:avLst/>
          </a:prstGeom>
          <a:solidFill>
            <a:schemeClr val="accent1"/>
          </a:solidFill>
          <a:ln w="38100" cap="flat" cmpd="sng" algn="ctr">
            <a:solidFill>
              <a:schemeClr val="tx1"/>
            </a:solidFill>
            <a:prstDash val="solid"/>
            <a:round/>
            <a:headEnd type="triangle"/>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19" name="TextBox 18">
            <a:extLst>
              <a:ext uri="{FF2B5EF4-FFF2-40B4-BE49-F238E27FC236}">
                <a16:creationId xmlns:a16="http://schemas.microsoft.com/office/drawing/2014/main" id="{36200246-6B76-EAFF-4F79-60EF8D251AD6}"/>
              </a:ext>
            </a:extLst>
          </p:cNvPr>
          <p:cNvSpPr txBox="1"/>
          <p:nvPr/>
        </p:nvSpPr>
        <p:spPr>
          <a:xfrm>
            <a:off x="1533822" y="1183486"/>
            <a:ext cx="354328" cy="307777"/>
          </a:xfrm>
          <a:prstGeom prst="rect">
            <a:avLst/>
          </a:prstGeom>
          <a:noFill/>
        </p:spPr>
        <p:txBody>
          <a:bodyPr wrap="none" rtlCol="0">
            <a:spAutoFit/>
          </a:bodyPr>
          <a:lstStyle/>
          <a:p>
            <a:r>
              <a:rPr lang="en-US" dirty="0"/>
              <a:t>L</a:t>
            </a:r>
            <a:r>
              <a:rPr lang="en-US" baseline="-25000" dirty="0"/>
              <a:t>y</a:t>
            </a:r>
            <a:endParaRPr lang="en-US" dirty="0"/>
          </a:p>
        </p:txBody>
      </p:sp>
      <p:sp>
        <p:nvSpPr>
          <p:cNvPr id="20" name="TextBox 19">
            <a:extLst>
              <a:ext uri="{FF2B5EF4-FFF2-40B4-BE49-F238E27FC236}">
                <a16:creationId xmlns:a16="http://schemas.microsoft.com/office/drawing/2014/main" id="{F27A3E04-74AF-2FC5-CD4E-3B93343575DA}"/>
              </a:ext>
            </a:extLst>
          </p:cNvPr>
          <p:cNvSpPr txBox="1"/>
          <p:nvPr/>
        </p:nvSpPr>
        <p:spPr>
          <a:xfrm>
            <a:off x="2755530" y="1385302"/>
            <a:ext cx="360996" cy="307777"/>
          </a:xfrm>
          <a:prstGeom prst="rect">
            <a:avLst/>
          </a:prstGeom>
          <a:noFill/>
        </p:spPr>
        <p:txBody>
          <a:bodyPr wrap="none" rtlCol="0">
            <a:spAutoFit/>
          </a:bodyPr>
          <a:lstStyle/>
          <a:p>
            <a:r>
              <a:rPr lang="en-US" dirty="0"/>
              <a:t>L</a:t>
            </a:r>
            <a:r>
              <a:rPr lang="en-US" baseline="-25000" dirty="0"/>
              <a:t>x</a:t>
            </a:r>
            <a:endParaRPr lang="en-US" dirty="0"/>
          </a:p>
        </p:txBody>
      </p:sp>
    </p:spTree>
    <p:extLst>
      <p:ext uri="{BB962C8B-B14F-4D97-AF65-F5344CB8AC3E}">
        <p14:creationId xmlns:p14="http://schemas.microsoft.com/office/powerpoint/2010/main" val="2658359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00C8A15-A050-1EE9-F8B6-32DE5AB2118E}"/>
              </a:ext>
            </a:extLst>
          </p:cNvPr>
          <p:cNvSpPr/>
          <p:nvPr/>
        </p:nvSpPr>
        <p:spPr bwMode="auto">
          <a:xfrm>
            <a:off x="0" y="0"/>
            <a:ext cx="9144000" cy="5143500"/>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4" name="TextBox 3">
            <a:extLst>
              <a:ext uri="{FF2B5EF4-FFF2-40B4-BE49-F238E27FC236}">
                <a16:creationId xmlns:a16="http://schemas.microsoft.com/office/drawing/2014/main" id="{73C30A3F-A39D-0A3B-0FA7-DE67007AAC91}"/>
              </a:ext>
            </a:extLst>
          </p:cNvPr>
          <p:cNvSpPr txBox="1"/>
          <p:nvPr/>
        </p:nvSpPr>
        <p:spPr>
          <a:xfrm>
            <a:off x="6124700" y="4807894"/>
            <a:ext cx="2929007"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Inspiration:  Peter </a:t>
            </a:r>
            <a:r>
              <a:rPr lang="en-US" sz="1200" dirty="0" err="1">
                <a:solidFill>
                  <a:schemeClr val="bg1"/>
                </a:solidFill>
                <a:latin typeface="Arial" panose="020B0604020202020204" pitchFamily="34" charset="0"/>
                <a:cs typeface="Arial" panose="020B0604020202020204" pitchFamily="34" charset="0"/>
              </a:rPr>
              <a:t>Hoderness</a:t>
            </a:r>
            <a:r>
              <a:rPr lang="en-US" sz="1200" dirty="0">
                <a:solidFill>
                  <a:schemeClr val="bg1"/>
                </a:solidFill>
                <a:latin typeface="Arial" panose="020B0604020202020204" pitchFamily="34" charset="0"/>
                <a:cs typeface="Arial" panose="020B0604020202020204" pitchFamily="34" charset="0"/>
              </a:rPr>
              <a:t>/Caltech</a:t>
            </a:r>
          </a:p>
        </p:txBody>
      </p:sp>
      <p:pic>
        <p:nvPicPr>
          <p:cNvPr id="5" name="Picture 4">
            <a:extLst>
              <a:ext uri="{FF2B5EF4-FFF2-40B4-BE49-F238E27FC236}">
                <a16:creationId xmlns:a16="http://schemas.microsoft.com/office/drawing/2014/main" id="{75886DF2-4266-855D-A741-7FCCBB60B76D}"/>
              </a:ext>
            </a:extLst>
          </p:cNvPr>
          <p:cNvPicPr>
            <a:picLocks noChangeAspect="1"/>
          </p:cNvPicPr>
          <p:nvPr/>
        </p:nvPicPr>
        <p:blipFill>
          <a:blip r:embed="rId3"/>
          <a:stretch>
            <a:fillRect/>
          </a:stretch>
        </p:blipFill>
        <p:spPr>
          <a:xfrm>
            <a:off x="685800" y="360788"/>
            <a:ext cx="7772400" cy="2972267"/>
          </a:xfrm>
          <a:prstGeom prst="rect">
            <a:avLst/>
          </a:prstGeom>
        </p:spPr>
      </p:pic>
      <p:sp>
        <p:nvSpPr>
          <p:cNvPr id="20" name="Rectangle 19">
            <a:extLst>
              <a:ext uri="{FF2B5EF4-FFF2-40B4-BE49-F238E27FC236}">
                <a16:creationId xmlns:a16="http://schemas.microsoft.com/office/drawing/2014/main" id="{5BFAC338-3717-03EB-4DFA-266476554B7B}"/>
              </a:ext>
            </a:extLst>
          </p:cNvPr>
          <p:cNvSpPr/>
          <p:nvPr/>
        </p:nvSpPr>
        <p:spPr bwMode="auto">
          <a:xfrm>
            <a:off x="3184690" y="1405845"/>
            <a:ext cx="2892649" cy="2091438"/>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3" name="Rectangle 2">
            <a:extLst>
              <a:ext uri="{FF2B5EF4-FFF2-40B4-BE49-F238E27FC236}">
                <a16:creationId xmlns:a16="http://schemas.microsoft.com/office/drawing/2014/main" id="{050D2B72-A349-3D7E-BCA4-CBFB27A1F45A}"/>
              </a:ext>
            </a:extLst>
          </p:cNvPr>
          <p:cNvSpPr/>
          <p:nvPr/>
        </p:nvSpPr>
        <p:spPr bwMode="auto">
          <a:xfrm>
            <a:off x="593167" y="1430977"/>
            <a:ext cx="2707184" cy="2066306"/>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2" name="Rectangle 11">
            <a:extLst>
              <a:ext uri="{FF2B5EF4-FFF2-40B4-BE49-F238E27FC236}">
                <a16:creationId xmlns:a16="http://schemas.microsoft.com/office/drawing/2014/main" id="{C8F4EF65-4E31-B6AA-36E4-5327ACC55198}"/>
              </a:ext>
            </a:extLst>
          </p:cNvPr>
          <p:cNvSpPr/>
          <p:nvPr/>
        </p:nvSpPr>
        <p:spPr bwMode="auto">
          <a:xfrm>
            <a:off x="6026010" y="1578924"/>
            <a:ext cx="2707184" cy="2066306"/>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pic>
        <p:nvPicPr>
          <p:cNvPr id="21" name="Picture 20">
            <a:extLst>
              <a:ext uri="{FF2B5EF4-FFF2-40B4-BE49-F238E27FC236}">
                <a16:creationId xmlns:a16="http://schemas.microsoft.com/office/drawing/2014/main" id="{5A0F0888-BF9C-F516-011F-43732DE78099}"/>
              </a:ext>
            </a:extLst>
          </p:cNvPr>
          <p:cNvPicPr>
            <a:picLocks noChangeAspect="1"/>
          </p:cNvPicPr>
          <p:nvPr/>
        </p:nvPicPr>
        <p:blipFill>
          <a:blip r:embed="rId4"/>
          <a:stretch>
            <a:fillRect/>
          </a:stretch>
        </p:blipFill>
        <p:spPr>
          <a:xfrm>
            <a:off x="2791626" y="1537511"/>
            <a:ext cx="2324758" cy="1828105"/>
          </a:xfrm>
          <a:prstGeom prst="rect">
            <a:avLst/>
          </a:prstGeom>
        </p:spPr>
      </p:pic>
      <p:grpSp>
        <p:nvGrpSpPr>
          <p:cNvPr id="23" name="Group 22">
            <a:extLst>
              <a:ext uri="{FF2B5EF4-FFF2-40B4-BE49-F238E27FC236}">
                <a16:creationId xmlns:a16="http://schemas.microsoft.com/office/drawing/2014/main" id="{62964F63-20A4-E0C3-2151-3B94E2AB87EF}"/>
              </a:ext>
            </a:extLst>
          </p:cNvPr>
          <p:cNvGrpSpPr/>
          <p:nvPr/>
        </p:nvGrpSpPr>
        <p:grpSpPr>
          <a:xfrm>
            <a:off x="254549" y="810897"/>
            <a:ext cx="8799158" cy="3647080"/>
            <a:chOff x="254549" y="810897"/>
            <a:chExt cx="8799158" cy="3647080"/>
          </a:xfrm>
        </p:grpSpPr>
        <p:pic>
          <p:nvPicPr>
            <p:cNvPr id="13" name="Picture 12">
              <a:extLst>
                <a:ext uri="{FF2B5EF4-FFF2-40B4-BE49-F238E27FC236}">
                  <a16:creationId xmlns:a16="http://schemas.microsoft.com/office/drawing/2014/main" id="{B250CCC8-8EA1-5556-B013-9D638E340E9B}"/>
                </a:ext>
              </a:extLst>
            </p:cNvPr>
            <p:cNvPicPr>
              <a:picLocks noChangeAspect="1"/>
            </p:cNvPicPr>
            <p:nvPr/>
          </p:nvPicPr>
          <p:blipFill>
            <a:blip r:embed="rId5"/>
            <a:stretch>
              <a:fillRect/>
            </a:stretch>
          </p:blipFill>
          <p:spPr>
            <a:xfrm>
              <a:off x="5083468" y="810897"/>
              <a:ext cx="3970239" cy="3647080"/>
            </a:xfrm>
            <a:prstGeom prst="rect">
              <a:avLst/>
            </a:prstGeom>
          </p:spPr>
        </p:pic>
        <p:cxnSp>
          <p:nvCxnSpPr>
            <p:cNvPr id="16" name="Straight Arrow Connector 15">
              <a:extLst>
                <a:ext uri="{FF2B5EF4-FFF2-40B4-BE49-F238E27FC236}">
                  <a16:creationId xmlns:a16="http://schemas.microsoft.com/office/drawing/2014/main" id="{72196A36-62A4-66F9-4675-F7AD1AAF4DA6}"/>
                </a:ext>
              </a:extLst>
            </p:cNvPr>
            <p:cNvCxnSpPr/>
            <p:nvPr/>
          </p:nvCxnSpPr>
          <p:spPr bwMode="auto">
            <a:xfrm flipV="1">
              <a:off x="5655424" y="2634437"/>
              <a:ext cx="1413164" cy="1168189"/>
            </a:xfrm>
            <a:prstGeom prst="straightConnector1">
              <a:avLst/>
            </a:prstGeom>
            <a:solidFill>
              <a:schemeClr val="accent1"/>
            </a:solidFill>
            <a:ln w="38100" cap="flat" cmpd="sng" algn="ctr">
              <a:solidFill>
                <a:schemeClr val="tx1"/>
              </a:solidFill>
              <a:prstDash val="solid"/>
              <a:round/>
              <a:headEnd type="none" w="sm" len="sm"/>
              <a:tailEnd type="triangle"/>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pic>
          <p:nvPicPr>
            <p:cNvPr id="19" name="Picture 18">
              <a:extLst>
                <a:ext uri="{FF2B5EF4-FFF2-40B4-BE49-F238E27FC236}">
                  <a16:creationId xmlns:a16="http://schemas.microsoft.com/office/drawing/2014/main" id="{075E3737-43D5-8F01-1606-D980D5A01B2C}"/>
                </a:ext>
              </a:extLst>
            </p:cNvPr>
            <p:cNvPicPr>
              <a:picLocks noChangeAspect="1"/>
            </p:cNvPicPr>
            <p:nvPr/>
          </p:nvPicPr>
          <p:blipFill>
            <a:blip r:embed="rId6"/>
            <a:stretch>
              <a:fillRect/>
            </a:stretch>
          </p:blipFill>
          <p:spPr>
            <a:xfrm>
              <a:off x="254549" y="1602405"/>
              <a:ext cx="2294047" cy="2091438"/>
            </a:xfrm>
            <a:prstGeom prst="rect">
              <a:avLst/>
            </a:prstGeom>
          </p:spPr>
        </p:pic>
        <p:pic>
          <p:nvPicPr>
            <p:cNvPr id="14" name="Picture 13">
              <a:extLst>
                <a:ext uri="{FF2B5EF4-FFF2-40B4-BE49-F238E27FC236}">
                  <a16:creationId xmlns:a16="http://schemas.microsoft.com/office/drawing/2014/main" id="{9D44E8F6-CA42-2D79-9DF7-1F58860FF1BE}"/>
                </a:ext>
              </a:extLst>
            </p:cNvPr>
            <p:cNvPicPr>
              <a:picLocks noChangeAspect="1"/>
            </p:cNvPicPr>
            <p:nvPr/>
          </p:nvPicPr>
          <p:blipFill>
            <a:blip r:embed="rId7"/>
            <a:stretch>
              <a:fillRect/>
            </a:stretch>
          </p:blipFill>
          <p:spPr>
            <a:xfrm>
              <a:off x="3371301" y="3802076"/>
              <a:ext cx="2283700" cy="314993"/>
            </a:xfrm>
            <a:custGeom>
              <a:avLst/>
              <a:gdLst>
                <a:gd name="connsiteX0" fmla="*/ 0 w 2283700"/>
                <a:gd name="connsiteY0" fmla="*/ 0 h 314993"/>
                <a:gd name="connsiteX1" fmla="*/ 548088 w 2283700"/>
                <a:gd name="connsiteY1" fmla="*/ 0 h 314993"/>
                <a:gd name="connsiteX2" fmla="*/ 1119013 w 2283700"/>
                <a:gd name="connsiteY2" fmla="*/ 0 h 314993"/>
                <a:gd name="connsiteX3" fmla="*/ 1689938 w 2283700"/>
                <a:gd name="connsiteY3" fmla="*/ 0 h 314993"/>
                <a:gd name="connsiteX4" fmla="*/ 2283700 w 2283700"/>
                <a:gd name="connsiteY4" fmla="*/ 0 h 314993"/>
                <a:gd name="connsiteX5" fmla="*/ 2283700 w 2283700"/>
                <a:gd name="connsiteY5" fmla="*/ 314993 h 314993"/>
                <a:gd name="connsiteX6" fmla="*/ 1712775 w 2283700"/>
                <a:gd name="connsiteY6" fmla="*/ 314993 h 314993"/>
                <a:gd name="connsiteX7" fmla="*/ 1187524 w 2283700"/>
                <a:gd name="connsiteY7" fmla="*/ 314993 h 314993"/>
                <a:gd name="connsiteX8" fmla="*/ 662273 w 2283700"/>
                <a:gd name="connsiteY8" fmla="*/ 314993 h 314993"/>
                <a:gd name="connsiteX9" fmla="*/ 0 w 2283700"/>
                <a:gd name="connsiteY9" fmla="*/ 314993 h 314993"/>
                <a:gd name="connsiteX10" fmla="*/ 0 w 2283700"/>
                <a:gd name="connsiteY10" fmla="*/ 0 h 314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3700" h="314993" fill="none" extrusionOk="0">
                  <a:moveTo>
                    <a:pt x="0" y="0"/>
                  </a:moveTo>
                  <a:cubicBezTo>
                    <a:pt x="127522" y="-38145"/>
                    <a:pt x="310206" y="58309"/>
                    <a:pt x="548088" y="0"/>
                  </a:cubicBezTo>
                  <a:cubicBezTo>
                    <a:pt x="785970" y="-58309"/>
                    <a:pt x="977344" y="27332"/>
                    <a:pt x="1119013" y="0"/>
                  </a:cubicBezTo>
                  <a:cubicBezTo>
                    <a:pt x="1260682" y="-27332"/>
                    <a:pt x="1410874" y="50089"/>
                    <a:pt x="1689938" y="0"/>
                  </a:cubicBezTo>
                  <a:cubicBezTo>
                    <a:pt x="1969002" y="-50089"/>
                    <a:pt x="2087568" y="26875"/>
                    <a:pt x="2283700" y="0"/>
                  </a:cubicBezTo>
                  <a:cubicBezTo>
                    <a:pt x="2321384" y="156640"/>
                    <a:pt x="2265071" y="184686"/>
                    <a:pt x="2283700" y="314993"/>
                  </a:cubicBezTo>
                  <a:cubicBezTo>
                    <a:pt x="2141828" y="322208"/>
                    <a:pt x="1948849" y="309350"/>
                    <a:pt x="1712775" y="314993"/>
                  </a:cubicBezTo>
                  <a:cubicBezTo>
                    <a:pt x="1476701" y="320636"/>
                    <a:pt x="1355171" y="257828"/>
                    <a:pt x="1187524" y="314993"/>
                  </a:cubicBezTo>
                  <a:cubicBezTo>
                    <a:pt x="1019877" y="372158"/>
                    <a:pt x="881560" y="291866"/>
                    <a:pt x="662273" y="314993"/>
                  </a:cubicBezTo>
                  <a:cubicBezTo>
                    <a:pt x="442986" y="338120"/>
                    <a:pt x="218161" y="293382"/>
                    <a:pt x="0" y="314993"/>
                  </a:cubicBezTo>
                  <a:cubicBezTo>
                    <a:pt x="-29525" y="249856"/>
                    <a:pt x="24072" y="113340"/>
                    <a:pt x="0" y="0"/>
                  </a:cubicBezTo>
                  <a:close/>
                </a:path>
                <a:path w="2283700" h="314993" stroke="0" extrusionOk="0">
                  <a:moveTo>
                    <a:pt x="0" y="0"/>
                  </a:moveTo>
                  <a:cubicBezTo>
                    <a:pt x="183151" y="-47625"/>
                    <a:pt x="325585" y="8840"/>
                    <a:pt x="548088" y="0"/>
                  </a:cubicBezTo>
                  <a:cubicBezTo>
                    <a:pt x="770591" y="-8840"/>
                    <a:pt x="862491" y="42183"/>
                    <a:pt x="1050502" y="0"/>
                  </a:cubicBezTo>
                  <a:cubicBezTo>
                    <a:pt x="1238513" y="-42183"/>
                    <a:pt x="1358909" y="64983"/>
                    <a:pt x="1667101" y="0"/>
                  </a:cubicBezTo>
                  <a:cubicBezTo>
                    <a:pt x="1975293" y="-64983"/>
                    <a:pt x="2023189" y="34982"/>
                    <a:pt x="2283700" y="0"/>
                  </a:cubicBezTo>
                  <a:cubicBezTo>
                    <a:pt x="2317011" y="96407"/>
                    <a:pt x="2272036" y="212728"/>
                    <a:pt x="2283700" y="314993"/>
                  </a:cubicBezTo>
                  <a:cubicBezTo>
                    <a:pt x="2041997" y="377108"/>
                    <a:pt x="1884160" y="272828"/>
                    <a:pt x="1758449" y="314993"/>
                  </a:cubicBezTo>
                  <a:cubicBezTo>
                    <a:pt x="1632738" y="357158"/>
                    <a:pt x="1405599" y="264804"/>
                    <a:pt x="1233198" y="314993"/>
                  </a:cubicBezTo>
                  <a:cubicBezTo>
                    <a:pt x="1060797" y="365182"/>
                    <a:pt x="770801" y="256794"/>
                    <a:pt x="616599" y="314993"/>
                  </a:cubicBezTo>
                  <a:cubicBezTo>
                    <a:pt x="462397" y="373192"/>
                    <a:pt x="185668" y="273550"/>
                    <a:pt x="0" y="314993"/>
                  </a:cubicBezTo>
                  <a:cubicBezTo>
                    <a:pt x="-27202" y="167138"/>
                    <a:pt x="19880" y="107315"/>
                    <a:pt x="0" y="0"/>
                  </a:cubicBezTo>
                  <a:close/>
                </a:path>
              </a:pathLst>
            </a:custGeom>
            <a:ln>
              <a:solidFill>
                <a:schemeClr val="tx1"/>
              </a:solidFill>
            </a:ln>
          </p:spPr>
        </p:pic>
      </p:grpSp>
    </p:spTree>
    <p:extLst>
      <p:ext uri="{BB962C8B-B14F-4D97-AF65-F5344CB8AC3E}">
        <p14:creationId xmlns:p14="http://schemas.microsoft.com/office/powerpoint/2010/main" val="2929943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37D1D2-01F2-B765-296C-549EADC4B989}"/>
              </a:ext>
            </a:extLst>
          </p:cNvPr>
          <p:cNvSpPr/>
          <p:nvPr/>
        </p:nvSpPr>
        <p:spPr bwMode="auto">
          <a:xfrm>
            <a:off x="0" y="0"/>
            <a:ext cx="9144000" cy="5143500"/>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pic>
        <p:nvPicPr>
          <p:cNvPr id="3" name="Picture 2">
            <a:extLst>
              <a:ext uri="{FF2B5EF4-FFF2-40B4-BE49-F238E27FC236}">
                <a16:creationId xmlns:a16="http://schemas.microsoft.com/office/drawing/2014/main" id="{2BA931F0-2FDD-788C-C09A-2B774C69030C}"/>
              </a:ext>
            </a:extLst>
          </p:cNvPr>
          <p:cNvPicPr>
            <a:picLocks noChangeAspect="1"/>
          </p:cNvPicPr>
          <p:nvPr/>
        </p:nvPicPr>
        <p:blipFill>
          <a:blip r:embed="rId3"/>
          <a:stretch>
            <a:fillRect/>
          </a:stretch>
        </p:blipFill>
        <p:spPr>
          <a:xfrm>
            <a:off x="2179930" y="1088048"/>
            <a:ext cx="4550533" cy="3733480"/>
          </a:xfrm>
          <a:prstGeom prst="rect">
            <a:avLst/>
          </a:prstGeom>
        </p:spPr>
      </p:pic>
      <p:sp>
        <p:nvSpPr>
          <p:cNvPr id="4" name="TextBox 3">
            <a:extLst>
              <a:ext uri="{FF2B5EF4-FFF2-40B4-BE49-F238E27FC236}">
                <a16:creationId xmlns:a16="http://schemas.microsoft.com/office/drawing/2014/main" id="{DC8EA5D4-E0D5-3E50-4FCF-459D1CB9B191}"/>
              </a:ext>
            </a:extLst>
          </p:cNvPr>
          <p:cNvSpPr txBox="1"/>
          <p:nvPr/>
        </p:nvSpPr>
        <p:spPr>
          <a:xfrm>
            <a:off x="546850" y="212078"/>
            <a:ext cx="7816692" cy="553998"/>
          </a:xfrm>
          <a:prstGeom prst="rect">
            <a:avLst/>
          </a:prstGeom>
          <a:noFill/>
        </p:spPr>
        <p:txBody>
          <a:bodyPr wrap="none" rtlCol="0">
            <a:spAutoFit/>
          </a:bodyPr>
          <a:lstStyle/>
          <a:p>
            <a:r>
              <a:rPr lang="en-US" sz="3000" b="0" dirty="0">
                <a:solidFill>
                  <a:srgbClr val="427043"/>
                </a:solidFill>
              </a:rPr>
              <a:t>Noises in </a:t>
            </a:r>
            <a:r>
              <a:rPr lang="en-US" sz="3000" b="0" dirty="0">
                <a:solidFill>
                  <a:schemeClr val="bg1"/>
                </a:solidFill>
              </a:rPr>
              <a:t>Gravitational Wave Interferometers</a:t>
            </a:r>
          </a:p>
        </p:txBody>
      </p:sp>
      <p:sp>
        <p:nvSpPr>
          <p:cNvPr id="8" name="TextBox 7">
            <a:extLst>
              <a:ext uri="{FF2B5EF4-FFF2-40B4-BE49-F238E27FC236}">
                <a16:creationId xmlns:a16="http://schemas.microsoft.com/office/drawing/2014/main" id="{120CA3A4-35EA-07F5-FB7E-39A56640BC53}"/>
              </a:ext>
            </a:extLst>
          </p:cNvPr>
          <p:cNvSpPr txBox="1"/>
          <p:nvPr/>
        </p:nvSpPr>
        <p:spPr bwMode="auto">
          <a:xfrm rot="3112373">
            <a:off x="3226115" y="2085849"/>
            <a:ext cx="681597" cy="707886"/>
          </a:xfrm>
          <a:prstGeom prst="rect">
            <a:avLst/>
          </a:prstGeom>
          <a:solidFill>
            <a:schemeClr val="bg1"/>
          </a:solidFill>
          <a:ln w="38100" cmpd="sng">
            <a:solidFill>
              <a:srgbClr val="FF0000"/>
            </a:solidFill>
          </a:ln>
        </p:spPr>
        <p:txBody>
          <a:bodyPr wrap="none">
            <a:spAutoFit/>
          </a:bodyPr>
          <a:lstStyle/>
          <a:p>
            <a:pPr>
              <a:defRPr/>
            </a:pPr>
            <a:r>
              <a:rPr lang="en-US" sz="800" dirty="0">
                <a:solidFill>
                  <a:srgbClr val="FF0000"/>
                </a:solidFill>
              </a:rPr>
              <a:t>Quantum </a:t>
            </a:r>
          </a:p>
          <a:p>
            <a:pPr>
              <a:defRPr/>
            </a:pPr>
            <a:r>
              <a:rPr lang="en-US" sz="800" dirty="0">
                <a:solidFill>
                  <a:srgbClr val="FF0000"/>
                </a:solidFill>
              </a:rPr>
              <a:t>Radiation </a:t>
            </a:r>
          </a:p>
          <a:p>
            <a:pPr>
              <a:defRPr/>
            </a:pPr>
            <a:r>
              <a:rPr lang="en-US" sz="800" dirty="0">
                <a:solidFill>
                  <a:srgbClr val="FF0000"/>
                </a:solidFill>
              </a:rPr>
              <a:t>Pressure</a:t>
            </a:r>
          </a:p>
          <a:p>
            <a:pPr>
              <a:defRPr/>
            </a:pPr>
            <a:r>
              <a:rPr lang="en-US" sz="800" dirty="0">
                <a:solidFill>
                  <a:srgbClr val="FF0000"/>
                </a:solidFill>
              </a:rPr>
              <a:t>Noise </a:t>
            </a:r>
          </a:p>
          <a:p>
            <a:pPr>
              <a:defRPr/>
            </a:pPr>
            <a:r>
              <a:rPr lang="en-US" sz="800" dirty="0">
                <a:solidFill>
                  <a:srgbClr val="FF0000"/>
                </a:solidFill>
                <a:sym typeface="Wingdings" pitchFamily="2" charset="2"/>
              </a:rPr>
              <a:t> </a:t>
            </a:r>
            <a:r>
              <a:rPr lang="en-US" sz="800" dirty="0">
                <a:solidFill>
                  <a:srgbClr val="FF0000"/>
                </a:solidFill>
                <a:sym typeface="Wingdings"/>
              </a:rPr>
              <a:t>√</a:t>
            </a:r>
            <a:r>
              <a:rPr lang="en-US" sz="800" dirty="0" err="1">
                <a:solidFill>
                  <a:srgbClr val="FF0000"/>
                </a:solidFill>
                <a:sym typeface="Wingdings"/>
              </a:rPr>
              <a:t>P</a:t>
            </a:r>
            <a:r>
              <a:rPr lang="en-US" sz="800" baseline="-25000" dirty="0" err="1">
                <a:solidFill>
                  <a:srgbClr val="FF0000"/>
                </a:solidFill>
                <a:sym typeface="Wingdings"/>
              </a:rPr>
              <a:t>Laser</a:t>
            </a:r>
            <a:endParaRPr lang="en-US" sz="800" dirty="0">
              <a:solidFill>
                <a:srgbClr val="FF0000"/>
              </a:solidFill>
              <a:sym typeface="Wingdings"/>
            </a:endParaRPr>
          </a:p>
        </p:txBody>
      </p:sp>
      <p:sp>
        <p:nvSpPr>
          <p:cNvPr id="9" name="TextBox 2">
            <a:extLst>
              <a:ext uri="{FF2B5EF4-FFF2-40B4-BE49-F238E27FC236}">
                <a16:creationId xmlns:a16="http://schemas.microsoft.com/office/drawing/2014/main" id="{217DD3B4-FF3F-4DF9-C23C-E651B028BADD}"/>
              </a:ext>
            </a:extLst>
          </p:cNvPr>
          <p:cNvSpPr txBox="1">
            <a:spLocks noChangeArrowheads="1"/>
          </p:cNvSpPr>
          <p:nvPr/>
        </p:nvSpPr>
        <p:spPr bwMode="auto">
          <a:xfrm rot="19769563">
            <a:off x="5583207" y="2623365"/>
            <a:ext cx="721672" cy="338554"/>
          </a:xfrm>
          <a:prstGeom prst="rect">
            <a:avLst/>
          </a:prstGeom>
          <a:solidFill>
            <a:schemeClr val="bg1"/>
          </a:solidFill>
          <a:ln w="38100">
            <a:solidFill>
              <a:srgbClr val="FF0000"/>
            </a:solidFill>
            <a:miter lim="800000"/>
            <a:headEnd/>
            <a:tailEnd/>
          </a:ln>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pPr>
              <a:defRPr/>
            </a:pPr>
            <a:r>
              <a:rPr lang="en-US" sz="800" dirty="0">
                <a:solidFill>
                  <a:srgbClr val="FF0000"/>
                </a:solidFill>
              </a:rPr>
              <a:t>Shot Noise</a:t>
            </a:r>
          </a:p>
          <a:p>
            <a:pPr>
              <a:defRPr/>
            </a:pPr>
            <a:r>
              <a:rPr lang="en-US" sz="800" dirty="0">
                <a:solidFill>
                  <a:srgbClr val="FF0000"/>
                </a:solidFill>
                <a:sym typeface="Wingdings" pitchFamily="2" charset="2"/>
              </a:rPr>
              <a:t> </a:t>
            </a:r>
            <a:r>
              <a:rPr lang="en-US" sz="800" dirty="0">
                <a:solidFill>
                  <a:srgbClr val="FF0000"/>
                </a:solidFill>
                <a:sym typeface="Wingdings" charset="0"/>
              </a:rPr>
              <a:t>1/√</a:t>
            </a:r>
            <a:r>
              <a:rPr lang="en-US" sz="800" dirty="0" err="1">
                <a:solidFill>
                  <a:srgbClr val="FF0000"/>
                </a:solidFill>
                <a:sym typeface="Wingdings" charset="0"/>
              </a:rPr>
              <a:t>P</a:t>
            </a:r>
            <a:r>
              <a:rPr lang="en-US" sz="800" baseline="-25000" dirty="0" err="1">
                <a:solidFill>
                  <a:srgbClr val="FF0000"/>
                </a:solidFill>
                <a:sym typeface="Wingdings" charset="0"/>
              </a:rPr>
              <a:t>Laser</a:t>
            </a:r>
            <a:endParaRPr lang="en-US" sz="800" baseline="-25000" dirty="0">
              <a:solidFill>
                <a:srgbClr val="FF0000"/>
              </a:solidFill>
            </a:endParaRPr>
          </a:p>
        </p:txBody>
      </p:sp>
    </p:spTree>
    <p:extLst>
      <p:ext uri="{BB962C8B-B14F-4D97-AF65-F5344CB8AC3E}">
        <p14:creationId xmlns:p14="http://schemas.microsoft.com/office/powerpoint/2010/main" val="21222480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231DC8-CF8A-85C6-7E39-D910770F588B}"/>
              </a:ext>
            </a:extLst>
          </p:cNvPr>
          <p:cNvSpPr/>
          <p:nvPr/>
        </p:nvSpPr>
        <p:spPr bwMode="auto">
          <a:xfrm>
            <a:off x="0" y="0"/>
            <a:ext cx="9144000" cy="5143500"/>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pic>
        <p:nvPicPr>
          <p:cNvPr id="8" name="Picture 7">
            <a:extLst>
              <a:ext uri="{FF2B5EF4-FFF2-40B4-BE49-F238E27FC236}">
                <a16:creationId xmlns:a16="http://schemas.microsoft.com/office/drawing/2014/main" id="{D5F818E4-7C44-E41F-E042-E86D9FEEF7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5800" y="240599"/>
            <a:ext cx="7772400" cy="4662302"/>
          </a:xfrm>
          <a:prstGeom prst="rect">
            <a:avLst/>
          </a:prstGeom>
        </p:spPr>
      </p:pic>
      <p:sp>
        <p:nvSpPr>
          <p:cNvPr id="5" name="TextBox 4">
            <a:extLst>
              <a:ext uri="{FF2B5EF4-FFF2-40B4-BE49-F238E27FC236}">
                <a16:creationId xmlns:a16="http://schemas.microsoft.com/office/drawing/2014/main" id="{CA7E607E-529D-9EA0-7E2C-1F4475F42E6D}"/>
              </a:ext>
            </a:extLst>
          </p:cNvPr>
          <p:cNvSpPr txBox="1"/>
          <p:nvPr/>
        </p:nvSpPr>
        <p:spPr>
          <a:xfrm>
            <a:off x="950459" y="166150"/>
            <a:ext cx="6349623" cy="1077218"/>
          </a:xfrm>
          <a:prstGeom prst="rect">
            <a:avLst/>
          </a:prstGeom>
          <a:solidFill>
            <a:schemeClr val="tx2"/>
          </a:solidFill>
        </p:spPr>
        <p:txBody>
          <a:bodyPr wrap="none" rtlCol="0">
            <a:spAutoFit/>
          </a:bodyPr>
          <a:lstStyle/>
          <a:p>
            <a:pPr algn="ctr"/>
            <a:r>
              <a:rPr lang="en-US" sz="3200" b="0" dirty="0">
                <a:solidFill>
                  <a:srgbClr val="B38EFF"/>
                </a:solidFill>
              </a:rPr>
              <a:t>Squeezing Light Takes Advantage</a:t>
            </a:r>
          </a:p>
          <a:p>
            <a:pPr algn="ctr"/>
            <a:r>
              <a:rPr lang="en-US" sz="3200" b="0" dirty="0">
                <a:solidFill>
                  <a:srgbClr val="B38EFF"/>
                </a:solidFill>
              </a:rPr>
              <a:t>of the Uncertainty Principle</a:t>
            </a:r>
          </a:p>
        </p:txBody>
      </p:sp>
      <p:sp>
        <p:nvSpPr>
          <p:cNvPr id="4" name="TextBox 3">
            <a:extLst>
              <a:ext uri="{FF2B5EF4-FFF2-40B4-BE49-F238E27FC236}">
                <a16:creationId xmlns:a16="http://schemas.microsoft.com/office/drawing/2014/main" id="{73C30A3F-A39D-0A3B-0FA7-DE67007AAC91}"/>
              </a:ext>
            </a:extLst>
          </p:cNvPr>
          <p:cNvSpPr txBox="1"/>
          <p:nvPr/>
        </p:nvSpPr>
        <p:spPr>
          <a:xfrm>
            <a:off x="6438276" y="4770152"/>
            <a:ext cx="2436886"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Credit:  Peter </a:t>
            </a:r>
            <a:r>
              <a:rPr lang="en-US" sz="1200" dirty="0" err="1">
                <a:solidFill>
                  <a:schemeClr val="bg1"/>
                </a:solidFill>
                <a:latin typeface="Arial" panose="020B0604020202020204" pitchFamily="34" charset="0"/>
                <a:cs typeface="Arial" panose="020B0604020202020204" pitchFamily="34" charset="0"/>
              </a:rPr>
              <a:t>Hoderness</a:t>
            </a:r>
            <a:r>
              <a:rPr lang="en-US" sz="1200" dirty="0">
                <a:solidFill>
                  <a:schemeClr val="bg1"/>
                </a:solidFill>
                <a:latin typeface="Arial" panose="020B0604020202020204" pitchFamily="34" charset="0"/>
                <a:cs typeface="Arial" panose="020B0604020202020204" pitchFamily="34" charset="0"/>
              </a:rPr>
              <a:t>/Caltech</a:t>
            </a:r>
          </a:p>
        </p:txBody>
      </p:sp>
    </p:spTree>
    <p:extLst>
      <p:ext uri="{BB962C8B-B14F-4D97-AF65-F5344CB8AC3E}">
        <p14:creationId xmlns:p14="http://schemas.microsoft.com/office/powerpoint/2010/main" val="2023913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291D66-D0DB-C699-C922-25B47B29D4C6}"/>
              </a:ext>
            </a:extLst>
          </p:cNvPr>
          <p:cNvSpPr/>
          <p:nvPr/>
        </p:nvSpPr>
        <p:spPr bwMode="auto">
          <a:xfrm>
            <a:off x="0" y="0"/>
            <a:ext cx="9144000" cy="5143500"/>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dirty="0">
              <a:ln>
                <a:noFill/>
              </a:ln>
              <a:solidFill>
                <a:schemeClr val="tx1"/>
              </a:solidFill>
              <a:effectLst/>
              <a:latin typeface="Arial" charset="0"/>
              <a:ea typeface="ＭＳ Ｐゴシック" charset="0"/>
            </a:endParaRPr>
          </a:p>
        </p:txBody>
      </p:sp>
      <p:pic>
        <p:nvPicPr>
          <p:cNvPr id="3" name="Picture 2">
            <a:extLst>
              <a:ext uri="{FF2B5EF4-FFF2-40B4-BE49-F238E27FC236}">
                <a16:creationId xmlns:a16="http://schemas.microsoft.com/office/drawing/2014/main" id="{DF3D9565-2750-C3BC-18A9-BFA093DCD82F}"/>
              </a:ext>
            </a:extLst>
          </p:cNvPr>
          <p:cNvPicPr>
            <a:picLocks noChangeAspect="1"/>
          </p:cNvPicPr>
          <p:nvPr/>
        </p:nvPicPr>
        <p:blipFill>
          <a:blip r:embed="rId3"/>
          <a:stretch>
            <a:fillRect/>
          </a:stretch>
        </p:blipFill>
        <p:spPr>
          <a:xfrm>
            <a:off x="711746" y="156172"/>
            <a:ext cx="7772400" cy="4608519"/>
          </a:xfrm>
          <a:prstGeom prst="rect">
            <a:avLst/>
          </a:prstGeom>
        </p:spPr>
      </p:pic>
      <p:sp>
        <p:nvSpPr>
          <p:cNvPr id="4" name="TextBox 3">
            <a:extLst>
              <a:ext uri="{FF2B5EF4-FFF2-40B4-BE49-F238E27FC236}">
                <a16:creationId xmlns:a16="http://schemas.microsoft.com/office/drawing/2014/main" id="{73C30A3F-A39D-0A3B-0FA7-DE67007AAC91}"/>
              </a:ext>
            </a:extLst>
          </p:cNvPr>
          <p:cNvSpPr txBox="1"/>
          <p:nvPr/>
        </p:nvSpPr>
        <p:spPr>
          <a:xfrm>
            <a:off x="6438276" y="4770152"/>
            <a:ext cx="2436886" cy="276999"/>
          </a:xfrm>
          <a:prstGeom prst="rect">
            <a:avLst/>
          </a:prstGeom>
          <a:noFill/>
        </p:spPr>
        <p:txBody>
          <a:bodyPr wrap="none" rtlCol="0">
            <a:spAutoFit/>
          </a:bodyPr>
          <a:lstStyle/>
          <a:p>
            <a:r>
              <a:rPr lang="en-US" sz="1200" dirty="0">
                <a:solidFill>
                  <a:schemeClr val="bg1"/>
                </a:solidFill>
                <a:latin typeface="Arial" panose="020B0604020202020204" pitchFamily="34" charset="0"/>
                <a:cs typeface="Arial" panose="020B0604020202020204" pitchFamily="34" charset="0"/>
              </a:rPr>
              <a:t>Credit:  Peter </a:t>
            </a:r>
            <a:r>
              <a:rPr lang="en-US" sz="1200" dirty="0" err="1">
                <a:solidFill>
                  <a:schemeClr val="bg1"/>
                </a:solidFill>
                <a:latin typeface="Arial" panose="020B0604020202020204" pitchFamily="34" charset="0"/>
                <a:cs typeface="Arial" panose="020B0604020202020204" pitchFamily="34" charset="0"/>
              </a:rPr>
              <a:t>Hoderness</a:t>
            </a:r>
            <a:r>
              <a:rPr lang="en-US" sz="1200" dirty="0">
                <a:solidFill>
                  <a:schemeClr val="bg1"/>
                </a:solidFill>
                <a:latin typeface="Arial" panose="020B0604020202020204" pitchFamily="34" charset="0"/>
                <a:cs typeface="Arial" panose="020B0604020202020204" pitchFamily="34" charset="0"/>
              </a:rPr>
              <a:t>/Caltech</a:t>
            </a:r>
          </a:p>
        </p:txBody>
      </p:sp>
      <p:sp>
        <p:nvSpPr>
          <p:cNvPr id="5" name="TextBox 4">
            <a:extLst>
              <a:ext uri="{FF2B5EF4-FFF2-40B4-BE49-F238E27FC236}">
                <a16:creationId xmlns:a16="http://schemas.microsoft.com/office/drawing/2014/main" id="{142D7707-40D9-3310-3AD3-EAD1BBF50C3A}"/>
              </a:ext>
            </a:extLst>
          </p:cNvPr>
          <p:cNvSpPr txBox="1"/>
          <p:nvPr/>
        </p:nvSpPr>
        <p:spPr>
          <a:xfrm>
            <a:off x="1052261" y="150711"/>
            <a:ext cx="6349623" cy="1077218"/>
          </a:xfrm>
          <a:prstGeom prst="rect">
            <a:avLst/>
          </a:prstGeom>
          <a:solidFill>
            <a:schemeClr val="tx2"/>
          </a:solidFill>
        </p:spPr>
        <p:txBody>
          <a:bodyPr wrap="none" rtlCol="0">
            <a:spAutoFit/>
          </a:bodyPr>
          <a:lstStyle/>
          <a:p>
            <a:pPr algn="ctr"/>
            <a:r>
              <a:rPr lang="en-US" sz="3200" b="0" dirty="0">
                <a:solidFill>
                  <a:srgbClr val="B38EFF"/>
                </a:solidFill>
              </a:rPr>
              <a:t>Squeezing Light Takes Advantage</a:t>
            </a:r>
          </a:p>
          <a:p>
            <a:pPr algn="ctr"/>
            <a:r>
              <a:rPr lang="en-US" sz="3200" b="0" dirty="0">
                <a:solidFill>
                  <a:srgbClr val="B38EFF"/>
                </a:solidFill>
              </a:rPr>
              <a:t>of the Uncertainty Principle</a:t>
            </a:r>
          </a:p>
        </p:txBody>
      </p:sp>
      <p:sp>
        <p:nvSpPr>
          <p:cNvPr id="6" name="TextBox 5">
            <a:extLst>
              <a:ext uri="{FF2B5EF4-FFF2-40B4-BE49-F238E27FC236}">
                <a16:creationId xmlns:a16="http://schemas.microsoft.com/office/drawing/2014/main" id="{CA418CA4-9555-A21B-D936-2F1259E0E5BD}"/>
              </a:ext>
            </a:extLst>
          </p:cNvPr>
          <p:cNvSpPr txBox="1"/>
          <p:nvPr/>
        </p:nvSpPr>
        <p:spPr>
          <a:xfrm>
            <a:off x="943482" y="163152"/>
            <a:ext cx="6349623" cy="1261884"/>
          </a:xfrm>
          <a:prstGeom prst="rect">
            <a:avLst/>
          </a:prstGeom>
          <a:solidFill>
            <a:schemeClr val="tx2"/>
          </a:solidFill>
        </p:spPr>
        <p:txBody>
          <a:bodyPr wrap="none" rtlCol="0">
            <a:spAutoFit/>
          </a:bodyPr>
          <a:lstStyle/>
          <a:p>
            <a:pPr algn="ctr"/>
            <a:r>
              <a:rPr lang="en-US" sz="3200" b="0" dirty="0">
                <a:solidFill>
                  <a:srgbClr val="B38EFF"/>
                </a:solidFill>
              </a:rPr>
              <a:t>Squeezing Light Takes Advantage</a:t>
            </a:r>
          </a:p>
          <a:p>
            <a:pPr algn="ctr"/>
            <a:r>
              <a:rPr lang="en-US" sz="3200" b="0" dirty="0">
                <a:solidFill>
                  <a:srgbClr val="B38EFF"/>
                </a:solidFill>
              </a:rPr>
              <a:t>of the Uncertainty Principle</a:t>
            </a:r>
          </a:p>
          <a:p>
            <a:pPr algn="ctr"/>
            <a:r>
              <a:rPr lang="en-US" sz="1100" b="0" dirty="0">
                <a:solidFill>
                  <a:schemeClr val="tx2"/>
                </a:solidFill>
              </a:rPr>
              <a:t>23</a:t>
            </a:r>
            <a:endParaRPr lang="en-US" sz="1050" b="0" dirty="0">
              <a:solidFill>
                <a:schemeClr val="tx2"/>
              </a:solidFill>
            </a:endParaRPr>
          </a:p>
        </p:txBody>
      </p:sp>
    </p:spTree>
    <p:extLst>
      <p:ext uri="{BB962C8B-B14F-4D97-AF65-F5344CB8AC3E}">
        <p14:creationId xmlns:p14="http://schemas.microsoft.com/office/powerpoint/2010/main" val="3659627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DD4CBF7-666A-E910-370A-C28454994047}"/>
              </a:ext>
            </a:extLst>
          </p:cNvPr>
          <p:cNvSpPr>
            <a:spLocks noGrp="1"/>
          </p:cNvSpPr>
          <p:nvPr>
            <p:ph type="sldNum" sz="quarter" idx="11"/>
          </p:nvPr>
        </p:nvSpPr>
        <p:spPr/>
        <p:txBody>
          <a:bodyPr/>
          <a:lstStyle/>
          <a:p>
            <a:pPr>
              <a:defRPr/>
            </a:pPr>
            <a:fld id="{4703B35A-92CA-9244-943F-6D1BF23D8702}" type="slidenum">
              <a:rPr lang="en-US" smtClean="0"/>
              <a:pPr>
                <a:defRPr/>
              </a:pPr>
              <a:t>26</a:t>
            </a:fld>
            <a:endParaRPr lang="en-US"/>
          </a:p>
        </p:txBody>
      </p:sp>
      <p:pic>
        <p:nvPicPr>
          <p:cNvPr id="4" name="Picture 3">
            <a:extLst>
              <a:ext uri="{FF2B5EF4-FFF2-40B4-BE49-F238E27FC236}">
                <a16:creationId xmlns:a16="http://schemas.microsoft.com/office/drawing/2014/main" id="{4EB7307F-92BE-6072-D951-5FC0F9BA306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6197" y="1000494"/>
            <a:ext cx="7772400" cy="3677088"/>
          </a:xfrm>
          <a:prstGeom prst="rect">
            <a:avLst/>
          </a:prstGeom>
        </p:spPr>
      </p:pic>
      <p:sp>
        <p:nvSpPr>
          <p:cNvPr id="5" name="Rectangle 4">
            <a:extLst>
              <a:ext uri="{FF2B5EF4-FFF2-40B4-BE49-F238E27FC236}">
                <a16:creationId xmlns:a16="http://schemas.microsoft.com/office/drawing/2014/main" id="{A43A88BA-E985-C61C-E069-7834C2A51022}"/>
              </a:ext>
            </a:extLst>
          </p:cNvPr>
          <p:cNvSpPr>
            <a:spLocks noChangeArrowheads="1"/>
          </p:cNvSpPr>
          <p:nvPr/>
        </p:nvSpPr>
        <p:spPr bwMode="auto">
          <a:xfrm>
            <a:off x="4432397" y="4712392"/>
            <a:ext cx="3900617" cy="276999"/>
          </a:xfrm>
          <a:prstGeom prst="rect">
            <a:avLst/>
          </a:prstGeom>
          <a:solidFill>
            <a:srgbClr val="618FFD"/>
          </a:solidFill>
          <a:ln w="9525">
            <a:noFill/>
            <a:miter lim="800000"/>
            <a:headEnd/>
            <a:tailEnd/>
          </a:ln>
        </p:spPr>
        <p:txBody>
          <a:bodyPr wrap="square">
            <a:spAutoFit/>
          </a:bodyPr>
          <a:lstStyle/>
          <a:p>
            <a:r>
              <a:rPr lang="en-US" sz="600" b="0" dirty="0">
                <a:solidFill>
                  <a:srgbClr val="000000"/>
                </a:solidFill>
              </a:rPr>
              <a:t>Ganapathy, et al., “Broadband Quantum Enhancement of the LIGO Detectors with Frequency-Dependent Squeezing</a:t>
            </a:r>
            <a:r>
              <a:rPr lang="en-US" sz="600" b="0" dirty="0">
                <a:solidFill>
                  <a:schemeClr val="tx2"/>
                </a:solidFill>
              </a:rPr>
              <a:t>” </a:t>
            </a:r>
            <a:r>
              <a:rPr lang="en-US" sz="600" b="0" dirty="0">
                <a:hlinkClick r:id="rId4">
                  <a:extLst>
                    <a:ext uri="{A12FA001-AC4F-418D-AE19-62706E023703}">
                      <ahyp:hlinkClr xmlns:ahyp="http://schemas.microsoft.com/office/drawing/2018/hyperlinkcolor" val="tx"/>
                    </a:ext>
                  </a:extLst>
                </a:hlinkClick>
              </a:rPr>
              <a:t>Phys. Rev. X 13, 041021 (2023)</a:t>
            </a:r>
            <a:endParaRPr lang="en-US" sz="600" b="0" dirty="0"/>
          </a:p>
        </p:txBody>
      </p:sp>
      <p:sp>
        <p:nvSpPr>
          <p:cNvPr id="6" name="Rectangle 5">
            <a:extLst>
              <a:ext uri="{FF2B5EF4-FFF2-40B4-BE49-F238E27FC236}">
                <a16:creationId xmlns:a16="http://schemas.microsoft.com/office/drawing/2014/main" id="{54BA6BD4-6BD5-B060-044B-7FCEFB043FC8}"/>
              </a:ext>
            </a:extLst>
          </p:cNvPr>
          <p:cNvSpPr/>
          <p:nvPr/>
        </p:nvSpPr>
        <p:spPr>
          <a:xfrm>
            <a:off x="379242" y="292608"/>
            <a:ext cx="8541027" cy="707886"/>
          </a:xfrm>
          <a:prstGeom prst="rect">
            <a:avLst/>
          </a:prstGeom>
        </p:spPr>
        <p:txBody>
          <a:bodyPr wrap="square">
            <a:spAutoFit/>
          </a:bodyPr>
          <a:lstStyle/>
          <a:p>
            <a:r>
              <a:rPr lang="en-US" sz="2000" dirty="0">
                <a:solidFill>
                  <a:srgbClr val="FFFFFF"/>
                </a:solidFill>
                <a:latin typeface="Helvetica"/>
                <a:cs typeface="Helvetica"/>
              </a:rPr>
              <a:t>Quantum Physics Meets Astrophysics!  Frequency-dependent Squeezing</a:t>
            </a:r>
            <a:endParaRPr lang="is-IS" sz="2000" dirty="0">
              <a:solidFill>
                <a:srgbClr val="FFFFFF"/>
              </a:solidFill>
              <a:latin typeface="Helvetica"/>
              <a:cs typeface="Helvetica"/>
            </a:endParaRPr>
          </a:p>
        </p:txBody>
      </p:sp>
      <p:sp>
        <p:nvSpPr>
          <p:cNvPr id="7" name="Rectangle 6">
            <a:extLst>
              <a:ext uri="{FF2B5EF4-FFF2-40B4-BE49-F238E27FC236}">
                <a16:creationId xmlns:a16="http://schemas.microsoft.com/office/drawing/2014/main" id="{E5F723C1-2E6C-56FA-BF9D-D0B5A87884C3}"/>
              </a:ext>
            </a:extLst>
          </p:cNvPr>
          <p:cNvSpPr>
            <a:spLocks noChangeArrowheads="1"/>
          </p:cNvSpPr>
          <p:nvPr/>
        </p:nvSpPr>
        <p:spPr bwMode="auto">
          <a:xfrm>
            <a:off x="264083" y="4749451"/>
            <a:ext cx="3900617" cy="276999"/>
          </a:xfrm>
          <a:prstGeom prst="rect">
            <a:avLst/>
          </a:prstGeom>
          <a:solidFill>
            <a:srgbClr val="618FFD"/>
          </a:solidFill>
          <a:ln w="9525">
            <a:noFill/>
            <a:miter lim="800000"/>
            <a:headEnd/>
            <a:tailEnd/>
          </a:ln>
        </p:spPr>
        <p:txBody>
          <a:bodyPr wrap="square">
            <a:spAutoFit/>
          </a:bodyPr>
          <a:lstStyle/>
          <a:p>
            <a:r>
              <a:rPr lang="en-US" sz="600" b="0" dirty="0">
                <a:solidFill>
                  <a:srgbClr val="000000"/>
                </a:solidFill>
                <a:latin typeface="Helvetica" pitchFamily="2" charset="0"/>
              </a:rPr>
              <a:t>Kimble, et al., “Conversion of Conventional Gravitational-Wave Interferometers Into Quantum </a:t>
            </a:r>
            <a:r>
              <a:rPr lang="en-US" sz="600" b="0" dirty="0" err="1">
                <a:solidFill>
                  <a:srgbClr val="000000"/>
                </a:solidFill>
                <a:latin typeface="Helvetica" pitchFamily="2" charset="0"/>
              </a:rPr>
              <a:t>Nondemolition</a:t>
            </a:r>
            <a:r>
              <a:rPr lang="en-US" sz="600" b="0" dirty="0">
                <a:solidFill>
                  <a:srgbClr val="000000"/>
                </a:solidFill>
                <a:latin typeface="Helvetica" pitchFamily="2" charset="0"/>
              </a:rPr>
              <a:t> Interferometers by Modifying Their Input and/or Output Optics, </a:t>
            </a:r>
            <a:r>
              <a:rPr lang="en-US" sz="600" b="0" dirty="0">
                <a:latin typeface="Helvetica" pitchFamily="2" charset="0"/>
                <a:hlinkClick r:id="rId5">
                  <a:extLst>
                    <a:ext uri="{A12FA001-AC4F-418D-AE19-62706E023703}">
                      <ahyp:hlinkClr xmlns:ahyp="http://schemas.microsoft.com/office/drawing/2018/hyperlinkcolor" val="tx"/>
                    </a:ext>
                  </a:extLst>
                </a:hlinkClick>
              </a:rPr>
              <a:t>Phys. Rev. D 65, 022002 (2001).</a:t>
            </a:r>
            <a:endParaRPr lang="en-US" sz="600" b="0" dirty="0">
              <a:latin typeface="Helvetica" pitchFamily="2" charset="0"/>
            </a:endParaRPr>
          </a:p>
        </p:txBody>
      </p:sp>
      <p:sp>
        <p:nvSpPr>
          <p:cNvPr id="8" name="Rounded Rectangle 7">
            <a:extLst>
              <a:ext uri="{FF2B5EF4-FFF2-40B4-BE49-F238E27FC236}">
                <a16:creationId xmlns:a16="http://schemas.microsoft.com/office/drawing/2014/main" id="{667D45F4-1AD8-D179-087C-6A8630712801}"/>
              </a:ext>
            </a:extLst>
          </p:cNvPr>
          <p:cNvSpPr/>
          <p:nvPr/>
        </p:nvSpPr>
        <p:spPr bwMode="auto">
          <a:xfrm>
            <a:off x="2401173" y="3028506"/>
            <a:ext cx="2031224" cy="1564433"/>
          </a:xfrm>
          <a:prstGeom prst="roundRect">
            <a:avLst>
              <a:gd name="adj" fmla="val 10867"/>
            </a:avLst>
          </a:prstGeom>
          <a:solidFill>
            <a:schemeClr val="bg2">
              <a:lumMod val="75000"/>
              <a:alpha val="86117"/>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9" name="Rounded Rectangle 8">
            <a:extLst>
              <a:ext uri="{FF2B5EF4-FFF2-40B4-BE49-F238E27FC236}">
                <a16:creationId xmlns:a16="http://schemas.microsoft.com/office/drawing/2014/main" id="{D155D3BB-3AF4-7D34-B7EE-AF3C1E11A38A}"/>
              </a:ext>
            </a:extLst>
          </p:cNvPr>
          <p:cNvSpPr/>
          <p:nvPr/>
        </p:nvSpPr>
        <p:spPr bwMode="auto">
          <a:xfrm>
            <a:off x="2401173" y="1072363"/>
            <a:ext cx="1026082" cy="2075685"/>
          </a:xfrm>
          <a:prstGeom prst="roundRect">
            <a:avLst/>
          </a:prstGeom>
          <a:solidFill>
            <a:schemeClr val="bg2">
              <a:lumMod val="75000"/>
              <a:alpha val="86117"/>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0" name="Rounded Rectangle 9">
            <a:extLst>
              <a:ext uri="{FF2B5EF4-FFF2-40B4-BE49-F238E27FC236}">
                <a16:creationId xmlns:a16="http://schemas.microsoft.com/office/drawing/2014/main" id="{6961A76D-62ED-9A0E-457D-EB6A698850F3}"/>
              </a:ext>
            </a:extLst>
          </p:cNvPr>
          <p:cNvSpPr/>
          <p:nvPr/>
        </p:nvSpPr>
        <p:spPr bwMode="auto">
          <a:xfrm>
            <a:off x="681255" y="2839038"/>
            <a:ext cx="1719918" cy="1753901"/>
          </a:xfrm>
          <a:prstGeom prst="roundRect">
            <a:avLst>
              <a:gd name="adj" fmla="val 8956"/>
            </a:avLst>
          </a:prstGeom>
          <a:solidFill>
            <a:schemeClr val="bg2">
              <a:lumMod val="75000"/>
              <a:alpha val="86117"/>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1" name="Rounded Rectangle 10">
            <a:extLst>
              <a:ext uri="{FF2B5EF4-FFF2-40B4-BE49-F238E27FC236}">
                <a16:creationId xmlns:a16="http://schemas.microsoft.com/office/drawing/2014/main" id="{BE10646E-30F2-2381-CF30-A2255577DF89}"/>
              </a:ext>
            </a:extLst>
          </p:cNvPr>
          <p:cNvSpPr/>
          <p:nvPr/>
        </p:nvSpPr>
        <p:spPr bwMode="auto">
          <a:xfrm>
            <a:off x="681255" y="1072363"/>
            <a:ext cx="1719918" cy="1784079"/>
          </a:xfrm>
          <a:prstGeom prst="roundRect">
            <a:avLst>
              <a:gd name="adj" fmla="val 8956"/>
            </a:avLst>
          </a:prstGeom>
          <a:solidFill>
            <a:schemeClr val="bg2">
              <a:lumMod val="75000"/>
              <a:alpha val="86117"/>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2" name="Rounded Rectangle 11">
            <a:extLst>
              <a:ext uri="{FF2B5EF4-FFF2-40B4-BE49-F238E27FC236}">
                <a16:creationId xmlns:a16="http://schemas.microsoft.com/office/drawing/2014/main" id="{2E6A750A-DD7F-7EDF-50F1-2351A067D64D}"/>
              </a:ext>
            </a:extLst>
          </p:cNvPr>
          <p:cNvSpPr/>
          <p:nvPr/>
        </p:nvSpPr>
        <p:spPr bwMode="auto">
          <a:xfrm>
            <a:off x="6442680" y="2470974"/>
            <a:ext cx="1793899" cy="2138458"/>
          </a:xfrm>
          <a:prstGeom prst="roundRect">
            <a:avLst>
              <a:gd name="adj" fmla="val 4216"/>
            </a:avLst>
          </a:prstGeom>
          <a:solidFill>
            <a:schemeClr val="bg2">
              <a:lumMod val="75000"/>
              <a:alpha val="86117"/>
            </a:schemeClr>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261499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par>
                                <p:cTn id="16" presetID="10" presetClass="exit" presetSubtype="0" fill="hold" grpId="0"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2"/>
                                        </p:tgtEl>
                                      </p:cBhvr>
                                    </p:animEffect>
                                    <p:set>
                                      <p:cBhvr>
                                        <p:cTn id="23"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66C5E0-0D7F-9750-32A5-47B23F06D199}"/>
              </a:ext>
            </a:extLst>
          </p:cNvPr>
          <p:cNvSpPr>
            <a:spLocks noGrp="1"/>
          </p:cNvSpPr>
          <p:nvPr>
            <p:ph idx="1"/>
          </p:nvPr>
        </p:nvSpPr>
        <p:spPr/>
        <p:txBody>
          <a:bodyPr/>
          <a:lstStyle/>
          <a:p>
            <a:r>
              <a:rPr lang="en-US" dirty="0"/>
              <a:t>we</a:t>
            </a:r>
          </a:p>
        </p:txBody>
      </p:sp>
      <p:sp>
        <p:nvSpPr>
          <p:cNvPr id="3" name="Slide Number Placeholder 2">
            <a:extLst>
              <a:ext uri="{FF2B5EF4-FFF2-40B4-BE49-F238E27FC236}">
                <a16:creationId xmlns:a16="http://schemas.microsoft.com/office/drawing/2014/main" id="{19582AB7-BC7B-2348-81E1-4D13B6C819D4}"/>
              </a:ext>
            </a:extLst>
          </p:cNvPr>
          <p:cNvSpPr>
            <a:spLocks noGrp="1"/>
          </p:cNvSpPr>
          <p:nvPr>
            <p:ph type="sldNum" sz="quarter" idx="11"/>
          </p:nvPr>
        </p:nvSpPr>
        <p:spPr/>
        <p:txBody>
          <a:bodyPr/>
          <a:lstStyle/>
          <a:p>
            <a:pPr>
              <a:defRPr/>
            </a:pPr>
            <a:fld id="{4703B35A-92CA-9244-943F-6D1BF23D8702}" type="slidenum">
              <a:rPr lang="en-US" smtClean="0"/>
              <a:pPr>
                <a:defRPr/>
              </a:pPr>
              <a:t>27</a:t>
            </a:fld>
            <a:endParaRPr lang="en-US"/>
          </a:p>
        </p:txBody>
      </p:sp>
      <p:grpSp>
        <p:nvGrpSpPr>
          <p:cNvPr id="6" name="Group 5">
            <a:extLst>
              <a:ext uri="{FF2B5EF4-FFF2-40B4-BE49-F238E27FC236}">
                <a16:creationId xmlns:a16="http://schemas.microsoft.com/office/drawing/2014/main" id="{2C989BCB-A636-7329-E960-603C32703AF6}"/>
              </a:ext>
            </a:extLst>
          </p:cNvPr>
          <p:cNvGrpSpPr/>
          <p:nvPr/>
        </p:nvGrpSpPr>
        <p:grpSpPr>
          <a:xfrm>
            <a:off x="220240" y="1200151"/>
            <a:ext cx="4423611" cy="2376724"/>
            <a:chOff x="280736" y="1708484"/>
            <a:chExt cx="4423611" cy="2376724"/>
          </a:xfrm>
        </p:grpSpPr>
        <p:pic>
          <p:nvPicPr>
            <p:cNvPr id="4" name="Picture 3">
              <a:extLst>
                <a:ext uri="{FF2B5EF4-FFF2-40B4-BE49-F238E27FC236}">
                  <a16:creationId xmlns:a16="http://schemas.microsoft.com/office/drawing/2014/main" id="{9C75628E-F17B-DBFC-CC42-DB81C421FDB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80736" y="1709565"/>
              <a:ext cx="4423611" cy="2375643"/>
            </a:xfrm>
            <a:prstGeom prst="rect">
              <a:avLst/>
            </a:prstGeom>
          </p:spPr>
        </p:pic>
        <p:sp>
          <p:nvSpPr>
            <p:cNvPr id="5" name="Rectangle 4">
              <a:extLst>
                <a:ext uri="{FF2B5EF4-FFF2-40B4-BE49-F238E27FC236}">
                  <a16:creationId xmlns:a16="http://schemas.microsoft.com/office/drawing/2014/main" id="{FB415DE9-9DD7-B365-1496-F81F617B3DC8}"/>
                </a:ext>
              </a:extLst>
            </p:cNvPr>
            <p:cNvSpPr/>
            <p:nvPr/>
          </p:nvSpPr>
          <p:spPr bwMode="auto">
            <a:xfrm>
              <a:off x="1034716" y="1708484"/>
              <a:ext cx="3088105" cy="96253"/>
            </a:xfrm>
            <a:prstGeom prst="rect">
              <a:avLst/>
            </a:prstGeom>
            <a:solidFill>
              <a:schemeClr val="bg1"/>
            </a:solidFill>
            <a:ln w="12700" cap="flat" cmpd="sng" algn="ctr">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grpSp>
      <p:pic>
        <p:nvPicPr>
          <p:cNvPr id="7" name="Picture 6">
            <a:extLst>
              <a:ext uri="{FF2B5EF4-FFF2-40B4-BE49-F238E27FC236}">
                <a16:creationId xmlns:a16="http://schemas.microsoft.com/office/drawing/2014/main" id="{3272D369-7779-9DE0-701F-0C6E528DE44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1133" y="3730418"/>
            <a:ext cx="3772543" cy="596062"/>
          </a:xfrm>
          <a:prstGeom prst="rect">
            <a:avLst/>
          </a:prstGeom>
        </p:spPr>
      </p:pic>
      <p:pic>
        <p:nvPicPr>
          <p:cNvPr id="12" name="Picture 11">
            <a:extLst>
              <a:ext uri="{FF2B5EF4-FFF2-40B4-BE49-F238E27FC236}">
                <a16:creationId xmlns:a16="http://schemas.microsoft.com/office/drawing/2014/main" id="{759DF4B7-9769-D9F0-DCB3-833696F6D2D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28754" y="1200333"/>
            <a:ext cx="4415246" cy="2377440"/>
          </a:xfrm>
          <a:prstGeom prst="rect">
            <a:avLst/>
          </a:prstGeom>
        </p:spPr>
      </p:pic>
      <p:sp>
        <p:nvSpPr>
          <p:cNvPr id="8" name="Rectangle 7">
            <a:extLst>
              <a:ext uri="{FF2B5EF4-FFF2-40B4-BE49-F238E27FC236}">
                <a16:creationId xmlns:a16="http://schemas.microsoft.com/office/drawing/2014/main" id="{9302C800-0719-3F02-824C-A2DD5CBB963F}"/>
              </a:ext>
            </a:extLst>
          </p:cNvPr>
          <p:cNvSpPr>
            <a:spLocks noChangeArrowheads="1"/>
          </p:cNvSpPr>
          <p:nvPr/>
        </p:nvSpPr>
        <p:spPr bwMode="auto">
          <a:xfrm>
            <a:off x="4986068" y="3777430"/>
            <a:ext cx="3900617" cy="338554"/>
          </a:xfrm>
          <a:prstGeom prst="rect">
            <a:avLst/>
          </a:prstGeom>
          <a:solidFill>
            <a:srgbClr val="618FFD"/>
          </a:solidFill>
          <a:ln w="9525">
            <a:noFill/>
            <a:miter lim="800000"/>
            <a:headEnd/>
            <a:tailEnd/>
          </a:ln>
        </p:spPr>
        <p:txBody>
          <a:bodyPr wrap="square">
            <a:spAutoFit/>
          </a:bodyPr>
          <a:lstStyle/>
          <a:p>
            <a:r>
              <a:rPr lang="en-US" sz="800" b="0" dirty="0">
                <a:solidFill>
                  <a:srgbClr val="000000"/>
                </a:solidFill>
              </a:rPr>
              <a:t>Ganapathy, et al., “Broadband Quantum Enhancement of the LIGO Detectors with Frequency-Dependent Squeezing</a:t>
            </a:r>
            <a:r>
              <a:rPr lang="en-US" sz="800" b="0" dirty="0">
                <a:solidFill>
                  <a:schemeClr val="tx2"/>
                </a:solidFill>
              </a:rPr>
              <a:t>” </a:t>
            </a:r>
            <a:r>
              <a:rPr lang="en-US" sz="800" b="0" dirty="0">
                <a:hlinkClick r:id="rId6">
                  <a:extLst>
                    <a:ext uri="{A12FA001-AC4F-418D-AE19-62706E023703}">
                      <ahyp:hlinkClr xmlns:ahyp="http://schemas.microsoft.com/office/drawing/2018/hyperlinkcolor" val="tx"/>
                    </a:ext>
                  </a:extLst>
                </a:hlinkClick>
              </a:rPr>
              <a:t>Phys. Rev. X 13, 041021 (2023)</a:t>
            </a:r>
            <a:endParaRPr lang="en-US" sz="800" b="0" dirty="0"/>
          </a:p>
        </p:txBody>
      </p:sp>
      <p:sp>
        <p:nvSpPr>
          <p:cNvPr id="10" name="Rectangle 9">
            <a:extLst>
              <a:ext uri="{FF2B5EF4-FFF2-40B4-BE49-F238E27FC236}">
                <a16:creationId xmlns:a16="http://schemas.microsoft.com/office/drawing/2014/main" id="{503ED43B-0022-1203-7401-1EC3D29DCE26}"/>
              </a:ext>
            </a:extLst>
          </p:cNvPr>
          <p:cNvSpPr/>
          <p:nvPr/>
        </p:nvSpPr>
        <p:spPr>
          <a:xfrm>
            <a:off x="379242" y="292608"/>
            <a:ext cx="8541027" cy="707886"/>
          </a:xfrm>
          <a:prstGeom prst="rect">
            <a:avLst/>
          </a:prstGeom>
        </p:spPr>
        <p:txBody>
          <a:bodyPr wrap="square">
            <a:spAutoFit/>
          </a:bodyPr>
          <a:lstStyle/>
          <a:p>
            <a:r>
              <a:rPr lang="en-US" sz="2000" dirty="0">
                <a:solidFill>
                  <a:srgbClr val="FFFFFF"/>
                </a:solidFill>
                <a:latin typeface="Helvetica"/>
                <a:cs typeface="Helvetica"/>
              </a:rPr>
              <a:t>Improving LIGO Strain Sensitivity with Frequency-dependent Squeezing</a:t>
            </a:r>
            <a:endParaRPr lang="is-IS" sz="2000" dirty="0">
              <a:solidFill>
                <a:srgbClr val="FFFFFF"/>
              </a:solidFill>
              <a:latin typeface="Helvetica"/>
              <a:cs typeface="Helvetica"/>
            </a:endParaRPr>
          </a:p>
        </p:txBody>
      </p:sp>
      <p:sp>
        <p:nvSpPr>
          <p:cNvPr id="11" name="TextBox 10">
            <a:extLst>
              <a:ext uri="{FF2B5EF4-FFF2-40B4-BE49-F238E27FC236}">
                <a16:creationId xmlns:a16="http://schemas.microsoft.com/office/drawing/2014/main" id="{EDB0D75E-A89A-2E9B-636A-449E25390C94}"/>
              </a:ext>
            </a:extLst>
          </p:cNvPr>
          <p:cNvSpPr txBox="1"/>
          <p:nvPr/>
        </p:nvSpPr>
        <p:spPr>
          <a:xfrm>
            <a:off x="1185219" y="1276587"/>
            <a:ext cx="1407758" cy="307777"/>
          </a:xfrm>
          <a:prstGeom prst="rect">
            <a:avLst/>
          </a:prstGeom>
          <a:noFill/>
        </p:spPr>
        <p:txBody>
          <a:bodyPr wrap="none" rtlCol="0">
            <a:spAutoFit/>
          </a:bodyPr>
          <a:lstStyle/>
          <a:p>
            <a:r>
              <a:rPr lang="en-US" dirty="0"/>
              <a:t>LIGO Hanford</a:t>
            </a:r>
          </a:p>
        </p:txBody>
      </p:sp>
      <p:sp>
        <p:nvSpPr>
          <p:cNvPr id="13" name="TextBox 12">
            <a:extLst>
              <a:ext uri="{FF2B5EF4-FFF2-40B4-BE49-F238E27FC236}">
                <a16:creationId xmlns:a16="http://schemas.microsoft.com/office/drawing/2014/main" id="{F1F7A8D9-5A22-7D82-4DB2-B2703F8F3280}"/>
              </a:ext>
            </a:extLst>
          </p:cNvPr>
          <p:cNvSpPr txBox="1"/>
          <p:nvPr/>
        </p:nvSpPr>
        <p:spPr>
          <a:xfrm>
            <a:off x="5629567" y="1316888"/>
            <a:ext cx="1574470" cy="307777"/>
          </a:xfrm>
          <a:prstGeom prst="rect">
            <a:avLst/>
          </a:prstGeom>
          <a:noFill/>
        </p:spPr>
        <p:txBody>
          <a:bodyPr wrap="none" rtlCol="0">
            <a:spAutoFit/>
          </a:bodyPr>
          <a:lstStyle/>
          <a:p>
            <a:r>
              <a:rPr lang="en-US" dirty="0"/>
              <a:t>LIGO Livingston</a:t>
            </a:r>
          </a:p>
        </p:txBody>
      </p:sp>
      <p:sp>
        <p:nvSpPr>
          <p:cNvPr id="9" name="TextBox 8">
            <a:extLst>
              <a:ext uri="{FF2B5EF4-FFF2-40B4-BE49-F238E27FC236}">
                <a16:creationId xmlns:a16="http://schemas.microsoft.com/office/drawing/2014/main" id="{4144560B-13B6-8822-C9CE-3EAA9735B931}"/>
              </a:ext>
            </a:extLst>
          </p:cNvPr>
          <p:cNvSpPr txBox="1"/>
          <p:nvPr/>
        </p:nvSpPr>
        <p:spPr>
          <a:xfrm>
            <a:off x="4004036" y="4412381"/>
            <a:ext cx="1449436" cy="461665"/>
          </a:xfrm>
          <a:prstGeom prst="rect">
            <a:avLst/>
          </a:prstGeom>
          <a:noFill/>
        </p:spPr>
        <p:txBody>
          <a:bodyPr wrap="none" rtlCol="0">
            <a:spAutoFit/>
          </a:bodyPr>
          <a:lstStyle/>
          <a:p>
            <a:r>
              <a:rPr lang="en-US" sz="2400" dirty="0">
                <a:solidFill>
                  <a:schemeClr val="bg1"/>
                </a:solidFill>
              </a:rPr>
              <a:t>It works!</a:t>
            </a:r>
          </a:p>
        </p:txBody>
      </p:sp>
    </p:spTree>
    <p:extLst>
      <p:ext uri="{BB962C8B-B14F-4D97-AF65-F5344CB8AC3E}">
        <p14:creationId xmlns:p14="http://schemas.microsoft.com/office/powerpoint/2010/main" val="12150692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722B096-4B08-3D12-6F6C-B0A3A8848470}"/>
              </a:ext>
            </a:extLst>
          </p:cNvPr>
          <p:cNvSpPr>
            <a:spLocks noGrp="1"/>
          </p:cNvSpPr>
          <p:nvPr>
            <p:ph type="sldNum" sz="quarter" idx="11"/>
          </p:nvPr>
        </p:nvSpPr>
        <p:spPr/>
        <p:txBody>
          <a:bodyPr/>
          <a:lstStyle/>
          <a:p>
            <a:pPr>
              <a:defRPr/>
            </a:pPr>
            <a:fld id="{4703B35A-92CA-9244-943F-6D1BF23D8702}" type="slidenum">
              <a:rPr lang="en-US" smtClean="0"/>
              <a:pPr>
                <a:defRPr/>
              </a:pPr>
              <a:t>28</a:t>
            </a:fld>
            <a:endParaRPr lang="en-US"/>
          </a:p>
        </p:txBody>
      </p:sp>
      <p:sp>
        <p:nvSpPr>
          <p:cNvPr id="4" name="Rectangle 3">
            <a:extLst>
              <a:ext uri="{FF2B5EF4-FFF2-40B4-BE49-F238E27FC236}">
                <a16:creationId xmlns:a16="http://schemas.microsoft.com/office/drawing/2014/main" id="{300D2A07-8D54-0CD7-726E-1AAF290D1C2C}"/>
              </a:ext>
            </a:extLst>
          </p:cNvPr>
          <p:cNvSpPr/>
          <p:nvPr/>
        </p:nvSpPr>
        <p:spPr>
          <a:xfrm>
            <a:off x="379242" y="292608"/>
            <a:ext cx="8541027" cy="584775"/>
          </a:xfrm>
          <a:prstGeom prst="rect">
            <a:avLst/>
          </a:prstGeom>
        </p:spPr>
        <p:txBody>
          <a:bodyPr wrap="square">
            <a:spAutoFit/>
          </a:bodyPr>
          <a:lstStyle/>
          <a:p>
            <a:r>
              <a:rPr lang="en-US" sz="1600" dirty="0">
                <a:solidFill>
                  <a:srgbClr val="FFFFFF"/>
                </a:solidFill>
                <a:latin typeface="Helvetica"/>
                <a:cs typeface="Helvetica"/>
              </a:rPr>
              <a:t>How LIGO and Virgo (+</a:t>
            </a:r>
            <a:r>
              <a:rPr lang="en-US" sz="1600" dirty="0" err="1">
                <a:solidFill>
                  <a:srgbClr val="FFFFFF"/>
                </a:solidFill>
                <a:latin typeface="Helvetica"/>
                <a:cs typeface="Helvetica"/>
              </a:rPr>
              <a:t>KAGRA+LIGO-India+Cosmic</a:t>
            </a:r>
            <a:r>
              <a:rPr lang="en-US" sz="1600" dirty="0">
                <a:solidFill>
                  <a:srgbClr val="FFFFFF"/>
                </a:solidFill>
                <a:latin typeface="Helvetica"/>
                <a:cs typeface="Helvetica"/>
              </a:rPr>
              <a:t> </a:t>
            </a:r>
            <a:r>
              <a:rPr lang="en-US" sz="1600" dirty="0" err="1">
                <a:solidFill>
                  <a:srgbClr val="FFFFFF"/>
                </a:solidFill>
                <a:latin typeface="Helvetica"/>
                <a:cs typeface="Helvetica"/>
              </a:rPr>
              <a:t>Explorer+Einstein</a:t>
            </a:r>
            <a:r>
              <a:rPr lang="en-US" sz="1600" dirty="0">
                <a:solidFill>
                  <a:srgbClr val="FFFFFF"/>
                </a:solidFill>
                <a:latin typeface="Helvetica"/>
                <a:cs typeface="Helvetica"/>
              </a:rPr>
              <a:t> Telescope) Will Change Our Thinking in the Future</a:t>
            </a:r>
            <a:endParaRPr lang="is-IS" sz="1600" dirty="0">
              <a:solidFill>
                <a:srgbClr val="FFFFFF"/>
              </a:solidFill>
              <a:latin typeface="Helvetica"/>
              <a:cs typeface="Helvetica"/>
            </a:endParaRPr>
          </a:p>
        </p:txBody>
      </p:sp>
      <p:sp>
        <p:nvSpPr>
          <p:cNvPr id="5" name="TextBox 4">
            <a:extLst>
              <a:ext uri="{FF2B5EF4-FFF2-40B4-BE49-F238E27FC236}">
                <a16:creationId xmlns:a16="http://schemas.microsoft.com/office/drawing/2014/main" id="{F15E0F03-A573-F254-7BDD-32252B40F062}"/>
              </a:ext>
            </a:extLst>
          </p:cNvPr>
          <p:cNvSpPr txBox="1"/>
          <p:nvPr/>
        </p:nvSpPr>
        <p:spPr>
          <a:xfrm>
            <a:off x="119840" y="4397681"/>
            <a:ext cx="4600030" cy="523220"/>
          </a:xfrm>
          <a:custGeom>
            <a:avLst/>
            <a:gdLst>
              <a:gd name="connsiteX0" fmla="*/ 0 w 4600030"/>
              <a:gd name="connsiteY0" fmla="*/ 0 h 523220"/>
              <a:gd name="connsiteX1" fmla="*/ 575004 w 4600030"/>
              <a:gd name="connsiteY1" fmla="*/ 0 h 523220"/>
              <a:gd name="connsiteX2" fmla="*/ 1196008 w 4600030"/>
              <a:gd name="connsiteY2" fmla="*/ 0 h 523220"/>
              <a:gd name="connsiteX3" fmla="*/ 1771012 w 4600030"/>
              <a:gd name="connsiteY3" fmla="*/ 0 h 523220"/>
              <a:gd name="connsiteX4" fmla="*/ 2392016 w 4600030"/>
              <a:gd name="connsiteY4" fmla="*/ 0 h 523220"/>
              <a:gd name="connsiteX5" fmla="*/ 3059020 w 4600030"/>
              <a:gd name="connsiteY5" fmla="*/ 0 h 523220"/>
              <a:gd name="connsiteX6" fmla="*/ 3634024 w 4600030"/>
              <a:gd name="connsiteY6" fmla="*/ 0 h 523220"/>
              <a:gd name="connsiteX7" fmla="*/ 4600030 w 4600030"/>
              <a:gd name="connsiteY7" fmla="*/ 0 h 523220"/>
              <a:gd name="connsiteX8" fmla="*/ 4600030 w 4600030"/>
              <a:gd name="connsiteY8" fmla="*/ 523220 h 523220"/>
              <a:gd name="connsiteX9" fmla="*/ 3979026 w 4600030"/>
              <a:gd name="connsiteY9" fmla="*/ 523220 h 523220"/>
              <a:gd name="connsiteX10" fmla="*/ 3312022 w 4600030"/>
              <a:gd name="connsiteY10" fmla="*/ 523220 h 523220"/>
              <a:gd name="connsiteX11" fmla="*/ 2783018 w 4600030"/>
              <a:gd name="connsiteY11" fmla="*/ 523220 h 523220"/>
              <a:gd name="connsiteX12" fmla="*/ 2162014 w 4600030"/>
              <a:gd name="connsiteY12" fmla="*/ 523220 h 523220"/>
              <a:gd name="connsiteX13" fmla="*/ 1495010 w 4600030"/>
              <a:gd name="connsiteY13" fmla="*/ 523220 h 523220"/>
              <a:gd name="connsiteX14" fmla="*/ 1012007 w 4600030"/>
              <a:gd name="connsiteY14" fmla="*/ 523220 h 523220"/>
              <a:gd name="connsiteX15" fmla="*/ 0 w 4600030"/>
              <a:gd name="connsiteY15" fmla="*/ 523220 h 523220"/>
              <a:gd name="connsiteX16" fmla="*/ 0 w 4600030"/>
              <a:gd name="connsiteY16"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00030" h="523220" extrusionOk="0">
                <a:moveTo>
                  <a:pt x="0" y="0"/>
                </a:moveTo>
                <a:cubicBezTo>
                  <a:pt x="243340" y="-6058"/>
                  <a:pt x="450144" y="6509"/>
                  <a:pt x="575004" y="0"/>
                </a:cubicBezTo>
                <a:cubicBezTo>
                  <a:pt x="699864" y="-6509"/>
                  <a:pt x="925521" y="14863"/>
                  <a:pt x="1196008" y="0"/>
                </a:cubicBezTo>
                <a:cubicBezTo>
                  <a:pt x="1466495" y="-14863"/>
                  <a:pt x="1637442" y="9826"/>
                  <a:pt x="1771012" y="0"/>
                </a:cubicBezTo>
                <a:cubicBezTo>
                  <a:pt x="1904582" y="-9826"/>
                  <a:pt x="2160533" y="32320"/>
                  <a:pt x="2392016" y="0"/>
                </a:cubicBezTo>
                <a:cubicBezTo>
                  <a:pt x="2623499" y="-32320"/>
                  <a:pt x="2904388" y="36024"/>
                  <a:pt x="3059020" y="0"/>
                </a:cubicBezTo>
                <a:cubicBezTo>
                  <a:pt x="3213652" y="-36024"/>
                  <a:pt x="3369367" y="7544"/>
                  <a:pt x="3634024" y="0"/>
                </a:cubicBezTo>
                <a:cubicBezTo>
                  <a:pt x="3898681" y="-7544"/>
                  <a:pt x="4329213" y="94105"/>
                  <a:pt x="4600030" y="0"/>
                </a:cubicBezTo>
                <a:cubicBezTo>
                  <a:pt x="4612629" y="111155"/>
                  <a:pt x="4542910" y="322402"/>
                  <a:pt x="4600030" y="523220"/>
                </a:cubicBezTo>
                <a:cubicBezTo>
                  <a:pt x="4394441" y="582807"/>
                  <a:pt x="4164567" y="494023"/>
                  <a:pt x="3979026" y="523220"/>
                </a:cubicBezTo>
                <a:cubicBezTo>
                  <a:pt x="3793485" y="552417"/>
                  <a:pt x="3525367" y="520781"/>
                  <a:pt x="3312022" y="523220"/>
                </a:cubicBezTo>
                <a:cubicBezTo>
                  <a:pt x="3098677" y="525659"/>
                  <a:pt x="3037016" y="495742"/>
                  <a:pt x="2783018" y="523220"/>
                </a:cubicBezTo>
                <a:cubicBezTo>
                  <a:pt x="2529020" y="550698"/>
                  <a:pt x="2437013" y="504967"/>
                  <a:pt x="2162014" y="523220"/>
                </a:cubicBezTo>
                <a:cubicBezTo>
                  <a:pt x="1887015" y="541473"/>
                  <a:pt x="1763393" y="495206"/>
                  <a:pt x="1495010" y="523220"/>
                </a:cubicBezTo>
                <a:cubicBezTo>
                  <a:pt x="1226627" y="551234"/>
                  <a:pt x="1121495" y="466978"/>
                  <a:pt x="1012007" y="523220"/>
                </a:cubicBezTo>
                <a:cubicBezTo>
                  <a:pt x="902519" y="579462"/>
                  <a:pt x="312681" y="459369"/>
                  <a:pt x="0" y="523220"/>
                </a:cubicBezTo>
                <a:cubicBezTo>
                  <a:pt x="-22223" y="332635"/>
                  <a:pt x="45371" y="150681"/>
                  <a:pt x="0" y="0"/>
                </a:cubicBezTo>
                <a:close/>
              </a:path>
            </a:pathLst>
          </a:custGeom>
          <a:noFill/>
          <a:ln w="28575">
            <a:solidFill>
              <a:schemeClr val="tx1"/>
            </a:solidFill>
            <a:extLst>
              <a:ext uri="{C807C97D-BFC1-408E-A445-0C87EB9F89A2}">
                <ask:lineSketchStyleProps xmlns:ask="http://schemas.microsoft.com/office/drawing/2018/sketchyshapes" sd="399823571">
                  <a:prstGeom prst="rect">
                    <a:avLst/>
                  </a:prstGeom>
                  <ask:type>
                    <ask:lineSketchScribble/>
                  </ask:type>
                </ask:lineSketchStyleProps>
              </a:ext>
            </a:extLst>
          </a:ln>
        </p:spPr>
        <p:txBody>
          <a:bodyPr wrap="square" rtlCol="0">
            <a:spAutoFit/>
          </a:bodyPr>
          <a:lstStyle/>
          <a:p>
            <a:r>
              <a:rPr lang="en-US" b="0" dirty="0">
                <a:solidFill>
                  <a:schemeClr val="bg1"/>
                </a:solidFill>
              </a:rPr>
              <a:t>Check out Session S10: Next Generation Gravitational Wave Detector Concept This Afternoon at 1:30 pm </a:t>
            </a:r>
          </a:p>
        </p:txBody>
      </p:sp>
      <p:pic>
        <p:nvPicPr>
          <p:cNvPr id="7" name="Picture 6" descr="A large round building with a round roof&#10;&#10;Description automatically generated with medium confidence">
            <a:extLst>
              <a:ext uri="{FF2B5EF4-FFF2-40B4-BE49-F238E27FC236}">
                <a16:creationId xmlns:a16="http://schemas.microsoft.com/office/drawing/2014/main" id="{C2D6FD03-E066-16F3-9994-456D240309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199" y="1526949"/>
            <a:ext cx="3724043" cy="2089601"/>
          </a:xfrm>
          <a:prstGeom prst="rect">
            <a:avLst/>
          </a:prstGeom>
        </p:spPr>
      </p:pic>
      <p:pic>
        <p:nvPicPr>
          <p:cNvPr id="8" name="Picture 7" descr="A map of a city&#10;&#10;Description automatically generated with medium confidence">
            <a:extLst>
              <a:ext uri="{FF2B5EF4-FFF2-40B4-BE49-F238E27FC236}">
                <a16:creationId xmlns:a16="http://schemas.microsoft.com/office/drawing/2014/main" id="{F05842D8-5BA5-87A9-81ED-03A77A0B58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899180" y="977436"/>
            <a:ext cx="2991782" cy="1285495"/>
          </a:xfrm>
          <a:prstGeom prst="rect">
            <a:avLst/>
          </a:prstGeom>
        </p:spPr>
      </p:pic>
      <p:pic>
        <p:nvPicPr>
          <p:cNvPr id="10" name="Picture 9" descr="A computer generated image of a landscape&#10;&#10;Description automatically generated with medium confidence">
            <a:extLst>
              <a:ext uri="{FF2B5EF4-FFF2-40B4-BE49-F238E27FC236}">
                <a16:creationId xmlns:a16="http://schemas.microsoft.com/office/drawing/2014/main" id="{ABCDF5C0-7146-81B8-F5C8-66CA0054A81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747479" y="2461589"/>
            <a:ext cx="3338279" cy="2030786"/>
          </a:xfrm>
          <a:prstGeom prst="rect">
            <a:avLst/>
          </a:prstGeom>
        </p:spPr>
      </p:pic>
      <p:sp>
        <p:nvSpPr>
          <p:cNvPr id="11" name="TextBox 10">
            <a:extLst>
              <a:ext uri="{FF2B5EF4-FFF2-40B4-BE49-F238E27FC236}">
                <a16:creationId xmlns:a16="http://schemas.microsoft.com/office/drawing/2014/main" id="{DF315DD5-F5D7-DC29-32D7-BFFF209465A7}"/>
              </a:ext>
            </a:extLst>
          </p:cNvPr>
          <p:cNvSpPr txBox="1"/>
          <p:nvPr/>
        </p:nvSpPr>
        <p:spPr>
          <a:xfrm>
            <a:off x="934866" y="3699338"/>
            <a:ext cx="2768707" cy="523220"/>
          </a:xfrm>
          <a:prstGeom prst="rect">
            <a:avLst/>
          </a:prstGeom>
          <a:noFill/>
        </p:spPr>
        <p:txBody>
          <a:bodyPr wrap="none" rtlCol="0">
            <a:spAutoFit/>
          </a:bodyPr>
          <a:lstStyle/>
          <a:p>
            <a:r>
              <a:rPr lang="en-US" dirty="0">
                <a:solidFill>
                  <a:srgbClr val="FFFF00"/>
                </a:solidFill>
              </a:rPr>
              <a:t>Cosmic Explorer (USA): 2035+</a:t>
            </a:r>
          </a:p>
          <a:p>
            <a:pPr algn="ctr"/>
            <a:r>
              <a:rPr lang="en-US" dirty="0">
                <a:solidFill>
                  <a:srgbClr val="FFFF00"/>
                </a:solidFill>
              </a:rPr>
              <a:t>40 km arm lengths!</a:t>
            </a:r>
          </a:p>
        </p:txBody>
      </p:sp>
      <p:sp>
        <p:nvSpPr>
          <p:cNvPr id="12" name="TextBox 11">
            <a:extLst>
              <a:ext uri="{FF2B5EF4-FFF2-40B4-BE49-F238E27FC236}">
                <a16:creationId xmlns:a16="http://schemas.microsoft.com/office/drawing/2014/main" id="{AACAAAAE-47DC-EAD0-4C7F-06797D960A91}"/>
              </a:ext>
            </a:extLst>
          </p:cNvPr>
          <p:cNvSpPr txBox="1"/>
          <p:nvPr/>
        </p:nvSpPr>
        <p:spPr>
          <a:xfrm>
            <a:off x="4899180" y="4424112"/>
            <a:ext cx="3186578" cy="523220"/>
          </a:xfrm>
          <a:prstGeom prst="rect">
            <a:avLst/>
          </a:prstGeom>
          <a:noFill/>
        </p:spPr>
        <p:txBody>
          <a:bodyPr wrap="none" rtlCol="0">
            <a:spAutoFit/>
          </a:bodyPr>
          <a:lstStyle/>
          <a:p>
            <a:r>
              <a:rPr lang="en-US" dirty="0">
                <a:solidFill>
                  <a:srgbClr val="FFFF00"/>
                </a:solidFill>
              </a:rPr>
              <a:t>Einstein Telescope (Europe): 2035+</a:t>
            </a:r>
          </a:p>
          <a:p>
            <a:pPr algn="ctr"/>
            <a:r>
              <a:rPr lang="en-US" dirty="0">
                <a:solidFill>
                  <a:srgbClr val="FFFF00"/>
                </a:solidFill>
              </a:rPr>
              <a:t>10 km arm lengths!</a:t>
            </a:r>
          </a:p>
        </p:txBody>
      </p:sp>
      <p:sp>
        <p:nvSpPr>
          <p:cNvPr id="13" name="TextBox 12">
            <a:extLst>
              <a:ext uri="{FF2B5EF4-FFF2-40B4-BE49-F238E27FC236}">
                <a16:creationId xmlns:a16="http://schemas.microsoft.com/office/drawing/2014/main" id="{BF5B8F88-AE69-90E8-D3F1-D1485D84EB6F}"/>
              </a:ext>
            </a:extLst>
          </p:cNvPr>
          <p:cNvSpPr txBox="1"/>
          <p:nvPr/>
        </p:nvSpPr>
        <p:spPr>
          <a:xfrm>
            <a:off x="5465237" y="744312"/>
            <a:ext cx="1709122" cy="307777"/>
          </a:xfrm>
          <a:prstGeom prst="rect">
            <a:avLst/>
          </a:prstGeom>
          <a:noFill/>
        </p:spPr>
        <p:txBody>
          <a:bodyPr wrap="none" rtlCol="0">
            <a:spAutoFit/>
          </a:bodyPr>
          <a:lstStyle/>
          <a:p>
            <a:r>
              <a:rPr lang="en-US" dirty="0">
                <a:solidFill>
                  <a:srgbClr val="FFFF00"/>
                </a:solidFill>
              </a:rPr>
              <a:t>LIGO-India: 2030+</a:t>
            </a:r>
          </a:p>
        </p:txBody>
      </p:sp>
    </p:spTree>
    <p:extLst>
      <p:ext uri="{BB962C8B-B14F-4D97-AF65-F5344CB8AC3E}">
        <p14:creationId xmlns:p14="http://schemas.microsoft.com/office/powerpoint/2010/main" val="41568477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FB704D-4614-FBAD-D796-16BFA36C0B21}"/>
              </a:ext>
            </a:extLst>
          </p:cNvPr>
          <p:cNvSpPr>
            <a:spLocks noGrp="1"/>
          </p:cNvSpPr>
          <p:nvPr>
            <p:ph type="sldNum" sz="quarter" idx="11"/>
          </p:nvPr>
        </p:nvSpPr>
        <p:spPr/>
        <p:txBody>
          <a:bodyPr/>
          <a:lstStyle/>
          <a:p>
            <a:pPr>
              <a:defRPr/>
            </a:pPr>
            <a:fld id="{4703B35A-92CA-9244-943F-6D1BF23D8702}" type="slidenum">
              <a:rPr lang="en-US" smtClean="0"/>
              <a:pPr>
                <a:defRPr/>
              </a:pPr>
              <a:t>29</a:t>
            </a:fld>
            <a:endParaRPr lang="en-US"/>
          </a:p>
        </p:txBody>
      </p:sp>
      <p:pic>
        <p:nvPicPr>
          <p:cNvPr id="5" name="Picture 4">
            <a:extLst>
              <a:ext uri="{FF2B5EF4-FFF2-40B4-BE49-F238E27FC236}">
                <a16:creationId xmlns:a16="http://schemas.microsoft.com/office/drawing/2014/main" id="{1888EB16-56F3-60BB-4291-B149654DB819}"/>
              </a:ext>
            </a:extLst>
          </p:cNvPr>
          <p:cNvPicPr>
            <a:picLocks noChangeAspect="1"/>
          </p:cNvPicPr>
          <p:nvPr/>
        </p:nvPicPr>
        <p:blipFill>
          <a:blip r:embed="rId3"/>
          <a:stretch>
            <a:fillRect/>
          </a:stretch>
        </p:blipFill>
        <p:spPr>
          <a:xfrm>
            <a:off x="2327638" y="726867"/>
            <a:ext cx="3698023" cy="4022584"/>
          </a:xfrm>
          <a:prstGeom prst="rect">
            <a:avLst/>
          </a:prstGeom>
        </p:spPr>
      </p:pic>
      <p:sp>
        <p:nvSpPr>
          <p:cNvPr id="6" name="Rectangle 5">
            <a:extLst>
              <a:ext uri="{FF2B5EF4-FFF2-40B4-BE49-F238E27FC236}">
                <a16:creationId xmlns:a16="http://schemas.microsoft.com/office/drawing/2014/main" id="{57F13A2B-6306-CA15-DD56-9CC9D0E98ED8}"/>
              </a:ext>
            </a:extLst>
          </p:cNvPr>
          <p:cNvSpPr/>
          <p:nvPr/>
        </p:nvSpPr>
        <p:spPr>
          <a:xfrm>
            <a:off x="379242" y="292608"/>
            <a:ext cx="8541027" cy="338554"/>
          </a:xfrm>
          <a:prstGeom prst="rect">
            <a:avLst/>
          </a:prstGeom>
        </p:spPr>
        <p:txBody>
          <a:bodyPr wrap="square">
            <a:spAutoFit/>
          </a:bodyPr>
          <a:lstStyle/>
          <a:p>
            <a:r>
              <a:rPr lang="en-US" sz="1600" dirty="0">
                <a:solidFill>
                  <a:srgbClr val="FFFFFF"/>
                </a:solidFill>
                <a:latin typeface="Helvetica"/>
                <a:cs typeface="Helvetica"/>
              </a:rPr>
              <a:t>ET+CE: No Binary Black Hole Merger Left Behind!</a:t>
            </a:r>
            <a:endParaRPr lang="is-IS" sz="1600" dirty="0">
              <a:solidFill>
                <a:srgbClr val="FFFFFF"/>
              </a:solidFill>
              <a:latin typeface="Helvetica"/>
              <a:cs typeface="Helvetica"/>
            </a:endParaRPr>
          </a:p>
        </p:txBody>
      </p:sp>
      <p:sp>
        <p:nvSpPr>
          <p:cNvPr id="10" name="TextBox 9">
            <a:extLst>
              <a:ext uri="{FF2B5EF4-FFF2-40B4-BE49-F238E27FC236}">
                <a16:creationId xmlns:a16="http://schemas.microsoft.com/office/drawing/2014/main" id="{995A2128-CCCD-22C8-997D-CFC1D521AA8E}"/>
              </a:ext>
            </a:extLst>
          </p:cNvPr>
          <p:cNvSpPr txBox="1"/>
          <p:nvPr/>
        </p:nvSpPr>
        <p:spPr>
          <a:xfrm>
            <a:off x="4506580" y="4749069"/>
            <a:ext cx="2024913" cy="307777"/>
          </a:xfrm>
          <a:prstGeom prst="rect">
            <a:avLst/>
          </a:prstGeom>
          <a:noFill/>
        </p:spPr>
        <p:txBody>
          <a:bodyPr wrap="none" rtlCol="0">
            <a:spAutoFit/>
          </a:bodyPr>
          <a:lstStyle/>
          <a:p>
            <a:r>
              <a:rPr lang="en-US" dirty="0">
                <a:solidFill>
                  <a:schemeClr val="bg1"/>
                </a:solidFill>
              </a:rPr>
              <a:t>Credit: Evan Hall, MIT</a:t>
            </a:r>
          </a:p>
        </p:txBody>
      </p:sp>
    </p:spTree>
    <p:extLst>
      <p:ext uri="{BB962C8B-B14F-4D97-AF65-F5344CB8AC3E}">
        <p14:creationId xmlns:p14="http://schemas.microsoft.com/office/powerpoint/2010/main" val="1638467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F69518B-61D8-2A2D-FC0A-7BDF0591D3E6}"/>
              </a:ext>
            </a:extLst>
          </p:cNvPr>
          <p:cNvSpPr>
            <a:spLocks noGrp="1"/>
          </p:cNvSpPr>
          <p:nvPr>
            <p:ph type="sldNum" sz="quarter" idx="11"/>
          </p:nvPr>
        </p:nvSpPr>
        <p:spPr/>
        <p:txBody>
          <a:bodyPr/>
          <a:lstStyle/>
          <a:p>
            <a:pPr>
              <a:defRPr/>
            </a:pPr>
            <a:fld id="{4703B35A-92CA-9244-943F-6D1BF23D8702}" type="slidenum">
              <a:rPr lang="en-US" smtClean="0"/>
              <a:pPr>
                <a:defRPr/>
              </a:pPr>
              <a:t>3</a:t>
            </a:fld>
            <a:endParaRPr lang="en-US"/>
          </a:p>
        </p:txBody>
      </p:sp>
      <p:graphicFrame>
        <p:nvGraphicFramePr>
          <p:cNvPr id="4" name="Object 30">
            <a:extLst>
              <a:ext uri="{FF2B5EF4-FFF2-40B4-BE49-F238E27FC236}">
                <a16:creationId xmlns:a16="http://schemas.microsoft.com/office/drawing/2014/main" id="{CD7C40D3-3C0B-EA5F-8860-E06EBECC7754}"/>
              </a:ext>
            </a:extLst>
          </p:cNvPr>
          <p:cNvGraphicFramePr>
            <a:graphicFrameLocks noChangeAspect="1"/>
          </p:cNvGraphicFramePr>
          <p:nvPr>
            <p:extLst>
              <p:ext uri="{D42A27DB-BD31-4B8C-83A1-F6EECF244321}">
                <p14:modId xmlns:p14="http://schemas.microsoft.com/office/powerpoint/2010/main" val="3805294551"/>
              </p:ext>
            </p:extLst>
          </p:nvPr>
        </p:nvGraphicFramePr>
        <p:xfrm>
          <a:off x="3963131" y="699947"/>
          <a:ext cx="4092633" cy="3617515"/>
        </p:xfrm>
        <a:graphic>
          <a:graphicData uri="http://schemas.openxmlformats.org/presentationml/2006/ole">
            <mc:AlternateContent xmlns:mc="http://schemas.openxmlformats.org/markup-compatibility/2006">
              <mc:Choice xmlns:v="urn:schemas-microsoft-com:vml" Requires="v">
                <p:oleObj name="Image" r:id="rId3" imgW="5207000" imgH="4603750" progId="Photoshop.Image.5">
                  <p:embed/>
                </p:oleObj>
              </mc:Choice>
              <mc:Fallback>
                <p:oleObj name="Image" r:id="rId3" imgW="5207000" imgH="4603750" progId="Photoshop.Image.5">
                  <p:embed/>
                  <p:pic>
                    <p:nvPicPr>
                      <p:cNvPr id="21506" name="Object 30">
                        <a:extLst>
                          <a:ext uri="{FF2B5EF4-FFF2-40B4-BE49-F238E27FC236}">
                            <a16:creationId xmlns:a16="http://schemas.microsoft.com/office/drawing/2014/main" id="{F2446E83-2BE5-753D-F1E8-485ECBA00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3131" y="699947"/>
                        <a:ext cx="4092633" cy="3617515"/>
                      </a:xfrm>
                      <a:prstGeom prst="rect">
                        <a:avLst/>
                      </a:prstGeom>
                      <a:noFill/>
                      <a:ln>
                        <a:noFill/>
                      </a:ln>
                      <a:effectLst/>
                    </p:spPr>
                  </p:pic>
                </p:oleObj>
              </mc:Fallback>
            </mc:AlternateContent>
          </a:graphicData>
        </a:graphic>
      </p:graphicFrame>
      <p:grpSp>
        <p:nvGrpSpPr>
          <p:cNvPr id="5" name="Group 12">
            <a:extLst>
              <a:ext uri="{FF2B5EF4-FFF2-40B4-BE49-F238E27FC236}">
                <a16:creationId xmlns:a16="http://schemas.microsoft.com/office/drawing/2014/main" id="{A275D4BB-CC2A-4FF5-A30C-EA338B4041D8}"/>
              </a:ext>
            </a:extLst>
          </p:cNvPr>
          <p:cNvGrpSpPr>
            <a:grpSpLocks/>
          </p:cNvGrpSpPr>
          <p:nvPr/>
        </p:nvGrpSpPr>
        <p:grpSpPr bwMode="auto">
          <a:xfrm>
            <a:off x="440252" y="2126456"/>
            <a:ext cx="1471613" cy="1763712"/>
            <a:chOff x="4319" y="1616"/>
            <a:chExt cx="927" cy="1111"/>
          </a:xfrm>
        </p:grpSpPr>
        <p:pic>
          <p:nvPicPr>
            <p:cNvPr id="6" name="Picture 4">
              <a:extLst>
                <a:ext uri="{FF2B5EF4-FFF2-40B4-BE49-F238E27FC236}">
                  <a16:creationId xmlns:a16="http://schemas.microsoft.com/office/drawing/2014/main" id="{B6E3493C-58FF-0A01-8564-95FA596E6CD5}"/>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19" y="1616"/>
              <a:ext cx="911" cy="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1">
              <a:extLst>
                <a:ext uri="{FF2B5EF4-FFF2-40B4-BE49-F238E27FC236}">
                  <a16:creationId xmlns:a16="http://schemas.microsoft.com/office/drawing/2014/main" id="{0C79525F-FA04-0E79-FB09-A19D71ABCF66}"/>
                </a:ext>
              </a:extLst>
            </p:cNvPr>
            <p:cNvSpPr txBox="1">
              <a:spLocks noChangeArrowheads="1"/>
            </p:cNvSpPr>
            <p:nvPr/>
          </p:nvSpPr>
          <p:spPr bwMode="auto">
            <a:xfrm>
              <a:off x="4372" y="2535"/>
              <a:ext cx="874"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r>
                <a:rPr lang="en-US" altLang="en-US" b="0" dirty="0">
                  <a:solidFill>
                    <a:schemeClr val="bg1"/>
                  </a:solidFill>
                </a:rPr>
                <a:t>Rai Weiss, MIT</a:t>
              </a:r>
            </a:p>
          </p:txBody>
        </p:sp>
      </p:grpSp>
      <p:graphicFrame>
        <p:nvGraphicFramePr>
          <p:cNvPr id="8" name="Object 16">
            <a:extLst>
              <a:ext uri="{FF2B5EF4-FFF2-40B4-BE49-F238E27FC236}">
                <a16:creationId xmlns:a16="http://schemas.microsoft.com/office/drawing/2014/main" id="{4F4ACEDF-A4BF-BC53-BD16-3E49178D3FE7}"/>
              </a:ext>
            </a:extLst>
          </p:cNvPr>
          <p:cNvGraphicFramePr>
            <a:graphicFrameLocks noChangeAspect="1"/>
          </p:cNvGraphicFramePr>
          <p:nvPr>
            <p:extLst>
              <p:ext uri="{D42A27DB-BD31-4B8C-83A1-F6EECF244321}">
                <p14:modId xmlns:p14="http://schemas.microsoft.com/office/powerpoint/2010/main" val="4122334815"/>
              </p:ext>
            </p:extLst>
          </p:nvPr>
        </p:nvGraphicFramePr>
        <p:xfrm>
          <a:off x="1368322" y="1339661"/>
          <a:ext cx="3643312" cy="457200"/>
        </p:xfrm>
        <a:graphic>
          <a:graphicData uri="http://schemas.openxmlformats.org/presentationml/2006/ole">
            <mc:AlternateContent xmlns:mc="http://schemas.openxmlformats.org/markup-compatibility/2006">
              <mc:Choice xmlns:v="urn:schemas-microsoft-com:vml" Requires="v">
                <p:oleObj name="Image" r:id="rId6" imgW="2197100" imgH="241300" progId="Photoshop.Image.5">
                  <p:embed/>
                </p:oleObj>
              </mc:Choice>
              <mc:Fallback>
                <p:oleObj name="Image" r:id="rId6" imgW="2197100" imgH="241300" progId="Photoshop.Image.5">
                  <p:embed/>
                  <p:pic>
                    <p:nvPicPr>
                      <p:cNvPr id="21509" name="Object 16">
                        <a:extLst>
                          <a:ext uri="{FF2B5EF4-FFF2-40B4-BE49-F238E27FC236}">
                            <a16:creationId xmlns:a16="http://schemas.microsoft.com/office/drawing/2014/main" id="{F830F343-2049-103B-458D-0C062D3B85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8322" y="1339661"/>
                        <a:ext cx="36433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9" name="Object 19">
            <a:extLst>
              <a:ext uri="{FF2B5EF4-FFF2-40B4-BE49-F238E27FC236}">
                <a16:creationId xmlns:a16="http://schemas.microsoft.com/office/drawing/2014/main" id="{1D03A6E8-38C8-45C3-1D55-AA8388C5243C}"/>
              </a:ext>
            </a:extLst>
          </p:cNvPr>
          <p:cNvGraphicFramePr>
            <a:graphicFrameLocks noChangeAspect="1"/>
          </p:cNvGraphicFramePr>
          <p:nvPr>
            <p:extLst>
              <p:ext uri="{D42A27DB-BD31-4B8C-83A1-F6EECF244321}">
                <p14:modId xmlns:p14="http://schemas.microsoft.com/office/powerpoint/2010/main" val="1707865475"/>
              </p:ext>
            </p:extLst>
          </p:nvPr>
        </p:nvGraphicFramePr>
        <p:xfrm>
          <a:off x="902175" y="699947"/>
          <a:ext cx="3429000" cy="515938"/>
        </p:xfrm>
        <a:graphic>
          <a:graphicData uri="http://schemas.openxmlformats.org/presentationml/2006/ole">
            <mc:AlternateContent xmlns:mc="http://schemas.openxmlformats.org/markup-compatibility/2006">
              <mc:Choice xmlns:v="urn:schemas-microsoft-com:vml" Requires="v">
                <p:oleObj name="Image" r:id="rId8" imgW="3771900" imgH="495300" progId="Photoshop.Image.5">
                  <p:embed/>
                </p:oleObj>
              </mc:Choice>
              <mc:Fallback>
                <p:oleObj name="Image" r:id="rId8" imgW="3771900" imgH="495300" progId="Photoshop.Image.5">
                  <p:embed/>
                  <p:pic>
                    <p:nvPicPr>
                      <p:cNvPr id="21510" name="Object 19">
                        <a:extLst>
                          <a:ext uri="{FF2B5EF4-FFF2-40B4-BE49-F238E27FC236}">
                            <a16:creationId xmlns:a16="http://schemas.microsoft.com/office/drawing/2014/main" id="{4DD0466E-FB62-EDAE-364C-28C75C45630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2175" y="699947"/>
                        <a:ext cx="3429000"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9">
            <a:extLst>
              <a:ext uri="{FF2B5EF4-FFF2-40B4-BE49-F238E27FC236}">
                <a16:creationId xmlns:a16="http://schemas.microsoft.com/office/drawing/2014/main" id="{7895BDB9-9245-C038-2597-27B9CD8F2B77}"/>
              </a:ext>
            </a:extLst>
          </p:cNvPr>
          <p:cNvSpPr/>
          <p:nvPr/>
        </p:nvSpPr>
        <p:spPr>
          <a:xfrm>
            <a:off x="379242" y="292608"/>
            <a:ext cx="8541027" cy="400110"/>
          </a:xfrm>
          <a:prstGeom prst="rect">
            <a:avLst/>
          </a:prstGeom>
        </p:spPr>
        <p:txBody>
          <a:bodyPr wrap="square">
            <a:spAutoFit/>
          </a:bodyPr>
          <a:lstStyle/>
          <a:p>
            <a:r>
              <a:rPr lang="en-US" sz="2000" dirty="0">
                <a:solidFill>
                  <a:srgbClr val="FFFFFF"/>
                </a:solidFill>
                <a:latin typeface="Helvetica"/>
                <a:cs typeface="Helvetica"/>
              </a:rPr>
              <a:t>Early LIGO History</a:t>
            </a:r>
            <a:endParaRPr lang="is-IS" sz="2000" dirty="0">
              <a:solidFill>
                <a:srgbClr val="FFFFFF"/>
              </a:solidFill>
              <a:latin typeface="Helvetica"/>
              <a:cs typeface="Helvetica"/>
            </a:endParaRPr>
          </a:p>
        </p:txBody>
      </p:sp>
      <p:sp>
        <p:nvSpPr>
          <p:cNvPr id="2" name="TextBox 1">
            <a:extLst>
              <a:ext uri="{FF2B5EF4-FFF2-40B4-BE49-F238E27FC236}">
                <a16:creationId xmlns:a16="http://schemas.microsoft.com/office/drawing/2014/main" id="{9B780C3A-B6FA-69DA-981B-E7914A8498DE}"/>
              </a:ext>
            </a:extLst>
          </p:cNvPr>
          <p:cNvSpPr txBox="1"/>
          <p:nvPr/>
        </p:nvSpPr>
        <p:spPr>
          <a:xfrm>
            <a:off x="394542" y="4364515"/>
            <a:ext cx="8354916" cy="307777"/>
          </a:xfrm>
          <a:prstGeom prst="rect">
            <a:avLst/>
          </a:prstGeom>
          <a:noFill/>
        </p:spPr>
        <p:txBody>
          <a:bodyPr wrap="none" rtlCol="0">
            <a:spAutoFit/>
          </a:bodyPr>
          <a:lstStyle/>
          <a:p>
            <a:r>
              <a:rPr lang="en-US" i="1" dirty="0">
                <a:solidFill>
                  <a:schemeClr val="bg1"/>
                </a:solidFill>
              </a:rPr>
              <a:t>(The Seminal Paper in GW Interferometry. Yet wasn’t published in an archival journal until 2022!)</a:t>
            </a:r>
          </a:p>
        </p:txBody>
      </p:sp>
      <p:sp>
        <p:nvSpPr>
          <p:cNvPr id="15" name="Rectangle 7">
            <a:extLst>
              <a:ext uri="{FF2B5EF4-FFF2-40B4-BE49-F238E27FC236}">
                <a16:creationId xmlns:a16="http://schemas.microsoft.com/office/drawing/2014/main" id="{AA323020-4344-4106-9DE0-A30FA8EA2F91}"/>
              </a:ext>
            </a:extLst>
          </p:cNvPr>
          <p:cNvSpPr>
            <a:spLocks noChangeArrowheads="1"/>
          </p:cNvSpPr>
          <p:nvPr/>
        </p:nvSpPr>
        <p:spPr bwMode="auto">
          <a:xfrm>
            <a:off x="1145062" y="4677443"/>
            <a:ext cx="6159118" cy="215444"/>
          </a:xfrm>
          <a:prstGeom prst="rect">
            <a:avLst/>
          </a:prstGeom>
          <a:solidFill>
            <a:srgbClr val="618FFD"/>
          </a:solidFill>
          <a:ln w="9525">
            <a:noFill/>
            <a:miter lim="800000"/>
            <a:headEnd/>
            <a:tailEnd/>
          </a:ln>
        </p:spPr>
        <p:txBody>
          <a:bodyPr wrap="square">
            <a:spAutoFit/>
          </a:bodyPr>
          <a:lstStyle/>
          <a:p>
            <a:r>
              <a:rPr lang="en-US" sz="800" b="0" dirty="0">
                <a:solidFill>
                  <a:srgbClr val="000000"/>
                </a:solidFill>
              </a:rPr>
              <a:t>R. Weiss, “Electromagnetically Coupled Broadband Gravitational Antenna</a:t>
            </a:r>
            <a:r>
              <a:rPr lang="en-US" sz="800" b="0" dirty="0">
                <a:solidFill>
                  <a:schemeClr val="tx2"/>
                </a:solidFill>
              </a:rPr>
              <a:t>”, </a:t>
            </a:r>
            <a:r>
              <a:rPr lang="en-US" sz="800" b="0" dirty="0">
                <a:hlinkClick r:id="rId10">
                  <a:extLst>
                    <a:ext uri="{A12FA001-AC4F-418D-AE19-62706E023703}">
                      <ahyp:hlinkClr xmlns:ahyp="http://schemas.microsoft.com/office/drawing/2018/hyperlinkcolor" val="tx"/>
                    </a:ext>
                  </a:extLst>
                </a:hlinkClick>
              </a:rPr>
              <a:t>General Relativity and Gravitation (2022) 54:153</a:t>
            </a:r>
            <a:endParaRPr lang="en-US" sz="800" dirty="0"/>
          </a:p>
        </p:txBody>
      </p:sp>
      <p:sp>
        <p:nvSpPr>
          <p:cNvPr id="11" name="TextBox 10">
            <a:extLst>
              <a:ext uri="{FF2B5EF4-FFF2-40B4-BE49-F238E27FC236}">
                <a16:creationId xmlns:a16="http://schemas.microsoft.com/office/drawing/2014/main" id="{40B4C838-21DF-E150-F02B-6FF099E50799}"/>
              </a:ext>
            </a:extLst>
          </p:cNvPr>
          <p:cNvSpPr txBox="1"/>
          <p:nvPr/>
        </p:nvSpPr>
        <p:spPr>
          <a:xfrm>
            <a:off x="1987559" y="2365390"/>
            <a:ext cx="1899879" cy="1169551"/>
          </a:xfrm>
          <a:custGeom>
            <a:avLst/>
            <a:gdLst>
              <a:gd name="connsiteX0" fmla="*/ 0 w 1899879"/>
              <a:gd name="connsiteY0" fmla="*/ 0 h 1169551"/>
              <a:gd name="connsiteX1" fmla="*/ 474970 w 1899879"/>
              <a:gd name="connsiteY1" fmla="*/ 0 h 1169551"/>
              <a:gd name="connsiteX2" fmla="*/ 911942 w 1899879"/>
              <a:gd name="connsiteY2" fmla="*/ 0 h 1169551"/>
              <a:gd name="connsiteX3" fmla="*/ 1405910 w 1899879"/>
              <a:gd name="connsiteY3" fmla="*/ 0 h 1169551"/>
              <a:gd name="connsiteX4" fmla="*/ 1899879 w 1899879"/>
              <a:gd name="connsiteY4" fmla="*/ 0 h 1169551"/>
              <a:gd name="connsiteX5" fmla="*/ 1899879 w 1899879"/>
              <a:gd name="connsiteY5" fmla="*/ 561384 h 1169551"/>
              <a:gd name="connsiteX6" fmla="*/ 1899879 w 1899879"/>
              <a:gd name="connsiteY6" fmla="*/ 1169551 h 1169551"/>
              <a:gd name="connsiteX7" fmla="*/ 1386912 w 1899879"/>
              <a:gd name="connsiteY7" fmla="*/ 1169551 h 1169551"/>
              <a:gd name="connsiteX8" fmla="*/ 949940 w 1899879"/>
              <a:gd name="connsiteY8" fmla="*/ 1169551 h 1169551"/>
              <a:gd name="connsiteX9" fmla="*/ 455971 w 1899879"/>
              <a:gd name="connsiteY9" fmla="*/ 1169551 h 1169551"/>
              <a:gd name="connsiteX10" fmla="*/ 0 w 1899879"/>
              <a:gd name="connsiteY10" fmla="*/ 1169551 h 1169551"/>
              <a:gd name="connsiteX11" fmla="*/ 0 w 1899879"/>
              <a:gd name="connsiteY11" fmla="*/ 619862 h 1169551"/>
              <a:gd name="connsiteX12" fmla="*/ 0 w 1899879"/>
              <a:gd name="connsiteY12" fmla="*/ 0 h 116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9879" h="1169551" extrusionOk="0">
                <a:moveTo>
                  <a:pt x="0" y="0"/>
                </a:moveTo>
                <a:cubicBezTo>
                  <a:pt x="137011" y="-42947"/>
                  <a:pt x="288037" y="35330"/>
                  <a:pt x="474970" y="0"/>
                </a:cubicBezTo>
                <a:cubicBezTo>
                  <a:pt x="661903" y="-35330"/>
                  <a:pt x="696177" y="43517"/>
                  <a:pt x="911942" y="0"/>
                </a:cubicBezTo>
                <a:cubicBezTo>
                  <a:pt x="1127707" y="-43517"/>
                  <a:pt x="1287423" y="52462"/>
                  <a:pt x="1405910" y="0"/>
                </a:cubicBezTo>
                <a:cubicBezTo>
                  <a:pt x="1524397" y="-52462"/>
                  <a:pt x="1660439" y="31944"/>
                  <a:pt x="1899879" y="0"/>
                </a:cubicBezTo>
                <a:cubicBezTo>
                  <a:pt x="1942592" y="154414"/>
                  <a:pt x="1897034" y="368072"/>
                  <a:pt x="1899879" y="561384"/>
                </a:cubicBezTo>
                <a:cubicBezTo>
                  <a:pt x="1902724" y="754696"/>
                  <a:pt x="1839344" y="904457"/>
                  <a:pt x="1899879" y="1169551"/>
                </a:cubicBezTo>
                <a:cubicBezTo>
                  <a:pt x="1674162" y="1207391"/>
                  <a:pt x="1537967" y="1132516"/>
                  <a:pt x="1386912" y="1169551"/>
                </a:cubicBezTo>
                <a:cubicBezTo>
                  <a:pt x="1235857" y="1206586"/>
                  <a:pt x="1103836" y="1136567"/>
                  <a:pt x="949940" y="1169551"/>
                </a:cubicBezTo>
                <a:cubicBezTo>
                  <a:pt x="796044" y="1202535"/>
                  <a:pt x="580510" y="1152369"/>
                  <a:pt x="455971" y="1169551"/>
                </a:cubicBezTo>
                <a:cubicBezTo>
                  <a:pt x="331432" y="1186733"/>
                  <a:pt x="200249" y="1154785"/>
                  <a:pt x="0" y="1169551"/>
                </a:cubicBezTo>
                <a:cubicBezTo>
                  <a:pt x="-34025" y="959408"/>
                  <a:pt x="1656" y="827581"/>
                  <a:pt x="0" y="619862"/>
                </a:cubicBezTo>
                <a:cubicBezTo>
                  <a:pt x="-1656" y="412143"/>
                  <a:pt x="66049" y="293144"/>
                  <a:pt x="0" y="0"/>
                </a:cubicBezTo>
                <a:close/>
              </a:path>
            </a:pathLst>
          </a:custGeom>
          <a:noFill/>
          <a:ln>
            <a:solidFill>
              <a:schemeClr val="bg1"/>
            </a:solidFill>
            <a:extLst>
              <a:ext uri="{C807C97D-BFC1-408E-A445-0C87EB9F89A2}">
                <ask:lineSketchStyleProps xmlns:ask="http://schemas.microsoft.com/office/drawing/2018/sketchyshapes" sd="2854801331">
                  <a:prstGeom prst="rect">
                    <a:avLst/>
                  </a:prstGeom>
                  <ask:type>
                    <ask:lineSketchScribble/>
                  </ask:type>
                </ask:lineSketchStyleProps>
              </a:ext>
            </a:extLst>
          </a:ln>
        </p:spPr>
        <p:txBody>
          <a:bodyPr wrap="none" rtlCol="0">
            <a:spAutoFit/>
          </a:bodyPr>
          <a:lstStyle/>
          <a:p>
            <a:r>
              <a:rPr lang="en-US" dirty="0"/>
              <a:t>It’s about:</a:t>
            </a:r>
          </a:p>
          <a:p>
            <a:pPr marL="400050" indent="-400050">
              <a:buAutoNum type="romanLcParenR"/>
            </a:pPr>
            <a:r>
              <a:rPr lang="en-US" dirty="0"/>
              <a:t>Arm length</a:t>
            </a:r>
          </a:p>
          <a:p>
            <a:pPr marL="400050" indent="-400050">
              <a:buAutoNum type="romanLcParenR"/>
            </a:pPr>
            <a:r>
              <a:rPr lang="en-US" dirty="0"/>
              <a:t>Understanding </a:t>
            </a:r>
          </a:p>
          <a:p>
            <a:r>
              <a:rPr lang="en-US" dirty="0"/>
              <a:t>and minimizing </a:t>
            </a:r>
          </a:p>
          <a:p>
            <a:r>
              <a:rPr lang="en-US" dirty="0"/>
              <a:t>noises</a:t>
            </a:r>
          </a:p>
        </p:txBody>
      </p:sp>
    </p:spTree>
    <p:extLst>
      <p:ext uri="{BB962C8B-B14F-4D97-AF65-F5344CB8AC3E}">
        <p14:creationId xmlns:p14="http://schemas.microsoft.com/office/powerpoint/2010/main" val="15320212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25C1D6F-6E95-F70C-4347-CF60C412E6CD}"/>
              </a:ext>
            </a:extLst>
          </p:cNvPr>
          <p:cNvSpPr>
            <a:spLocks noGrp="1"/>
          </p:cNvSpPr>
          <p:nvPr>
            <p:ph type="sldNum" sz="quarter" idx="11"/>
          </p:nvPr>
        </p:nvSpPr>
        <p:spPr/>
        <p:txBody>
          <a:bodyPr/>
          <a:lstStyle/>
          <a:p>
            <a:pPr>
              <a:defRPr/>
            </a:pPr>
            <a:fld id="{4703B35A-92CA-9244-943F-6D1BF23D8702}" type="slidenum">
              <a:rPr lang="en-US" smtClean="0"/>
              <a:pPr>
                <a:defRPr/>
              </a:pPr>
              <a:t>30</a:t>
            </a:fld>
            <a:endParaRPr lang="en-US"/>
          </a:p>
        </p:txBody>
      </p:sp>
      <p:pic>
        <p:nvPicPr>
          <p:cNvPr id="4" name="Picture 3">
            <a:extLst>
              <a:ext uri="{FF2B5EF4-FFF2-40B4-BE49-F238E27FC236}">
                <a16:creationId xmlns:a16="http://schemas.microsoft.com/office/drawing/2014/main" id="{39F7977F-7A79-F338-77D5-5E32A4E9BD06}"/>
              </a:ext>
            </a:extLst>
          </p:cNvPr>
          <p:cNvPicPr>
            <a:picLocks noChangeAspect="1"/>
          </p:cNvPicPr>
          <p:nvPr/>
        </p:nvPicPr>
        <p:blipFill>
          <a:blip r:embed="rId2"/>
          <a:stretch>
            <a:fillRect/>
          </a:stretch>
        </p:blipFill>
        <p:spPr>
          <a:xfrm rot="20679709">
            <a:off x="291418" y="1264877"/>
            <a:ext cx="4991811" cy="2875581"/>
          </a:xfrm>
          <a:prstGeom prst="rect">
            <a:avLst/>
          </a:prstGeom>
          <a:effectLst>
            <a:outerShdw blurRad="50800" dist="76200" dir="1860000" algn="ctr" rotWithShape="0">
              <a:srgbClr val="FFFF00"/>
            </a:outerShdw>
          </a:effectLst>
        </p:spPr>
      </p:pic>
      <p:pic>
        <p:nvPicPr>
          <p:cNvPr id="5" name="Picture 4">
            <a:extLst>
              <a:ext uri="{FF2B5EF4-FFF2-40B4-BE49-F238E27FC236}">
                <a16:creationId xmlns:a16="http://schemas.microsoft.com/office/drawing/2014/main" id="{0B873C08-93E7-6F80-9291-75A0F50AEEB8}"/>
              </a:ext>
            </a:extLst>
          </p:cNvPr>
          <p:cNvPicPr>
            <a:picLocks noChangeAspect="1"/>
          </p:cNvPicPr>
          <p:nvPr/>
        </p:nvPicPr>
        <p:blipFill>
          <a:blip r:embed="rId3"/>
          <a:stretch>
            <a:fillRect/>
          </a:stretch>
        </p:blipFill>
        <p:spPr>
          <a:xfrm>
            <a:off x="5440274" y="631162"/>
            <a:ext cx="3302712" cy="2331152"/>
          </a:xfrm>
          <a:prstGeom prst="rect">
            <a:avLst/>
          </a:prstGeom>
        </p:spPr>
      </p:pic>
      <p:sp>
        <p:nvSpPr>
          <p:cNvPr id="6" name="TextBox 5">
            <a:extLst>
              <a:ext uri="{FF2B5EF4-FFF2-40B4-BE49-F238E27FC236}">
                <a16:creationId xmlns:a16="http://schemas.microsoft.com/office/drawing/2014/main" id="{1D213974-6D2F-D85B-DE53-475E6B9B2C59}"/>
              </a:ext>
            </a:extLst>
          </p:cNvPr>
          <p:cNvSpPr txBox="1"/>
          <p:nvPr/>
        </p:nvSpPr>
        <p:spPr>
          <a:xfrm>
            <a:off x="3494747" y="4412195"/>
            <a:ext cx="1775938" cy="523220"/>
          </a:xfrm>
          <a:prstGeom prst="rect">
            <a:avLst/>
          </a:prstGeom>
          <a:solidFill>
            <a:srgbClr val="618FFD"/>
          </a:solidFill>
          <a:ln w="9525">
            <a:noFill/>
            <a:miter lim="800000"/>
            <a:headEnd/>
            <a:tailEnd/>
          </a:ln>
        </p:spPr>
        <p:txBody>
          <a:bodyPr wrap="square">
            <a:spAutoFit/>
          </a:bodyPr>
          <a:lstStyle>
            <a:defPPr>
              <a:defRPr lang="en-US"/>
            </a:defPPr>
            <a:lvl1pPr>
              <a:defRPr sz="500" b="0">
                <a:solidFill>
                  <a:schemeClr val="tx2"/>
                </a:solidFill>
                <a:latin typeface="Tahoma" pitchFamily="34" charset="0"/>
                <a:cs typeface="Tahoma" pitchFamily="34" charset="0"/>
              </a:defRPr>
            </a:lvl1pPr>
          </a:lstStyle>
          <a:p>
            <a:r>
              <a:rPr lang="en-US" sz="700" dirty="0"/>
              <a:t>L. Sellers, et al., “Searching for Intelligent Life in Gravitational Wave Signals Part I: Present Capabilities and Future Horizons”, </a:t>
            </a:r>
            <a:r>
              <a:rPr lang="en-US" sz="700" dirty="0">
                <a:hlinkClick r:id="rId4"/>
              </a:rPr>
              <a:t>arXiv:2212.02065</a:t>
            </a:r>
            <a:endParaRPr lang="en-US" sz="700" dirty="0"/>
          </a:p>
        </p:txBody>
      </p:sp>
      <p:pic>
        <p:nvPicPr>
          <p:cNvPr id="7" name="Picture 6" descr="Logo, company name&#10;&#10;Description automatically generated">
            <a:extLst>
              <a:ext uri="{FF2B5EF4-FFF2-40B4-BE49-F238E27FC236}">
                <a16:creationId xmlns:a16="http://schemas.microsoft.com/office/drawing/2014/main" id="{EDE96C11-66DA-BA48-B92F-506742153121}"/>
              </a:ext>
            </a:extLst>
          </p:cNvPr>
          <p:cNvPicPr>
            <a:picLocks noChangeAspect="1"/>
          </p:cNvPicPr>
          <p:nvPr/>
        </p:nvPicPr>
        <p:blipFill>
          <a:blip r:embed="rId5"/>
          <a:stretch>
            <a:fillRect/>
          </a:stretch>
        </p:blipFill>
        <p:spPr>
          <a:xfrm rot="605926">
            <a:off x="5538352" y="3300386"/>
            <a:ext cx="3106556" cy="1393168"/>
          </a:xfrm>
          <a:prstGeom prst="rect">
            <a:avLst/>
          </a:prstGeom>
          <a:effectLst>
            <a:outerShdw blurRad="50800" dist="76200" dir="3600000" algn="ctr" rotWithShape="0">
              <a:schemeClr val="bg2">
                <a:lumMod val="90000"/>
              </a:schemeClr>
            </a:outerShdw>
          </a:effectLst>
        </p:spPr>
      </p:pic>
      <p:sp>
        <p:nvSpPr>
          <p:cNvPr id="8" name="Rectangle 7">
            <a:extLst>
              <a:ext uri="{FF2B5EF4-FFF2-40B4-BE49-F238E27FC236}">
                <a16:creationId xmlns:a16="http://schemas.microsoft.com/office/drawing/2014/main" id="{01928D53-FCD8-63B7-D9AA-1592CAFAD336}"/>
              </a:ext>
            </a:extLst>
          </p:cNvPr>
          <p:cNvSpPr/>
          <p:nvPr/>
        </p:nvSpPr>
        <p:spPr>
          <a:xfrm>
            <a:off x="379242" y="292608"/>
            <a:ext cx="8541027" cy="338554"/>
          </a:xfrm>
          <a:prstGeom prst="rect">
            <a:avLst/>
          </a:prstGeom>
        </p:spPr>
        <p:txBody>
          <a:bodyPr wrap="square">
            <a:spAutoFit/>
          </a:bodyPr>
          <a:lstStyle/>
          <a:p>
            <a:r>
              <a:rPr lang="en-US" sz="1600" dirty="0">
                <a:solidFill>
                  <a:srgbClr val="FFFFFF"/>
                </a:solidFill>
                <a:latin typeface="Helvetica"/>
                <a:cs typeface="Helvetica"/>
              </a:rPr>
              <a:t>And Perhaps?  </a:t>
            </a:r>
            <a:endParaRPr lang="is-IS" sz="1600" dirty="0">
              <a:solidFill>
                <a:srgbClr val="FFFFFF"/>
              </a:solidFill>
              <a:latin typeface="Helvetica"/>
              <a:cs typeface="Helvetica"/>
            </a:endParaRPr>
          </a:p>
        </p:txBody>
      </p:sp>
    </p:spTree>
    <p:extLst>
      <p:ext uri="{BB962C8B-B14F-4D97-AF65-F5344CB8AC3E}">
        <p14:creationId xmlns:p14="http://schemas.microsoft.com/office/powerpoint/2010/main" val="16183855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D2E2EF3-AFE3-FA88-D4F7-1E14A2A7B6D5}"/>
              </a:ext>
            </a:extLst>
          </p:cNvPr>
          <p:cNvSpPr>
            <a:spLocks noGrp="1"/>
          </p:cNvSpPr>
          <p:nvPr>
            <p:ph type="sldNum" sz="quarter" idx="11"/>
          </p:nvPr>
        </p:nvSpPr>
        <p:spPr/>
        <p:txBody>
          <a:bodyPr/>
          <a:lstStyle/>
          <a:p>
            <a:pPr>
              <a:defRPr/>
            </a:pPr>
            <a:fld id="{4703B35A-92CA-9244-943F-6D1BF23D8702}" type="slidenum">
              <a:rPr lang="en-US" smtClean="0"/>
              <a:pPr>
                <a:defRPr/>
              </a:pPr>
              <a:t>31</a:t>
            </a:fld>
            <a:endParaRPr lang="en-US"/>
          </a:p>
        </p:txBody>
      </p:sp>
      <p:pic>
        <p:nvPicPr>
          <p:cNvPr id="5" name="Picture 4" descr="A group of people standing in a park&#10;&#10;Description automatically generated">
            <a:extLst>
              <a:ext uri="{FF2B5EF4-FFF2-40B4-BE49-F238E27FC236}">
                <a16:creationId xmlns:a16="http://schemas.microsoft.com/office/drawing/2014/main" id="{83977A4A-AE4C-0D83-85B5-5FE887447CB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581236"/>
            <a:ext cx="9124528" cy="4562264"/>
          </a:xfrm>
          <a:prstGeom prst="rect">
            <a:avLst/>
          </a:prstGeom>
        </p:spPr>
      </p:pic>
      <p:pic>
        <p:nvPicPr>
          <p:cNvPr id="6" name="Picture 5">
            <a:extLst>
              <a:ext uri="{FF2B5EF4-FFF2-40B4-BE49-F238E27FC236}">
                <a16:creationId xmlns:a16="http://schemas.microsoft.com/office/drawing/2014/main" id="{B147EF62-25B6-CC31-9B9A-F50321BF310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104" y="-34586"/>
            <a:ext cx="614797" cy="615822"/>
          </a:xfrm>
          <a:prstGeom prst="rect">
            <a:avLst/>
          </a:prstGeom>
        </p:spPr>
      </p:pic>
      <p:pic>
        <p:nvPicPr>
          <p:cNvPr id="7" name="Picture 6">
            <a:extLst>
              <a:ext uri="{FF2B5EF4-FFF2-40B4-BE49-F238E27FC236}">
                <a16:creationId xmlns:a16="http://schemas.microsoft.com/office/drawing/2014/main" id="{B54AD15A-CB82-90A3-0A2F-BB897C0C9F7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12321" y="107372"/>
            <a:ext cx="1112188" cy="471135"/>
          </a:xfrm>
          <a:prstGeom prst="rect">
            <a:avLst/>
          </a:prstGeom>
        </p:spPr>
      </p:pic>
      <p:pic>
        <p:nvPicPr>
          <p:cNvPr id="8" name="Picture 7">
            <a:extLst>
              <a:ext uri="{FF2B5EF4-FFF2-40B4-BE49-F238E27FC236}">
                <a16:creationId xmlns:a16="http://schemas.microsoft.com/office/drawing/2014/main" id="{73FAF804-CCC2-83F0-A29F-505300F8FDA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593339" y="127663"/>
            <a:ext cx="1550580" cy="376499"/>
          </a:xfrm>
          <a:prstGeom prst="rect">
            <a:avLst/>
          </a:prstGeom>
        </p:spPr>
      </p:pic>
      <p:pic>
        <p:nvPicPr>
          <p:cNvPr id="9" name="Picture 8">
            <a:extLst>
              <a:ext uri="{FF2B5EF4-FFF2-40B4-BE49-F238E27FC236}">
                <a16:creationId xmlns:a16="http://schemas.microsoft.com/office/drawing/2014/main" id="{A3637CC9-28FA-700A-4B3E-4AC882EF046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61261" y="45555"/>
            <a:ext cx="1729221" cy="471135"/>
          </a:xfrm>
          <a:prstGeom prst="rect">
            <a:avLst/>
          </a:prstGeom>
        </p:spPr>
      </p:pic>
      <p:pic>
        <p:nvPicPr>
          <p:cNvPr id="10" name="Picture 2">
            <a:extLst>
              <a:ext uri="{FF2B5EF4-FFF2-40B4-BE49-F238E27FC236}">
                <a16:creationId xmlns:a16="http://schemas.microsoft.com/office/drawing/2014/main" id="{42EC4D3B-697C-3231-330C-6F6CC1962B74}"/>
              </a:ext>
            </a:extLst>
          </p:cNvPr>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56608" y="54847"/>
            <a:ext cx="511593" cy="475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38E78A68-05D6-9934-DCC1-85FD8BC6CC45}"/>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334327" y="107372"/>
            <a:ext cx="696047" cy="396790"/>
          </a:xfrm>
          <a:prstGeom prst="rect">
            <a:avLst/>
          </a:prstGeom>
        </p:spPr>
      </p:pic>
      <p:pic>
        <p:nvPicPr>
          <p:cNvPr id="21" name="Picture 20" descr="A black and white logo&#10;&#10;Description automatically generated">
            <a:extLst>
              <a:ext uri="{FF2B5EF4-FFF2-40B4-BE49-F238E27FC236}">
                <a16:creationId xmlns:a16="http://schemas.microsoft.com/office/drawing/2014/main" id="{C58DD18D-ADFF-367F-662C-EE1CAF2F976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339826" y="54847"/>
            <a:ext cx="1318579" cy="544817"/>
          </a:xfrm>
          <a:prstGeom prst="rect">
            <a:avLst/>
          </a:prstGeom>
        </p:spPr>
      </p:pic>
      <p:sp>
        <p:nvSpPr>
          <p:cNvPr id="22" name="TextBox 21">
            <a:extLst>
              <a:ext uri="{FF2B5EF4-FFF2-40B4-BE49-F238E27FC236}">
                <a16:creationId xmlns:a16="http://schemas.microsoft.com/office/drawing/2014/main" id="{DF468DC3-4F4B-2805-66FB-13A24F89F52E}"/>
              </a:ext>
            </a:extLst>
          </p:cNvPr>
          <p:cNvSpPr txBox="1"/>
          <p:nvPr/>
        </p:nvSpPr>
        <p:spPr>
          <a:xfrm>
            <a:off x="389858" y="4701323"/>
            <a:ext cx="6257610" cy="307777"/>
          </a:xfrm>
          <a:prstGeom prst="rect">
            <a:avLst/>
          </a:prstGeom>
          <a:noFill/>
        </p:spPr>
        <p:txBody>
          <a:bodyPr wrap="none" rtlCol="0">
            <a:spAutoFit/>
          </a:bodyPr>
          <a:lstStyle/>
          <a:p>
            <a:r>
              <a:rPr lang="en-US" dirty="0">
                <a:solidFill>
                  <a:srgbClr val="FFFF00"/>
                </a:solidFill>
              </a:rPr>
              <a:t>LIGO-Virgo KAGRA Meeting, Louisiana State University, March 14, 2024</a:t>
            </a:r>
          </a:p>
        </p:txBody>
      </p:sp>
    </p:spTree>
    <p:extLst>
      <p:ext uri="{BB962C8B-B14F-4D97-AF65-F5344CB8AC3E}">
        <p14:creationId xmlns:p14="http://schemas.microsoft.com/office/powerpoint/2010/main" val="42267274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E9BF0C1-646C-5042-874A-5C6B4B13B1FF}"/>
              </a:ext>
            </a:extLst>
          </p:cNvPr>
          <p:cNvSpPr>
            <a:spLocks noGrp="1"/>
          </p:cNvSpPr>
          <p:nvPr>
            <p:ph idx="1"/>
          </p:nvPr>
        </p:nvSpPr>
        <p:spPr>
          <a:xfrm>
            <a:off x="4338034" y="578942"/>
            <a:ext cx="4155260" cy="3394472"/>
          </a:xfrm>
        </p:spPr>
        <p:txBody>
          <a:bodyPr/>
          <a:lstStyle/>
          <a:p>
            <a:pPr marL="0" indent="0" algn="ctr">
              <a:buNone/>
            </a:pPr>
            <a:endParaRPr lang="en-US" dirty="0">
              <a:solidFill>
                <a:schemeClr val="bg1"/>
              </a:solidFill>
            </a:endParaRPr>
          </a:p>
          <a:p>
            <a:pPr marL="0" indent="0" algn="ctr">
              <a:buNone/>
            </a:pPr>
            <a:r>
              <a:rPr lang="en-US" dirty="0">
                <a:solidFill>
                  <a:schemeClr val="bg1"/>
                </a:solidFill>
              </a:rPr>
              <a:t>Thank you!</a:t>
            </a:r>
          </a:p>
          <a:p>
            <a:pPr marL="0" indent="0" algn="ctr">
              <a:buNone/>
            </a:pPr>
            <a:endParaRPr lang="en-US" dirty="0">
              <a:solidFill>
                <a:schemeClr val="bg1"/>
              </a:solidFill>
            </a:endParaRPr>
          </a:p>
          <a:p>
            <a:pPr marL="0" indent="0">
              <a:buNone/>
            </a:pPr>
            <a:endParaRPr lang="en-US" dirty="0">
              <a:solidFill>
                <a:schemeClr val="bg1"/>
              </a:solidFill>
            </a:endParaRPr>
          </a:p>
        </p:txBody>
      </p:sp>
      <p:sp>
        <p:nvSpPr>
          <p:cNvPr id="3" name="Slide Number Placeholder 2">
            <a:extLst>
              <a:ext uri="{FF2B5EF4-FFF2-40B4-BE49-F238E27FC236}">
                <a16:creationId xmlns:a16="http://schemas.microsoft.com/office/drawing/2014/main" id="{3EA7D74A-6D38-0F4B-8F5F-656066BA5F41}"/>
              </a:ext>
            </a:extLst>
          </p:cNvPr>
          <p:cNvSpPr>
            <a:spLocks noGrp="1"/>
          </p:cNvSpPr>
          <p:nvPr>
            <p:ph type="sldNum" sz="quarter" idx="11"/>
          </p:nvPr>
        </p:nvSpPr>
        <p:spPr/>
        <p:txBody>
          <a:bodyPr/>
          <a:lstStyle/>
          <a:p>
            <a:pPr>
              <a:defRPr/>
            </a:pPr>
            <a:fld id="{4703B35A-92CA-9244-943F-6D1BF23D8702}" type="slidenum">
              <a:rPr lang="en-US" smtClean="0"/>
              <a:pPr>
                <a:defRPr/>
              </a:pPr>
              <a:t>32</a:t>
            </a:fld>
            <a:endParaRPr lang="en-US"/>
          </a:p>
        </p:txBody>
      </p:sp>
      <p:pic>
        <p:nvPicPr>
          <p:cNvPr id="4" name="Picture 3">
            <a:extLst>
              <a:ext uri="{FF2B5EF4-FFF2-40B4-BE49-F238E27FC236}">
                <a16:creationId xmlns:a16="http://schemas.microsoft.com/office/drawing/2014/main" id="{8BFE25FE-7E43-F44B-BC5E-662ED5432C3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5174" y="436970"/>
            <a:ext cx="3476672" cy="4253376"/>
          </a:xfrm>
          <a:prstGeom prst="rect">
            <a:avLst/>
          </a:prstGeom>
        </p:spPr>
      </p:pic>
      <p:pic>
        <p:nvPicPr>
          <p:cNvPr id="5" name="Picture 4">
            <a:extLst>
              <a:ext uri="{FF2B5EF4-FFF2-40B4-BE49-F238E27FC236}">
                <a16:creationId xmlns:a16="http://schemas.microsoft.com/office/drawing/2014/main" id="{012F00DA-6E15-D44C-C97D-A3D3192BEC7E}"/>
              </a:ext>
            </a:extLst>
          </p:cNvPr>
          <p:cNvPicPr>
            <a:picLocks noChangeAspect="1"/>
          </p:cNvPicPr>
          <p:nvPr/>
        </p:nvPicPr>
        <p:blipFill>
          <a:blip r:embed="rId4"/>
          <a:stretch>
            <a:fillRect/>
          </a:stretch>
        </p:blipFill>
        <p:spPr>
          <a:xfrm>
            <a:off x="6581441" y="2605515"/>
            <a:ext cx="1634946" cy="2084831"/>
          </a:xfrm>
          <a:prstGeom prst="rect">
            <a:avLst/>
          </a:prstGeom>
        </p:spPr>
      </p:pic>
      <p:pic>
        <p:nvPicPr>
          <p:cNvPr id="6" name="Picture 5">
            <a:extLst>
              <a:ext uri="{FF2B5EF4-FFF2-40B4-BE49-F238E27FC236}">
                <a16:creationId xmlns:a16="http://schemas.microsoft.com/office/drawing/2014/main" id="{26A9E348-5267-3467-70FB-48D0916DDF8C}"/>
              </a:ext>
            </a:extLst>
          </p:cNvPr>
          <p:cNvPicPr>
            <a:picLocks noChangeAspect="1"/>
          </p:cNvPicPr>
          <p:nvPr/>
        </p:nvPicPr>
        <p:blipFill>
          <a:blip r:embed="rId5"/>
          <a:stretch>
            <a:fillRect/>
          </a:stretch>
        </p:blipFill>
        <p:spPr>
          <a:xfrm>
            <a:off x="4572000" y="2609874"/>
            <a:ext cx="1596542" cy="2084831"/>
          </a:xfrm>
          <a:prstGeom prst="rect">
            <a:avLst/>
          </a:prstGeom>
        </p:spPr>
      </p:pic>
    </p:spTree>
    <p:extLst>
      <p:ext uri="{BB962C8B-B14F-4D97-AF65-F5344CB8AC3E}">
        <p14:creationId xmlns:p14="http://schemas.microsoft.com/office/powerpoint/2010/main" val="30740597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2999A06-FB07-D8F9-3493-47EAFA5CAFAB}"/>
              </a:ext>
            </a:extLst>
          </p:cNvPr>
          <p:cNvSpPr>
            <a:spLocks noGrp="1"/>
          </p:cNvSpPr>
          <p:nvPr>
            <p:ph idx="1"/>
          </p:nvPr>
        </p:nvSpPr>
        <p:spPr/>
        <p:txBody>
          <a:bodyPr/>
          <a:lstStyle/>
          <a:p>
            <a:pPr marL="0" indent="0" algn="ctr">
              <a:buNone/>
            </a:pPr>
            <a:endParaRPr lang="en-US" dirty="0"/>
          </a:p>
          <a:p>
            <a:pPr marL="0" indent="0" algn="ctr">
              <a:buNone/>
            </a:pPr>
            <a:endParaRPr lang="en-US" dirty="0"/>
          </a:p>
          <a:p>
            <a:pPr marL="0" indent="0" algn="ctr">
              <a:buNone/>
            </a:pPr>
            <a:r>
              <a:rPr lang="en-US" sz="3200" i="1" dirty="0">
                <a:solidFill>
                  <a:schemeClr val="bg1"/>
                </a:solidFill>
              </a:rPr>
              <a:t>Extra Material</a:t>
            </a:r>
          </a:p>
        </p:txBody>
      </p:sp>
      <p:sp>
        <p:nvSpPr>
          <p:cNvPr id="3" name="Slide Number Placeholder 2">
            <a:extLst>
              <a:ext uri="{FF2B5EF4-FFF2-40B4-BE49-F238E27FC236}">
                <a16:creationId xmlns:a16="http://schemas.microsoft.com/office/drawing/2014/main" id="{C269D892-0824-CA4B-F915-B2C73736ED42}"/>
              </a:ext>
            </a:extLst>
          </p:cNvPr>
          <p:cNvSpPr>
            <a:spLocks noGrp="1"/>
          </p:cNvSpPr>
          <p:nvPr>
            <p:ph type="sldNum" sz="quarter" idx="11"/>
          </p:nvPr>
        </p:nvSpPr>
        <p:spPr/>
        <p:txBody>
          <a:bodyPr/>
          <a:lstStyle/>
          <a:p>
            <a:pPr>
              <a:defRPr/>
            </a:pPr>
            <a:fld id="{4703B35A-92CA-9244-943F-6D1BF23D8702}" type="slidenum">
              <a:rPr lang="en-US" smtClean="0"/>
              <a:pPr>
                <a:defRPr/>
              </a:pPr>
              <a:t>33</a:t>
            </a:fld>
            <a:endParaRPr lang="en-US"/>
          </a:p>
        </p:txBody>
      </p:sp>
    </p:spTree>
    <p:extLst>
      <p:ext uri="{BB962C8B-B14F-4D97-AF65-F5344CB8AC3E}">
        <p14:creationId xmlns:p14="http://schemas.microsoft.com/office/powerpoint/2010/main" val="2140962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C2A05C9-4B00-47DF-05CB-E0D322904BEA}"/>
              </a:ext>
            </a:extLst>
          </p:cNvPr>
          <p:cNvSpPr>
            <a:spLocks noGrp="1"/>
          </p:cNvSpPr>
          <p:nvPr>
            <p:ph type="sldNum" sz="quarter" idx="11"/>
          </p:nvPr>
        </p:nvSpPr>
        <p:spPr/>
        <p:txBody>
          <a:bodyPr/>
          <a:lstStyle/>
          <a:p>
            <a:pPr>
              <a:defRPr/>
            </a:pPr>
            <a:fld id="{4703B35A-92CA-9244-943F-6D1BF23D8702}" type="slidenum">
              <a:rPr lang="en-US" smtClean="0"/>
              <a:pPr>
                <a:defRPr/>
              </a:pPr>
              <a:t>34</a:t>
            </a:fld>
            <a:endParaRPr lang="en-US"/>
          </a:p>
        </p:txBody>
      </p:sp>
      <p:sp>
        <p:nvSpPr>
          <p:cNvPr id="8" name="Rectangle 7">
            <a:extLst>
              <a:ext uri="{FF2B5EF4-FFF2-40B4-BE49-F238E27FC236}">
                <a16:creationId xmlns:a16="http://schemas.microsoft.com/office/drawing/2014/main" id="{67BF0004-4E68-471B-7A6D-55AE66D258B6}"/>
              </a:ext>
            </a:extLst>
          </p:cNvPr>
          <p:cNvSpPr/>
          <p:nvPr/>
        </p:nvSpPr>
        <p:spPr bwMode="auto">
          <a:xfrm>
            <a:off x="1143000" y="4503762"/>
            <a:ext cx="731861" cy="639739"/>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sz="1050" b="1">
              <a:latin typeface="Arial" charset="0"/>
            </a:endParaRPr>
          </a:p>
        </p:txBody>
      </p:sp>
      <p:sp>
        <p:nvSpPr>
          <p:cNvPr id="9" name="Rectangle 8">
            <a:extLst>
              <a:ext uri="{FF2B5EF4-FFF2-40B4-BE49-F238E27FC236}">
                <a16:creationId xmlns:a16="http://schemas.microsoft.com/office/drawing/2014/main" id="{6F858714-D33C-FFAC-F290-D61893DEEAA2}"/>
              </a:ext>
            </a:extLst>
          </p:cNvPr>
          <p:cNvSpPr/>
          <p:nvPr/>
        </p:nvSpPr>
        <p:spPr bwMode="auto">
          <a:xfrm>
            <a:off x="4215452" y="4503762"/>
            <a:ext cx="731861" cy="639739"/>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8580" tIns="34290" rIns="68580" bIns="34290" numCol="1" rtlCol="0" anchor="t" anchorCtr="0" compatLnSpc="1">
            <a:prstTxWarp prst="textNoShape">
              <a:avLst/>
            </a:prstTxWarp>
          </a:bodyPr>
          <a:lstStyle/>
          <a:p>
            <a:pPr defTabSz="685800"/>
            <a:endParaRPr lang="en-US" sz="1050" b="1">
              <a:latin typeface="Arial" charset="0"/>
            </a:endParaRPr>
          </a:p>
        </p:txBody>
      </p:sp>
      <p:pic>
        <p:nvPicPr>
          <p:cNvPr id="10" name="Picture 9">
            <a:extLst>
              <a:ext uri="{FF2B5EF4-FFF2-40B4-BE49-F238E27FC236}">
                <a16:creationId xmlns:a16="http://schemas.microsoft.com/office/drawing/2014/main" id="{D46E76E2-BCF0-650E-6CAC-DC8AD8BA3C8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5185" y="3223529"/>
            <a:ext cx="3282179" cy="1827712"/>
          </a:xfrm>
          <a:prstGeom prst="rect">
            <a:avLst/>
          </a:prstGeom>
        </p:spPr>
      </p:pic>
      <p:sp>
        <p:nvSpPr>
          <p:cNvPr id="11" name="Content Placeholder 2">
            <a:extLst>
              <a:ext uri="{FF2B5EF4-FFF2-40B4-BE49-F238E27FC236}">
                <a16:creationId xmlns:a16="http://schemas.microsoft.com/office/drawing/2014/main" id="{284A38BD-CACA-7517-41D6-56BDA72A5BBB}"/>
              </a:ext>
            </a:extLst>
          </p:cNvPr>
          <p:cNvSpPr txBox="1">
            <a:spLocks/>
          </p:cNvSpPr>
          <p:nvPr/>
        </p:nvSpPr>
        <p:spPr>
          <a:xfrm>
            <a:off x="276659" y="986575"/>
            <a:ext cx="4194026" cy="3678865"/>
          </a:xfrm>
          <a:prstGeom prst="rect">
            <a:avLst/>
          </a:prstGeom>
        </p:spPr>
        <p:txBody>
          <a:bodyPr vert="horz">
            <a:noAutofit/>
          </a:bodyPr>
          <a:lstStyle>
            <a:lvl1pPr marL="342900" indent="-342900" algn="l" rtl="0" eaLnBrk="0" fontAlgn="base" hangingPunct="0">
              <a:spcBef>
                <a:spcPct val="20000"/>
              </a:spcBef>
              <a:spcAft>
                <a:spcPct val="0"/>
              </a:spcAft>
              <a:buClr>
                <a:schemeClr val="tx1"/>
              </a:buClr>
              <a:buSzPct val="75000"/>
              <a:buFont typeface="Monotype Sorts" charset="0"/>
              <a:buChar char="l"/>
              <a:defRPr sz="2400">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SzPct val="100000"/>
              <a:buChar char="»"/>
              <a:defRPr>
                <a:solidFill>
                  <a:schemeClr val="tx1"/>
                </a:solidFill>
                <a:latin typeface="+mn-lt"/>
                <a:ea typeface="+mn-ea"/>
              </a:defRPr>
            </a:lvl2pPr>
            <a:lvl3pPr marL="11430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3pPr>
            <a:lvl4pPr marL="1600200" indent="-228600" algn="l" rtl="0" eaLnBrk="0" fontAlgn="base" hangingPunct="0">
              <a:spcBef>
                <a:spcPct val="20000"/>
              </a:spcBef>
              <a:spcAft>
                <a:spcPct val="0"/>
              </a:spcAft>
              <a:buClr>
                <a:schemeClr val="tx1"/>
              </a:buClr>
              <a:buSzPct val="65000"/>
              <a:buFont typeface="Monotype Sorts" charset="0"/>
              <a:buChar char="l"/>
              <a:defRPr sz="16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100000"/>
              <a:buChar char="»"/>
              <a:defRPr sz="1600">
                <a:solidFill>
                  <a:schemeClr val="tx1"/>
                </a:solidFill>
                <a:latin typeface="+mn-lt"/>
                <a:ea typeface="+mn-ea"/>
              </a:defRPr>
            </a:lvl9pPr>
          </a:lstStyle>
          <a:p>
            <a:pPr marL="0" indent="0">
              <a:buNone/>
            </a:pPr>
            <a:r>
              <a:rPr lang="en-US" sz="1600" b="0" dirty="0">
                <a:solidFill>
                  <a:schemeClr val="bg1"/>
                </a:solidFill>
              </a:rPr>
              <a:t>GW190521 (observed in O3a)</a:t>
            </a:r>
            <a:r>
              <a:rPr lang="en-US" sz="1200" b="0" dirty="0">
                <a:solidFill>
                  <a:schemeClr val="bg1"/>
                </a:solidFill>
              </a:rPr>
              <a:t> </a:t>
            </a:r>
          </a:p>
          <a:p>
            <a:r>
              <a:rPr lang="en-US" sz="1200" b="0" dirty="0">
                <a:solidFill>
                  <a:schemeClr val="bg1"/>
                </a:solidFill>
                <a:sym typeface="Wingdings" pitchFamily="2" charset="2"/>
              </a:rPr>
              <a:t>At the time, the most massive BBH merger observed</a:t>
            </a:r>
          </a:p>
          <a:p>
            <a:pPr lvl="1"/>
            <a:r>
              <a:rPr lang="en-US" sz="800" b="0" dirty="0">
                <a:solidFill>
                  <a:schemeClr val="bg1"/>
                </a:solidFill>
                <a:sym typeface="Wingdings" pitchFamily="2" charset="2"/>
              </a:rPr>
              <a:t>Distance of ~ 4 </a:t>
            </a:r>
            <a:r>
              <a:rPr lang="en-US" sz="800" b="0" dirty="0" err="1">
                <a:solidFill>
                  <a:schemeClr val="bg1"/>
                </a:solidFill>
                <a:sym typeface="Wingdings" pitchFamily="2" charset="2"/>
              </a:rPr>
              <a:t>Gpc</a:t>
            </a:r>
            <a:r>
              <a:rPr lang="en-US" sz="800" b="0" dirty="0">
                <a:solidFill>
                  <a:schemeClr val="bg1"/>
                </a:solidFill>
                <a:sym typeface="Wingdings" pitchFamily="2" charset="2"/>
              </a:rPr>
              <a:t> (z ~ 0.64)</a:t>
            </a:r>
          </a:p>
          <a:p>
            <a:r>
              <a:rPr lang="en-US" sz="1200" b="0" dirty="0">
                <a:solidFill>
                  <a:schemeClr val="bg1"/>
                </a:solidFill>
                <a:sym typeface="Wingdings" pitchFamily="2" charset="2"/>
              </a:rPr>
              <a:t>First ever observation of an intermediate mass black hole (MBH &gt; 150 M</a:t>
            </a:r>
            <a:r>
              <a:rPr lang="en-US" sz="1200" b="0" baseline="-25000" dirty="0">
                <a:solidFill>
                  <a:schemeClr val="bg1"/>
                </a:solidFill>
                <a:sym typeface="Wingdings" pitchFamily="2" charset="2"/>
              </a:rPr>
              <a:t>☉</a:t>
            </a:r>
            <a:r>
              <a:rPr lang="en-US" sz="1200" b="0" dirty="0">
                <a:solidFill>
                  <a:schemeClr val="bg1"/>
                </a:solidFill>
                <a:sym typeface="Wingdings" pitchFamily="2" charset="2"/>
              </a:rPr>
              <a:t>)</a:t>
            </a:r>
            <a:endParaRPr lang="en-US" sz="1200" b="0" dirty="0">
              <a:solidFill>
                <a:schemeClr val="bg1"/>
              </a:solidFill>
            </a:endParaRPr>
          </a:p>
          <a:p>
            <a:r>
              <a:rPr lang="en-US" sz="1200" b="0" dirty="0">
                <a:solidFill>
                  <a:schemeClr val="bg1"/>
                </a:solidFill>
              </a:rPr>
              <a:t>More massive progenitor falls in the (</a:t>
            </a:r>
            <a:r>
              <a:rPr lang="en-US" sz="1200" b="0" dirty="0" err="1">
                <a:solidFill>
                  <a:schemeClr val="bg1"/>
                </a:solidFill>
              </a:rPr>
              <a:t>pulsational</a:t>
            </a:r>
            <a:r>
              <a:rPr lang="en-US" sz="1200" b="0" dirty="0">
                <a:solidFill>
                  <a:schemeClr val="bg1"/>
                </a:solidFill>
              </a:rPr>
              <a:t>) pair instability gap 60 </a:t>
            </a:r>
            <a:r>
              <a:rPr lang="en-US" sz="1200" b="0" dirty="0">
                <a:solidFill>
                  <a:schemeClr val="bg1"/>
                </a:solidFill>
                <a:sym typeface="Wingdings" pitchFamily="2" charset="2"/>
              </a:rPr>
              <a:t>M</a:t>
            </a:r>
            <a:r>
              <a:rPr lang="en-US" sz="1200" b="0" baseline="-25000" dirty="0">
                <a:solidFill>
                  <a:schemeClr val="bg1"/>
                </a:solidFill>
                <a:sym typeface="Wingdings" pitchFamily="2" charset="2"/>
              </a:rPr>
              <a:t>☉ </a:t>
            </a:r>
            <a:r>
              <a:rPr lang="en-US" sz="1200" b="0" dirty="0">
                <a:solidFill>
                  <a:schemeClr val="bg1"/>
                </a:solidFill>
              </a:rPr>
              <a:t>&lt; </a:t>
            </a:r>
            <a:r>
              <a:rPr lang="en-US" sz="1200" b="0" i="1" dirty="0">
                <a:solidFill>
                  <a:schemeClr val="bg1"/>
                </a:solidFill>
                <a:sym typeface="Wingdings" pitchFamily="2" charset="2"/>
              </a:rPr>
              <a:t>M</a:t>
            </a:r>
            <a:r>
              <a:rPr lang="en-US" sz="1200" b="0" i="1" baseline="-25000" dirty="0">
                <a:solidFill>
                  <a:schemeClr val="bg1"/>
                </a:solidFill>
                <a:sym typeface="Wingdings" pitchFamily="2" charset="2"/>
              </a:rPr>
              <a:t>1</a:t>
            </a:r>
            <a:r>
              <a:rPr lang="en-US" sz="1200" b="0" i="1" dirty="0">
                <a:solidFill>
                  <a:schemeClr val="bg1"/>
                </a:solidFill>
                <a:sym typeface="Wingdings" pitchFamily="2" charset="2"/>
              </a:rPr>
              <a:t> &lt; 80</a:t>
            </a:r>
            <a:r>
              <a:rPr lang="en-US" sz="1200" b="0" dirty="0">
                <a:solidFill>
                  <a:schemeClr val="bg1"/>
                </a:solidFill>
                <a:sym typeface="Wingdings" pitchFamily="2" charset="2"/>
              </a:rPr>
              <a:t> M</a:t>
            </a:r>
            <a:r>
              <a:rPr lang="en-US" sz="1200" b="0" baseline="-25000" dirty="0">
                <a:solidFill>
                  <a:schemeClr val="bg1"/>
                </a:solidFill>
                <a:sym typeface="Wingdings" pitchFamily="2" charset="2"/>
              </a:rPr>
              <a:t>☉</a:t>
            </a:r>
            <a:endParaRPr lang="en-US" sz="1200" b="0" dirty="0">
              <a:solidFill>
                <a:schemeClr val="bg1"/>
              </a:solidFill>
            </a:endParaRPr>
          </a:p>
          <a:p>
            <a:r>
              <a:rPr lang="en-US" sz="1200" b="0" dirty="0">
                <a:solidFill>
                  <a:schemeClr val="bg1"/>
                </a:solidFill>
              </a:rPr>
              <a:t>Strong evidence for spin precession; both progenitor black holes were spinning </a:t>
            </a:r>
          </a:p>
          <a:p>
            <a:pPr marL="0" indent="0">
              <a:buNone/>
            </a:pPr>
            <a:r>
              <a:rPr lang="en-US" sz="1200" b="0" dirty="0">
                <a:solidFill>
                  <a:schemeClr val="bg1"/>
                </a:solidFill>
                <a:sym typeface="Wingdings" pitchFamily="2" charset="2"/>
              </a:rPr>
              <a:t>        </a:t>
            </a:r>
            <a:r>
              <a:rPr lang="en-US" sz="1200" b="0" dirty="0">
                <a:solidFill>
                  <a:schemeClr val="bg1"/>
                </a:solidFill>
              </a:rPr>
              <a:t>Implications for how these black holes formed</a:t>
            </a:r>
          </a:p>
          <a:p>
            <a:endParaRPr lang="en-US" sz="1200" b="0" dirty="0">
              <a:solidFill>
                <a:schemeClr val="bg1"/>
              </a:solidFill>
            </a:endParaRPr>
          </a:p>
          <a:p>
            <a:endParaRPr lang="en-US" sz="1200" b="0" dirty="0">
              <a:solidFill>
                <a:schemeClr val="bg1"/>
              </a:solidFill>
            </a:endParaRPr>
          </a:p>
          <a:p>
            <a:endParaRPr lang="en-US" sz="1200" b="0" baseline="-25000" dirty="0">
              <a:solidFill>
                <a:schemeClr val="bg1"/>
              </a:solidFill>
            </a:endParaRPr>
          </a:p>
          <a:p>
            <a:endParaRPr lang="en-US" sz="1200" b="0" dirty="0">
              <a:solidFill>
                <a:schemeClr val="bg1"/>
              </a:solidFill>
            </a:endParaRPr>
          </a:p>
          <a:p>
            <a:endParaRPr lang="en-US" sz="1200" b="0" dirty="0">
              <a:solidFill>
                <a:schemeClr val="bg1"/>
              </a:solidFill>
            </a:endParaRPr>
          </a:p>
          <a:p>
            <a:endParaRPr lang="en-US" sz="1200" b="0" dirty="0">
              <a:solidFill>
                <a:schemeClr val="bg1"/>
              </a:solidFill>
            </a:endParaRPr>
          </a:p>
          <a:p>
            <a:endParaRPr lang="en-US" sz="1200" b="0" dirty="0">
              <a:solidFill>
                <a:schemeClr val="bg1"/>
              </a:solidFill>
            </a:endParaRPr>
          </a:p>
          <a:p>
            <a:endParaRPr lang="en-US" sz="1200" b="0" dirty="0">
              <a:solidFill>
                <a:schemeClr val="bg1"/>
              </a:solidFill>
            </a:endParaRPr>
          </a:p>
          <a:p>
            <a:endParaRPr lang="en-US" sz="1200" b="0" dirty="0">
              <a:solidFill>
                <a:schemeClr val="bg1"/>
              </a:solidFill>
            </a:endParaRPr>
          </a:p>
          <a:p>
            <a:endParaRPr lang="en-US" sz="1200" b="0" dirty="0">
              <a:solidFill>
                <a:schemeClr val="bg1"/>
              </a:solidFill>
            </a:endParaRPr>
          </a:p>
          <a:p>
            <a:pPr marL="0" indent="0">
              <a:buNone/>
            </a:pPr>
            <a:endParaRPr lang="en-US" sz="1200" b="0" dirty="0">
              <a:solidFill>
                <a:schemeClr val="bg1"/>
              </a:solidFill>
            </a:endParaRPr>
          </a:p>
          <a:p>
            <a:endParaRPr lang="en-US" sz="1200" b="0" dirty="0">
              <a:solidFill>
                <a:schemeClr val="bg1"/>
              </a:solidFill>
            </a:endParaRPr>
          </a:p>
          <a:p>
            <a:endParaRPr lang="en-US" sz="1200" b="0" dirty="0">
              <a:solidFill>
                <a:schemeClr val="bg1"/>
              </a:solidFill>
            </a:endParaRPr>
          </a:p>
          <a:p>
            <a:pPr marL="0" indent="0">
              <a:buNone/>
            </a:pPr>
            <a:endParaRPr lang="en-US" sz="1200" b="0" dirty="0">
              <a:solidFill>
                <a:schemeClr val="bg1"/>
              </a:solidFill>
            </a:endParaRPr>
          </a:p>
        </p:txBody>
      </p:sp>
      <p:sp>
        <p:nvSpPr>
          <p:cNvPr id="17" name="Rectangle 16">
            <a:extLst>
              <a:ext uri="{FF2B5EF4-FFF2-40B4-BE49-F238E27FC236}">
                <a16:creationId xmlns:a16="http://schemas.microsoft.com/office/drawing/2014/main" id="{2C07BDE6-037E-C956-01C5-33611FB33A78}"/>
              </a:ext>
            </a:extLst>
          </p:cNvPr>
          <p:cNvSpPr/>
          <p:nvPr/>
        </p:nvSpPr>
        <p:spPr>
          <a:xfrm>
            <a:off x="895690" y="3261440"/>
            <a:ext cx="3179075" cy="261610"/>
          </a:xfrm>
          <a:prstGeom prst="rect">
            <a:avLst/>
          </a:prstGeom>
        </p:spPr>
        <p:txBody>
          <a:bodyPr wrap="none">
            <a:spAutoFit/>
          </a:bodyPr>
          <a:lstStyle/>
          <a:p>
            <a:r>
              <a:rPr lang="en-US" sz="1100" dirty="0">
                <a:solidFill>
                  <a:schemeClr val="bg1"/>
                </a:solidFill>
                <a:latin typeface="Helvetica" pitchFamily="2" charset="0"/>
              </a:rPr>
              <a:t>Is this a 2</a:t>
            </a:r>
            <a:r>
              <a:rPr lang="en-US" sz="1100" baseline="30000" dirty="0">
                <a:solidFill>
                  <a:schemeClr val="bg1"/>
                </a:solidFill>
                <a:latin typeface="Helvetica" pitchFamily="2" charset="0"/>
              </a:rPr>
              <a:t>nd</a:t>
            </a:r>
            <a:r>
              <a:rPr lang="en-US" sz="1100" dirty="0">
                <a:solidFill>
                  <a:schemeClr val="bg1"/>
                </a:solidFill>
                <a:latin typeface="Helvetica" pitchFamily="2" charset="0"/>
              </a:rPr>
              <a:t> Generation Black Hole Merger?</a:t>
            </a:r>
            <a:endParaRPr lang="en-US" sz="1100" dirty="0">
              <a:latin typeface="Helvetica" pitchFamily="2" charset="0"/>
            </a:endParaRPr>
          </a:p>
        </p:txBody>
      </p:sp>
      <p:pic>
        <p:nvPicPr>
          <p:cNvPr id="18" name="Picture 17">
            <a:extLst>
              <a:ext uri="{FF2B5EF4-FFF2-40B4-BE49-F238E27FC236}">
                <a16:creationId xmlns:a16="http://schemas.microsoft.com/office/drawing/2014/main" id="{40514573-C410-D5CA-C0FF-2F749B1749F1}"/>
              </a:ext>
            </a:extLst>
          </p:cNvPr>
          <p:cNvPicPr>
            <a:picLocks noChangeAspect="1"/>
          </p:cNvPicPr>
          <p:nvPr/>
        </p:nvPicPr>
        <p:blipFill>
          <a:blip r:embed="rId4"/>
          <a:stretch>
            <a:fillRect/>
          </a:stretch>
        </p:blipFill>
        <p:spPr>
          <a:xfrm>
            <a:off x="4455343" y="1438284"/>
            <a:ext cx="4449584" cy="2148947"/>
          </a:xfrm>
          <a:prstGeom prst="rect">
            <a:avLst/>
          </a:prstGeom>
        </p:spPr>
      </p:pic>
      <p:sp>
        <p:nvSpPr>
          <p:cNvPr id="19" name="TextBox 18">
            <a:extLst>
              <a:ext uri="{FF2B5EF4-FFF2-40B4-BE49-F238E27FC236}">
                <a16:creationId xmlns:a16="http://schemas.microsoft.com/office/drawing/2014/main" id="{1F237281-12DF-9BEE-5DDF-C6A34DD48416}"/>
              </a:ext>
            </a:extLst>
          </p:cNvPr>
          <p:cNvSpPr txBox="1"/>
          <p:nvPr/>
        </p:nvSpPr>
        <p:spPr>
          <a:xfrm>
            <a:off x="4395890" y="3818371"/>
            <a:ext cx="4628205" cy="338554"/>
          </a:xfrm>
          <a:prstGeom prst="rect">
            <a:avLst/>
          </a:prstGeom>
          <a:solidFill>
            <a:srgbClr val="618FFD"/>
          </a:solidFill>
          <a:ln w="9525">
            <a:noFill/>
            <a:miter lim="800000"/>
            <a:headEnd/>
            <a:tailEnd/>
          </a:ln>
        </p:spPr>
        <p:txBody>
          <a:bodyPr wrap="square">
            <a:spAutoFit/>
          </a:bodyPr>
          <a:lstStyle>
            <a:defPPr>
              <a:defRPr lang="en-US"/>
            </a:defPPr>
            <a:lvl1pPr>
              <a:defRPr sz="600" b="0">
                <a:solidFill>
                  <a:srgbClr val="000000"/>
                </a:solidFill>
              </a:defRPr>
            </a:lvl1pPr>
          </a:lstStyle>
          <a:p>
            <a:r>
              <a:rPr lang="en-US" sz="800" dirty="0"/>
              <a:t>B. Abbott et al., (LIGO Scientific Collaboration, Virgo Collaboration), “GW190521: A binary black hole merger with a total mass of 150 M☉”, </a:t>
            </a:r>
            <a:r>
              <a:rPr lang="en-US" sz="800" dirty="0">
                <a:solidFill>
                  <a:schemeClr val="tx1"/>
                </a:solidFill>
                <a:hlinkClick r:id="rId5">
                  <a:extLst>
                    <a:ext uri="{A12FA001-AC4F-418D-AE19-62706E023703}">
                      <ahyp:hlinkClr xmlns:ahyp="http://schemas.microsoft.com/office/drawing/2018/hyperlinkcolor" val="tx"/>
                    </a:ext>
                  </a:extLst>
                </a:hlinkClick>
              </a:rPr>
              <a:t>Phys. Rev. Lett. 125, 101102 (2020). </a:t>
            </a:r>
            <a:endParaRPr lang="en-US" sz="800" dirty="0">
              <a:solidFill>
                <a:schemeClr val="tx1"/>
              </a:solidFill>
            </a:endParaRPr>
          </a:p>
        </p:txBody>
      </p:sp>
      <p:sp>
        <p:nvSpPr>
          <p:cNvPr id="2" name="Rectangle 1">
            <a:extLst>
              <a:ext uri="{FF2B5EF4-FFF2-40B4-BE49-F238E27FC236}">
                <a16:creationId xmlns:a16="http://schemas.microsoft.com/office/drawing/2014/main" id="{FFF83E67-7C84-4305-99AD-9B4DC987DC53}"/>
              </a:ext>
            </a:extLst>
          </p:cNvPr>
          <p:cNvSpPr/>
          <p:nvPr/>
        </p:nvSpPr>
        <p:spPr>
          <a:xfrm>
            <a:off x="379242" y="292608"/>
            <a:ext cx="8541027" cy="707886"/>
          </a:xfrm>
          <a:prstGeom prst="rect">
            <a:avLst/>
          </a:prstGeom>
        </p:spPr>
        <p:txBody>
          <a:bodyPr wrap="square">
            <a:spAutoFit/>
          </a:bodyPr>
          <a:lstStyle/>
          <a:p>
            <a:r>
              <a:rPr lang="en-US" sz="2000" dirty="0">
                <a:solidFill>
                  <a:srgbClr val="FFFFFF"/>
                </a:solidFill>
                <a:latin typeface="Helvetica"/>
                <a:cs typeface="Helvetica"/>
              </a:rPr>
              <a:t>Intermediate Mass Black Holes; Black Holes in the Pair Instability Gap</a:t>
            </a:r>
            <a:endParaRPr lang="is-IS" sz="2000" dirty="0">
              <a:solidFill>
                <a:srgbClr val="FFFFFF"/>
              </a:solidFill>
              <a:latin typeface="Helvetica"/>
              <a:cs typeface="Helvetica"/>
            </a:endParaRPr>
          </a:p>
        </p:txBody>
      </p:sp>
      <p:sp>
        <p:nvSpPr>
          <p:cNvPr id="4" name="TextBox 3">
            <a:extLst>
              <a:ext uri="{FF2B5EF4-FFF2-40B4-BE49-F238E27FC236}">
                <a16:creationId xmlns:a16="http://schemas.microsoft.com/office/drawing/2014/main" id="{FD7E6A2D-BC8E-A93C-A46E-42FA43E87279}"/>
              </a:ext>
            </a:extLst>
          </p:cNvPr>
          <p:cNvSpPr txBox="1"/>
          <p:nvPr/>
        </p:nvSpPr>
        <p:spPr>
          <a:xfrm>
            <a:off x="1946298" y="3530772"/>
            <a:ext cx="538930" cy="230832"/>
          </a:xfrm>
          <a:prstGeom prst="rect">
            <a:avLst/>
          </a:prstGeom>
          <a:solidFill>
            <a:srgbClr val="934815"/>
          </a:solidFill>
        </p:spPr>
        <p:txBody>
          <a:bodyPr wrap="none" rtlCol="0">
            <a:spAutoFit/>
          </a:bodyPr>
          <a:lstStyle/>
          <a:p>
            <a:r>
              <a:rPr lang="en-US" sz="900" dirty="0">
                <a:solidFill>
                  <a:srgbClr val="C8B2AC"/>
                </a:solidFill>
              </a:rPr>
              <a:t>95 M</a:t>
            </a:r>
            <a:r>
              <a:rPr lang="en-US" sz="900" b="0" baseline="-25000" dirty="0">
                <a:solidFill>
                  <a:schemeClr val="bg1"/>
                </a:solidFill>
                <a:sym typeface="Wingdings" pitchFamily="2" charset="2"/>
              </a:rPr>
              <a:t> ☉</a:t>
            </a:r>
            <a:endParaRPr lang="en-US" sz="900" dirty="0">
              <a:solidFill>
                <a:srgbClr val="C8B2AC"/>
              </a:solidFill>
            </a:endParaRPr>
          </a:p>
        </p:txBody>
      </p:sp>
      <p:sp>
        <p:nvSpPr>
          <p:cNvPr id="5" name="TextBox 4">
            <a:extLst>
              <a:ext uri="{FF2B5EF4-FFF2-40B4-BE49-F238E27FC236}">
                <a16:creationId xmlns:a16="http://schemas.microsoft.com/office/drawing/2014/main" id="{B507963B-3AF0-B5A5-8231-1DE525672C1F}"/>
              </a:ext>
            </a:extLst>
          </p:cNvPr>
          <p:cNvSpPr txBox="1"/>
          <p:nvPr/>
        </p:nvSpPr>
        <p:spPr>
          <a:xfrm>
            <a:off x="1508930" y="4137385"/>
            <a:ext cx="617477" cy="261610"/>
          </a:xfrm>
          <a:prstGeom prst="rect">
            <a:avLst/>
          </a:prstGeom>
          <a:solidFill>
            <a:srgbClr val="934815"/>
          </a:solidFill>
        </p:spPr>
        <p:txBody>
          <a:bodyPr wrap="none" rtlCol="0">
            <a:spAutoFit/>
          </a:bodyPr>
          <a:lstStyle/>
          <a:p>
            <a:r>
              <a:rPr lang="en-US" sz="1100" dirty="0">
                <a:solidFill>
                  <a:srgbClr val="C8B2AC"/>
                </a:solidFill>
              </a:rPr>
              <a:t>69 M</a:t>
            </a:r>
            <a:r>
              <a:rPr lang="en-US" sz="1100" b="0" baseline="-25000" dirty="0">
                <a:solidFill>
                  <a:schemeClr val="bg1"/>
                </a:solidFill>
                <a:sym typeface="Wingdings" pitchFamily="2" charset="2"/>
              </a:rPr>
              <a:t> ☉</a:t>
            </a:r>
            <a:endParaRPr lang="en-US" sz="1100" dirty="0">
              <a:solidFill>
                <a:srgbClr val="C8B2AC"/>
              </a:solidFill>
            </a:endParaRPr>
          </a:p>
        </p:txBody>
      </p:sp>
      <p:sp>
        <p:nvSpPr>
          <p:cNvPr id="7" name="TextBox 6">
            <a:extLst>
              <a:ext uri="{FF2B5EF4-FFF2-40B4-BE49-F238E27FC236}">
                <a16:creationId xmlns:a16="http://schemas.microsoft.com/office/drawing/2014/main" id="{5D3C90B4-20CD-C6E1-B6F7-61D823551613}"/>
              </a:ext>
            </a:extLst>
          </p:cNvPr>
          <p:cNvSpPr txBox="1"/>
          <p:nvPr/>
        </p:nvSpPr>
        <p:spPr>
          <a:xfrm>
            <a:off x="5585587" y="1087525"/>
            <a:ext cx="4575572" cy="261610"/>
          </a:xfrm>
          <a:prstGeom prst="rect">
            <a:avLst/>
          </a:prstGeom>
          <a:noFill/>
        </p:spPr>
        <p:txBody>
          <a:bodyPr wrap="square">
            <a:spAutoFit/>
          </a:bodyPr>
          <a:lstStyle/>
          <a:p>
            <a:r>
              <a:rPr lang="en-US" sz="1100" dirty="0">
                <a:solidFill>
                  <a:schemeClr val="bg1"/>
                </a:solidFill>
              </a:rPr>
              <a:t>GW190521 Has Intrinsic Spin</a:t>
            </a:r>
            <a:endParaRPr lang="en-US" sz="1100" dirty="0"/>
          </a:p>
        </p:txBody>
      </p:sp>
      <p:sp>
        <p:nvSpPr>
          <p:cNvPr id="12" name="TextBox 11">
            <a:extLst>
              <a:ext uri="{FF2B5EF4-FFF2-40B4-BE49-F238E27FC236}">
                <a16:creationId xmlns:a16="http://schemas.microsoft.com/office/drawing/2014/main" id="{56052440-95F0-397F-1A70-9E8CF75F1CE5}"/>
              </a:ext>
            </a:extLst>
          </p:cNvPr>
          <p:cNvSpPr txBox="1"/>
          <p:nvPr/>
        </p:nvSpPr>
        <p:spPr>
          <a:xfrm>
            <a:off x="4380548" y="4287786"/>
            <a:ext cx="4628205" cy="461665"/>
          </a:xfrm>
          <a:prstGeom prst="rect">
            <a:avLst/>
          </a:prstGeom>
          <a:solidFill>
            <a:srgbClr val="618FFD"/>
          </a:solidFill>
          <a:ln w="9525">
            <a:noFill/>
            <a:miter lim="800000"/>
            <a:headEnd/>
            <a:tailEnd/>
          </a:ln>
        </p:spPr>
        <p:txBody>
          <a:bodyPr wrap="square">
            <a:spAutoFit/>
          </a:bodyPr>
          <a:lstStyle>
            <a:defPPr>
              <a:defRPr lang="en-US"/>
            </a:defPPr>
            <a:lvl1pPr>
              <a:defRPr sz="800" b="0">
                <a:solidFill>
                  <a:srgbClr val="000000"/>
                </a:solidFill>
              </a:defRPr>
            </a:lvl1pPr>
          </a:lstStyle>
          <a:p>
            <a:r>
              <a:rPr lang="en-US" dirty="0"/>
              <a:t>B. Abbott et al., (LIGO Scientific Collaboration, Virgo Collaboration), “Properties and astrophysical implications of the 150 M☉ binary black hole merger GW190521”, </a:t>
            </a:r>
            <a:r>
              <a:rPr lang="en-US" dirty="0" err="1">
                <a:solidFill>
                  <a:srgbClr val="009688"/>
                </a:solidFill>
                <a:hlinkClick r:id="rId6">
                  <a:extLst>
                    <a:ext uri="{A12FA001-AC4F-418D-AE19-62706E023703}">
                      <ahyp:hlinkClr xmlns:ahyp="http://schemas.microsoft.com/office/drawing/2018/hyperlinkcolor" val="tx"/>
                    </a:ext>
                  </a:extLst>
                </a:hlinkClick>
              </a:rPr>
              <a:t>Astrophys</a:t>
            </a:r>
            <a:r>
              <a:rPr lang="en-US" dirty="0">
                <a:solidFill>
                  <a:schemeClr val="tx1"/>
                </a:solidFill>
                <a:hlinkClick r:id="rId6">
                  <a:extLst>
                    <a:ext uri="{A12FA001-AC4F-418D-AE19-62706E023703}">
                      <ahyp:hlinkClr xmlns:ahyp="http://schemas.microsoft.com/office/drawing/2018/hyperlinkcolor" val="tx"/>
                    </a:ext>
                  </a:extLst>
                </a:hlinkClick>
              </a:rPr>
              <a:t>. J. Lett. 900, L13</a:t>
            </a:r>
            <a:r>
              <a:rPr lang="en-US" dirty="0">
                <a:solidFill>
                  <a:srgbClr val="009688"/>
                </a:solidFill>
                <a:hlinkClick r:id="rId6">
                  <a:extLst>
                    <a:ext uri="{A12FA001-AC4F-418D-AE19-62706E023703}">
                      <ahyp:hlinkClr xmlns:ahyp="http://schemas.microsoft.com/office/drawing/2018/hyperlinkcolor" val="tx"/>
                    </a:ext>
                  </a:extLst>
                </a:hlinkClick>
              </a:rPr>
              <a:t> (2020).</a:t>
            </a:r>
            <a:endParaRPr lang="en-US" dirty="0"/>
          </a:p>
        </p:txBody>
      </p:sp>
    </p:spTree>
    <p:extLst>
      <p:ext uri="{BB962C8B-B14F-4D97-AF65-F5344CB8AC3E}">
        <p14:creationId xmlns:p14="http://schemas.microsoft.com/office/powerpoint/2010/main" val="4085292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64988C6-578A-7724-4A0B-FCB95B7138F1}"/>
              </a:ext>
            </a:extLst>
          </p:cNvPr>
          <p:cNvSpPr>
            <a:spLocks noGrp="1"/>
          </p:cNvSpPr>
          <p:nvPr>
            <p:ph idx="1"/>
          </p:nvPr>
        </p:nvSpPr>
        <p:spPr/>
        <p:txBody>
          <a:bodyPr/>
          <a:lstStyle/>
          <a:p>
            <a:r>
              <a:rPr lang="en-US" dirty="0" err="1"/>
              <a:t>qwe</a:t>
            </a:r>
            <a:endParaRPr lang="en-US" dirty="0"/>
          </a:p>
        </p:txBody>
      </p:sp>
      <p:sp>
        <p:nvSpPr>
          <p:cNvPr id="3" name="Slide Number Placeholder 2">
            <a:extLst>
              <a:ext uri="{FF2B5EF4-FFF2-40B4-BE49-F238E27FC236}">
                <a16:creationId xmlns:a16="http://schemas.microsoft.com/office/drawing/2014/main" id="{F285CCF3-8976-DF21-93D9-B3A74E704486}"/>
              </a:ext>
            </a:extLst>
          </p:cNvPr>
          <p:cNvSpPr>
            <a:spLocks noGrp="1"/>
          </p:cNvSpPr>
          <p:nvPr>
            <p:ph type="sldNum" sz="quarter" idx="11"/>
          </p:nvPr>
        </p:nvSpPr>
        <p:spPr/>
        <p:txBody>
          <a:bodyPr/>
          <a:lstStyle/>
          <a:p>
            <a:pPr>
              <a:defRPr/>
            </a:pPr>
            <a:fld id="{4703B35A-92CA-9244-943F-6D1BF23D8702}" type="slidenum">
              <a:rPr lang="en-US" smtClean="0"/>
              <a:pPr>
                <a:defRPr/>
              </a:pPr>
              <a:t>35</a:t>
            </a:fld>
            <a:endParaRPr lang="en-US"/>
          </a:p>
        </p:txBody>
      </p:sp>
      <p:pic>
        <p:nvPicPr>
          <p:cNvPr id="4" name="Picture 3">
            <a:extLst>
              <a:ext uri="{FF2B5EF4-FFF2-40B4-BE49-F238E27FC236}">
                <a16:creationId xmlns:a16="http://schemas.microsoft.com/office/drawing/2014/main" id="{60FF3DF5-B999-F277-3089-3EEB8CC80761}"/>
              </a:ext>
            </a:extLst>
          </p:cNvPr>
          <p:cNvPicPr>
            <a:picLocks noChangeAspect="1"/>
          </p:cNvPicPr>
          <p:nvPr/>
        </p:nvPicPr>
        <p:blipFill>
          <a:blip r:embed="rId3"/>
          <a:stretch>
            <a:fillRect/>
          </a:stretch>
        </p:blipFill>
        <p:spPr>
          <a:xfrm>
            <a:off x="272076" y="1200151"/>
            <a:ext cx="4299924" cy="2743200"/>
          </a:xfrm>
          <a:prstGeom prst="rect">
            <a:avLst/>
          </a:prstGeom>
        </p:spPr>
      </p:pic>
      <p:pic>
        <p:nvPicPr>
          <p:cNvPr id="5" name="Picture 4">
            <a:extLst>
              <a:ext uri="{FF2B5EF4-FFF2-40B4-BE49-F238E27FC236}">
                <a16:creationId xmlns:a16="http://schemas.microsoft.com/office/drawing/2014/main" id="{F59CD1DA-4B16-3CB2-77F3-674400D0CD28}"/>
              </a:ext>
            </a:extLst>
          </p:cNvPr>
          <p:cNvPicPr>
            <a:picLocks noChangeAspect="1"/>
          </p:cNvPicPr>
          <p:nvPr/>
        </p:nvPicPr>
        <p:blipFill>
          <a:blip r:embed="rId4"/>
          <a:stretch>
            <a:fillRect/>
          </a:stretch>
        </p:blipFill>
        <p:spPr>
          <a:xfrm>
            <a:off x="4962293" y="1075445"/>
            <a:ext cx="3334213" cy="3316937"/>
          </a:xfrm>
          <a:prstGeom prst="rect">
            <a:avLst/>
          </a:prstGeom>
        </p:spPr>
      </p:pic>
      <p:sp>
        <p:nvSpPr>
          <p:cNvPr id="6" name="Rectangle 7">
            <a:extLst>
              <a:ext uri="{FF2B5EF4-FFF2-40B4-BE49-F238E27FC236}">
                <a16:creationId xmlns:a16="http://schemas.microsoft.com/office/drawing/2014/main" id="{3A82DADF-5E84-1EA3-6532-D73E3B11ABFF}"/>
              </a:ext>
            </a:extLst>
          </p:cNvPr>
          <p:cNvSpPr>
            <a:spLocks noChangeArrowheads="1"/>
          </p:cNvSpPr>
          <p:nvPr/>
        </p:nvSpPr>
        <p:spPr bwMode="auto">
          <a:xfrm>
            <a:off x="448963" y="4064178"/>
            <a:ext cx="3908854" cy="461665"/>
          </a:xfrm>
          <a:prstGeom prst="rect">
            <a:avLst/>
          </a:prstGeom>
          <a:solidFill>
            <a:srgbClr val="618FFD"/>
          </a:solidFill>
          <a:ln w="9525">
            <a:noFill/>
            <a:miter lim="800000"/>
            <a:headEnd/>
            <a:tailEnd/>
          </a:ln>
        </p:spPr>
        <p:txBody>
          <a:bodyPr wrap="square">
            <a:spAutoFit/>
          </a:bodyPr>
          <a:lstStyle/>
          <a:p>
            <a:r>
              <a:rPr lang="en-US" sz="800" b="0" dirty="0">
                <a:solidFill>
                  <a:srgbClr val="000000"/>
                </a:solidFill>
              </a:rPr>
              <a:t>Abbott, et al., (LIGO Scientific Collaboration, Virgo Collaboration) “GW190425: Observation of a Compact Binary Coalescence with Total Mass ∼ 3.4 M</a:t>
            </a:r>
            <a:r>
              <a:rPr lang="en-US" sz="800" b="0" baseline="-25000" dirty="0">
                <a:solidFill>
                  <a:srgbClr val="000000"/>
                </a:solidFill>
              </a:rPr>
              <a:t>⊙</a:t>
            </a:r>
            <a:r>
              <a:rPr lang="en-US" sz="800" b="0" dirty="0">
                <a:solidFill>
                  <a:schemeClr val="tx2"/>
                </a:solidFill>
              </a:rPr>
              <a:t>”, </a:t>
            </a:r>
            <a:r>
              <a:rPr lang="en-US" sz="800" b="0" dirty="0" err="1">
                <a:solidFill>
                  <a:srgbClr val="009688"/>
                </a:solidFill>
                <a:hlinkClick r:id="rId5">
                  <a:extLst>
                    <a:ext uri="{A12FA001-AC4F-418D-AE19-62706E023703}">
                      <ahyp:hlinkClr xmlns:ahyp="http://schemas.microsoft.com/office/drawing/2018/hyperlinkcolor" val="tx"/>
                    </a:ext>
                  </a:extLst>
                </a:hlinkClick>
              </a:rPr>
              <a:t>Astrophys</a:t>
            </a:r>
            <a:r>
              <a:rPr lang="en-US" sz="800" b="0" dirty="0">
                <a:hlinkClick r:id="rId5">
                  <a:extLst>
                    <a:ext uri="{A12FA001-AC4F-418D-AE19-62706E023703}">
                      <ahyp:hlinkClr xmlns:ahyp="http://schemas.microsoft.com/office/drawing/2018/hyperlinkcolor" val="tx"/>
                    </a:ext>
                  </a:extLst>
                </a:hlinkClick>
              </a:rPr>
              <a:t>. J. Lett. 892 L3 (2020)</a:t>
            </a:r>
            <a:r>
              <a:rPr lang="en-US" sz="800" b="0" dirty="0"/>
              <a:t>.</a:t>
            </a:r>
          </a:p>
        </p:txBody>
      </p:sp>
      <p:sp>
        <p:nvSpPr>
          <p:cNvPr id="7" name="Rectangle 7">
            <a:extLst>
              <a:ext uri="{FF2B5EF4-FFF2-40B4-BE49-F238E27FC236}">
                <a16:creationId xmlns:a16="http://schemas.microsoft.com/office/drawing/2014/main" id="{D88947B8-878D-57F9-D476-FC023499870F}"/>
              </a:ext>
            </a:extLst>
          </p:cNvPr>
          <p:cNvSpPr>
            <a:spLocks noChangeArrowheads="1"/>
          </p:cNvSpPr>
          <p:nvPr/>
        </p:nvSpPr>
        <p:spPr bwMode="auto">
          <a:xfrm>
            <a:off x="4572000" y="4457063"/>
            <a:ext cx="3900617" cy="461665"/>
          </a:xfrm>
          <a:prstGeom prst="rect">
            <a:avLst/>
          </a:prstGeom>
          <a:solidFill>
            <a:srgbClr val="618FFD"/>
          </a:solidFill>
          <a:ln w="9525">
            <a:noFill/>
            <a:miter lim="800000"/>
            <a:headEnd/>
            <a:tailEnd/>
          </a:ln>
        </p:spPr>
        <p:txBody>
          <a:bodyPr wrap="square">
            <a:spAutoFit/>
          </a:bodyPr>
          <a:lstStyle/>
          <a:p>
            <a:r>
              <a:rPr lang="en-US" sz="800" b="0" dirty="0">
                <a:solidFill>
                  <a:srgbClr val="000000"/>
                </a:solidFill>
              </a:rPr>
              <a:t>Abbott, et al., (LIGO Scientific Collaboration, Virgo Collaboration, KAGRA Collaboration) “Population of Merging Compact Binaries Inferred Using Gravitational Waves through GWTC-3</a:t>
            </a:r>
            <a:r>
              <a:rPr lang="en-US" sz="800" b="0" dirty="0">
                <a:solidFill>
                  <a:schemeClr val="tx2"/>
                </a:solidFill>
              </a:rPr>
              <a:t>” </a:t>
            </a:r>
            <a:r>
              <a:rPr lang="en-US" sz="800" b="0" dirty="0">
                <a:hlinkClick r:id="rId6">
                  <a:extLst>
                    <a:ext uri="{A12FA001-AC4F-418D-AE19-62706E023703}">
                      <ahyp:hlinkClr xmlns:ahyp="http://schemas.microsoft.com/office/drawing/2018/hyperlinkcolor" val="tx"/>
                    </a:ext>
                  </a:extLst>
                </a:hlinkClick>
              </a:rPr>
              <a:t>Phys. Rev. X 13, 011048 (2023)</a:t>
            </a:r>
            <a:endParaRPr lang="en-US" sz="800" b="0" dirty="0"/>
          </a:p>
        </p:txBody>
      </p:sp>
      <p:sp>
        <p:nvSpPr>
          <p:cNvPr id="8" name="TextBox 7">
            <a:extLst>
              <a:ext uri="{FF2B5EF4-FFF2-40B4-BE49-F238E27FC236}">
                <a16:creationId xmlns:a16="http://schemas.microsoft.com/office/drawing/2014/main" id="{7FB3511A-F833-6EB7-BE8D-62F7B59A2B19}"/>
              </a:ext>
            </a:extLst>
          </p:cNvPr>
          <p:cNvSpPr txBox="1"/>
          <p:nvPr/>
        </p:nvSpPr>
        <p:spPr>
          <a:xfrm>
            <a:off x="612989" y="938539"/>
            <a:ext cx="4575572" cy="261610"/>
          </a:xfrm>
          <a:prstGeom prst="rect">
            <a:avLst/>
          </a:prstGeom>
          <a:noFill/>
        </p:spPr>
        <p:txBody>
          <a:bodyPr wrap="square">
            <a:spAutoFit/>
          </a:bodyPr>
          <a:lstStyle/>
          <a:p>
            <a:r>
              <a:rPr lang="en-US" sz="1100" dirty="0">
                <a:solidFill>
                  <a:schemeClr val="bg1"/>
                </a:solidFill>
              </a:rPr>
              <a:t>GW190425: Not Your Typical Galactic Neutron Star</a:t>
            </a:r>
            <a:endParaRPr lang="en-US" sz="1100" dirty="0"/>
          </a:p>
        </p:txBody>
      </p:sp>
      <p:sp>
        <p:nvSpPr>
          <p:cNvPr id="9" name="Rectangle 8">
            <a:extLst>
              <a:ext uri="{FF2B5EF4-FFF2-40B4-BE49-F238E27FC236}">
                <a16:creationId xmlns:a16="http://schemas.microsoft.com/office/drawing/2014/main" id="{3A6F4EEB-C759-A072-E163-9F66D631C220}"/>
              </a:ext>
            </a:extLst>
          </p:cNvPr>
          <p:cNvSpPr/>
          <p:nvPr/>
        </p:nvSpPr>
        <p:spPr>
          <a:xfrm>
            <a:off x="379242" y="292608"/>
            <a:ext cx="8541027" cy="400110"/>
          </a:xfrm>
          <a:prstGeom prst="rect">
            <a:avLst/>
          </a:prstGeom>
        </p:spPr>
        <p:txBody>
          <a:bodyPr wrap="square">
            <a:spAutoFit/>
          </a:bodyPr>
          <a:lstStyle/>
          <a:p>
            <a:r>
              <a:rPr lang="en-US" sz="2000" dirty="0">
                <a:solidFill>
                  <a:srgbClr val="FFFFFF"/>
                </a:solidFill>
                <a:latin typeface="Helvetica"/>
                <a:cs typeface="Helvetica"/>
              </a:rPr>
              <a:t>Neutron Star Mass Distributions and Rates </a:t>
            </a:r>
            <a:endParaRPr lang="is-IS" sz="2000" dirty="0">
              <a:solidFill>
                <a:srgbClr val="FFFFFF"/>
              </a:solidFill>
              <a:latin typeface="Helvetica"/>
              <a:cs typeface="Helvetica"/>
            </a:endParaRPr>
          </a:p>
        </p:txBody>
      </p:sp>
      <p:sp>
        <p:nvSpPr>
          <p:cNvPr id="10" name="TextBox 9">
            <a:extLst>
              <a:ext uri="{FF2B5EF4-FFF2-40B4-BE49-F238E27FC236}">
                <a16:creationId xmlns:a16="http://schemas.microsoft.com/office/drawing/2014/main" id="{CE1344F8-9E01-946D-644A-462F04228359}"/>
              </a:ext>
            </a:extLst>
          </p:cNvPr>
          <p:cNvSpPr txBox="1"/>
          <p:nvPr/>
        </p:nvSpPr>
        <p:spPr>
          <a:xfrm>
            <a:off x="5044496" y="645682"/>
            <a:ext cx="4575572" cy="430887"/>
          </a:xfrm>
          <a:prstGeom prst="rect">
            <a:avLst/>
          </a:prstGeom>
          <a:noFill/>
        </p:spPr>
        <p:txBody>
          <a:bodyPr wrap="square">
            <a:spAutoFit/>
          </a:bodyPr>
          <a:lstStyle/>
          <a:p>
            <a:r>
              <a:rPr lang="en-US" sz="1100" dirty="0">
                <a:solidFill>
                  <a:schemeClr val="bg1"/>
                </a:solidFill>
              </a:rPr>
              <a:t>Inferred Neutron Star Mass Distribution </a:t>
            </a:r>
          </a:p>
          <a:p>
            <a:r>
              <a:rPr lang="en-US" sz="1100" dirty="0">
                <a:solidFill>
                  <a:schemeClr val="bg1"/>
                </a:solidFill>
              </a:rPr>
              <a:t>From LIGO/Virgo Detections</a:t>
            </a:r>
            <a:endParaRPr lang="en-US" sz="1100" dirty="0"/>
          </a:p>
        </p:txBody>
      </p:sp>
    </p:spTree>
    <p:extLst>
      <p:ext uri="{BB962C8B-B14F-4D97-AF65-F5344CB8AC3E}">
        <p14:creationId xmlns:p14="http://schemas.microsoft.com/office/powerpoint/2010/main" val="26861623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FD8267A-C300-52CD-B18F-3EAA49A0A152}"/>
              </a:ext>
            </a:extLst>
          </p:cNvPr>
          <p:cNvSpPr>
            <a:spLocks noGrp="1"/>
          </p:cNvSpPr>
          <p:nvPr>
            <p:ph type="sldNum" sz="quarter" idx="11"/>
          </p:nvPr>
        </p:nvSpPr>
        <p:spPr/>
        <p:txBody>
          <a:bodyPr/>
          <a:lstStyle/>
          <a:p>
            <a:pPr>
              <a:defRPr/>
            </a:pPr>
            <a:fld id="{4703B35A-92CA-9244-943F-6D1BF23D8702}" type="slidenum">
              <a:rPr lang="en-US" smtClean="0"/>
              <a:pPr>
                <a:defRPr/>
              </a:pPr>
              <a:t>36</a:t>
            </a:fld>
            <a:endParaRPr lang="en-US"/>
          </a:p>
        </p:txBody>
      </p:sp>
      <p:pic>
        <p:nvPicPr>
          <p:cNvPr id="4" name="Picture 3">
            <a:extLst>
              <a:ext uri="{FF2B5EF4-FFF2-40B4-BE49-F238E27FC236}">
                <a16:creationId xmlns:a16="http://schemas.microsoft.com/office/drawing/2014/main" id="{EE3154FD-BC1A-E35D-E4D5-1E7ADA063D7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7281" y="1177272"/>
            <a:ext cx="6510163" cy="3094336"/>
          </a:xfrm>
          <a:prstGeom prst="rect">
            <a:avLst/>
          </a:prstGeom>
        </p:spPr>
      </p:pic>
      <p:sp>
        <p:nvSpPr>
          <p:cNvPr id="5" name="Rectangle 4">
            <a:extLst>
              <a:ext uri="{FF2B5EF4-FFF2-40B4-BE49-F238E27FC236}">
                <a16:creationId xmlns:a16="http://schemas.microsoft.com/office/drawing/2014/main" id="{C6450721-DCB6-876E-04C0-64A6D9FE6CBD}"/>
              </a:ext>
            </a:extLst>
          </p:cNvPr>
          <p:cNvSpPr/>
          <p:nvPr/>
        </p:nvSpPr>
        <p:spPr>
          <a:xfrm>
            <a:off x="379242" y="292608"/>
            <a:ext cx="8541027" cy="400110"/>
          </a:xfrm>
          <a:prstGeom prst="rect">
            <a:avLst/>
          </a:prstGeom>
        </p:spPr>
        <p:txBody>
          <a:bodyPr wrap="square">
            <a:spAutoFit/>
          </a:bodyPr>
          <a:lstStyle/>
          <a:p>
            <a:r>
              <a:rPr lang="en-US" sz="2000" dirty="0">
                <a:solidFill>
                  <a:srgbClr val="FFFFFF"/>
                </a:solidFill>
                <a:latin typeface="Helvetica"/>
                <a:cs typeface="Helvetica"/>
              </a:rPr>
              <a:t>Inferring Neutron Star Radii Through Binary Neutron Star Mergers </a:t>
            </a:r>
            <a:endParaRPr lang="is-IS" sz="2000" dirty="0">
              <a:solidFill>
                <a:srgbClr val="FFFFFF"/>
              </a:solidFill>
              <a:latin typeface="Helvetica"/>
              <a:cs typeface="Helvetica"/>
            </a:endParaRPr>
          </a:p>
        </p:txBody>
      </p:sp>
      <p:sp>
        <p:nvSpPr>
          <p:cNvPr id="6" name="TextBox 5">
            <a:extLst>
              <a:ext uri="{FF2B5EF4-FFF2-40B4-BE49-F238E27FC236}">
                <a16:creationId xmlns:a16="http://schemas.microsoft.com/office/drawing/2014/main" id="{DF84CD33-DED4-AA00-36A1-F6E27D2CD0FD}"/>
              </a:ext>
            </a:extLst>
          </p:cNvPr>
          <p:cNvSpPr txBox="1"/>
          <p:nvPr/>
        </p:nvSpPr>
        <p:spPr>
          <a:xfrm>
            <a:off x="6193293" y="4401782"/>
            <a:ext cx="2187429" cy="461665"/>
          </a:xfrm>
          <a:prstGeom prst="rect">
            <a:avLst/>
          </a:prstGeom>
          <a:solidFill>
            <a:srgbClr val="618FFD"/>
          </a:solidFill>
          <a:ln w="9525">
            <a:noFill/>
            <a:miter lim="800000"/>
            <a:headEnd/>
            <a:tailEnd/>
          </a:ln>
        </p:spPr>
        <p:txBody>
          <a:bodyPr wrap="square">
            <a:spAutoFit/>
          </a:bodyPr>
          <a:lstStyle>
            <a:defPPr>
              <a:defRPr lang="en-US"/>
            </a:defPPr>
            <a:lvl1pPr>
              <a:defRPr sz="600" b="0">
                <a:solidFill>
                  <a:srgbClr val="000000"/>
                </a:solidFill>
              </a:defRPr>
            </a:lvl1pPr>
          </a:lstStyle>
          <a:p>
            <a:r>
              <a:rPr lang="en-US" dirty="0"/>
              <a:t>B. Abbott et al., (LIGO Scientific Collaboration, Virgo Collaboration), “GW170817: Measurements of Neutron Star Radii and Equation of State”, </a:t>
            </a:r>
            <a:r>
              <a:rPr lang="en-US" dirty="0">
                <a:hlinkClick r:id="rId4"/>
              </a:rPr>
              <a:t>Phys. Rev. Lett. 121, 161101 (2018). </a:t>
            </a:r>
            <a:endParaRPr lang="en-US" dirty="0"/>
          </a:p>
        </p:txBody>
      </p:sp>
      <p:sp>
        <p:nvSpPr>
          <p:cNvPr id="7" name="TextBox 6">
            <a:extLst>
              <a:ext uri="{FF2B5EF4-FFF2-40B4-BE49-F238E27FC236}">
                <a16:creationId xmlns:a16="http://schemas.microsoft.com/office/drawing/2014/main" id="{A360C960-DF94-B96A-B1C8-395A155F2344}"/>
              </a:ext>
            </a:extLst>
          </p:cNvPr>
          <p:cNvSpPr txBox="1"/>
          <p:nvPr/>
        </p:nvSpPr>
        <p:spPr>
          <a:xfrm>
            <a:off x="1171575" y="4459236"/>
            <a:ext cx="3773790" cy="461665"/>
          </a:xfrm>
          <a:custGeom>
            <a:avLst/>
            <a:gdLst>
              <a:gd name="connsiteX0" fmla="*/ 0 w 3773790"/>
              <a:gd name="connsiteY0" fmla="*/ 0 h 461665"/>
              <a:gd name="connsiteX1" fmla="*/ 576851 w 3773790"/>
              <a:gd name="connsiteY1" fmla="*/ 0 h 461665"/>
              <a:gd name="connsiteX2" fmla="*/ 1153702 w 3773790"/>
              <a:gd name="connsiteY2" fmla="*/ 0 h 461665"/>
              <a:gd name="connsiteX3" fmla="*/ 1655076 w 3773790"/>
              <a:gd name="connsiteY3" fmla="*/ 0 h 461665"/>
              <a:gd name="connsiteX4" fmla="*/ 2194189 w 3773790"/>
              <a:gd name="connsiteY4" fmla="*/ 0 h 461665"/>
              <a:gd name="connsiteX5" fmla="*/ 2620088 w 3773790"/>
              <a:gd name="connsiteY5" fmla="*/ 0 h 461665"/>
              <a:gd name="connsiteX6" fmla="*/ 3121463 w 3773790"/>
              <a:gd name="connsiteY6" fmla="*/ 0 h 461665"/>
              <a:gd name="connsiteX7" fmla="*/ 3773790 w 3773790"/>
              <a:gd name="connsiteY7" fmla="*/ 0 h 461665"/>
              <a:gd name="connsiteX8" fmla="*/ 3773790 w 3773790"/>
              <a:gd name="connsiteY8" fmla="*/ 461665 h 461665"/>
              <a:gd name="connsiteX9" fmla="*/ 3310153 w 3773790"/>
              <a:gd name="connsiteY9" fmla="*/ 461665 h 461665"/>
              <a:gd name="connsiteX10" fmla="*/ 2771040 w 3773790"/>
              <a:gd name="connsiteY10" fmla="*/ 461665 h 461665"/>
              <a:gd name="connsiteX11" fmla="*/ 2156451 w 3773790"/>
              <a:gd name="connsiteY11" fmla="*/ 461665 h 461665"/>
              <a:gd name="connsiteX12" fmla="*/ 1655076 w 3773790"/>
              <a:gd name="connsiteY12" fmla="*/ 461665 h 461665"/>
              <a:gd name="connsiteX13" fmla="*/ 1229177 w 3773790"/>
              <a:gd name="connsiteY13" fmla="*/ 461665 h 461665"/>
              <a:gd name="connsiteX14" fmla="*/ 690064 w 3773790"/>
              <a:gd name="connsiteY14" fmla="*/ 461665 h 461665"/>
              <a:gd name="connsiteX15" fmla="*/ 0 w 3773790"/>
              <a:gd name="connsiteY15" fmla="*/ 461665 h 461665"/>
              <a:gd name="connsiteX16" fmla="*/ 0 w 3773790"/>
              <a:gd name="connsiteY16" fmla="*/ 0 h 461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773790" h="461665" extrusionOk="0">
                <a:moveTo>
                  <a:pt x="0" y="0"/>
                </a:moveTo>
                <a:cubicBezTo>
                  <a:pt x="244059" y="-7596"/>
                  <a:pt x="311700" y="28048"/>
                  <a:pt x="576851" y="0"/>
                </a:cubicBezTo>
                <a:cubicBezTo>
                  <a:pt x="842002" y="-28048"/>
                  <a:pt x="870208" y="31802"/>
                  <a:pt x="1153702" y="0"/>
                </a:cubicBezTo>
                <a:cubicBezTo>
                  <a:pt x="1437196" y="-31802"/>
                  <a:pt x="1538077" y="48886"/>
                  <a:pt x="1655076" y="0"/>
                </a:cubicBezTo>
                <a:cubicBezTo>
                  <a:pt x="1772075" y="-48886"/>
                  <a:pt x="2004007" y="54502"/>
                  <a:pt x="2194189" y="0"/>
                </a:cubicBezTo>
                <a:cubicBezTo>
                  <a:pt x="2384371" y="-54502"/>
                  <a:pt x="2444955" y="30539"/>
                  <a:pt x="2620088" y="0"/>
                </a:cubicBezTo>
                <a:cubicBezTo>
                  <a:pt x="2795221" y="-30539"/>
                  <a:pt x="2980349" y="31599"/>
                  <a:pt x="3121463" y="0"/>
                </a:cubicBezTo>
                <a:cubicBezTo>
                  <a:pt x="3262578" y="-31599"/>
                  <a:pt x="3489911" y="63856"/>
                  <a:pt x="3773790" y="0"/>
                </a:cubicBezTo>
                <a:cubicBezTo>
                  <a:pt x="3808505" y="203774"/>
                  <a:pt x="3734996" y="365941"/>
                  <a:pt x="3773790" y="461665"/>
                </a:cubicBezTo>
                <a:cubicBezTo>
                  <a:pt x="3639476" y="488107"/>
                  <a:pt x="3479755" y="415740"/>
                  <a:pt x="3310153" y="461665"/>
                </a:cubicBezTo>
                <a:cubicBezTo>
                  <a:pt x="3140551" y="507590"/>
                  <a:pt x="2904138" y="432937"/>
                  <a:pt x="2771040" y="461665"/>
                </a:cubicBezTo>
                <a:cubicBezTo>
                  <a:pt x="2637942" y="490393"/>
                  <a:pt x="2422127" y="460806"/>
                  <a:pt x="2156451" y="461665"/>
                </a:cubicBezTo>
                <a:cubicBezTo>
                  <a:pt x="1890775" y="462524"/>
                  <a:pt x="1899524" y="458624"/>
                  <a:pt x="1655076" y="461665"/>
                </a:cubicBezTo>
                <a:cubicBezTo>
                  <a:pt x="1410628" y="464706"/>
                  <a:pt x="1414634" y="416374"/>
                  <a:pt x="1229177" y="461665"/>
                </a:cubicBezTo>
                <a:cubicBezTo>
                  <a:pt x="1043720" y="506956"/>
                  <a:pt x="885203" y="457378"/>
                  <a:pt x="690064" y="461665"/>
                </a:cubicBezTo>
                <a:cubicBezTo>
                  <a:pt x="494925" y="465952"/>
                  <a:pt x="296307" y="447121"/>
                  <a:pt x="0" y="461665"/>
                </a:cubicBezTo>
                <a:cubicBezTo>
                  <a:pt x="-5233" y="304298"/>
                  <a:pt x="4184" y="115729"/>
                  <a:pt x="0" y="0"/>
                </a:cubicBezTo>
                <a:close/>
              </a:path>
            </a:pathLst>
          </a:custGeom>
          <a:noFill/>
          <a:ln w="28575">
            <a:solidFill>
              <a:schemeClr val="tx1"/>
            </a:solidFill>
            <a:extLst>
              <a:ext uri="{C807C97D-BFC1-408E-A445-0C87EB9F89A2}">
                <ask:lineSketchStyleProps xmlns:ask="http://schemas.microsoft.com/office/drawing/2018/sketchyshapes" sd="404816172">
                  <a:prstGeom prst="rect">
                    <a:avLst/>
                  </a:prstGeom>
                  <ask:type>
                    <ask:lineSketchScribble/>
                  </ask:type>
                </ask:lineSketchStyleProps>
              </a:ext>
            </a:extLst>
          </a:ln>
        </p:spPr>
        <p:txBody>
          <a:bodyPr wrap="none" rtlCol="0">
            <a:spAutoFit/>
          </a:bodyPr>
          <a:lstStyle/>
          <a:p>
            <a:r>
              <a:rPr lang="en-US" sz="1200" dirty="0">
                <a:solidFill>
                  <a:schemeClr val="bg1"/>
                </a:solidFill>
              </a:rPr>
              <a:t>Compare with mass/radius measurement of PSR </a:t>
            </a:r>
          </a:p>
          <a:p>
            <a:r>
              <a:rPr lang="en-US" sz="1200" dirty="0">
                <a:solidFill>
                  <a:schemeClr val="bg1"/>
                </a:solidFill>
              </a:rPr>
              <a:t>J0740+6620 from NICER/XMM-Newton </a:t>
            </a:r>
          </a:p>
        </p:txBody>
      </p:sp>
      <p:sp>
        <p:nvSpPr>
          <p:cNvPr id="9" name="TextBox 8">
            <a:extLst>
              <a:ext uri="{FF2B5EF4-FFF2-40B4-BE49-F238E27FC236}">
                <a16:creationId xmlns:a16="http://schemas.microsoft.com/office/drawing/2014/main" id="{03F279F4-62E4-83C7-4AF1-286773A2BA63}"/>
              </a:ext>
            </a:extLst>
          </p:cNvPr>
          <p:cNvSpPr txBox="1"/>
          <p:nvPr/>
        </p:nvSpPr>
        <p:spPr>
          <a:xfrm>
            <a:off x="1469405" y="854695"/>
            <a:ext cx="4575572" cy="261610"/>
          </a:xfrm>
          <a:prstGeom prst="rect">
            <a:avLst/>
          </a:prstGeom>
          <a:noFill/>
        </p:spPr>
        <p:txBody>
          <a:bodyPr wrap="square">
            <a:spAutoFit/>
          </a:bodyPr>
          <a:lstStyle/>
          <a:p>
            <a:r>
              <a:rPr lang="en-US" sz="1100" dirty="0">
                <a:solidFill>
                  <a:schemeClr val="bg1"/>
                </a:solidFill>
              </a:rPr>
              <a:t>Limits Using EOS-insensitive relations</a:t>
            </a:r>
          </a:p>
        </p:txBody>
      </p:sp>
      <p:sp>
        <p:nvSpPr>
          <p:cNvPr id="12" name="TextBox 11">
            <a:extLst>
              <a:ext uri="{FF2B5EF4-FFF2-40B4-BE49-F238E27FC236}">
                <a16:creationId xmlns:a16="http://schemas.microsoft.com/office/drawing/2014/main" id="{AA158A06-A40E-B45C-F792-B976D39F6A9B}"/>
              </a:ext>
            </a:extLst>
          </p:cNvPr>
          <p:cNvSpPr txBox="1"/>
          <p:nvPr/>
        </p:nvSpPr>
        <p:spPr>
          <a:xfrm>
            <a:off x="4568428" y="854695"/>
            <a:ext cx="4575572" cy="430887"/>
          </a:xfrm>
          <a:prstGeom prst="rect">
            <a:avLst/>
          </a:prstGeom>
          <a:noFill/>
        </p:spPr>
        <p:txBody>
          <a:bodyPr wrap="square">
            <a:spAutoFit/>
          </a:bodyPr>
          <a:lstStyle/>
          <a:p>
            <a:r>
              <a:rPr lang="en-US" sz="1100" dirty="0">
                <a:solidFill>
                  <a:schemeClr val="bg1"/>
                </a:solidFill>
              </a:rPr>
              <a:t>Limits Using parametrized EOS  (M&lt; 1.97 M</a:t>
            </a:r>
            <a:r>
              <a:rPr lang="en-US" sz="1100" b="0" baseline="-25000" dirty="0">
                <a:solidFill>
                  <a:schemeClr val="bg1"/>
                </a:solidFill>
                <a:sym typeface="Wingdings" pitchFamily="2" charset="2"/>
              </a:rPr>
              <a:t>☉</a:t>
            </a:r>
            <a:r>
              <a:rPr lang="en-US" sz="1100" b="0" dirty="0">
                <a:solidFill>
                  <a:schemeClr val="bg1"/>
                </a:solidFill>
                <a:sym typeface="Wingdings" pitchFamily="2" charset="2"/>
              </a:rPr>
              <a:t>)</a:t>
            </a:r>
            <a:endParaRPr lang="en-US" sz="1100" dirty="0">
              <a:solidFill>
                <a:schemeClr val="bg1"/>
              </a:solidFill>
            </a:endParaRPr>
          </a:p>
          <a:p>
            <a:endParaRPr lang="en-US" sz="1100" dirty="0">
              <a:solidFill>
                <a:schemeClr val="bg1"/>
              </a:solidFill>
            </a:endParaRPr>
          </a:p>
        </p:txBody>
      </p:sp>
    </p:spTree>
    <p:extLst>
      <p:ext uri="{BB962C8B-B14F-4D97-AF65-F5344CB8AC3E}">
        <p14:creationId xmlns:p14="http://schemas.microsoft.com/office/powerpoint/2010/main" val="428850317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857250"/>
            <a:ext cx="9144000" cy="6858000"/>
          </a:xfrm>
          <a:prstGeom prst="rect">
            <a:avLst/>
          </a:prstGeom>
          <a:solidFill>
            <a:schemeClr val="tx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a:endParaRPr lang="en-US"/>
          </a:p>
        </p:txBody>
      </p:sp>
      <p:pic>
        <p:nvPicPr>
          <p:cNvPr id="4" name="Picture 3" descr="New Network Ma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67075"/>
            <a:ext cx="9144000" cy="5218556"/>
          </a:xfrm>
          <a:prstGeom prst="rect">
            <a:avLst/>
          </a:prstGeom>
        </p:spPr>
      </p:pic>
      <p:sp>
        <p:nvSpPr>
          <p:cNvPr id="5" name="Rectangle 4">
            <a:extLst>
              <a:ext uri="{FF2B5EF4-FFF2-40B4-BE49-F238E27FC236}">
                <a16:creationId xmlns:a16="http://schemas.microsoft.com/office/drawing/2014/main" id="{DA0F7BB7-F515-4D4B-A4CA-F39074FBA116}"/>
              </a:ext>
            </a:extLst>
          </p:cNvPr>
          <p:cNvSpPr/>
          <p:nvPr/>
        </p:nvSpPr>
        <p:spPr>
          <a:xfrm>
            <a:off x="374904" y="292608"/>
            <a:ext cx="7820108" cy="707886"/>
          </a:xfrm>
          <a:prstGeom prst="rect">
            <a:avLst/>
          </a:prstGeom>
        </p:spPr>
        <p:txBody>
          <a:bodyPr wrap="square">
            <a:spAutoFit/>
          </a:bodyPr>
          <a:lstStyle/>
          <a:p>
            <a:r>
              <a:rPr lang="en-US" sz="2000" dirty="0">
                <a:solidFill>
                  <a:srgbClr val="FFFFFF"/>
                </a:solidFill>
                <a:latin typeface="Helvetica"/>
                <a:cs typeface="Helvetica"/>
              </a:rPr>
              <a:t>The Payoff: The Worldwide Ground-based Gravitational Wave Network</a:t>
            </a:r>
            <a:endParaRPr lang="is-IS" sz="2000" dirty="0">
              <a:solidFill>
                <a:srgbClr val="FFFFFF"/>
              </a:solidFill>
              <a:latin typeface="Helvetica"/>
              <a:cs typeface="Helvetica"/>
            </a:endParaRPr>
          </a:p>
        </p:txBody>
      </p:sp>
    </p:spTree>
    <p:extLst>
      <p:ext uri="{BB962C8B-B14F-4D97-AF65-F5344CB8AC3E}">
        <p14:creationId xmlns:p14="http://schemas.microsoft.com/office/powerpoint/2010/main" val="2077152488"/>
      </p:ext>
    </p:extLst>
  </p:cSld>
  <p:clrMapOvr>
    <a:masterClrMapping/>
  </p:clrMapOvr>
  <p:transition spd="slow">
    <p:fade thruBlk="1"/>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FE9686D5-7B08-CB46-BCB7-38A56BB4F2AF}"/>
              </a:ext>
            </a:extLst>
          </p:cNvPr>
          <p:cNvSpPr/>
          <p:nvPr/>
        </p:nvSpPr>
        <p:spPr bwMode="auto">
          <a:xfrm>
            <a:off x="-3464" y="-642818"/>
            <a:ext cx="9234329" cy="7101192"/>
          </a:xfrm>
          <a:prstGeom prst="rect">
            <a:avLst/>
          </a:prstGeom>
          <a:solidFill>
            <a:schemeClr val="tx2"/>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endParaRPr lang="en-US" sz="1200" i="1" dirty="0">
              <a:solidFill>
                <a:schemeClr val="bg1"/>
              </a:solidFill>
              <a:latin typeface="Helvetica" pitchFamily="2" charset="0"/>
            </a:endParaRPr>
          </a:p>
        </p:txBody>
      </p:sp>
      <p:sp>
        <p:nvSpPr>
          <p:cNvPr id="6" name="Slide Number Placeholder 5"/>
          <p:cNvSpPr>
            <a:spLocks noGrp="1"/>
          </p:cNvSpPr>
          <p:nvPr>
            <p:ph type="sldNum" sz="quarter" idx="11"/>
          </p:nvPr>
        </p:nvSpPr>
        <p:spPr/>
        <p:txBody>
          <a:bodyPr/>
          <a:lstStyle/>
          <a:p>
            <a:pPr>
              <a:defRPr/>
            </a:pPr>
            <a:fld id="{CDD016A1-3228-E340-B292-9DAFAAE0538F}" type="slidenum">
              <a:rPr lang="en-US" smtClean="0"/>
              <a:pPr>
                <a:defRPr/>
              </a:pPr>
              <a:t>38</a:t>
            </a:fld>
            <a:endParaRPr lang="en-US"/>
          </a:p>
        </p:txBody>
      </p:sp>
      <p:sp>
        <p:nvSpPr>
          <p:cNvPr id="97284" name="TextBox 10"/>
          <p:cNvSpPr txBox="1">
            <a:spLocks noChangeArrowheads="1"/>
          </p:cNvSpPr>
          <p:nvPr/>
        </p:nvSpPr>
        <p:spPr bwMode="auto">
          <a:xfrm>
            <a:off x="7105649" y="5473699"/>
            <a:ext cx="1840568"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b="1">
                <a:solidFill>
                  <a:schemeClr val="tx1"/>
                </a:solidFill>
                <a:latin typeface="Arial" charset="0"/>
                <a:ea typeface="ＭＳ Ｐゴシック" charset="0"/>
                <a:cs typeface="ＭＳ Ｐゴシック" charset="0"/>
              </a:defRPr>
            </a:lvl1pPr>
            <a:lvl2pPr marL="742950" indent="-285750">
              <a:defRPr sz="1400" b="1">
                <a:solidFill>
                  <a:schemeClr val="tx1"/>
                </a:solidFill>
                <a:latin typeface="Arial" charset="0"/>
                <a:ea typeface="ＭＳ Ｐゴシック" charset="0"/>
              </a:defRPr>
            </a:lvl2pPr>
            <a:lvl3pPr marL="1143000" indent="-228600">
              <a:defRPr sz="1400" b="1">
                <a:solidFill>
                  <a:schemeClr val="tx1"/>
                </a:solidFill>
                <a:latin typeface="Arial" charset="0"/>
                <a:ea typeface="ＭＳ Ｐゴシック" charset="0"/>
              </a:defRPr>
            </a:lvl3pPr>
            <a:lvl4pPr marL="1600200" indent="-228600">
              <a:defRPr sz="1400" b="1">
                <a:solidFill>
                  <a:schemeClr val="tx1"/>
                </a:solidFill>
                <a:latin typeface="Arial" charset="0"/>
                <a:ea typeface="ＭＳ Ｐゴシック" charset="0"/>
              </a:defRPr>
            </a:lvl4pPr>
            <a:lvl5pPr marL="2057400" indent="-228600">
              <a:defRPr sz="1400" b="1">
                <a:solidFill>
                  <a:schemeClr val="tx1"/>
                </a:solidFill>
                <a:latin typeface="Arial" charset="0"/>
                <a:ea typeface="ＭＳ Ｐゴシック" charset="0"/>
              </a:defRPr>
            </a:lvl5pPr>
            <a:lvl6pPr marL="2514600" indent="-228600" eaLnBrk="0" fontAlgn="base" hangingPunct="0">
              <a:spcBef>
                <a:spcPct val="0"/>
              </a:spcBef>
              <a:spcAft>
                <a:spcPct val="0"/>
              </a:spcAft>
              <a:defRPr sz="1400" b="1">
                <a:solidFill>
                  <a:schemeClr val="tx1"/>
                </a:solidFill>
                <a:latin typeface="Arial" charset="0"/>
                <a:ea typeface="ＭＳ Ｐゴシック" charset="0"/>
              </a:defRPr>
            </a:lvl6pPr>
            <a:lvl7pPr marL="2971800" indent="-228600" eaLnBrk="0" fontAlgn="base" hangingPunct="0">
              <a:spcBef>
                <a:spcPct val="0"/>
              </a:spcBef>
              <a:spcAft>
                <a:spcPct val="0"/>
              </a:spcAft>
              <a:defRPr sz="1400" b="1">
                <a:solidFill>
                  <a:schemeClr val="tx1"/>
                </a:solidFill>
                <a:latin typeface="Arial" charset="0"/>
                <a:ea typeface="ＭＳ Ｐゴシック" charset="0"/>
              </a:defRPr>
            </a:lvl7pPr>
            <a:lvl8pPr marL="3429000" indent="-228600" eaLnBrk="0" fontAlgn="base" hangingPunct="0">
              <a:spcBef>
                <a:spcPct val="0"/>
              </a:spcBef>
              <a:spcAft>
                <a:spcPct val="0"/>
              </a:spcAft>
              <a:defRPr sz="1400" b="1">
                <a:solidFill>
                  <a:schemeClr val="tx1"/>
                </a:solidFill>
                <a:latin typeface="Arial" charset="0"/>
                <a:ea typeface="ＭＳ Ｐゴシック" charset="0"/>
              </a:defRPr>
            </a:lvl8pPr>
            <a:lvl9pPr marL="3886200" indent="-228600" eaLnBrk="0" fontAlgn="base" hangingPunct="0">
              <a:spcBef>
                <a:spcPct val="0"/>
              </a:spcBef>
              <a:spcAft>
                <a:spcPct val="0"/>
              </a:spcAft>
              <a:defRPr sz="1400" b="1">
                <a:solidFill>
                  <a:schemeClr val="tx1"/>
                </a:solidFill>
                <a:latin typeface="Arial" charset="0"/>
                <a:ea typeface="ＭＳ Ｐゴシック" charset="0"/>
              </a:defRPr>
            </a:lvl9pPr>
          </a:lstStyle>
          <a:p>
            <a:r>
              <a:rPr lang="en-US" sz="800" b="0">
                <a:solidFill>
                  <a:schemeClr val="tx2"/>
                </a:solidFill>
              </a:rPr>
              <a:t>Credit: LIGO Scientific Collaboration</a:t>
            </a:r>
          </a:p>
        </p:txBody>
      </p:sp>
      <p:sp>
        <p:nvSpPr>
          <p:cNvPr id="5" name="Title 4">
            <a:extLst>
              <a:ext uri="{FF2B5EF4-FFF2-40B4-BE49-F238E27FC236}">
                <a16:creationId xmlns:a16="http://schemas.microsoft.com/office/drawing/2014/main" id="{8793761F-7259-7C45-9161-45359D73C8F4}"/>
              </a:ext>
            </a:extLst>
          </p:cNvPr>
          <p:cNvSpPr>
            <a:spLocks noGrp="1"/>
          </p:cNvSpPr>
          <p:nvPr>
            <p:ph type="title"/>
          </p:nvPr>
        </p:nvSpPr>
        <p:spPr/>
        <p:txBody>
          <a:bodyPr/>
          <a:lstStyle/>
          <a:p>
            <a:endParaRPr lang="en-US" dirty="0"/>
          </a:p>
        </p:txBody>
      </p:sp>
      <p:sp>
        <p:nvSpPr>
          <p:cNvPr id="22" name="Rectangle 21">
            <a:extLst>
              <a:ext uri="{FF2B5EF4-FFF2-40B4-BE49-F238E27FC236}">
                <a16:creationId xmlns:a16="http://schemas.microsoft.com/office/drawing/2014/main" id="{37569645-D6F7-3343-BDEC-32AA56FE48A8}"/>
              </a:ext>
            </a:extLst>
          </p:cNvPr>
          <p:cNvSpPr/>
          <p:nvPr/>
        </p:nvSpPr>
        <p:spPr>
          <a:xfrm>
            <a:off x="379242" y="292608"/>
            <a:ext cx="8541027" cy="400110"/>
          </a:xfrm>
          <a:prstGeom prst="rect">
            <a:avLst/>
          </a:prstGeom>
        </p:spPr>
        <p:txBody>
          <a:bodyPr wrap="square">
            <a:spAutoFit/>
          </a:bodyPr>
          <a:lstStyle/>
          <a:p>
            <a:r>
              <a:rPr lang="en-US" sz="2000" dirty="0">
                <a:solidFill>
                  <a:srgbClr val="FFFFFF"/>
                </a:solidFill>
                <a:latin typeface="Helvetica"/>
                <a:cs typeface="Helvetica"/>
              </a:rPr>
              <a:t>Impact of Gravitational Wave Detections On Our Understanding Of…</a:t>
            </a:r>
            <a:endParaRPr lang="is-IS" sz="2000" dirty="0">
              <a:solidFill>
                <a:srgbClr val="FFFFFF"/>
              </a:solidFill>
              <a:latin typeface="Helvetica"/>
              <a:cs typeface="Helvetica"/>
            </a:endParaRPr>
          </a:p>
        </p:txBody>
      </p:sp>
      <p:pic>
        <p:nvPicPr>
          <p:cNvPr id="4" name="Picture 3" descr="A picture containing device, lamp&#10;&#10;Description automatically generated">
            <a:extLst>
              <a:ext uri="{FF2B5EF4-FFF2-40B4-BE49-F238E27FC236}">
                <a16:creationId xmlns:a16="http://schemas.microsoft.com/office/drawing/2014/main" id="{6381501D-94EE-5A4A-AD79-901CCDD76B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53180" y="1574680"/>
            <a:ext cx="2368700" cy="2368700"/>
          </a:xfrm>
          <a:prstGeom prst="rect">
            <a:avLst/>
          </a:prstGeom>
        </p:spPr>
      </p:pic>
      <p:sp>
        <p:nvSpPr>
          <p:cNvPr id="10" name="TextBox 9">
            <a:extLst>
              <a:ext uri="{FF2B5EF4-FFF2-40B4-BE49-F238E27FC236}">
                <a16:creationId xmlns:a16="http://schemas.microsoft.com/office/drawing/2014/main" id="{90DF4F1A-FD4D-B74A-9164-D50C06E5C143}"/>
              </a:ext>
            </a:extLst>
          </p:cNvPr>
          <p:cNvSpPr txBox="1"/>
          <p:nvPr/>
        </p:nvSpPr>
        <p:spPr>
          <a:xfrm>
            <a:off x="76200" y="4018188"/>
            <a:ext cx="2069797" cy="215444"/>
          </a:xfrm>
          <a:prstGeom prst="rect">
            <a:avLst/>
          </a:prstGeom>
          <a:noFill/>
        </p:spPr>
        <p:txBody>
          <a:bodyPr wrap="none" rtlCol="0">
            <a:spAutoFit/>
          </a:bodyPr>
          <a:lstStyle/>
          <a:p>
            <a:r>
              <a:rPr lang="en-US" sz="800" b="0" dirty="0">
                <a:solidFill>
                  <a:srgbClr val="FFFFFF"/>
                </a:solidFill>
                <a:latin typeface="Helvetica" pitchFamily="2" charset="0"/>
              </a:rPr>
              <a:t>Image Credit: Robert Hurt, IPAC, Caltech</a:t>
            </a:r>
          </a:p>
        </p:txBody>
      </p:sp>
      <p:sp>
        <p:nvSpPr>
          <p:cNvPr id="2" name="TextBox 1">
            <a:extLst>
              <a:ext uri="{FF2B5EF4-FFF2-40B4-BE49-F238E27FC236}">
                <a16:creationId xmlns:a16="http://schemas.microsoft.com/office/drawing/2014/main" id="{0AF9BBD4-6D4E-614F-871F-B762B023CACC}"/>
              </a:ext>
            </a:extLst>
          </p:cNvPr>
          <p:cNvSpPr txBox="1"/>
          <p:nvPr/>
        </p:nvSpPr>
        <p:spPr>
          <a:xfrm>
            <a:off x="76200" y="1111463"/>
            <a:ext cx="2401619" cy="307777"/>
          </a:xfrm>
          <a:prstGeom prst="rect">
            <a:avLst/>
          </a:prstGeom>
          <a:noFill/>
        </p:spPr>
        <p:txBody>
          <a:bodyPr wrap="none" rtlCol="0">
            <a:spAutoFit/>
          </a:bodyPr>
          <a:lstStyle/>
          <a:p>
            <a:r>
              <a:rPr lang="en-US" i="1" dirty="0">
                <a:solidFill>
                  <a:schemeClr val="bg1"/>
                </a:solidFill>
                <a:latin typeface="Helvetica" pitchFamily="2" charset="0"/>
              </a:rPr>
              <a:t>The Nature of Black Holes</a:t>
            </a:r>
          </a:p>
        </p:txBody>
      </p:sp>
      <p:pic>
        <p:nvPicPr>
          <p:cNvPr id="18" name="Picture 2">
            <a:extLst>
              <a:ext uri="{FF2B5EF4-FFF2-40B4-BE49-F238E27FC236}">
                <a16:creationId xmlns:a16="http://schemas.microsoft.com/office/drawing/2014/main" id="{30ED18D4-58A5-241E-4A33-4C71CEC2C77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668039" y="2566691"/>
            <a:ext cx="3381116" cy="189953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28927A4-6741-96C6-763E-AC8E37C0E8A0}"/>
              </a:ext>
            </a:extLst>
          </p:cNvPr>
          <p:cNvSpPr txBox="1"/>
          <p:nvPr/>
        </p:nvSpPr>
        <p:spPr>
          <a:xfrm>
            <a:off x="2787650" y="4495547"/>
            <a:ext cx="4572000" cy="215444"/>
          </a:xfrm>
          <a:prstGeom prst="rect">
            <a:avLst/>
          </a:prstGeom>
          <a:noFill/>
        </p:spPr>
        <p:txBody>
          <a:bodyPr wrap="square">
            <a:spAutoFit/>
          </a:bodyPr>
          <a:lstStyle/>
          <a:p>
            <a:r>
              <a:rPr lang="en-US" sz="800" dirty="0">
                <a:solidFill>
                  <a:srgbClr val="FFFFFF"/>
                </a:solidFill>
                <a:latin typeface="Helvetica" pitchFamily="2" charset="0"/>
              </a:rPr>
              <a:t>Image Credit: Robin </a:t>
            </a:r>
            <a:r>
              <a:rPr lang="en-US" sz="800" dirty="0" err="1">
                <a:solidFill>
                  <a:srgbClr val="FFFFFF"/>
                </a:solidFill>
                <a:latin typeface="Helvetica" pitchFamily="2" charset="0"/>
              </a:rPr>
              <a:t>Dienel</a:t>
            </a:r>
            <a:r>
              <a:rPr lang="en-US" sz="800" dirty="0">
                <a:solidFill>
                  <a:srgbClr val="FFFFFF"/>
                </a:solidFill>
                <a:latin typeface="Helvetica" pitchFamily="2" charset="0"/>
              </a:rPr>
              <a:t>/Carnegie Institution for Science </a:t>
            </a:r>
          </a:p>
        </p:txBody>
      </p:sp>
      <p:sp>
        <p:nvSpPr>
          <p:cNvPr id="26" name="TextBox 25">
            <a:extLst>
              <a:ext uri="{FF2B5EF4-FFF2-40B4-BE49-F238E27FC236}">
                <a16:creationId xmlns:a16="http://schemas.microsoft.com/office/drawing/2014/main" id="{29E9B80F-B6E7-EBEB-39EF-A6AE26ECF9A8}"/>
              </a:ext>
            </a:extLst>
          </p:cNvPr>
          <p:cNvSpPr txBox="1"/>
          <p:nvPr/>
        </p:nvSpPr>
        <p:spPr>
          <a:xfrm>
            <a:off x="2547959" y="1950849"/>
            <a:ext cx="3266392" cy="523220"/>
          </a:xfrm>
          <a:prstGeom prst="rect">
            <a:avLst/>
          </a:prstGeom>
          <a:noFill/>
        </p:spPr>
        <p:txBody>
          <a:bodyPr wrap="square">
            <a:spAutoFit/>
          </a:bodyPr>
          <a:lstStyle/>
          <a:p>
            <a:r>
              <a:rPr lang="en-US" i="1" dirty="0">
                <a:solidFill>
                  <a:schemeClr val="bg1"/>
                </a:solidFill>
                <a:latin typeface="Helvetica" pitchFamily="2" charset="0"/>
              </a:rPr>
              <a:t>How Matter Behaves Under the </a:t>
            </a:r>
          </a:p>
          <a:p>
            <a:r>
              <a:rPr lang="en-US" i="1" dirty="0">
                <a:solidFill>
                  <a:schemeClr val="bg1"/>
                </a:solidFill>
                <a:latin typeface="Helvetica" pitchFamily="2" charset="0"/>
              </a:rPr>
              <a:t>Most Extreme Conditions in Nature</a:t>
            </a:r>
          </a:p>
        </p:txBody>
      </p:sp>
      <p:grpSp>
        <p:nvGrpSpPr>
          <p:cNvPr id="9" name="Group 8">
            <a:extLst>
              <a:ext uri="{FF2B5EF4-FFF2-40B4-BE49-F238E27FC236}">
                <a16:creationId xmlns:a16="http://schemas.microsoft.com/office/drawing/2014/main" id="{37062293-A609-8839-BEBC-FD05CB3F3977}"/>
              </a:ext>
            </a:extLst>
          </p:cNvPr>
          <p:cNvGrpSpPr/>
          <p:nvPr/>
        </p:nvGrpSpPr>
        <p:grpSpPr>
          <a:xfrm>
            <a:off x="5689513" y="1404060"/>
            <a:ext cx="3994813" cy="3091963"/>
            <a:chOff x="4300196" y="881349"/>
            <a:chExt cx="4755669" cy="3701668"/>
          </a:xfrm>
        </p:grpSpPr>
        <p:pic>
          <p:nvPicPr>
            <p:cNvPr id="11" name="Picture 2" descr="Artist’s conception of a supernova">
              <a:extLst>
                <a:ext uri="{FF2B5EF4-FFF2-40B4-BE49-F238E27FC236}">
                  <a16:creationId xmlns:a16="http://schemas.microsoft.com/office/drawing/2014/main" id="{8B3A54C9-B419-EC98-FF7D-97BF45DC326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00196" y="881349"/>
              <a:ext cx="4215843" cy="365222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C7D78BA-6E0D-9A5A-473F-BDEFD70B2DE1}"/>
                </a:ext>
              </a:extLst>
            </p:cNvPr>
            <p:cNvSpPr/>
            <p:nvPr/>
          </p:nvSpPr>
          <p:spPr bwMode="auto">
            <a:xfrm>
              <a:off x="6907576" y="4318612"/>
              <a:ext cx="2148289" cy="264405"/>
            </a:xfrm>
            <a:prstGeom prst="rect">
              <a:avLst/>
            </a:prstGeom>
            <a:solidFill>
              <a:schemeClr val="tx2"/>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charset="0"/>
                <a:ea typeface="ＭＳ Ｐゴシック" charset="0"/>
              </a:endParaRPr>
            </a:p>
          </p:txBody>
        </p:sp>
      </p:grpSp>
      <p:sp>
        <p:nvSpPr>
          <p:cNvPr id="13" name="TextBox 12">
            <a:extLst>
              <a:ext uri="{FF2B5EF4-FFF2-40B4-BE49-F238E27FC236}">
                <a16:creationId xmlns:a16="http://schemas.microsoft.com/office/drawing/2014/main" id="{41D3686D-1E00-96A2-CB27-ED29272DB37C}"/>
              </a:ext>
            </a:extLst>
          </p:cNvPr>
          <p:cNvSpPr txBox="1"/>
          <p:nvPr/>
        </p:nvSpPr>
        <p:spPr>
          <a:xfrm>
            <a:off x="6281970" y="4457087"/>
            <a:ext cx="2499402" cy="215444"/>
          </a:xfrm>
          <a:prstGeom prst="rect">
            <a:avLst/>
          </a:prstGeom>
          <a:noFill/>
        </p:spPr>
        <p:txBody>
          <a:bodyPr wrap="none" rtlCol="0">
            <a:spAutoFit/>
          </a:bodyPr>
          <a:lstStyle/>
          <a:p>
            <a:r>
              <a:rPr lang="en-US" sz="700" b="0" dirty="0">
                <a:solidFill>
                  <a:srgbClr val="FFFFFF"/>
                </a:solidFill>
                <a:latin typeface="Helvetica" pitchFamily="2" charset="0"/>
              </a:rPr>
              <a:t>Image </a:t>
            </a:r>
            <a:r>
              <a:rPr lang="en-US" sz="800" b="0" dirty="0">
                <a:solidFill>
                  <a:srgbClr val="FFFFFF"/>
                </a:solidFill>
                <a:latin typeface="Helvetica" pitchFamily="2" charset="0"/>
              </a:rPr>
              <a:t>Credit</a:t>
            </a:r>
            <a:r>
              <a:rPr lang="en-US" sz="700" b="0" dirty="0">
                <a:solidFill>
                  <a:srgbClr val="FFFFFF"/>
                </a:solidFill>
                <a:latin typeface="Helvetica" pitchFamily="2" charset="0"/>
              </a:rPr>
              <a:t>: </a:t>
            </a:r>
            <a:r>
              <a:rPr lang="en-US" sz="700" dirty="0">
                <a:solidFill>
                  <a:srgbClr val="FFFFFF"/>
                </a:solidFill>
                <a:latin typeface="Helvetica" pitchFamily="2" charset="0"/>
              </a:rPr>
              <a:t>Akihiro </a:t>
            </a:r>
            <a:r>
              <a:rPr lang="en-US" sz="700" dirty="0" err="1">
                <a:solidFill>
                  <a:srgbClr val="FFFFFF"/>
                </a:solidFill>
                <a:latin typeface="Helvetica" pitchFamily="2" charset="0"/>
              </a:rPr>
              <a:t>Ikeshita</a:t>
            </a:r>
            <a:r>
              <a:rPr lang="en-US" sz="700" dirty="0">
                <a:solidFill>
                  <a:srgbClr val="FFFFFF"/>
                </a:solidFill>
                <a:latin typeface="Helvetica" pitchFamily="2" charset="0"/>
              </a:rPr>
              <a:t>/</a:t>
            </a:r>
            <a:r>
              <a:rPr lang="en-US" sz="700" dirty="0" err="1">
                <a:solidFill>
                  <a:srgbClr val="FFFFFF"/>
                </a:solidFill>
                <a:latin typeface="Helvetica" pitchFamily="2" charset="0"/>
              </a:rPr>
              <a:t>Naotsugu</a:t>
            </a:r>
            <a:r>
              <a:rPr lang="en-US" sz="700" dirty="0">
                <a:solidFill>
                  <a:srgbClr val="FFFFFF"/>
                </a:solidFill>
                <a:latin typeface="Helvetica" pitchFamily="2" charset="0"/>
              </a:rPr>
              <a:t> </a:t>
            </a:r>
            <a:r>
              <a:rPr lang="en-US" sz="700" dirty="0" err="1">
                <a:solidFill>
                  <a:srgbClr val="FFFFFF"/>
                </a:solidFill>
                <a:latin typeface="Helvetica" pitchFamily="2" charset="0"/>
              </a:rPr>
              <a:t>Mikami</a:t>
            </a:r>
            <a:r>
              <a:rPr lang="en-US" sz="700" dirty="0">
                <a:solidFill>
                  <a:srgbClr val="FFFFFF"/>
                </a:solidFill>
                <a:latin typeface="Helvetica" pitchFamily="2" charset="0"/>
              </a:rPr>
              <a:t> NAOJ</a:t>
            </a:r>
            <a:endParaRPr lang="en-US" sz="700" b="0" dirty="0">
              <a:solidFill>
                <a:srgbClr val="FFFFFF"/>
              </a:solidFill>
              <a:latin typeface="Helvetica" pitchFamily="2" charset="0"/>
            </a:endParaRPr>
          </a:p>
        </p:txBody>
      </p:sp>
      <p:sp>
        <p:nvSpPr>
          <p:cNvPr id="3" name="Rectangle 2">
            <a:extLst>
              <a:ext uri="{FF2B5EF4-FFF2-40B4-BE49-F238E27FC236}">
                <a16:creationId xmlns:a16="http://schemas.microsoft.com/office/drawing/2014/main" id="{BDDB12F8-F5EF-3ADC-847C-800809E0D660}"/>
              </a:ext>
            </a:extLst>
          </p:cNvPr>
          <p:cNvSpPr/>
          <p:nvPr/>
        </p:nvSpPr>
        <p:spPr bwMode="auto">
          <a:xfrm>
            <a:off x="142788" y="2866824"/>
            <a:ext cx="1084263" cy="261610"/>
          </a:xfrm>
          <a:prstGeom prst="rect">
            <a:avLst/>
          </a:prstGeom>
          <a:solidFill>
            <a:srgbClr val="113434"/>
          </a:solidFill>
          <a:ln w="12700" cap="flat" cmpd="sng" algn="ctr">
            <a:no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8" name="TextBox 7">
            <a:extLst>
              <a:ext uri="{FF2B5EF4-FFF2-40B4-BE49-F238E27FC236}">
                <a16:creationId xmlns:a16="http://schemas.microsoft.com/office/drawing/2014/main" id="{C9D25B72-6E60-F41A-AF78-5322BF1AA018}"/>
              </a:ext>
            </a:extLst>
          </p:cNvPr>
          <p:cNvSpPr txBox="1"/>
          <p:nvPr/>
        </p:nvSpPr>
        <p:spPr>
          <a:xfrm>
            <a:off x="164205" y="2834376"/>
            <a:ext cx="1167307" cy="261610"/>
          </a:xfrm>
          <a:prstGeom prst="rect">
            <a:avLst/>
          </a:prstGeom>
          <a:noFill/>
        </p:spPr>
        <p:txBody>
          <a:bodyPr wrap="none" rtlCol="0">
            <a:spAutoFit/>
          </a:bodyPr>
          <a:lstStyle/>
          <a:p>
            <a:r>
              <a:rPr lang="en-US" sz="1100" b="1" dirty="0">
                <a:solidFill>
                  <a:srgbClr val="4A5E60"/>
                </a:solidFill>
                <a:latin typeface="Arial" panose="020B0604020202020204" pitchFamily="34" charset="0"/>
                <a:cs typeface="Arial" panose="020B0604020202020204" pitchFamily="34" charset="0"/>
              </a:rPr>
              <a:t>EINSTEINIAN?</a:t>
            </a:r>
          </a:p>
        </p:txBody>
      </p:sp>
      <p:sp>
        <p:nvSpPr>
          <p:cNvPr id="17" name="TextBox 16">
            <a:extLst>
              <a:ext uri="{FF2B5EF4-FFF2-40B4-BE49-F238E27FC236}">
                <a16:creationId xmlns:a16="http://schemas.microsoft.com/office/drawing/2014/main" id="{DE4FB760-F8DB-835D-674C-17DBCF2A8D1C}"/>
              </a:ext>
            </a:extLst>
          </p:cNvPr>
          <p:cNvSpPr txBox="1"/>
          <p:nvPr/>
        </p:nvSpPr>
        <p:spPr>
          <a:xfrm>
            <a:off x="6049155" y="1295522"/>
            <a:ext cx="2963629" cy="307777"/>
          </a:xfrm>
          <a:prstGeom prst="rect">
            <a:avLst/>
          </a:prstGeom>
          <a:noFill/>
        </p:spPr>
        <p:txBody>
          <a:bodyPr wrap="square">
            <a:spAutoFit/>
          </a:bodyPr>
          <a:lstStyle/>
          <a:p>
            <a:r>
              <a:rPr lang="en-US" i="1" dirty="0">
                <a:solidFill>
                  <a:schemeClr val="bg1"/>
                </a:solidFill>
                <a:latin typeface="Helvetica" pitchFamily="2" charset="0"/>
              </a:rPr>
              <a:t>The Origin of Heavy Elements</a:t>
            </a:r>
          </a:p>
        </p:txBody>
      </p:sp>
    </p:spTree>
    <p:extLst>
      <p:ext uri="{BB962C8B-B14F-4D97-AF65-F5344CB8AC3E}">
        <p14:creationId xmlns:p14="http://schemas.microsoft.com/office/powerpoint/2010/main" val="28283825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5A12958-8CEB-B4EE-E366-12B1336D24EA}"/>
              </a:ext>
            </a:extLst>
          </p:cNvPr>
          <p:cNvSpPr>
            <a:spLocks noGrp="1"/>
          </p:cNvSpPr>
          <p:nvPr>
            <p:ph type="sldNum" sz="quarter" idx="11"/>
          </p:nvPr>
        </p:nvSpPr>
        <p:spPr/>
        <p:txBody>
          <a:bodyPr/>
          <a:lstStyle/>
          <a:p>
            <a:pPr>
              <a:defRPr/>
            </a:pPr>
            <a:fld id="{4703B35A-92CA-9244-943F-6D1BF23D8702}" type="slidenum">
              <a:rPr lang="en-US" smtClean="0"/>
              <a:pPr>
                <a:defRPr/>
              </a:pPr>
              <a:t>39</a:t>
            </a:fld>
            <a:endParaRPr lang="en-US" dirty="0"/>
          </a:p>
        </p:txBody>
      </p:sp>
      <p:sp>
        <p:nvSpPr>
          <p:cNvPr id="4" name="Rectangle 3">
            <a:extLst>
              <a:ext uri="{FF2B5EF4-FFF2-40B4-BE49-F238E27FC236}">
                <a16:creationId xmlns:a16="http://schemas.microsoft.com/office/drawing/2014/main" id="{A2276D8A-40F7-3C7B-24EE-3EB1A86741AA}"/>
              </a:ext>
            </a:extLst>
          </p:cNvPr>
          <p:cNvSpPr/>
          <p:nvPr/>
        </p:nvSpPr>
        <p:spPr>
          <a:xfrm>
            <a:off x="379242" y="292608"/>
            <a:ext cx="8541027" cy="707886"/>
          </a:xfrm>
          <a:prstGeom prst="rect">
            <a:avLst/>
          </a:prstGeom>
        </p:spPr>
        <p:txBody>
          <a:bodyPr wrap="square">
            <a:spAutoFit/>
          </a:bodyPr>
          <a:lstStyle/>
          <a:p>
            <a:r>
              <a:rPr lang="en-US" sz="2000" dirty="0">
                <a:solidFill>
                  <a:srgbClr val="FFFFFF"/>
                </a:solidFill>
                <a:latin typeface="Helvetica"/>
                <a:cs typeface="Helvetica"/>
              </a:rPr>
              <a:t>LIGO and Virgo (and KAGRA!) Haven’t Yet Changed Our Thinking About …</a:t>
            </a:r>
            <a:endParaRPr lang="is-IS" sz="2000" dirty="0">
              <a:solidFill>
                <a:srgbClr val="FFFFFF"/>
              </a:solidFill>
              <a:latin typeface="Helvetica"/>
              <a:cs typeface="Helvetica"/>
            </a:endParaRPr>
          </a:p>
        </p:txBody>
      </p:sp>
      <p:pic>
        <p:nvPicPr>
          <p:cNvPr id="2050" name="Picture 2" descr="Supernova 1987A, as seen by JWST's NIRcam instrument.">
            <a:extLst>
              <a:ext uri="{FF2B5EF4-FFF2-40B4-BE49-F238E27FC236}">
                <a16:creationId xmlns:a16="http://schemas.microsoft.com/office/drawing/2014/main" id="{43C0AD56-E4B7-84A1-E9D2-D049826BF27A}"/>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72737" y="2158447"/>
            <a:ext cx="2175823" cy="21195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AAAF90E-D45F-8C3A-D707-8D5F7917572E}"/>
              </a:ext>
            </a:extLst>
          </p:cNvPr>
          <p:cNvSpPr txBox="1"/>
          <p:nvPr/>
        </p:nvSpPr>
        <p:spPr>
          <a:xfrm>
            <a:off x="725749" y="4328594"/>
            <a:ext cx="2295821" cy="215444"/>
          </a:xfrm>
          <a:prstGeom prst="rect">
            <a:avLst/>
          </a:prstGeom>
          <a:noFill/>
        </p:spPr>
        <p:txBody>
          <a:bodyPr wrap="none" rtlCol="0">
            <a:spAutoFit/>
          </a:bodyPr>
          <a:lstStyle/>
          <a:p>
            <a:r>
              <a:rPr lang="en-US" sz="800" b="0" dirty="0">
                <a:solidFill>
                  <a:srgbClr val="FFFFFF"/>
                </a:solidFill>
                <a:latin typeface="Helvetica" pitchFamily="2" charset="0"/>
              </a:rPr>
              <a:t>Image Credit: JWST </a:t>
            </a:r>
            <a:r>
              <a:rPr lang="en-US" sz="800" b="0" dirty="0" err="1">
                <a:solidFill>
                  <a:srgbClr val="FFFFFF"/>
                </a:solidFill>
                <a:latin typeface="Helvetica" pitchFamily="2" charset="0"/>
              </a:rPr>
              <a:t>NIRcam</a:t>
            </a:r>
            <a:r>
              <a:rPr lang="en-US" sz="800" b="0" dirty="0">
                <a:solidFill>
                  <a:srgbClr val="FFFFFF"/>
                </a:solidFill>
                <a:latin typeface="Helvetica" pitchFamily="2" charset="0"/>
              </a:rPr>
              <a:t>/NASA,ESA,CSA</a:t>
            </a:r>
          </a:p>
        </p:txBody>
      </p:sp>
      <p:sp>
        <p:nvSpPr>
          <p:cNvPr id="6" name="TextBox 5">
            <a:extLst>
              <a:ext uri="{FF2B5EF4-FFF2-40B4-BE49-F238E27FC236}">
                <a16:creationId xmlns:a16="http://schemas.microsoft.com/office/drawing/2014/main" id="{771FCCF3-9240-565B-6A3E-0EC448474EDD}"/>
              </a:ext>
            </a:extLst>
          </p:cNvPr>
          <p:cNvSpPr txBox="1"/>
          <p:nvPr/>
        </p:nvSpPr>
        <p:spPr>
          <a:xfrm>
            <a:off x="619149" y="1825378"/>
            <a:ext cx="2382383" cy="307777"/>
          </a:xfrm>
          <a:prstGeom prst="rect">
            <a:avLst/>
          </a:prstGeom>
          <a:noFill/>
        </p:spPr>
        <p:txBody>
          <a:bodyPr wrap="none" rtlCol="0">
            <a:spAutoFit/>
          </a:bodyPr>
          <a:lstStyle/>
          <a:p>
            <a:r>
              <a:rPr lang="en-US" i="1" dirty="0">
                <a:solidFill>
                  <a:schemeClr val="bg1"/>
                </a:solidFill>
                <a:latin typeface="Helvetica" pitchFamily="2" charset="0"/>
              </a:rPr>
              <a:t>How Supernovae Explode</a:t>
            </a:r>
          </a:p>
        </p:txBody>
      </p:sp>
      <p:sp>
        <p:nvSpPr>
          <p:cNvPr id="7" name="TextBox 6">
            <a:extLst>
              <a:ext uri="{FF2B5EF4-FFF2-40B4-BE49-F238E27FC236}">
                <a16:creationId xmlns:a16="http://schemas.microsoft.com/office/drawing/2014/main" id="{A9CBAE1B-96BA-F9AE-AB46-77133E77F309}"/>
              </a:ext>
            </a:extLst>
          </p:cNvPr>
          <p:cNvSpPr txBox="1"/>
          <p:nvPr/>
        </p:nvSpPr>
        <p:spPr>
          <a:xfrm>
            <a:off x="672737" y="2107862"/>
            <a:ext cx="774571" cy="261610"/>
          </a:xfrm>
          <a:prstGeom prst="rect">
            <a:avLst/>
          </a:prstGeom>
          <a:noFill/>
        </p:spPr>
        <p:txBody>
          <a:bodyPr wrap="none" rtlCol="0">
            <a:spAutoFit/>
          </a:bodyPr>
          <a:lstStyle/>
          <a:p>
            <a:r>
              <a:rPr lang="en-US" sz="1100" b="0" i="1" dirty="0">
                <a:solidFill>
                  <a:schemeClr val="bg1"/>
                </a:solidFill>
              </a:rPr>
              <a:t>SN1987a</a:t>
            </a:r>
          </a:p>
        </p:txBody>
      </p:sp>
      <p:pic>
        <p:nvPicPr>
          <p:cNvPr id="8" name="Picture 7">
            <a:extLst>
              <a:ext uri="{FF2B5EF4-FFF2-40B4-BE49-F238E27FC236}">
                <a16:creationId xmlns:a16="http://schemas.microsoft.com/office/drawing/2014/main" id="{B3D6D091-CDBF-2A3B-EE60-F266D7E3B54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211260" y="1207978"/>
            <a:ext cx="2876990" cy="2061377"/>
          </a:xfrm>
          <a:prstGeom prst="rect">
            <a:avLst/>
          </a:prstGeom>
        </p:spPr>
      </p:pic>
      <p:sp>
        <p:nvSpPr>
          <p:cNvPr id="9" name="TextBox 8">
            <a:extLst>
              <a:ext uri="{FF2B5EF4-FFF2-40B4-BE49-F238E27FC236}">
                <a16:creationId xmlns:a16="http://schemas.microsoft.com/office/drawing/2014/main" id="{DF2D36D4-41F1-127F-29B7-D5F358A38CEE}"/>
              </a:ext>
            </a:extLst>
          </p:cNvPr>
          <p:cNvSpPr txBox="1"/>
          <p:nvPr/>
        </p:nvSpPr>
        <p:spPr>
          <a:xfrm>
            <a:off x="3319904" y="914518"/>
            <a:ext cx="2659702" cy="261610"/>
          </a:xfrm>
          <a:prstGeom prst="rect">
            <a:avLst/>
          </a:prstGeom>
          <a:noFill/>
        </p:spPr>
        <p:txBody>
          <a:bodyPr wrap="none" rtlCol="0">
            <a:spAutoFit/>
          </a:bodyPr>
          <a:lstStyle/>
          <a:p>
            <a:r>
              <a:rPr lang="en-US" sz="1100" i="1" dirty="0">
                <a:solidFill>
                  <a:schemeClr val="bg1"/>
                </a:solidFill>
                <a:latin typeface="Helvetica" pitchFamily="2" charset="0"/>
              </a:rPr>
              <a:t>Continuously Emitting Neutron Stars</a:t>
            </a:r>
          </a:p>
        </p:txBody>
      </p:sp>
      <p:sp>
        <p:nvSpPr>
          <p:cNvPr id="10" name="TextBox 9">
            <a:extLst>
              <a:ext uri="{FF2B5EF4-FFF2-40B4-BE49-F238E27FC236}">
                <a16:creationId xmlns:a16="http://schemas.microsoft.com/office/drawing/2014/main" id="{A86FCDA1-0BFB-253D-A705-D195B4D56E7D}"/>
              </a:ext>
            </a:extLst>
          </p:cNvPr>
          <p:cNvSpPr txBox="1"/>
          <p:nvPr/>
        </p:nvSpPr>
        <p:spPr>
          <a:xfrm>
            <a:off x="3211260" y="3293378"/>
            <a:ext cx="1406154" cy="215444"/>
          </a:xfrm>
          <a:prstGeom prst="rect">
            <a:avLst/>
          </a:prstGeom>
          <a:noFill/>
        </p:spPr>
        <p:txBody>
          <a:bodyPr wrap="none" rtlCol="0">
            <a:spAutoFit/>
          </a:bodyPr>
          <a:lstStyle/>
          <a:p>
            <a:r>
              <a:rPr lang="en-US" sz="800" b="0" dirty="0">
                <a:solidFill>
                  <a:srgbClr val="FFFFFF"/>
                </a:solidFill>
                <a:latin typeface="Helvetica" pitchFamily="2" charset="0"/>
              </a:rPr>
              <a:t>Image Credit: </a:t>
            </a:r>
            <a:r>
              <a:rPr lang="en-US" sz="800" b="0" dirty="0" err="1">
                <a:solidFill>
                  <a:srgbClr val="FFFFFF"/>
                </a:solidFill>
                <a:latin typeface="Helvetica" pitchFamily="2" charset="0"/>
                <a:hlinkClick r:id="rId4"/>
              </a:rPr>
              <a:t>ScienceBlog</a:t>
            </a:r>
            <a:endParaRPr lang="en-US" sz="800" b="0" dirty="0">
              <a:solidFill>
                <a:srgbClr val="FFFFFF"/>
              </a:solidFill>
              <a:latin typeface="Helvetica" pitchFamily="2" charset="0"/>
            </a:endParaRPr>
          </a:p>
        </p:txBody>
      </p:sp>
      <p:sp>
        <p:nvSpPr>
          <p:cNvPr id="11" name="Rectangle 10">
            <a:extLst>
              <a:ext uri="{FF2B5EF4-FFF2-40B4-BE49-F238E27FC236}">
                <a16:creationId xmlns:a16="http://schemas.microsoft.com/office/drawing/2014/main" id="{2DCBB379-5812-4FF2-C7DA-E35F3A4118BD}"/>
              </a:ext>
            </a:extLst>
          </p:cNvPr>
          <p:cNvSpPr>
            <a:spLocks noChangeArrowheads="1"/>
          </p:cNvSpPr>
          <p:nvPr/>
        </p:nvSpPr>
        <p:spPr bwMode="auto">
          <a:xfrm>
            <a:off x="6946827" y="3881269"/>
            <a:ext cx="1462260"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en-US" sz="800" b="0" dirty="0">
                <a:solidFill>
                  <a:srgbClr val="FFFFFF"/>
                </a:solidFill>
                <a:latin typeface="Helvetica" pitchFamily="2" charset="0"/>
              </a:rPr>
              <a:t>Credit: Planck Collaboration</a:t>
            </a:r>
          </a:p>
        </p:txBody>
      </p:sp>
      <p:pic>
        <p:nvPicPr>
          <p:cNvPr id="12" name="Picture 11">
            <a:extLst>
              <a:ext uri="{FF2B5EF4-FFF2-40B4-BE49-F238E27FC236}">
                <a16:creationId xmlns:a16="http://schemas.microsoft.com/office/drawing/2014/main" id="{7CF76CA6-D3B9-5987-82D4-116BB77A454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337227" y="2371753"/>
            <a:ext cx="2528608" cy="1462410"/>
          </a:xfrm>
          <a:prstGeom prst="rect">
            <a:avLst/>
          </a:prstGeom>
        </p:spPr>
      </p:pic>
      <p:sp>
        <p:nvSpPr>
          <p:cNvPr id="13" name="TextBox 12">
            <a:extLst>
              <a:ext uri="{FF2B5EF4-FFF2-40B4-BE49-F238E27FC236}">
                <a16:creationId xmlns:a16="http://schemas.microsoft.com/office/drawing/2014/main" id="{7890B335-0735-5245-C7B2-AA4F4AFFAB8D}"/>
              </a:ext>
            </a:extLst>
          </p:cNvPr>
          <p:cNvSpPr txBox="1"/>
          <p:nvPr/>
        </p:nvSpPr>
        <p:spPr>
          <a:xfrm>
            <a:off x="6218651" y="2095345"/>
            <a:ext cx="2733441" cy="261610"/>
          </a:xfrm>
          <a:prstGeom prst="rect">
            <a:avLst/>
          </a:prstGeom>
          <a:noFill/>
        </p:spPr>
        <p:txBody>
          <a:bodyPr wrap="none" rtlCol="0">
            <a:spAutoFit/>
          </a:bodyPr>
          <a:lstStyle/>
          <a:p>
            <a:r>
              <a:rPr lang="en-US" sz="1100" i="1" dirty="0">
                <a:solidFill>
                  <a:schemeClr val="bg1"/>
                </a:solidFill>
                <a:latin typeface="Helvetica" pitchFamily="2" charset="0"/>
              </a:rPr>
              <a:t>Astrophysical Stochastic Background</a:t>
            </a:r>
          </a:p>
        </p:txBody>
      </p:sp>
    </p:spTree>
    <p:extLst>
      <p:ext uri="{BB962C8B-B14F-4D97-AF65-F5344CB8AC3E}">
        <p14:creationId xmlns:p14="http://schemas.microsoft.com/office/powerpoint/2010/main" val="35967190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FE0E88-D087-1D0B-6A4E-A3B84EDF3EC3}"/>
              </a:ext>
            </a:extLst>
          </p:cNvPr>
          <p:cNvSpPr>
            <a:spLocks noGrp="1"/>
          </p:cNvSpPr>
          <p:nvPr>
            <p:ph type="sldNum" sz="quarter" idx="11"/>
          </p:nvPr>
        </p:nvSpPr>
        <p:spPr/>
        <p:txBody>
          <a:bodyPr/>
          <a:lstStyle/>
          <a:p>
            <a:pPr>
              <a:defRPr/>
            </a:pPr>
            <a:fld id="{4703B35A-92CA-9244-943F-6D1BF23D8702}" type="slidenum">
              <a:rPr lang="en-US" smtClean="0"/>
              <a:pPr>
                <a:defRPr/>
              </a:pPr>
              <a:t>4</a:t>
            </a:fld>
            <a:endParaRPr lang="en-US"/>
          </a:p>
        </p:txBody>
      </p:sp>
      <p:grpSp>
        <p:nvGrpSpPr>
          <p:cNvPr id="4" name="Group 3">
            <a:extLst>
              <a:ext uri="{FF2B5EF4-FFF2-40B4-BE49-F238E27FC236}">
                <a16:creationId xmlns:a16="http://schemas.microsoft.com/office/drawing/2014/main" id="{77F4A8B3-741E-7636-F19B-B4484592ACBD}"/>
              </a:ext>
            </a:extLst>
          </p:cNvPr>
          <p:cNvGrpSpPr/>
          <p:nvPr/>
        </p:nvGrpSpPr>
        <p:grpSpPr>
          <a:xfrm>
            <a:off x="0" y="3063935"/>
            <a:ext cx="9144000" cy="2013661"/>
            <a:chOff x="0" y="2413000"/>
            <a:chExt cx="9144000" cy="2013661"/>
          </a:xfrm>
          <a:scene3d>
            <a:camera prst="orthographicFront">
              <a:rot lat="0" lon="0" rev="30000"/>
            </a:camera>
            <a:lightRig rig="threePt" dir="t"/>
          </a:scene3d>
        </p:grpSpPr>
        <p:pic>
          <p:nvPicPr>
            <p:cNvPr id="5" name="Picture 4">
              <a:extLst>
                <a:ext uri="{FF2B5EF4-FFF2-40B4-BE49-F238E27FC236}">
                  <a16:creationId xmlns:a16="http://schemas.microsoft.com/office/drawing/2014/main" id="{4028567A-B87E-89D9-7C7E-DD143A6F4EB4}"/>
                </a:ext>
              </a:extLst>
            </p:cNvPr>
            <p:cNvPicPr>
              <a:picLocks noChangeAspect="1"/>
            </p:cNvPicPr>
            <p:nvPr/>
          </p:nvPicPr>
          <p:blipFill>
            <a:blip r:embed="rId3"/>
            <a:stretch>
              <a:fillRect/>
            </a:stretch>
          </p:blipFill>
          <p:spPr>
            <a:xfrm>
              <a:off x="0" y="2413000"/>
              <a:ext cx="9144000" cy="2013661"/>
            </a:xfrm>
            <a:prstGeom prst="rect">
              <a:avLst/>
            </a:prstGeom>
          </p:spPr>
        </p:pic>
        <p:cxnSp>
          <p:nvCxnSpPr>
            <p:cNvPr id="6" name="Straight Connector 5">
              <a:extLst>
                <a:ext uri="{FF2B5EF4-FFF2-40B4-BE49-F238E27FC236}">
                  <a16:creationId xmlns:a16="http://schemas.microsoft.com/office/drawing/2014/main" id="{EB6D5CBB-91A7-BCFE-CD3A-A2E1A084289F}"/>
                </a:ext>
              </a:extLst>
            </p:cNvPr>
            <p:cNvCxnSpPr/>
            <p:nvPr/>
          </p:nvCxnSpPr>
          <p:spPr bwMode="auto">
            <a:xfrm>
              <a:off x="236577" y="3760537"/>
              <a:ext cx="8740885" cy="37357"/>
            </a:xfrm>
            <a:prstGeom prst="line">
              <a:avLst/>
            </a:prstGeom>
            <a:solidFill>
              <a:schemeClr val="accent1"/>
            </a:solidFill>
            <a:ln w="28575"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7" name="Straight Connector 6">
              <a:extLst>
                <a:ext uri="{FF2B5EF4-FFF2-40B4-BE49-F238E27FC236}">
                  <a16:creationId xmlns:a16="http://schemas.microsoft.com/office/drawing/2014/main" id="{2B347094-9A73-CB02-727E-5F786D983B33}"/>
                </a:ext>
              </a:extLst>
            </p:cNvPr>
            <p:cNvCxnSpPr/>
            <p:nvPr/>
          </p:nvCxnSpPr>
          <p:spPr bwMode="auto">
            <a:xfrm flipV="1">
              <a:off x="177310" y="4034484"/>
              <a:ext cx="1839817" cy="2973"/>
            </a:xfrm>
            <a:prstGeom prst="line">
              <a:avLst/>
            </a:prstGeom>
            <a:solidFill>
              <a:schemeClr val="accent1"/>
            </a:solidFill>
            <a:ln w="28575"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8" name="Straight Connector 7">
              <a:extLst>
                <a:ext uri="{FF2B5EF4-FFF2-40B4-BE49-F238E27FC236}">
                  <a16:creationId xmlns:a16="http://schemas.microsoft.com/office/drawing/2014/main" id="{C4CDD8F2-F27D-7173-2D8A-CD9F3D9AF63B}"/>
                </a:ext>
              </a:extLst>
            </p:cNvPr>
            <p:cNvCxnSpPr/>
            <p:nvPr/>
          </p:nvCxnSpPr>
          <p:spPr bwMode="auto">
            <a:xfrm>
              <a:off x="8068510" y="3536399"/>
              <a:ext cx="887032" cy="15429"/>
            </a:xfrm>
            <a:prstGeom prst="line">
              <a:avLst/>
            </a:prstGeom>
            <a:solidFill>
              <a:schemeClr val="accent1"/>
            </a:solidFill>
            <a:ln w="28575"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pic>
        <p:nvPicPr>
          <p:cNvPr id="9" name="Picture 8">
            <a:extLst>
              <a:ext uri="{FF2B5EF4-FFF2-40B4-BE49-F238E27FC236}">
                <a16:creationId xmlns:a16="http://schemas.microsoft.com/office/drawing/2014/main" id="{7CE36EDC-3855-F367-DDCF-D0732CA25D30}"/>
              </a:ext>
            </a:extLst>
          </p:cNvPr>
          <p:cNvPicPr>
            <a:picLocks noChangeAspect="1"/>
          </p:cNvPicPr>
          <p:nvPr/>
        </p:nvPicPr>
        <p:blipFill>
          <a:blip r:embed="rId4"/>
          <a:stretch>
            <a:fillRect/>
          </a:stretch>
        </p:blipFill>
        <p:spPr>
          <a:xfrm>
            <a:off x="-5803" y="732660"/>
            <a:ext cx="5236269" cy="1709802"/>
          </a:xfrm>
          <a:prstGeom prst="rect">
            <a:avLst/>
          </a:prstGeom>
          <a:scene3d>
            <a:camera prst="orthographicFront">
              <a:rot lat="0" lon="0" rev="60000"/>
            </a:camera>
            <a:lightRig rig="threePt" dir="t"/>
          </a:scene3d>
        </p:spPr>
      </p:pic>
      <p:pic>
        <p:nvPicPr>
          <p:cNvPr id="10" name="Picture 14">
            <a:extLst>
              <a:ext uri="{FF2B5EF4-FFF2-40B4-BE49-F238E27FC236}">
                <a16:creationId xmlns:a16="http://schemas.microsoft.com/office/drawing/2014/main" id="{E0119313-6905-85C9-5EE6-0A38BA0CEB39}"/>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418018"/>
            <a:ext cx="2614613" cy="70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BBC7E5A2-AA09-8A00-28DF-17F734083CE8}"/>
              </a:ext>
            </a:extLst>
          </p:cNvPr>
          <p:cNvSpPr/>
          <p:nvPr/>
        </p:nvSpPr>
        <p:spPr>
          <a:xfrm>
            <a:off x="379242" y="292608"/>
            <a:ext cx="8541027" cy="400110"/>
          </a:xfrm>
          <a:prstGeom prst="rect">
            <a:avLst/>
          </a:prstGeom>
        </p:spPr>
        <p:txBody>
          <a:bodyPr wrap="square">
            <a:spAutoFit/>
          </a:bodyPr>
          <a:lstStyle/>
          <a:p>
            <a:r>
              <a:rPr lang="en-US" sz="2000" dirty="0">
                <a:solidFill>
                  <a:srgbClr val="FFFFFF"/>
                </a:solidFill>
                <a:latin typeface="Helvetica"/>
                <a:cs typeface="Helvetica"/>
              </a:rPr>
              <a:t>Early LIGO History (Cont’d)</a:t>
            </a:r>
            <a:endParaRPr lang="is-IS" sz="2000" dirty="0">
              <a:solidFill>
                <a:srgbClr val="FFFFFF"/>
              </a:solidFill>
              <a:latin typeface="Helvetica"/>
              <a:cs typeface="Helvetica"/>
            </a:endParaRPr>
          </a:p>
        </p:txBody>
      </p:sp>
      <p:pic>
        <p:nvPicPr>
          <p:cNvPr id="12" name="Picture 11">
            <a:extLst>
              <a:ext uri="{FF2B5EF4-FFF2-40B4-BE49-F238E27FC236}">
                <a16:creationId xmlns:a16="http://schemas.microsoft.com/office/drawing/2014/main" id="{4CD2FD37-C0DB-E7B8-CF35-C06BE4BA458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957286" y="65903"/>
            <a:ext cx="2371167" cy="3001101"/>
          </a:xfrm>
          <a:prstGeom prst="rect">
            <a:avLst/>
          </a:prstGeom>
        </p:spPr>
      </p:pic>
      <p:sp>
        <p:nvSpPr>
          <p:cNvPr id="13" name="Oval 12">
            <a:extLst>
              <a:ext uri="{FF2B5EF4-FFF2-40B4-BE49-F238E27FC236}">
                <a16:creationId xmlns:a16="http://schemas.microsoft.com/office/drawing/2014/main" id="{865CC3D8-111D-69E9-DCEF-7566EB30C985}"/>
              </a:ext>
            </a:extLst>
          </p:cNvPr>
          <p:cNvSpPr/>
          <p:nvPr/>
        </p:nvSpPr>
        <p:spPr bwMode="auto">
          <a:xfrm>
            <a:off x="6606746" y="2364259"/>
            <a:ext cx="1013254" cy="370703"/>
          </a:xfrm>
          <a:prstGeom prst="ellipse">
            <a:avLst/>
          </a:prstGeom>
          <a:noFill/>
          <a:ln w="28575" cap="flat" cmpd="sng" algn="ctr">
            <a:solidFill>
              <a:srgbClr val="FF0000"/>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5" name="TextBox 14">
            <a:extLst>
              <a:ext uri="{FF2B5EF4-FFF2-40B4-BE49-F238E27FC236}">
                <a16:creationId xmlns:a16="http://schemas.microsoft.com/office/drawing/2014/main" id="{FBBBC045-C51E-D7C7-E8BC-2A2E01CF8150}"/>
              </a:ext>
            </a:extLst>
          </p:cNvPr>
          <p:cNvSpPr txBox="1"/>
          <p:nvPr/>
        </p:nvSpPr>
        <p:spPr>
          <a:xfrm>
            <a:off x="5560925" y="4697003"/>
            <a:ext cx="3511637" cy="307777"/>
          </a:xfrm>
          <a:custGeom>
            <a:avLst/>
            <a:gdLst>
              <a:gd name="connsiteX0" fmla="*/ 0 w 3511637"/>
              <a:gd name="connsiteY0" fmla="*/ 0 h 307777"/>
              <a:gd name="connsiteX1" fmla="*/ 550156 w 3511637"/>
              <a:gd name="connsiteY1" fmla="*/ 0 h 307777"/>
              <a:gd name="connsiteX2" fmla="*/ 1030080 w 3511637"/>
              <a:gd name="connsiteY2" fmla="*/ 0 h 307777"/>
              <a:gd name="connsiteX3" fmla="*/ 1685586 w 3511637"/>
              <a:gd name="connsiteY3" fmla="*/ 0 h 307777"/>
              <a:gd name="connsiteX4" fmla="*/ 2235742 w 3511637"/>
              <a:gd name="connsiteY4" fmla="*/ 0 h 307777"/>
              <a:gd name="connsiteX5" fmla="*/ 2785899 w 3511637"/>
              <a:gd name="connsiteY5" fmla="*/ 0 h 307777"/>
              <a:gd name="connsiteX6" fmla="*/ 3511637 w 3511637"/>
              <a:gd name="connsiteY6" fmla="*/ 0 h 307777"/>
              <a:gd name="connsiteX7" fmla="*/ 3511637 w 3511637"/>
              <a:gd name="connsiteY7" fmla="*/ 307777 h 307777"/>
              <a:gd name="connsiteX8" fmla="*/ 2926364 w 3511637"/>
              <a:gd name="connsiteY8" fmla="*/ 307777 h 307777"/>
              <a:gd name="connsiteX9" fmla="*/ 2446440 w 3511637"/>
              <a:gd name="connsiteY9" fmla="*/ 307777 h 307777"/>
              <a:gd name="connsiteX10" fmla="*/ 1861168 w 3511637"/>
              <a:gd name="connsiteY10" fmla="*/ 307777 h 307777"/>
              <a:gd name="connsiteX11" fmla="*/ 1275895 w 3511637"/>
              <a:gd name="connsiteY11" fmla="*/ 307777 h 307777"/>
              <a:gd name="connsiteX12" fmla="*/ 725738 w 3511637"/>
              <a:gd name="connsiteY12" fmla="*/ 307777 h 307777"/>
              <a:gd name="connsiteX13" fmla="*/ 0 w 3511637"/>
              <a:gd name="connsiteY13" fmla="*/ 307777 h 307777"/>
              <a:gd name="connsiteX14" fmla="*/ 0 w 3511637"/>
              <a:gd name="connsiteY14"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511637" h="307777" extrusionOk="0">
                <a:moveTo>
                  <a:pt x="0" y="0"/>
                </a:moveTo>
                <a:cubicBezTo>
                  <a:pt x="262356" y="-16160"/>
                  <a:pt x="327411" y="47313"/>
                  <a:pt x="550156" y="0"/>
                </a:cubicBezTo>
                <a:cubicBezTo>
                  <a:pt x="772901" y="-47313"/>
                  <a:pt x="874297" y="29244"/>
                  <a:pt x="1030080" y="0"/>
                </a:cubicBezTo>
                <a:cubicBezTo>
                  <a:pt x="1185863" y="-29244"/>
                  <a:pt x="1524491" y="42407"/>
                  <a:pt x="1685586" y="0"/>
                </a:cubicBezTo>
                <a:cubicBezTo>
                  <a:pt x="1846681" y="-42407"/>
                  <a:pt x="2057901" y="60799"/>
                  <a:pt x="2235742" y="0"/>
                </a:cubicBezTo>
                <a:cubicBezTo>
                  <a:pt x="2413583" y="-60799"/>
                  <a:pt x="2570698" y="22699"/>
                  <a:pt x="2785899" y="0"/>
                </a:cubicBezTo>
                <a:cubicBezTo>
                  <a:pt x="3001100" y="-22699"/>
                  <a:pt x="3302042" y="73247"/>
                  <a:pt x="3511637" y="0"/>
                </a:cubicBezTo>
                <a:cubicBezTo>
                  <a:pt x="3534604" y="141721"/>
                  <a:pt x="3503705" y="208708"/>
                  <a:pt x="3511637" y="307777"/>
                </a:cubicBezTo>
                <a:cubicBezTo>
                  <a:pt x="3320591" y="362292"/>
                  <a:pt x="3209006" y="284742"/>
                  <a:pt x="2926364" y="307777"/>
                </a:cubicBezTo>
                <a:cubicBezTo>
                  <a:pt x="2643722" y="330812"/>
                  <a:pt x="2598908" y="293801"/>
                  <a:pt x="2446440" y="307777"/>
                </a:cubicBezTo>
                <a:cubicBezTo>
                  <a:pt x="2293972" y="321753"/>
                  <a:pt x="2073159" y="301760"/>
                  <a:pt x="1861168" y="307777"/>
                </a:cubicBezTo>
                <a:cubicBezTo>
                  <a:pt x="1649177" y="313794"/>
                  <a:pt x="1508686" y="268606"/>
                  <a:pt x="1275895" y="307777"/>
                </a:cubicBezTo>
                <a:cubicBezTo>
                  <a:pt x="1043104" y="346948"/>
                  <a:pt x="885050" y="251021"/>
                  <a:pt x="725738" y="307777"/>
                </a:cubicBezTo>
                <a:cubicBezTo>
                  <a:pt x="566426" y="364533"/>
                  <a:pt x="186190" y="228967"/>
                  <a:pt x="0" y="307777"/>
                </a:cubicBezTo>
                <a:cubicBezTo>
                  <a:pt x="-30814" y="163092"/>
                  <a:pt x="11091" y="137020"/>
                  <a:pt x="0" y="0"/>
                </a:cubicBezTo>
                <a:close/>
              </a:path>
            </a:pathLst>
          </a:custGeom>
          <a:noFill/>
          <a:ln w="19050">
            <a:solidFill>
              <a:schemeClr val="tx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a:spAutoFit/>
          </a:bodyPr>
          <a:lstStyle/>
          <a:p>
            <a:r>
              <a:rPr lang="en-US" b="0" dirty="0">
                <a:hlinkClick r:id="rId7"/>
              </a:rPr>
              <a:t>https://</a:t>
            </a:r>
            <a:r>
              <a:rPr lang="en-US" b="0" dirty="0" err="1">
                <a:hlinkClick r:id="rId7"/>
              </a:rPr>
              <a:t>dcc.ligo.org</a:t>
            </a:r>
            <a:r>
              <a:rPr lang="en-US" b="0" dirty="0">
                <a:hlinkClick r:id="rId7"/>
              </a:rPr>
              <a:t>/LIGO-M870001/public</a:t>
            </a:r>
            <a:endParaRPr lang="en-US" b="0" dirty="0"/>
          </a:p>
        </p:txBody>
      </p:sp>
      <p:sp>
        <p:nvSpPr>
          <p:cNvPr id="2" name="TextBox 1">
            <a:extLst>
              <a:ext uri="{FF2B5EF4-FFF2-40B4-BE49-F238E27FC236}">
                <a16:creationId xmlns:a16="http://schemas.microsoft.com/office/drawing/2014/main" id="{EDED0B36-3855-C499-2E5D-D2A7D6F95FD6}"/>
              </a:ext>
            </a:extLst>
          </p:cNvPr>
          <p:cNvSpPr txBox="1"/>
          <p:nvPr/>
        </p:nvSpPr>
        <p:spPr>
          <a:xfrm>
            <a:off x="3321101" y="2670048"/>
            <a:ext cx="2287549" cy="307777"/>
          </a:xfrm>
          <a:custGeom>
            <a:avLst/>
            <a:gdLst>
              <a:gd name="connsiteX0" fmla="*/ 0 w 2287549"/>
              <a:gd name="connsiteY0" fmla="*/ 0 h 307777"/>
              <a:gd name="connsiteX1" fmla="*/ 571887 w 2287549"/>
              <a:gd name="connsiteY1" fmla="*/ 0 h 307777"/>
              <a:gd name="connsiteX2" fmla="*/ 1098024 w 2287549"/>
              <a:gd name="connsiteY2" fmla="*/ 0 h 307777"/>
              <a:gd name="connsiteX3" fmla="*/ 1692786 w 2287549"/>
              <a:gd name="connsiteY3" fmla="*/ 0 h 307777"/>
              <a:gd name="connsiteX4" fmla="*/ 2287549 w 2287549"/>
              <a:gd name="connsiteY4" fmla="*/ 0 h 307777"/>
              <a:gd name="connsiteX5" fmla="*/ 2287549 w 2287549"/>
              <a:gd name="connsiteY5" fmla="*/ 307777 h 307777"/>
              <a:gd name="connsiteX6" fmla="*/ 1715662 w 2287549"/>
              <a:gd name="connsiteY6" fmla="*/ 307777 h 307777"/>
              <a:gd name="connsiteX7" fmla="*/ 1120899 w 2287549"/>
              <a:gd name="connsiteY7" fmla="*/ 307777 h 307777"/>
              <a:gd name="connsiteX8" fmla="*/ 526136 w 2287549"/>
              <a:gd name="connsiteY8" fmla="*/ 307777 h 307777"/>
              <a:gd name="connsiteX9" fmla="*/ 0 w 2287549"/>
              <a:gd name="connsiteY9" fmla="*/ 307777 h 307777"/>
              <a:gd name="connsiteX10" fmla="*/ 0 w 2287549"/>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7549" h="307777" extrusionOk="0">
                <a:moveTo>
                  <a:pt x="0" y="0"/>
                </a:moveTo>
                <a:cubicBezTo>
                  <a:pt x="164446" y="-37966"/>
                  <a:pt x="418402" y="29007"/>
                  <a:pt x="571887" y="0"/>
                </a:cubicBezTo>
                <a:cubicBezTo>
                  <a:pt x="725372" y="-29007"/>
                  <a:pt x="863697" y="42965"/>
                  <a:pt x="1098024" y="0"/>
                </a:cubicBezTo>
                <a:cubicBezTo>
                  <a:pt x="1332351" y="-42965"/>
                  <a:pt x="1555090" y="36029"/>
                  <a:pt x="1692786" y="0"/>
                </a:cubicBezTo>
                <a:cubicBezTo>
                  <a:pt x="1830482" y="-36029"/>
                  <a:pt x="2103685" y="2283"/>
                  <a:pt x="2287549" y="0"/>
                </a:cubicBezTo>
                <a:cubicBezTo>
                  <a:pt x="2321714" y="71895"/>
                  <a:pt x="2282655" y="221648"/>
                  <a:pt x="2287549" y="307777"/>
                </a:cubicBezTo>
                <a:cubicBezTo>
                  <a:pt x="2129647" y="321244"/>
                  <a:pt x="1946063" y="256223"/>
                  <a:pt x="1715662" y="307777"/>
                </a:cubicBezTo>
                <a:cubicBezTo>
                  <a:pt x="1485261" y="359331"/>
                  <a:pt x="1348868" y="255474"/>
                  <a:pt x="1120899" y="307777"/>
                </a:cubicBezTo>
                <a:cubicBezTo>
                  <a:pt x="892930" y="360080"/>
                  <a:pt x="753558" y="258485"/>
                  <a:pt x="526136" y="307777"/>
                </a:cubicBezTo>
                <a:cubicBezTo>
                  <a:pt x="298714" y="357069"/>
                  <a:pt x="159033" y="260129"/>
                  <a:pt x="0" y="307777"/>
                </a:cubicBezTo>
                <a:cubicBezTo>
                  <a:pt x="-12292" y="178667"/>
                  <a:pt x="17264" y="136537"/>
                  <a:pt x="0" y="0"/>
                </a:cubicBezTo>
                <a:close/>
              </a:path>
            </a:pathLst>
          </a:custGeom>
          <a:noFill/>
          <a:ln w="28575">
            <a:solidFill>
              <a:schemeClr val="bg1"/>
            </a:solidFill>
            <a:extLst>
              <a:ext uri="{C807C97D-BFC1-408E-A445-0C87EB9F89A2}">
                <ask:lineSketchStyleProps xmlns:ask="http://schemas.microsoft.com/office/drawing/2018/sketchyshapes" sd="875408838">
                  <a:prstGeom prst="rect">
                    <a:avLst/>
                  </a:prstGeom>
                  <ask:type>
                    <ask:lineSketchScribble/>
                  </ask:type>
                </ask:lineSketchStyleProps>
              </a:ext>
            </a:extLst>
          </a:ln>
        </p:spPr>
        <p:txBody>
          <a:bodyPr wrap="none" rtlCol="0">
            <a:spAutoFit/>
          </a:bodyPr>
          <a:lstStyle/>
          <a:p>
            <a:r>
              <a:rPr lang="en-US" dirty="0"/>
              <a:t>LIGO Arm Lengths: 4 km</a:t>
            </a:r>
          </a:p>
        </p:txBody>
      </p:sp>
    </p:spTree>
    <p:extLst>
      <p:ext uri="{BB962C8B-B14F-4D97-AF65-F5344CB8AC3E}">
        <p14:creationId xmlns:p14="http://schemas.microsoft.com/office/powerpoint/2010/main" val="5635351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504E91-4E51-D144-8290-730F15FDD2DF}"/>
              </a:ext>
            </a:extLst>
          </p:cNvPr>
          <p:cNvSpPr>
            <a:spLocks noGrp="1"/>
          </p:cNvSpPr>
          <p:nvPr>
            <p:ph idx="1"/>
          </p:nvPr>
        </p:nvSpPr>
        <p:spPr>
          <a:xfrm>
            <a:off x="212834" y="1208034"/>
            <a:ext cx="6988066" cy="3394472"/>
          </a:xfrm>
        </p:spPr>
        <p:txBody>
          <a:bodyPr/>
          <a:lstStyle/>
          <a:p>
            <a:r>
              <a:rPr lang="en-US" sz="1400" dirty="0">
                <a:solidFill>
                  <a:srgbClr val="FFFF00"/>
                </a:solidFill>
              </a:rPr>
              <a:t>O1: </a:t>
            </a:r>
            <a:r>
              <a:rPr lang="en-US" sz="1400" dirty="0">
                <a:solidFill>
                  <a:schemeClr val="bg1"/>
                </a:solidFill>
              </a:rPr>
              <a:t>Gravitational waves from astrophysical sources can be measured. </a:t>
            </a:r>
          </a:p>
          <a:p>
            <a:r>
              <a:rPr lang="en-US" sz="1400" dirty="0">
                <a:solidFill>
                  <a:srgbClr val="FFFF00"/>
                </a:solidFill>
              </a:rPr>
              <a:t>O1: </a:t>
            </a:r>
            <a:r>
              <a:rPr lang="en-US" sz="1400" dirty="0">
                <a:solidFill>
                  <a:schemeClr val="bg1"/>
                </a:solidFill>
              </a:rPr>
              <a:t>Binary black hole (BBH) systems exist.</a:t>
            </a:r>
          </a:p>
          <a:p>
            <a:r>
              <a:rPr lang="en-US" sz="1400" dirty="0">
                <a:solidFill>
                  <a:srgbClr val="FFFF00"/>
                </a:solidFill>
              </a:rPr>
              <a:t>O2: </a:t>
            </a:r>
            <a:r>
              <a:rPr lang="en-US" sz="1400" dirty="0">
                <a:solidFill>
                  <a:schemeClr val="bg1"/>
                </a:solidFill>
              </a:rPr>
              <a:t>Binary neutron stars (BNS) are progenitors of short gamma ray bursts.</a:t>
            </a:r>
          </a:p>
          <a:p>
            <a:r>
              <a:rPr lang="en-US" sz="1400" dirty="0">
                <a:solidFill>
                  <a:srgbClr val="FFFF00"/>
                </a:solidFill>
              </a:rPr>
              <a:t>O2: </a:t>
            </a:r>
            <a:r>
              <a:rPr lang="en-US" sz="1400" dirty="0">
                <a:solidFill>
                  <a:schemeClr val="bg1"/>
                </a:solidFill>
              </a:rPr>
              <a:t>BNS mergers produce kilonovae, which produce heavy elements.</a:t>
            </a:r>
          </a:p>
          <a:p>
            <a:r>
              <a:rPr lang="en-US" sz="1400" dirty="0">
                <a:solidFill>
                  <a:srgbClr val="FFFF00"/>
                </a:solidFill>
              </a:rPr>
              <a:t>O2: </a:t>
            </a:r>
            <a:r>
              <a:rPr lang="en-US" sz="1400" dirty="0">
                <a:solidFill>
                  <a:schemeClr val="bg1"/>
                </a:solidFill>
              </a:rPr>
              <a:t>The speed of gravitational waves equals the speed of light.</a:t>
            </a:r>
          </a:p>
          <a:p>
            <a:r>
              <a:rPr lang="en-US" sz="1400" dirty="0">
                <a:solidFill>
                  <a:srgbClr val="FFFF00"/>
                </a:solidFill>
              </a:rPr>
              <a:t>O2: </a:t>
            </a:r>
            <a:r>
              <a:rPr lang="en-US" sz="1400" dirty="0">
                <a:solidFill>
                  <a:schemeClr val="bg1"/>
                </a:solidFill>
              </a:rPr>
              <a:t>The Hubble-</a:t>
            </a:r>
            <a:r>
              <a:rPr lang="en-US" sz="1400" dirty="0" err="1">
                <a:solidFill>
                  <a:schemeClr val="bg1"/>
                </a:solidFill>
              </a:rPr>
              <a:t>Lemaître</a:t>
            </a:r>
            <a:r>
              <a:rPr lang="en-US" sz="1400" dirty="0">
                <a:solidFill>
                  <a:schemeClr val="bg1"/>
                </a:solidFill>
              </a:rPr>
              <a:t> constant can be measured using EM-bright GW ‘sirens’.</a:t>
            </a:r>
          </a:p>
          <a:p>
            <a:r>
              <a:rPr lang="en-US" sz="1400" dirty="0">
                <a:solidFill>
                  <a:srgbClr val="FFFF00"/>
                </a:solidFill>
              </a:rPr>
              <a:t>O2 – O3: </a:t>
            </a:r>
            <a:r>
              <a:rPr lang="en-US" sz="1400" dirty="0">
                <a:solidFill>
                  <a:schemeClr val="bg1"/>
                </a:solidFill>
              </a:rPr>
              <a:t>The Hubble-</a:t>
            </a:r>
            <a:r>
              <a:rPr lang="en-US" sz="1400" dirty="0" err="1">
                <a:solidFill>
                  <a:schemeClr val="bg1"/>
                </a:solidFill>
              </a:rPr>
              <a:t>Lemaître</a:t>
            </a:r>
            <a:r>
              <a:rPr lang="en-US" sz="1400" dirty="0">
                <a:solidFill>
                  <a:schemeClr val="bg1"/>
                </a:solidFill>
              </a:rPr>
              <a:t> constant can be measured using dark GW ‘sirens’.</a:t>
            </a:r>
          </a:p>
          <a:p>
            <a:r>
              <a:rPr lang="en-US" sz="1400" dirty="0">
                <a:solidFill>
                  <a:srgbClr val="FFFF00"/>
                </a:solidFill>
              </a:rPr>
              <a:t>O3: </a:t>
            </a:r>
            <a:r>
              <a:rPr lang="en-US" sz="1400" dirty="0">
                <a:solidFill>
                  <a:schemeClr val="bg1"/>
                </a:solidFill>
              </a:rPr>
              <a:t>Black holes with masses in the (pulsational) pair instability gap exist.</a:t>
            </a:r>
          </a:p>
          <a:p>
            <a:r>
              <a:rPr lang="en-US" sz="1400" dirty="0">
                <a:solidFill>
                  <a:srgbClr val="FFFF00"/>
                </a:solidFill>
              </a:rPr>
              <a:t>O3: </a:t>
            </a:r>
            <a:r>
              <a:rPr lang="en-US" sz="1400" dirty="0">
                <a:solidFill>
                  <a:schemeClr val="bg1"/>
                </a:solidFill>
              </a:rPr>
              <a:t>Black hole – neutron star systems exist.</a:t>
            </a:r>
          </a:p>
          <a:p>
            <a:r>
              <a:rPr lang="en-US" sz="1400" dirty="0">
                <a:solidFill>
                  <a:srgbClr val="FFFF00"/>
                </a:solidFill>
              </a:rPr>
              <a:t>O3: </a:t>
            </a:r>
            <a:r>
              <a:rPr lang="en-US" sz="1400" dirty="0">
                <a:solidFill>
                  <a:schemeClr val="bg1"/>
                </a:solidFill>
              </a:rPr>
              <a:t>Compact objects exist in the 2 – 3 M</a:t>
            </a:r>
            <a:r>
              <a:rPr lang="en-US" sz="1400" baseline="-25000" dirty="0">
                <a:solidFill>
                  <a:schemeClr val="bg1"/>
                </a:solidFill>
              </a:rPr>
              <a:t>⦿</a:t>
            </a:r>
            <a:r>
              <a:rPr lang="en-US" sz="1400" dirty="0">
                <a:solidFill>
                  <a:schemeClr val="bg1"/>
                </a:solidFill>
              </a:rPr>
              <a:t> mass range.</a:t>
            </a:r>
          </a:p>
          <a:p>
            <a:r>
              <a:rPr lang="en-US" sz="1400" dirty="0">
                <a:solidFill>
                  <a:srgbClr val="FFFF00"/>
                </a:solidFill>
              </a:rPr>
              <a:t>O1-O3: </a:t>
            </a:r>
            <a:r>
              <a:rPr lang="en-US" sz="1400" dirty="0">
                <a:solidFill>
                  <a:schemeClr val="bg1"/>
                </a:solidFill>
              </a:rPr>
              <a:t>Astrophysical black holes are Kerr black holes</a:t>
            </a:r>
          </a:p>
          <a:p>
            <a:r>
              <a:rPr lang="en-US" sz="1400" dirty="0">
                <a:solidFill>
                  <a:srgbClr val="FFFF00"/>
                </a:solidFill>
              </a:rPr>
              <a:t>O1 – O3: </a:t>
            </a:r>
            <a:r>
              <a:rPr lang="en-US" sz="1400" dirty="0">
                <a:solidFill>
                  <a:schemeClr val="bg1"/>
                </a:solidFill>
              </a:rPr>
              <a:t>General relativity is valid in the high curvature, high field regime.</a:t>
            </a:r>
          </a:p>
          <a:p>
            <a:r>
              <a:rPr lang="en-US" sz="1400" dirty="0">
                <a:solidFill>
                  <a:srgbClr val="FFFF00"/>
                </a:solidFill>
              </a:rPr>
              <a:t>O1 – O3: </a:t>
            </a:r>
            <a:r>
              <a:rPr lang="en-US" sz="1400" dirty="0">
                <a:solidFill>
                  <a:schemeClr val="bg1"/>
                </a:solidFill>
              </a:rPr>
              <a:t>Intermediate black holes and stellar mass black holes with mass &gt; 20 M</a:t>
            </a:r>
            <a:r>
              <a:rPr lang="en-US" sz="1400" baseline="-25000" dirty="0">
                <a:solidFill>
                  <a:schemeClr val="bg1"/>
                </a:solidFill>
              </a:rPr>
              <a:t>⦿</a:t>
            </a:r>
            <a:r>
              <a:rPr lang="en-US" sz="1400" dirty="0">
                <a:solidFill>
                  <a:schemeClr val="bg1"/>
                </a:solidFill>
              </a:rPr>
              <a:t> exist.</a:t>
            </a:r>
          </a:p>
          <a:p>
            <a:endParaRPr lang="en-US" sz="1400" dirty="0">
              <a:solidFill>
                <a:schemeClr val="bg1"/>
              </a:solidFill>
            </a:endParaRPr>
          </a:p>
          <a:p>
            <a:endParaRPr lang="en-US" sz="1400" dirty="0">
              <a:solidFill>
                <a:schemeClr val="bg1"/>
              </a:solidFill>
            </a:endParaRPr>
          </a:p>
          <a:p>
            <a:endParaRPr lang="en-US" sz="1400" dirty="0">
              <a:solidFill>
                <a:schemeClr val="bg1"/>
              </a:solidFill>
            </a:endParaRPr>
          </a:p>
        </p:txBody>
      </p:sp>
      <p:sp>
        <p:nvSpPr>
          <p:cNvPr id="3" name="Slide Number Placeholder 2">
            <a:extLst>
              <a:ext uri="{FF2B5EF4-FFF2-40B4-BE49-F238E27FC236}">
                <a16:creationId xmlns:a16="http://schemas.microsoft.com/office/drawing/2014/main" id="{8634CAD8-5B34-2A44-89DC-F40FB55531B0}"/>
              </a:ext>
            </a:extLst>
          </p:cNvPr>
          <p:cNvSpPr>
            <a:spLocks noGrp="1"/>
          </p:cNvSpPr>
          <p:nvPr>
            <p:ph type="sldNum" sz="quarter" idx="11"/>
          </p:nvPr>
        </p:nvSpPr>
        <p:spPr/>
        <p:txBody>
          <a:bodyPr/>
          <a:lstStyle/>
          <a:p>
            <a:pPr>
              <a:defRPr/>
            </a:pPr>
            <a:fld id="{4703B35A-92CA-9244-943F-6D1BF23D8702}" type="slidenum">
              <a:rPr lang="en-US" smtClean="0"/>
              <a:pPr>
                <a:defRPr/>
              </a:pPr>
              <a:t>40</a:t>
            </a:fld>
            <a:endParaRPr lang="en-US" dirty="0"/>
          </a:p>
        </p:txBody>
      </p:sp>
      <p:sp>
        <p:nvSpPr>
          <p:cNvPr id="4" name="Title 1">
            <a:extLst>
              <a:ext uri="{FF2B5EF4-FFF2-40B4-BE49-F238E27FC236}">
                <a16:creationId xmlns:a16="http://schemas.microsoft.com/office/drawing/2014/main" id="{5F45ACFA-2EC7-5541-BED2-745BC39266EE}"/>
              </a:ext>
            </a:extLst>
          </p:cNvPr>
          <p:cNvSpPr txBox="1">
            <a:spLocks/>
          </p:cNvSpPr>
          <p:nvPr/>
        </p:nvSpPr>
        <p:spPr bwMode="auto">
          <a:xfrm>
            <a:off x="374904" y="566928"/>
            <a:ext cx="8540496" cy="40233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lvl1pPr algn="ctr" rtl="0" eaLnBrk="0" fontAlgn="base" hangingPunct="0">
              <a:spcBef>
                <a:spcPct val="0"/>
              </a:spcBef>
              <a:spcAft>
                <a:spcPct val="0"/>
              </a:spcAft>
              <a:defRPr sz="3600" i="1">
                <a:solidFill>
                  <a:schemeClr val="tx2"/>
                </a:solidFill>
                <a:latin typeface="+mj-lt"/>
                <a:ea typeface="+mj-ea"/>
                <a:cs typeface="ＭＳ Ｐゴシック" charset="0"/>
              </a:defRPr>
            </a:lvl1pPr>
            <a:lvl2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sz="3600" i="1">
                <a:solidFill>
                  <a:schemeClr val="tx2"/>
                </a:solidFill>
                <a:latin typeface="Helvetica" charset="0"/>
                <a:ea typeface="ＭＳ Ｐゴシック" charset="0"/>
                <a:cs typeface="ＭＳ Ｐゴシック" charset="0"/>
              </a:defRPr>
            </a:lvl5pPr>
            <a:lvl6pPr marL="457189" algn="ctr" rtl="0" eaLnBrk="0" fontAlgn="base" hangingPunct="0">
              <a:spcBef>
                <a:spcPct val="0"/>
              </a:spcBef>
              <a:spcAft>
                <a:spcPct val="0"/>
              </a:spcAft>
              <a:defRPr sz="3600">
                <a:solidFill>
                  <a:schemeClr val="tx2"/>
                </a:solidFill>
                <a:latin typeface="Helvetica" charset="0"/>
                <a:ea typeface="ＭＳ Ｐゴシック" charset="0"/>
              </a:defRPr>
            </a:lvl6pPr>
            <a:lvl7pPr marL="914377" algn="ctr" rtl="0" eaLnBrk="0" fontAlgn="base" hangingPunct="0">
              <a:spcBef>
                <a:spcPct val="0"/>
              </a:spcBef>
              <a:spcAft>
                <a:spcPct val="0"/>
              </a:spcAft>
              <a:defRPr sz="3600">
                <a:solidFill>
                  <a:schemeClr val="tx2"/>
                </a:solidFill>
                <a:latin typeface="Helvetica" charset="0"/>
                <a:ea typeface="ＭＳ Ｐゴシック" charset="0"/>
              </a:defRPr>
            </a:lvl7pPr>
            <a:lvl8pPr marL="1371566" algn="ctr" rtl="0" eaLnBrk="0" fontAlgn="base" hangingPunct="0">
              <a:spcBef>
                <a:spcPct val="0"/>
              </a:spcBef>
              <a:spcAft>
                <a:spcPct val="0"/>
              </a:spcAft>
              <a:defRPr sz="3600">
                <a:solidFill>
                  <a:schemeClr val="tx2"/>
                </a:solidFill>
                <a:latin typeface="Helvetica" charset="0"/>
                <a:ea typeface="ＭＳ Ｐゴシック" charset="0"/>
              </a:defRPr>
            </a:lvl8pPr>
            <a:lvl9pPr marL="1828754" algn="ctr" rtl="0" eaLnBrk="0" fontAlgn="base" hangingPunct="0">
              <a:spcBef>
                <a:spcPct val="0"/>
              </a:spcBef>
              <a:spcAft>
                <a:spcPct val="0"/>
              </a:spcAft>
              <a:defRPr sz="3600">
                <a:solidFill>
                  <a:schemeClr val="tx2"/>
                </a:solidFill>
                <a:latin typeface="Helvetica" charset="0"/>
                <a:ea typeface="ＭＳ Ｐゴシック" charset="0"/>
              </a:defRPr>
            </a:lvl9pPr>
          </a:lstStyle>
          <a:p>
            <a:r>
              <a:rPr lang="en-US" sz="2000" i="0" kern="0" dirty="0">
                <a:solidFill>
                  <a:schemeClr val="bg1"/>
                </a:solidFill>
              </a:rPr>
              <a:t>LIGO-Virgo</a:t>
            </a:r>
            <a:r>
              <a:rPr lang="en-US" sz="2000" b="1" i="0" kern="0" dirty="0">
                <a:solidFill>
                  <a:schemeClr val="bg1"/>
                </a:solidFill>
              </a:rPr>
              <a:t> Greatest Hits 2015-2021: What Ground-</a:t>
            </a:r>
          </a:p>
          <a:p>
            <a:r>
              <a:rPr lang="en-US" sz="2000" i="0" kern="0" dirty="0">
                <a:solidFill>
                  <a:schemeClr val="bg1"/>
                </a:solidFill>
              </a:rPr>
              <a:t>Based Gravitational Wave Detections Have Taught Us</a:t>
            </a:r>
            <a:endParaRPr lang="en-US" sz="2000" b="1" i="0" kern="0" dirty="0">
              <a:solidFill>
                <a:schemeClr val="bg1"/>
              </a:solidFill>
            </a:endParaRPr>
          </a:p>
        </p:txBody>
      </p:sp>
      <p:pic>
        <p:nvPicPr>
          <p:cNvPr id="5" name="Picture 4">
            <a:extLst>
              <a:ext uri="{FF2B5EF4-FFF2-40B4-BE49-F238E27FC236}">
                <a16:creationId xmlns:a16="http://schemas.microsoft.com/office/drawing/2014/main" id="{7C695CCF-2963-DB41-91D5-63E33FB16D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470352" y="969264"/>
            <a:ext cx="1290882" cy="1315663"/>
          </a:xfrm>
          <a:prstGeom prst="rect">
            <a:avLst/>
          </a:prstGeom>
        </p:spPr>
      </p:pic>
      <p:pic>
        <p:nvPicPr>
          <p:cNvPr id="6" name="Picture 5">
            <a:extLst>
              <a:ext uri="{FF2B5EF4-FFF2-40B4-BE49-F238E27FC236}">
                <a16:creationId xmlns:a16="http://schemas.microsoft.com/office/drawing/2014/main" id="{BA29B366-1A9A-7945-85F3-8363C6F979A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464633" y="2336713"/>
            <a:ext cx="1290882" cy="1356451"/>
          </a:xfrm>
          <a:prstGeom prst="rect">
            <a:avLst/>
          </a:prstGeom>
        </p:spPr>
      </p:pic>
      <p:sp>
        <p:nvSpPr>
          <p:cNvPr id="7" name="TextBox 6">
            <a:extLst>
              <a:ext uri="{FF2B5EF4-FFF2-40B4-BE49-F238E27FC236}">
                <a16:creationId xmlns:a16="http://schemas.microsoft.com/office/drawing/2014/main" id="{F9D394BF-1449-EC40-B8FC-E238DEB1519D}"/>
              </a:ext>
            </a:extLst>
          </p:cNvPr>
          <p:cNvSpPr txBox="1"/>
          <p:nvPr/>
        </p:nvSpPr>
        <p:spPr>
          <a:xfrm>
            <a:off x="7444614" y="917478"/>
            <a:ext cx="707245" cy="215444"/>
          </a:xfrm>
          <a:prstGeom prst="rect">
            <a:avLst/>
          </a:prstGeom>
          <a:noFill/>
        </p:spPr>
        <p:txBody>
          <a:bodyPr wrap="none" rtlCol="0">
            <a:spAutoFit/>
          </a:bodyPr>
          <a:lstStyle/>
          <a:p>
            <a:r>
              <a:rPr lang="en-US" sz="800" b="0" dirty="0">
                <a:solidFill>
                  <a:srgbClr val="FFFF00"/>
                </a:solidFill>
              </a:rPr>
              <a:t>GW150914</a:t>
            </a:r>
          </a:p>
        </p:txBody>
      </p:sp>
      <p:sp>
        <p:nvSpPr>
          <p:cNvPr id="8" name="TextBox 7">
            <a:extLst>
              <a:ext uri="{FF2B5EF4-FFF2-40B4-BE49-F238E27FC236}">
                <a16:creationId xmlns:a16="http://schemas.microsoft.com/office/drawing/2014/main" id="{5CB3CAC8-0E5D-6545-95C7-3F7DB511680C}"/>
              </a:ext>
            </a:extLst>
          </p:cNvPr>
          <p:cNvSpPr txBox="1"/>
          <p:nvPr/>
        </p:nvSpPr>
        <p:spPr>
          <a:xfrm>
            <a:off x="7438638" y="2336713"/>
            <a:ext cx="822661" cy="461665"/>
          </a:xfrm>
          <a:prstGeom prst="rect">
            <a:avLst/>
          </a:prstGeom>
          <a:noFill/>
        </p:spPr>
        <p:txBody>
          <a:bodyPr wrap="none" rtlCol="0">
            <a:spAutoFit/>
          </a:bodyPr>
          <a:lstStyle/>
          <a:p>
            <a:r>
              <a:rPr lang="en-US" sz="800" b="0" dirty="0">
                <a:solidFill>
                  <a:srgbClr val="FFFF00"/>
                </a:solidFill>
              </a:rPr>
              <a:t>GW170817/</a:t>
            </a:r>
          </a:p>
          <a:p>
            <a:r>
              <a:rPr lang="en-US" sz="800" b="0" dirty="0">
                <a:solidFill>
                  <a:srgbClr val="FFFF00"/>
                </a:solidFill>
              </a:rPr>
              <a:t>GRB170817A</a:t>
            </a:r>
          </a:p>
          <a:p>
            <a:r>
              <a:rPr lang="en-US" sz="800" b="0" dirty="0">
                <a:solidFill>
                  <a:srgbClr val="FFFF00"/>
                </a:solidFill>
              </a:rPr>
              <a:t>SSS17A</a:t>
            </a:r>
          </a:p>
        </p:txBody>
      </p:sp>
      <p:pic>
        <p:nvPicPr>
          <p:cNvPr id="9" name="Picture 8">
            <a:extLst>
              <a:ext uri="{FF2B5EF4-FFF2-40B4-BE49-F238E27FC236}">
                <a16:creationId xmlns:a16="http://schemas.microsoft.com/office/drawing/2014/main" id="{6258EE08-FC93-4D11-D14C-C3CACD865BE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43250" y="3854665"/>
            <a:ext cx="1693149" cy="942846"/>
          </a:xfrm>
          <a:prstGeom prst="rect">
            <a:avLst/>
          </a:prstGeom>
        </p:spPr>
      </p:pic>
    </p:spTree>
    <p:extLst>
      <p:ext uri="{BB962C8B-B14F-4D97-AF65-F5344CB8AC3E}">
        <p14:creationId xmlns:p14="http://schemas.microsoft.com/office/powerpoint/2010/main" val="35593938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BE881B-AB45-E343-9BD9-C59FA214DC03}"/>
              </a:ext>
            </a:extLst>
          </p:cNvPr>
          <p:cNvSpPr>
            <a:spLocks noGrp="1"/>
          </p:cNvSpPr>
          <p:nvPr>
            <p:ph idx="1"/>
          </p:nvPr>
        </p:nvSpPr>
        <p:spPr>
          <a:xfrm>
            <a:off x="362330" y="773721"/>
            <a:ext cx="6707337" cy="4525963"/>
          </a:xfrm>
        </p:spPr>
        <p:txBody>
          <a:bodyPr/>
          <a:lstStyle/>
          <a:p>
            <a:r>
              <a:rPr lang="en-US" sz="1400" dirty="0">
                <a:solidFill>
                  <a:schemeClr val="bg1"/>
                </a:solidFill>
              </a:rPr>
              <a:t>2007: Agreement for joint data analysis ratified between LIGO and the Virgo Collaboration which operates the Virgo interferometer in Cascina, Italy. </a:t>
            </a:r>
          </a:p>
          <a:p>
            <a:r>
              <a:rPr lang="en-US" sz="1400" dirty="0">
                <a:solidFill>
                  <a:schemeClr val="bg1"/>
                </a:solidFill>
              </a:rPr>
              <a:t>August 14, 2017: Advanced LIGO and Advanced Virgo detect gravitational waves from the collision of a pair of neutron stars</a:t>
            </a:r>
          </a:p>
          <a:p>
            <a:r>
              <a:rPr lang="en-US" sz="1400" dirty="0">
                <a:solidFill>
                  <a:schemeClr val="bg1"/>
                </a:solidFill>
              </a:rPr>
              <a:t>2019: Agreement for joint data analysis ratified between LIGO, Virgo, and the KAGRA</a:t>
            </a:r>
          </a:p>
        </p:txBody>
      </p:sp>
      <p:sp>
        <p:nvSpPr>
          <p:cNvPr id="3" name="Slide Number Placeholder 2">
            <a:extLst>
              <a:ext uri="{FF2B5EF4-FFF2-40B4-BE49-F238E27FC236}">
                <a16:creationId xmlns:a16="http://schemas.microsoft.com/office/drawing/2014/main" id="{621E6FA6-1888-2D4A-A8F1-85520C8C2B97}"/>
              </a:ext>
            </a:extLst>
          </p:cNvPr>
          <p:cNvSpPr>
            <a:spLocks noGrp="1"/>
          </p:cNvSpPr>
          <p:nvPr>
            <p:ph type="sldNum" sz="quarter" idx="11"/>
          </p:nvPr>
        </p:nvSpPr>
        <p:spPr/>
        <p:txBody>
          <a:bodyPr/>
          <a:lstStyle/>
          <a:p>
            <a:pPr>
              <a:defRPr/>
            </a:pPr>
            <a:fld id="{4703B35A-92CA-9244-943F-6D1BF23D8702}" type="slidenum">
              <a:rPr lang="en-US" smtClean="0"/>
              <a:pPr>
                <a:defRPr/>
              </a:pPr>
              <a:t>41</a:t>
            </a:fld>
            <a:endParaRPr lang="en-US"/>
          </a:p>
        </p:txBody>
      </p:sp>
      <p:sp>
        <p:nvSpPr>
          <p:cNvPr id="4" name="Rectangle 3">
            <a:extLst>
              <a:ext uri="{FF2B5EF4-FFF2-40B4-BE49-F238E27FC236}">
                <a16:creationId xmlns:a16="http://schemas.microsoft.com/office/drawing/2014/main" id="{E0D0A6A5-0756-FF47-914E-26578D69B373}"/>
              </a:ext>
            </a:extLst>
          </p:cNvPr>
          <p:cNvSpPr/>
          <p:nvPr/>
        </p:nvSpPr>
        <p:spPr>
          <a:xfrm>
            <a:off x="379242" y="292608"/>
            <a:ext cx="8541027" cy="400110"/>
          </a:xfrm>
          <a:prstGeom prst="rect">
            <a:avLst/>
          </a:prstGeom>
        </p:spPr>
        <p:txBody>
          <a:bodyPr wrap="square">
            <a:spAutoFit/>
          </a:bodyPr>
          <a:lstStyle/>
          <a:p>
            <a:r>
              <a:rPr lang="en-US" sz="2000" dirty="0">
                <a:solidFill>
                  <a:srgbClr val="FFFFFF"/>
                </a:solidFill>
                <a:latin typeface="Helvetica"/>
                <a:cs typeface="Helvetica"/>
              </a:rPr>
              <a:t>Collaborative Agreements Between Gravitational-wave Laboratories</a:t>
            </a:r>
            <a:endParaRPr lang="is-IS" sz="2000" dirty="0">
              <a:solidFill>
                <a:srgbClr val="FFFFFF"/>
              </a:solidFill>
              <a:latin typeface="Helvetica"/>
              <a:cs typeface="Helvetica"/>
            </a:endParaRPr>
          </a:p>
        </p:txBody>
      </p:sp>
      <p:pic>
        <p:nvPicPr>
          <p:cNvPr id="8" name="Picture 7">
            <a:extLst>
              <a:ext uri="{FF2B5EF4-FFF2-40B4-BE49-F238E27FC236}">
                <a16:creationId xmlns:a16="http://schemas.microsoft.com/office/drawing/2014/main" id="{43B519FE-32E4-8244-8865-DDCBBFBCE336}"/>
              </a:ext>
            </a:extLst>
          </p:cNvPr>
          <p:cNvPicPr>
            <a:picLocks noChangeAspect="1"/>
          </p:cNvPicPr>
          <p:nvPr/>
        </p:nvPicPr>
        <p:blipFill>
          <a:blip r:embed="rId2"/>
          <a:stretch>
            <a:fillRect/>
          </a:stretch>
        </p:blipFill>
        <p:spPr>
          <a:xfrm>
            <a:off x="315026" y="3594739"/>
            <a:ext cx="6705600" cy="1221219"/>
          </a:xfrm>
          <a:prstGeom prst="rect">
            <a:avLst/>
          </a:prstGeom>
        </p:spPr>
      </p:pic>
      <p:pic>
        <p:nvPicPr>
          <p:cNvPr id="9" name="Picture 8">
            <a:extLst>
              <a:ext uri="{FF2B5EF4-FFF2-40B4-BE49-F238E27FC236}">
                <a16:creationId xmlns:a16="http://schemas.microsoft.com/office/drawing/2014/main" id="{5AEA7374-E855-C442-BB23-8A6EF914F6E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114237" y="2359726"/>
            <a:ext cx="2519124" cy="1149350"/>
          </a:xfrm>
          <a:prstGeom prst="rect">
            <a:avLst/>
          </a:prstGeom>
        </p:spPr>
      </p:pic>
      <p:pic>
        <p:nvPicPr>
          <p:cNvPr id="10" name="Picture 9">
            <a:extLst>
              <a:ext uri="{FF2B5EF4-FFF2-40B4-BE49-F238E27FC236}">
                <a16:creationId xmlns:a16="http://schemas.microsoft.com/office/drawing/2014/main" id="{E9044136-2057-F14D-B401-E3C79B6A9D8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96937" y="2317503"/>
            <a:ext cx="2525550" cy="1243311"/>
          </a:xfrm>
          <a:prstGeom prst="rect">
            <a:avLst/>
          </a:prstGeom>
          <a:ln>
            <a:solidFill>
              <a:schemeClr val="tx1"/>
            </a:solidFill>
          </a:ln>
        </p:spPr>
      </p:pic>
      <p:pic>
        <p:nvPicPr>
          <p:cNvPr id="11" name="Picture 10">
            <a:extLst>
              <a:ext uri="{FF2B5EF4-FFF2-40B4-BE49-F238E27FC236}">
                <a16:creationId xmlns:a16="http://schemas.microsoft.com/office/drawing/2014/main" id="{F4EC52B4-38C3-E845-B581-4D8D90A8401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86888" y="2431858"/>
            <a:ext cx="2921330" cy="1118512"/>
          </a:xfrm>
          <a:prstGeom prst="rect">
            <a:avLst/>
          </a:prstGeom>
          <a:ln>
            <a:solidFill>
              <a:schemeClr val="tx1"/>
            </a:solidFill>
          </a:ln>
        </p:spPr>
      </p:pic>
      <p:sp>
        <p:nvSpPr>
          <p:cNvPr id="12" name="Right Arrow 11">
            <a:extLst>
              <a:ext uri="{FF2B5EF4-FFF2-40B4-BE49-F238E27FC236}">
                <a16:creationId xmlns:a16="http://schemas.microsoft.com/office/drawing/2014/main" id="{8D1B9B9B-D9FD-2B47-8FB7-37309E92A8C3}"/>
              </a:ext>
            </a:extLst>
          </p:cNvPr>
          <p:cNvSpPr/>
          <p:nvPr/>
        </p:nvSpPr>
        <p:spPr bwMode="auto">
          <a:xfrm>
            <a:off x="3241964" y="3004457"/>
            <a:ext cx="546265" cy="142504"/>
          </a:xfrm>
          <a:prstGeom prst="right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13" name="TextBox 12">
            <a:extLst>
              <a:ext uri="{FF2B5EF4-FFF2-40B4-BE49-F238E27FC236}">
                <a16:creationId xmlns:a16="http://schemas.microsoft.com/office/drawing/2014/main" id="{60518604-1501-494F-AAB1-CCA13FC9C648}"/>
              </a:ext>
            </a:extLst>
          </p:cNvPr>
          <p:cNvSpPr txBox="1"/>
          <p:nvPr/>
        </p:nvSpPr>
        <p:spPr>
          <a:xfrm>
            <a:off x="7143388" y="3765176"/>
            <a:ext cx="2000612" cy="738664"/>
          </a:xfrm>
          <a:prstGeom prst="rect">
            <a:avLst/>
          </a:prstGeom>
          <a:noFill/>
        </p:spPr>
        <p:txBody>
          <a:bodyPr wrap="none" rtlCol="0">
            <a:spAutoFit/>
          </a:bodyPr>
          <a:lstStyle/>
          <a:p>
            <a:r>
              <a:rPr lang="en-US" dirty="0">
                <a:solidFill>
                  <a:srgbClr val="FFFF00"/>
                </a:solidFill>
              </a:rPr>
              <a:t>Total Virgo, LIGO,</a:t>
            </a:r>
          </a:p>
          <a:p>
            <a:r>
              <a:rPr lang="en-US" dirty="0">
                <a:solidFill>
                  <a:srgbClr val="FFFF00"/>
                </a:solidFill>
              </a:rPr>
              <a:t>KAGRA Membership:</a:t>
            </a:r>
          </a:p>
          <a:p>
            <a:r>
              <a:rPr lang="en-US" dirty="0">
                <a:solidFill>
                  <a:srgbClr val="FFFF00"/>
                </a:solidFill>
              </a:rPr>
              <a:t>~ 2100 people</a:t>
            </a:r>
          </a:p>
        </p:txBody>
      </p:sp>
      <p:sp>
        <p:nvSpPr>
          <p:cNvPr id="5" name="Rectangle 4">
            <a:extLst>
              <a:ext uri="{FF2B5EF4-FFF2-40B4-BE49-F238E27FC236}">
                <a16:creationId xmlns:a16="http://schemas.microsoft.com/office/drawing/2014/main" id="{952C8671-D089-6C46-BF4D-E1200DEEAFB0}"/>
              </a:ext>
            </a:extLst>
          </p:cNvPr>
          <p:cNvSpPr/>
          <p:nvPr/>
        </p:nvSpPr>
        <p:spPr>
          <a:xfrm>
            <a:off x="682561" y="2985128"/>
            <a:ext cx="582211" cy="307777"/>
          </a:xfrm>
          <a:prstGeom prst="rect">
            <a:avLst/>
          </a:prstGeom>
        </p:spPr>
        <p:txBody>
          <a:bodyPr wrap="none">
            <a:spAutoFit/>
          </a:bodyPr>
          <a:lstStyle/>
          <a:p>
            <a:r>
              <a:rPr lang="en-US" dirty="0">
                <a:solidFill>
                  <a:schemeClr val="tx2"/>
                </a:solidFill>
              </a:rPr>
              <a:t>2007</a:t>
            </a:r>
          </a:p>
        </p:txBody>
      </p:sp>
      <p:sp>
        <p:nvSpPr>
          <p:cNvPr id="14" name="Rectangle 13">
            <a:extLst>
              <a:ext uri="{FF2B5EF4-FFF2-40B4-BE49-F238E27FC236}">
                <a16:creationId xmlns:a16="http://schemas.microsoft.com/office/drawing/2014/main" id="{08F3B08B-C400-2341-BA39-70628D40DB0D}"/>
              </a:ext>
            </a:extLst>
          </p:cNvPr>
          <p:cNvSpPr/>
          <p:nvPr/>
        </p:nvSpPr>
        <p:spPr>
          <a:xfrm>
            <a:off x="3959161" y="2959728"/>
            <a:ext cx="582211" cy="307777"/>
          </a:xfrm>
          <a:prstGeom prst="rect">
            <a:avLst/>
          </a:prstGeom>
        </p:spPr>
        <p:txBody>
          <a:bodyPr wrap="none">
            <a:spAutoFit/>
          </a:bodyPr>
          <a:lstStyle/>
          <a:p>
            <a:r>
              <a:rPr lang="en-US" dirty="0">
                <a:solidFill>
                  <a:schemeClr val="tx2"/>
                </a:solidFill>
              </a:rPr>
              <a:t>2019</a:t>
            </a:r>
          </a:p>
        </p:txBody>
      </p:sp>
      <p:pic>
        <p:nvPicPr>
          <p:cNvPr id="15" name="Picture 14">
            <a:extLst>
              <a:ext uri="{FF2B5EF4-FFF2-40B4-BE49-F238E27FC236}">
                <a16:creationId xmlns:a16="http://schemas.microsoft.com/office/drawing/2014/main" id="{49D2704A-961A-E84A-BAC3-1E2DFBCD835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19363" y="731101"/>
            <a:ext cx="1645919" cy="1463040"/>
          </a:xfrm>
          <a:prstGeom prst="rect">
            <a:avLst/>
          </a:prstGeom>
          <a:ln w="28575">
            <a:solidFill>
              <a:schemeClr val="bg1">
                <a:lumMod val="65000"/>
              </a:schemeClr>
            </a:solidFill>
          </a:ln>
        </p:spPr>
      </p:pic>
      <p:sp>
        <p:nvSpPr>
          <p:cNvPr id="16" name="TextBox 15">
            <a:extLst>
              <a:ext uri="{FF2B5EF4-FFF2-40B4-BE49-F238E27FC236}">
                <a16:creationId xmlns:a16="http://schemas.microsoft.com/office/drawing/2014/main" id="{9F358C1D-0009-D04F-AC36-94C27B07A8FB}"/>
              </a:ext>
            </a:extLst>
          </p:cNvPr>
          <p:cNvSpPr txBox="1"/>
          <p:nvPr/>
        </p:nvSpPr>
        <p:spPr>
          <a:xfrm>
            <a:off x="7219499" y="1999291"/>
            <a:ext cx="1277594" cy="161711"/>
          </a:xfrm>
          <a:prstGeom prst="rect">
            <a:avLst/>
          </a:prstGeom>
          <a:noFill/>
        </p:spPr>
        <p:txBody>
          <a:bodyPr wrap="none" lIns="0" tIns="0" rIns="0" bIns="0" rtlCol="0">
            <a:spAutoFit/>
          </a:bodyPr>
          <a:lstStyle/>
          <a:p>
            <a:pPr>
              <a:spcBef>
                <a:spcPts val="451"/>
              </a:spcBef>
              <a:buClr>
                <a:srgbClr val="313131"/>
              </a:buClr>
            </a:pPr>
            <a:r>
              <a:rPr lang="en-US" sz="1051" dirty="0">
                <a:solidFill>
                  <a:srgbClr val="FFFF00"/>
                </a:solidFill>
              </a:rPr>
              <a:t>Virgo, Cascina, Italy</a:t>
            </a:r>
          </a:p>
        </p:txBody>
      </p:sp>
    </p:spTree>
    <p:extLst>
      <p:ext uri="{BB962C8B-B14F-4D97-AF65-F5344CB8AC3E}">
        <p14:creationId xmlns:p14="http://schemas.microsoft.com/office/powerpoint/2010/main" val="15274838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4703B35A-92CA-9244-943F-6D1BF23D8702}" type="slidenum">
              <a:rPr lang="en-US" smtClean="0"/>
              <a:pPr>
                <a:defRPr/>
              </a:pPr>
              <a:t>42</a:t>
            </a:fld>
            <a:endParaRPr lang="en-US"/>
          </a:p>
        </p:txBody>
      </p:sp>
      <p:sp>
        <p:nvSpPr>
          <p:cNvPr id="5" name="Content Placeholder 11">
            <a:extLst>
              <a:ext uri="{FF2B5EF4-FFF2-40B4-BE49-F238E27FC236}">
                <a16:creationId xmlns:a16="http://schemas.microsoft.com/office/drawing/2014/main" id="{E5C4C057-F6C7-40BA-8219-770FDEA781EF}"/>
              </a:ext>
            </a:extLst>
          </p:cNvPr>
          <p:cNvSpPr>
            <a:spLocks noGrp="1"/>
          </p:cNvSpPr>
          <p:nvPr>
            <p:ph idx="4294967295"/>
          </p:nvPr>
        </p:nvSpPr>
        <p:spPr>
          <a:xfrm>
            <a:off x="672432" y="1602306"/>
            <a:ext cx="7772400" cy="3449287"/>
          </a:xfrm>
          <a:prstGeom prst="rect">
            <a:avLst/>
          </a:prstGeom>
        </p:spPr>
        <p:txBody>
          <a:bodyPr/>
          <a:lstStyle/>
          <a:p>
            <a:endParaRPr lang="en-US"/>
          </a:p>
        </p:txBody>
      </p:sp>
      <p:sp>
        <p:nvSpPr>
          <p:cNvPr id="6" name="Rectangle 5"/>
          <p:cNvSpPr/>
          <p:nvPr/>
        </p:nvSpPr>
        <p:spPr bwMode="auto">
          <a:xfrm>
            <a:off x="108409" y="720225"/>
            <a:ext cx="8872181" cy="4336524"/>
          </a:xfrm>
          <a:prstGeom prst="rect">
            <a:avLst/>
          </a:prstGeom>
          <a:solidFill>
            <a:schemeClr val="bg1"/>
          </a:solidFill>
          <a:ln w="12700" cap="flat" cmpd="sng" algn="ctr">
            <a:solidFill>
              <a:srgbClr val="FFFFFF"/>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defTabSz="914377"/>
            <a:endParaRPr lang="en-US" sz="2400" b="0" dirty="0">
              <a:latin typeface="Times New Roman" charset="0"/>
            </a:endParaRPr>
          </a:p>
        </p:txBody>
      </p:sp>
      <p:grpSp>
        <p:nvGrpSpPr>
          <p:cNvPr id="7" name="Group 6"/>
          <p:cNvGrpSpPr/>
          <p:nvPr/>
        </p:nvGrpSpPr>
        <p:grpSpPr>
          <a:xfrm>
            <a:off x="4833968" y="1335965"/>
            <a:ext cx="3849624" cy="2837928"/>
            <a:chOff x="4885049" y="2403449"/>
            <a:chExt cx="3849624" cy="2539114"/>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85049" y="2403449"/>
              <a:ext cx="3849624" cy="2539114"/>
            </a:xfrm>
            <a:prstGeom prst="rect">
              <a:avLst/>
            </a:prstGeom>
          </p:spPr>
        </p:pic>
        <p:sp>
          <p:nvSpPr>
            <p:cNvPr id="9" name="Rectangle 8"/>
            <p:cNvSpPr/>
            <p:nvPr/>
          </p:nvSpPr>
          <p:spPr>
            <a:xfrm>
              <a:off x="5525992" y="2501684"/>
              <a:ext cx="1372492" cy="413055"/>
            </a:xfrm>
            <a:prstGeom prst="rect">
              <a:avLst/>
            </a:prstGeom>
          </p:spPr>
          <p:txBody>
            <a:bodyPr wrap="none">
              <a:spAutoFit/>
            </a:bodyPr>
            <a:lstStyle/>
            <a:p>
              <a:r>
                <a:rPr lang="en-US" sz="1200" dirty="0">
                  <a:solidFill>
                    <a:schemeClr val="tx2"/>
                  </a:solidFill>
                  <a:latin typeface="Arial"/>
                  <a:cs typeface="Arial"/>
                </a:rPr>
                <a:t>200W , 1064 nm </a:t>
              </a:r>
            </a:p>
            <a:p>
              <a:r>
                <a:rPr lang="en-US" sz="1200" dirty="0">
                  <a:solidFill>
                    <a:schemeClr val="tx2"/>
                  </a:solidFill>
                  <a:latin typeface="Arial"/>
                  <a:cs typeface="Arial"/>
                </a:rPr>
                <a:t>stabilized laser</a:t>
              </a:r>
            </a:p>
          </p:txBody>
        </p:sp>
      </p:grpSp>
      <p:grpSp>
        <p:nvGrpSpPr>
          <p:cNvPr id="10" name="Group 9"/>
          <p:cNvGrpSpPr/>
          <p:nvPr/>
        </p:nvGrpSpPr>
        <p:grpSpPr>
          <a:xfrm>
            <a:off x="4794135" y="1310447"/>
            <a:ext cx="3968496" cy="2969236"/>
            <a:chOff x="3890293" y="1425177"/>
            <a:chExt cx="3968496" cy="2656596"/>
          </a:xfrm>
        </p:grpSpPr>
        <p:pic>
          <p:nvPicPr>
            <p:cNvPr id="11" name="Picture 10" descr="HAM4_060308-23-12-39.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0293" y="1425177"/>
              <a:ext cx="3968496" cy="2656596"/>
            </a:xfrm>
            <a:prstGeom prst="rect">
              <a:avLst/>
            </a:prstGeom>
          </p:spPr>
        </p:pic>
        <p:sp>
          <p:nvSpPr>
            <p:cNvPr id="12" name="Rectangle 11"/>
            <p:cNvSpPr/>
            <p:nvPr/>
          </p:nvSpPr>
          <p:spPr>
            <a:xfrm>
              <a:off x="5774405" y="3450416"/>
              <a:ext cx="1982071" cy="468129"/>
            </a:xfrm>
            <a:prstGeom prst="rect">
              <a:avLst/>
            </a:prstGeom>
          </p:spPr>
          <p:txBody>
            <a:bodyPr wrap="square">
              <a:spAutoFit/>
            </a:bodyPr>
            <a:lstStyle/>
            <a:p>
              <a:r>
                <a:rPr lang="en-US" dirty="0">
                  <a:solidFill>
                    <a:schemeClr val="bg1"/>
                  </a:solidFill>
                  <a:latin typeface="Arial"/>
                  <a:cs typeface="Arial"/>
                </a:rPr>
                <a:t>Actively Controlled </a:t>
              </a:r>
            </a:p>
            <a:p>
              <a:r>
                <a:rPr lang="en-US" dirty="0">
                  <a:solidFill>
                    <a:schemeClr val="bg1"/>
                  </a:solidFill>
                  <a:latin typeface="Arial"/>
                  <a:cs typeface="Arial"/>
                </a:rPr>
                <a:t>Seismic Isolation</a:t>
              </a:r>
            </a:p>
          </p:txBody>
        </p:sp>
      </p:grpSp>
      <p:grpSp>
        <p:nvGrpSpPr>
          <p:cNvPr id="17" name="Group 16"/>
          <p:cNvGrpSpPr/>
          <p:nvPr/>
        </p:nvGrpSpPr>
        <p:grpSpPr>
          <a:xfrm>
            <a:off x="5027854" y="862060"/>
            <a:ext cx="3556000" cy="3595321"/>
            <a:chOff x="4980780" y="1824636"/>
            <a:chExt cx="3556000" cy="3595321"/>
          </a:xfrm>
        </p:grpSpPr>
        <p:pic>
          <p:nvPicPr>
            <p:cNvPr id="13" name="Picture 12" descr="Figure_6_quad.jp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980780" y="2289080"/>
              <a:ext cx="3556000" cy="3130877"/>
            </a:xfrm>
            <a:prstGeom prst="rect">
              <a:avLst/>
            </a:prstGeom>
          </p:spPr>
        </p:pic>
        <p:sp>
          <p:nvSpPr>
            <p:cNvPr id="3" name="TextBox 2"/>
            <p:cNvSpPr txBox="1"/>
            <p:nvPr/>
          </p:nvSpPr>
          <p:spPr>
            <a:xfrm>
              <a:off x="5533045" y="1824636"/>
              <a:ext cx="2359941" cy="276999"/>
            </a:xfrm>
            <a:prstGeom prst="rect">
              <a:avLst/>
            </a:prstGeom>
            <a:noFill/>
          </p:spPr>
          <p:txBody>
            <a:bodyPr wrap="none" rtlCol="0">
              <a:spAutoFit/>
            </a:bodyPr>
            <a:lstStyle/>
            <a:p>
              <a:r>
                <a:rPr lang="en-US" sz="1200" dirty="0">
                  <a:solidFill>
                    <a:srgbClr val="000000"/>
                  </a:solidFill>
                </a:rPr>
                <a:t>Quadruple Mirror Suspension</a:t>
              </a:r>
            </a:p>
          </p:txBody>
        </p:sp>
      </p:grpSp>
      <p:grpSp>
        <p:nvGrpSpPr>
          <p:cNvPr id="14" name="Group 13"/>
          <p:cNvGrpSpPr/>
          <p:nvPr/>
        </p:nvGrpSpPr>
        <p:grpSpPr>
          <a:xfrm>
            <a:off x="4862381" y="1254245"/>
            <a:ext cx="3852333" cy="3229271"/>
            <a:chOff x="4877740" y="1055217"/>
            <a:chExt cx="3852333" cy="2889250"/>
          </a:xfrm>
        </p:grpSpPr>
        <p:pic>
          <p:nvPicPr>
            <p:cNvPr id="15" name="Picture 14" descr="testmass.pdf"/>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77740" y="1055217"/>
              <a:ext cx="3852333" cy="2889250"/>
            </a:xfrm>
            <a:prstGeom prst="rect">
              <a:avLst/>
            </a:prstGeom>
          </p:spPr>
        </p:pic>
        <p:sp>
          <p:nvSpPr>
            <p:cNvPr id="16" name="TextBox 15"/>
            <p:cNvSpPr txBox="1"/>
            <p:nvPr/>
          </p:nvSpPr>
          <p:spPr>
            <a:xfrm>
              <a:off x="6559663" y="1292147"/>
              <a:ext cx="1824346" cy="247833"/>
            </a:xfrm>
            <a:prstGeom prst="rect">
              <a:avLst/>
            </a:prstGeom>
            <a:noFill/>
          </p:spPr>
          <p:txBody>
            <a:bodyPr wrap="none" rtlCol="0">
              <a:spAutoFit/>
            </a:bodyPr>
            <a:lstStyle/>
            <a:p>
              <a:r>
                <a:rPr lang="en-US" sz="1200" dirty="0">
                  <a:solidFill>
                    <a:schemeClr val="bg1"/>
                  </a:solidFill>
                  <a:latin typeface="Arial"/>
                  <a:cs typeface="Arial"/>
                </a:rPr>
                <a:t>LIGO Test Mass Mirror</a:t>
              </a:r>
            </a:p>
          </p:txBody>
        </p:sp>
      </p:grpSp>
      <p:pic>
        <p:nvPicPr>
          <p:cNvPr id="21" name="Picture 20">
            <a:extLst>
              <a:ext uri="{FF2B5EF4-FFF2-40B4-BE49-F238E27FC236}">
                <a16:creationId xmlns:a16="http://schemas.microsoft.com/office/drawing/2014/main" id="{C3065BD6-B81E-4A5B-AFAC-89E0D86B105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5778" y="1289457"/>
            <a:ext cx="3565979" cy="3301383"/>
          </a:xfrm>
          <a:prstGeom prst="rect">
            <a:avLst/>
          </a:prstGeom>
        </p:spPr>
      </p:pic>
      <p:sp>
        <p:nvSpPr>
          <p:cNvPr id="20" name="Rectangle 19">
            <a:extLst>
              <a:ext uri="{FF2B5EF4-FFF2-40B4-BE49-F238E27FC236}">
                <a16:creationId xmlns:a16="http://schemas.microsoft.com/office/drawing/2014/main" id="{09D54CE7-7114-E046-AA89-399C829D8AAA}"/>
              </a:ext>
            </a:extLst>
          </p:cNvPr>
          <p:cNvSpPr/>
          <p:nvPr/>
        </p:nvSpPr>
        <p:spPr>
          <a:xfrm>
            <a:off x="374904" y="292608"/>
            <a:ext cx="8541027" cy="400110"/>
          </a:xfrm>
          <a:prstGeom prst="rect">
            <a:avLst/>
          </a:prstGeom>
        </p:spPr>
        <p:txBody>
          <a:bodyPr wrap="square">
            <a:spAutoFit/>
          </a:bodyPr>
          <a:lstStyle/>
          <a:p>
            <a:r>
              <a:rPr lang="en-US" sz="2000" dirty="0">
                <a:solidFill>
                  <a:srgbClr val="FFFFFF"/>
                </a:solidFill>
                <a:latin typeface="Helvetica"/>
                <a:cs typeface="Helvetica"/>
              </a:rPr>
              <a:t>Advanced LIGO: How Does It Really Work?</a:t>
            </a:r>
            <a:endParaRPr lang="is-IS" sz="2000" dirty="0">
              <a:solidFill>
                <a:srgbClr val="FFFFFF"/>
              </a:solidFill>
              <a:latin typeface="Helvetica"/>
              <a:cs typeface="Helvetica"/>
            </a:endParaRPr>
          </a:p>
        </p:txBody>
      </p:sp>
      <p:sp>
        <p:nvSpPr>
          <p:cNvPr id="18" name="Rectangle 17">
            <a:extLst>
              <a:ext uri="{FF2B5EF4-FFF2-40B4-BE49-F238E27FC236}">
                <a16:creationId xmlns:a16="http://schemas.microsoft.com/office/drawing/2014/main" id="{F1409D22-7829-AB4E-8D0F-EE056021957E}"/>
              </a:ext>
            </a:extLst>
          </p:cNvPr>
          <p:cNvSpPr/>
          <p:nvPr/>
        </p:nvSpPr>
        <p:spPr>
          <a:xfrm>
            <a:off x="510722" y="792262"/>
            <a:ext cx="4185761" cy="646331"/>
          </a:xfrm>
          <a:prstGeom prst="rect">
            <a:avLst/>
          </a:prstGeom>
        </p:spPr>
        <p:txBody>
          <a:bodyPr wrap="none">
            <a:spAutoFit/>
          </a:bodyPr>
          <a:lstStyle/>
          <a:p>
            <a:r>
              <a:rPr lang="en-US" sz="1800" dirty="0">
                <a:solidFill>
                  <a:schemeClr val="tx2"/>
                </a:solidFill>
                <a:latin typeface="Helvetica"/>
                <a:cs typeface="Helvetica"/>
              </a:rPr>
              <a:t>An Interferometer is a Gravitational- </a:t>
            </a:r>
          </a:p>
          <a:p>
            <a:r>
              <a:rPr lang="en-US" sz="1800" dirty="0">
                <a:solidFill>
                  <a:schemeClr val="tx2"/>
                </a:solidFill>
                <a:latin typeface="Helvetica"/>
                <a:cs typeface="Helvetica"/>
              </a:rPr>
              <a:t>Wave Transducer</a:t>
            </a:r>
            <a:endParaRPr lang="en-US" sz="1800" dirty="0">
              <a:solidFill>
                <a:schemeClr val="tx2"/>
              </a:solidFill>
            </a:endParaRPr>
          </a:p>
        </p:txBody>
      </p:sp>
      <p:sp>
        <p:nvSpPr>
          <p:cNvPr id="2" name="Rectangle 1">
            <a:extLst>
              <a:ext uri="{FF2B5EF4-FFF2-40B4-BE49-F238E27FC236}">
                <a16:creationId xmlns:a16="http://schemas.microsoft.com/office/drawing/2014/main" id="{472A938E-D0A6-C145-810F-7509E6052503}"/>
              </a:ext>
            </a:extLst>
          </p:cNvPr>
          <p:cNvSpPr/>
          <p:nvPr/>
        </p:nvSpPr>
        <p:spPr bwMode="auto">
          <a:xfrm>
            <a:off x="1731696" y="4054111"/>
            <a:ext cx="356049" cy="169932"/>
          </a:xfrm>
          <a:prstGeom prst="rect">
            <a:avLst/>
          </a:prstGeom>
          <a:noFill/>
          <a:ln w="9525" cap="flat" cmpd="sng" algn="ctr">
            <a:solidFill>
              <a:schemeClr val="tx2"/>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22" name="Elbow Connector 21">
            <a:extLst>
              <a:ext uri="{FF2B5EF4-FFF2-40B4-BE49-F238E27FC236}">
                <a16:creationId xmlns:a16="http://schemas.microsoft.com/office/drawing/2014/main" id="{89B699FD-6B65-D24A-98D9-8EA5DC1535BD}"/>
              </a:ext>
            </a:extLst>
          </p:cNvPr>
          <p:cNvCxnSpPr>
            <a:cxnSpLocks/>
            <a:endCxn id="2" idx="1"/>
          </p:cNvCxnSpPr>
          <p:nvPr/>
        </p:nvCxnSpPr>
        <p:spPr bwMode="auto">
          <a:xfrm rot="16200000" flipH="1">
            <a:off x="523960" y="2931341"/>
            <a:ext cx="1379690" cy="1035782"/>
          </a:xfrm>
          <a:prstGeom prst="bentConnector2">
            <a:avLst/>
          </a:prstGeom>
          <a:solidFill>
            <a:schemeClr val="accent1"/>
          </a:solidFill>
          <a:ln w="12700" cap="flat" cmpd="sng" algn="ctr">
            <a:solidFill>
              <a:schemeClr val="tx2"/>
            </a:solidFill>
            <a:prstDash val="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cxnSp>
        <p:nvCxnSpPr>
          <p:cNvPr id="37" name="Straight Connector 36">
            <a:extLst>
              <a:ext uri="{FF2B5EF4-FFF2-40B4-BE49-F238E27FC236}">
                <a16:creationId xmlns:a16="http://schemas.microsoft.com/office/drawing/2014/main" id="{A9FB6450-5478-7B4B-B3E8-6DBBDD5D82F2}"/>
              </a:ext>
            </a:extLst>
          </p:cNvPr>
          <p:cNvCxnSpPr/>
          <p:nvPr/>
        </p:nvCxnSpPr>
        <p:spPr bwMode="auto">
          <a:xfrm>
            <a:off x="704007" y="2759384"/>
            <a:ext cx="145657" cy="0"/>
          </a:xfrm>
          <a:prstGeom prst="line">
            <a:avLst/>
          </a:prstGeom>
          <a:solidFill>
            <a:schemeClr val="accent1"/>
          </a:solidFill>
          <a:ln w="12700" cap="flat" cmpd="sng" algn="ctr">
            <a:solidFill>
              <a:schemeClr val="tx1"/>
            </a:solidFill>
            <a:prstDash val="dash"/>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38" name="Oval 37">
            <a:extLst>
              <a:ext uri="{FF2B5EF4-FFF2-40B4-BE49-F238E27FC236}">
                <a16:creationId xmlns:a16="http://schemas.microsoft.com/office/drawing/2014/main" id="{5B00AA98-ED50-D348-A81E-3B1B5A3BEC78}"/>
              </a:ext>
            </a:extLst>
          </p:cNvPr>
          <p:cNvSpPr/>
          <p:nvPr/>
        </p:nvSpPr>
        <p:spPr bwMode="auto">
          <a:xfrm>
            <a:off x="574535" y="3390563"/>
            <a:ext cx="234669" cy="218485"/>
          </a:xfrm>
          <a:prstGeom prst="ellipse">
            <a:avLst/>
          </a:prstGeom>
          <a:solidFill>
            <a:schemeClr val="bg1"/>
          </a:solidFill>
          <a:ln w="12700" cap="flat" cmpd="sng" algn="ctr">
            <a:solidFill>
              <a:schemeClr val="tx2"/>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39" name="TextBox 38">
            <a:extLst>
              <a:ext uri="{FF2B5EF4-FFF2-40B4-BE49-F238E27FC236}">
                <a16:creationId xmlns:a16="http://schemas.microsoft.com/office/drawing/2014/main" id="{0F19C17F-A332-7740-991C-19EEB8F85147}"/>
              </a:ext>
            </a:extLst>
          </p:cNvPr>
          <p:cNvSpPr txBox="1"/>
          <p:nvPr/>
        </p:nvSpPr>
        <p:spPr>
          <a:xfrm>
            <a:off x="517890" y="3366287"/>
            <a:ext cx="330540" cy="246221"/>
          </a:xfrm>
          <a:prstGeom prst="rect">
            <a:avLst/>
          </a:prstGeom>
          <a:noFill/>
        </p:spPr>
        <p:txBody>
          <a:bodyPr wrap="none" rtlCol="0">
            <a:spAutoFit/>
          </a:bodyPr>
          <a:lstStyle/>
          <a:p>
            <a:r>
              <a:rPr lang="en-US" sz="1000" i="1" dirty="0">
                <a:solidFill>
                  <a:schemeClr val="tx2"/>
                </a:solidFill>
                <a:latin typeface="Symbol" pitchFamily="2" charset="2"/>
              </a:rPr>
              <a:t>Df</a:t>
            </a:r>
          </a:p>
        </p:txBody>
      </p:sp>
      <p:sp>
        <p:nvSpPr>
          <p:cNvPr id="40" name="TextBox 39">
            <a:extLst>
              <a:ext uri="{FF2B5EF4-FFF2-40B4-BE49-F238E27FC236}">
                <a16:creationId xmlns:a16="http://schemas.microsoft.com/office/drawing/2014/main" id="{5DD1241C-A82D-074A-99E5-46F92F555236}"/>
              </a:ext>
            </a:extLst>
          </p:cNvPr>
          <p:cNvSpPr txBox="1"/>
          <p:nvPr/>
        </p:nvSpPr>
        <p:spPr>
          <a:xfrm>
            <a:off x="1610315" y="4199766"/>
            <a:ext cx="627095" cy="215444"/>
          </a:xfrm>
          <a:prstGeom prst="rect">
            <a:avLst/>
          </a:prstGeom>
          <a:noFill/>
        </p:spPr>
        <p:txBody>
          <a:bodyPr wrap="none" rtlCol="0">
            <a:spAutoFit/>
          </a:bodyPr>
          <a:lstStyle/>
          <a:p>
            <a:r>
              <a:rPr lang="en-US" sz="800" b="0" dirty="0">
                <a:solidFill>
                  <a:schemeClr val="tx2"/>
                </a:solidFill>
              </a:rPr>
              <a:t>Squeezer</a:t>
            </a:r>
          </a:p>
        </p:txBody>
      </p:sp>
      <p:cxnSp>
        <p:nvCxnSpPr>
          <p:cNvPr id="42" name="Elbow Connector 41">
            <a:extLst>
              <a:ext uri="{FF2B5EF4-FFF2-40B4-BE49-F238E27FC236}">
                <a16:creationId xmlns:a16="http://schemas.microsoft.com/office/drawing/2014/main" id="{9DC1A8AC-DDC4-F24D-83A0-BC9E5A2EF720}"/>
              </a:ext>
            </a:extLst>
          </p:cNvPr>
          <p:cNvCxnSpPr>
            <a:cxnSpLocks/>
          </p:cNvCxnSpPr>
          <p:nvPr/>
        </p:nvCxnSpPr>
        <p:spPr bwMode="auto">
          <a:xfrm flipV="1">
            <a:off x="2091193" y="3415085"/>
            <a:ext cx="878619" cy="723569"/>
          </a:xfrm>
          <a:prstGeom prst="bentConnector3">
            <a:avLst/>
          </a:prstGeom>
          <a:solidFill>
            <a:schemeClr val="accent1"/>
          </a:solid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4" name="Rectangle 43">
            <a:extLst>
              <a:ext uri="{FF2B5EF4-FFF2-40B4-BE49-F238E27FC236}">
                <a16:creationId xmlns:a16="http://schemas.microsoft.com/office/drawing/2014/main" id="{9B37E275-3C4C-D646-9B67-BD84DC00604B}"/>
              </a:ext>
            </a:extLst>
          </p:cNvPr>
          <p:cNvSpPr/>
          <p:nvPr/>
        </p:nvSpPr>
        <p:spPr bwMode="auto">
          <a:xfrm>
            <a:off x="1777117" y="4090945"/>
            <a:ext cx="45719" cy="99392"/>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45" name="Rectangle 44">
            <a:extLst>
              <a:ext uri="{FF2B5EF4-FFF2-40B4-BE49-F238E27FC236}">
                <a16:creationId xmlns:a16="http://schemas.microsoft.com/office/drawing/2014/main" id="{1B48995E-F2F4-9C4A-9FAA-A7446FE1AD6A}"/>
              </a:ext>
            </a:extLst>
          </p:cNvPr>
          <p:cNvSpPr/>
          <p:nvPr/>
        </p:nvSpPr>
        <p:spPr bwMode="auto">
          <a:xfrm flipH="1">
            <a:off x="1975236" y="4095980"/>
            <a:ext cx="45719" cy="99392"/>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sp>
        <p:nvSpPr>
          <p:cNvPr id="46" name="Rounded Rectangle 45">
            <a:extLst>
              <a:ext uri="{FF2B5EF4-FFF2-40B4-BE49-F238E27FC236}">
                <a16:creationId xmlns:a16="http://schemas.microsoft.com/office/drawing/2014/main" id="{8881FE90-FCC1-DE45-BD10-8DFAD3EF7FC8}"/>
              </a:ext>
            </a:extLst>
          </p:cNvPr>
          <p:cNvSpPr/>
          <p:nvPr/>
        </p:nvSpPr>
        <p:spPr bwMode="auto">
          <a:xfrm>
            <a:off x="1862807" y="4103464"/>
            <a:ext cx="71791" cy="75571"/>
          </a:xfrm>
          <a:prstGeom prst="roundRect">
            <a:avLst/>
          </a:prstGeom>
          <a:solidFill>
            <a:srgbClr val="FFC000"/>
          </a:solidFill>
          <a:ln w="12700" cap="flat" cmpd="sng" algn="ctr">
            <a:solidFill>
              <a:srgbClr val="FF70AF"/>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48" name="Straight Connector 47">
            <a:extLst>
              <a:ext uri="{FF2B5EF4-FFF2-40B4-BE49-F238E27FC236}">
                <a16:creationId xmlns:a16="http://schemas.microsoft.com/office/drawing/2014/main" id="{FCA7F93C-418B-DF45-B0AB-DF3E6D748CCF}"/>
              </a:ext>
            </a:extLst>
          </p:cNvPr>
          <p:cNvCxnSpPr>
            <a:stCxn id="44" idx="3"/>
            <a:endCxn id="45" idx="3"/>
          </p:cNvCxnSpPr>
          <p:nvPr/>
        </p:nvCxnSpPr>
        <p:spPr bwMode="auto">
          <a:xfrm>
            <a:off x="1822836" y="4140641"/>
            <a:ext cx="152400" cy="5035"/>
          </a:xfrm>
          <a:prstGeom prst="line">
            <a:avLst/>
          </a:prstGeom>
          <a:solidFill>
            <a:schemeClr val="accent1"/>
          </a:solidFill>
          <a:ln w="1905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
        <p:nvSpPr>
          <p:cNvPr id="49" name="Rectangle 48">
            <a:extLst>
              <a:ext uri="{FF2B5EF4-FFF2-40B4-BE49-F238E27FC236}">
                <a16:creationId xmlns:a16="http://schemas.microsoft.com/office/drawing/2014/main" id="{4F473C97-FBC9-7C40-B314-CF3682FCF988}"/>
              </a:ext>
            </a:extLst>
          </p:cNvPr>
          <p:cNvSpPr/>
          <p:nvPr/>
        </p:nvSpPr>
        <p:spPr bwMode="auto">
          <a:xfrm rot="3350361" flipH="1">
            <a:off x="2952584" y="3362775"/>
            <a:ext cx="45719" cy="138240"/>
          </a:xfrm>
          <a:prstGeom prst="rect">
            <a:avLst/>
          </a:prstGeom>
          <a:solidFill>
            <a:schemeClr val="bg2">
              <a:lumMod val="90000"/>
            </a:schemeClr>
          </a:solidFill>
          <a:ln w="12700" cap="flat" cmpd="sng" algn="ctr">
            <a:solidFill>
              <a:schemeClr val="bg2">
                <a:lumMod val="75000"/>
              </a:schemeClr>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400" b="1" i="0" u="none" strike="noStrike" cap="none" normalizeH="0" baseline="0">
              <a:ln>
                <a:noFill/>
              </a:ln>
              <a:solidFill>
                <a:schemeClr val="tx1"/>
              </a:solidFill>
              <a:effectLst/>
              <a:latin typeface="Arial" charset="0"/>
              <a:ea typeface="ＭＳ Ｐゴシック" charset="0"/>
            </a:endParaRPr>
          </a:p>
        </p:txBody>
      </p:sp>
      <p:cxnSp>
        <p:nvCxnSpPr>
          <p:cNvPr id="51" name="Straight Connector 50">
            <a:extLst>
              <a:ext uri="{FF2B5EF4-FFF2-40B4-BE49-F238E27FC236}">
                <a16:creationId xmlns:a16="http://schemas.microsoft.com/office/drawing/2014/main" id="{3BF6B60F-13DB-434F-B648-26C97AA6C217}"/>
              </a:ext>
            </a:extLst>
          </p:cNvPr>
          <p:cNvCxnSpPr>
            <a:cxnSpLocks/>
          </p:cNvCxnSpPr>
          <p:nvPr/>
        </p:nvCxnSpPr>
        <p:spPr bwMode="auto">
          <a:xfrm flipV="1">
            <a:off x="1975236" y="4141249"/>
            <a:ext cx="182295" cy="648"/>
          </a:xfrm>
          <a:prstGeom prst="line">
            <a:avLst/>
          </a:prstGeom>
          <a:solidFill>
            <a:schemeClr val="accent1"/>
          </a:solid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229223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17"/>
                                        </p:tgtEl>
                                      </p:cBhvr>
                                    </p:animEffect>
                                    <p:set>
                                      <p:cBhvr>
                                        <p:cTn id="23" dur="1" fill="hold">
                                          <p:stCondLst>
                                            <p:cond delay="499"/>
                                          </p:stCondLst>
                                        </p:cTn>
                                        <p:tgtEl>
                                          <p:spTgt spid="17"/>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54150" y="-928687"/>
            <a:ext cx="7239000" cy="1143001"/>
          </a:xfrm>
        </p:spPr>
        <p:txBody>
          <a:bodyPr/>
          <a:lstStyle/>
          <a:p>
            <a:pPr>
              <a:defRPr/>
            </a:pPr>
            <a:endParaRPr lang="en-US"/>
          </a:p>
        </p:txBody>
      </p:sp>
      <p:sp>
        <p:nvSpPr>
          <p:cNvPr id="4" name="Footer Placeholder 3"/>
          <p:cNvSpPr>
            <a:spLocks noGrp="1"/>
          </p:cNvSpPr>
          <p:nvPr>
            <p:ph type="ftr" sz="quarter" idx="4294967295"/>
          </p:nvPr>
        </p:nvSpPr>
        <p:spPr bwMode="auto">
          <a:xfrm>
            <a:off x="6553200" y="5391150"/>
            <a:ext cx="1905000" cy="457200"/>
          </a:xfrm>
          <a:prstGeom prst="rect">
            <a:avLst/>
          </a:prstGeom>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wrap="none" lIns="92075" tIns="46039" rIns="92075" bIns="46039" anchor="ctr"/>
          <a:lstStyle/>
          <a:p>
            <a:pPr algn="r">
              <a:defRPr/>
            </a:pPr>
            <a:r>
              <a:rPr lang="en-US" b="0">
                <a:latin typeface="+mn-lt"/>
                <a:cs typeface="+mn-cs"/>
              </a:rPr>
              <a:t>LIGO Laboratory</a:t>
            </a:r>
          </a:p>
        </p:txBody>
      </p:sp>
      <p:sp>
        <p:nvSpPr>
          <p:cNvPr id="5" name="Slide Number Placeholder 4"/>
          <p:cNvSpPr>
            <a:spLocks noGrp="1"/>
          </p:cNvSpPr>
          <p:nvPr>
            <p:ph type="sldNum" sz="quarter" idx="11"/>
          </p:nvPr>
        </p:nvSpPr>
        <p:spPr/>
        <p:txBody>
          <a:bodyPr/>
          <a:lstStyle/>
          <a:p>
            <a:pPr>
              <a:defRPr/>
            </a:pPr>
            <a:fld id="{3584ED84-21D7-E745-A4B1-970BF908AE28}" type="slidenum">
              <a:rPr lang="en-US" smtClean="0"/>
              <a:pPr>
                <a:defRPr/>
              </a:pPr>
              <a:t>43</a:t>
            </a:fld>
            <a:endParaRPr lang="en-US"/>
          </a:p>
        </p:txBody>
      </p:sp>
      <p:pic>
        <p:nvPicPr>
          <p:cNvPr id="13" name="Picture 1"/>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974090" y="-857249"/>
            <a:ext cx="4175607" cy="31317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stretch>
            <a:fillRect/>
          </a:stretch>
        </p:blipFill>
        <p:spPr>
          <a:xfrm>
            <a:off x="1" y="-857251"/>
            <a:ext cx="3391779" cy="3399911"/>
          </a:xfrm>
          <a:prstGeom prst="rect">
            <a:avLst/>
          </a:prstGeom>
        </p:spPr>
      </p:pic>
      <p:pic>
        <p:nvPicPr>
          <p:cNvPr id="7" name="Picture 6"/>
          <p:cNvPicPr>
            <a:picLocks noChangeAspect="1"/>
          </p:cNvPicPr>
          <p:nvPr/>
        </p:nvPicPr>
        <p:blipFill>
          <a:blip r:embed="rId5"/>
          <a:stretch>
            <a:fillRect/>
          </a:stretch>
        </p:blipFill>
        <p:spPr>
          <a:xfrm>
            <a:off x="3078339" y="-857250"/>
            <a:ext cx="6065663" cy="3407800"/>
          </a:xfrm>
          <a:prstGeom prst="rect">
            <a:avLst/>
          </a:prstGeom>
        </p:spPr>
      </p:pic>
      <p:sp>
        <p:nvSpPr>
          <p:cNvPr id="15" name="Rectangle 9"/>
          <p:cNvSpPr>
            <a:spLocks noChangeArrowheads="1"/>
          </p:cNvSpPr>
          <p:nvPr/>
        </p:nvSpPr>
        <p:spPr bwMode="auto">
          <a:xfrm>
            <a:off x="5328796" y="-756632"/>
            <a:ext cx="366772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2400" i="1" dirty="0">
                <a:solidFill>
                  <a:srgbClr val="FFFFFF"/>
                </a:solidFill>
                <a:latin typeface="Myriad Pro" charset="0"/>
                <a:cs typeface="Myriad Pro" charset="0"/>
              </a:rPr>
              <a:t>LIGO Hanford</a:t>
            </a:r>
          </a:p>
          <a:p>
            <a:r>
              <a:rPr lang="en-US" sz="2400" i="1" dirty="0">
                <a:solidFill>
                  <a:srgbClr val="FFFFFF"/>
                </a:solidFill>
                <a:latin typeface="Myriad Pro" charset="0"/>
                <a:cs typeface="Myriad Pro" charset="0"/>
              </a:rPr>
              <a:t>Observatory</a:t>
            </a:r>
          </a:p>
          <a:p>
            <a:r>
              <a:rPr lang="en-US" sz="2400" i="1" dirty="0">
                <a:solidFill>
                  <a:srgbClr val="FFFFFF"/>
                </a:solidFill>
                <a:latin typeface="Myriad Pro" charset="0"/>
                <a:cs typeface="Myriad Pro" charset="0"/>
              </a:rPr>
              <a:t>Washington, USA</a:t>
            </a:r>
          </a:p>
        </p:txBody>
      </p:sp>
      <p:pic>
        <p:nvPicPr>
          <p:cNvPr id="3" name="Content Placeholder 2"/>
          <p:cNvPicPr>
            <a:picLocks noGrp="1" noChangeAspect="1"/>
          </p:cNvPicPr>
          <p:nvPr>
            <p:ph idx="1"/>
          </p:nvPr>
        </p:nvPicPr>
        <p:blipFill>
          <a:blip r:embed="rId6" cstate="print">
            <a:extLst>
              <a:ext uri="{28A0092B-C50C-407E-A947-70E740481C1C}">
                <a14:useLocalDpi xmlns:a14="http://schemas.microsoft.com/office/drawing/2010/main"/>
              </a:ext>
            </a:extLst>
          </a:blip>
          <a:srcRect/>
          <a:stretch>
            <a:fillRect/>
          </a:stretch>
        </p:blipFill>
        <p:spPr bwMode="auto">
          <a:xfrm>
            <a:off x="2" y="2534776"/>
            <a:ext cx="6302219" cy="3465977"/>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33798" name="Rectangle 9"/>
          <p:cNvSpPr>
            <a:spLocks noChangeArrowheads="1"/>
          </p:cNvSpPr>
          <p:nvPr/>
        </p:nvSpPr>
        <p:spPr bwMode="auto">
          <a:xfrm>
            <a:off x="2573196" y="2719002"/>
            <a:ext cx="8686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400" i="1" dirty="0">
                <a:solidFill>
                  <a:srgbClr val="FFFFFF"/>
                </a:solidFill>
                <a:latin typeface="Myriad Pro" charset="0"/>
                <a:cs typeface="Myriad Pro" charset="0"/>
              </a:rPr>
              <a:t>LIGO Livingston </a:t>
            </a:r>
          </a:p>
          <a:p>
            <a:r>
              <a:rPr lang="en-US" sz="2400" i="1" dirty="0">
                <a:solidFill>
                  <a:srgbClr val="FFFFFF"/>
                </a:solidFill>
                <a:latin typeface="Myriad Pro" charset="0"/>
                <a:cs typeface="Myriad Pro" charset="0"/>
              </a:rPr>
              <a:t>Observatory</a:t>
            </a:r>
          </a:p>
          <a:p>
            <a:r>
              <a:rPr lang="en-US" sz="2400" i="1" dirty="0">
                <a:solidFill>
                  <a:srgbClr val="FFFFFF"/>
                </a:solidFill>
                <a:latin typeface="Myriad Pro" charset="0"/>
                <a:cs typeface="Myriad Pro" charset="0"/>
              </a:rPr>
              <a:t>Louisiana, USA</a:t>
            </a:r>
          </a:p>
        </p:txBody>
      </p:sp>
      <p:pic>
        <p:nvPicPr>
          <p:cNvPr id="11" name="Picture 10"/>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85352" y="2543107"/>
            <a:ext cx="2906571" cy="2011892"/>
          </a:xfrm>
          <a:prstGeom prst="rect">
            <a:avLst/>
          </a:prstGeom>
        </p:spPr>
      </p:pic>
      <p:sp>
        <p:nvSpPr>
          <p:cNvPr id="23" name="Rectangle 9"/>
          <p:cNvSpPr>
            <a:spLocks noChangeArrowheads="1"/>
          </p:cNvSpPr>
          <p:nvPr/>
        </p:nvSpPr>
        <p:spPr bwMode="auto">
          <a:xfrm>
            <a:off x="510065" y="-738336"/>
            <a:ext cx="8686800"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sz="2400" i="1" dirty="0">
                <a:solidFill>
                  <a:srgbClr val="FFFFFF"/>
                </a:solidFill>
                <a:latin typeface="Myriad Pro" charset="0"/>
                <a:cs typeface="Myriad Pro" charset="0"/>
              </a:rPr>
              <a:t>Virgo</a:t>
            </a:r>
          </a:p>
          <a:p>
            <a:r>
              <a:rPr lang="en-US" sz="2400" i="1" dirty="0">
                <a:solidFill>
                  <a:srgbClr val="FFFFFF"/>
                </a:solidFill>
                <a:latin typeface="Myriad Pro" charset="0"/>
                <a:cs typeface="Myriad Pro" charset="0"/>
              </a:rPr>
              <a:t>Observatory</a:t>
            </a:r>
          </a:p>
          <a:p>
            <a:r>
              <a:rPr lang="en-US" sz="2400" i="1" dirty="0">
                <a:solidFill>
                  <a:srgbClr val="FFFFFF"/>
                </a:solidFill>
                <a:latin typeface="Myriad Pro" charset="0"/>
                <a:cs typeface="Myriad Pro" charset="0"/>
              </a:rPr>
              <a:t>Italy</a:t>
            </a:r>
          </a:p>
        </p:txBody>
      </p:sp>
      <p:sp>
        <p:nvSpPr>
          <p:cNvPr id="24" name="Rectangle 9"/>
          <p:cNvSpPr>
            <a:spLocks noChangeArrowheads="1"/>
          </p:cNvSpPr>
          <p:nvPr/>
        </p:nvSpPr>
        <p:spPr bwMode="auto">
          <a:xfrm>
            <a:off x="6383875" y="2669264"/>
            <a:ext cx="2760127"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1800" i="1" dirty="0">
                <a:solidFill>
                  <a:srgbClr val="FFFFFF"/>
                </a:solidFill>
                <a:latin typeface="Myriad Pro" charset="0"/>
                <a:cs typeface="Myriad Pro" charset="0"/>
              </a:rPr>
              <a:t>KAGRA</a:t>
            </a:r>
          </a:p>
          <a:p>
            <a:r>
              <a:rPr lang="en-US" sz="1800" i="1" dirty="0">
                <a:solidFill>
                  <a:srgbClr val="FFFFFF"/>
                </a:solidFill>
                <a:latin typeface="Myriad Pro" charset="0"/>
                <a:cs typeface="Myriad Pro" charset="0"/>
              </a:rPr>
              <a:t>Observatory (2019)</a:t>
            </a:r>
          </a:p>
          <a:p>
            <a:r>
              <a:rPr lang="en-US" sz="1800" i="1" dirty="0">
                <a:solidFill>
                  <a:srgbClr val="FFFFFF"/>
                </a:solidFill>
                <a:latin typeface="Myriad Pro" charset="0"/>
                <a:cs typeface="Myriad Pro" charset="0"/>
              </a:rPr>
              <a:t>Japan</a:t>
            </a:r>
          </a:p>
        </p:txBody>
      </p:sp>
      <p:pic>
        <p:nvPicPr>
          <p:cNvPr id="8" name="Picture 7"/>
          <p:cNvPicPr>
            <a:picLocks noChangeAspect="1"/>
          </p:cNvPicPr>
          <p:nvPr/>
        </p:nvPicPr>
        <p:blipFill>
          <a:blip r:embed="rId8"/>
          <a:stretch>
            <a:fillRect/>
          </a:stretch>
        </p:blipFill>
        <p:spPr>
          <a:xfrm>
            <a:off x="6297570" y="4538836"/>
            <a:ext cx="2846433" cy="1461915"/>
          </a:xfrm>
          <a:prstGeom prst="rect">
            <a:avLst/>
          </a:prstGeom>
        </p:spPr>
      </p:pic>
      <p:sp>
        <p:nvSpPr>
          <p:cNvPr id="16" name="Rectangle 9"/>
          <p:cNvSpPr>
            <a:spLocks noChangeArrowheads="1"/>
          </p:cNvSpPr>
          <p:nvPr/>
        </p:nvSpPr>
        <p:spPr bwMode="auto">
          <a:xfrm>
            <a:off x="6522165" y="4651367"/>
            <a:ext cx="262183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r>
              <a:rPr lang="en-US" sz="1800" i="1" dirty="0">
                <a:solidFill>
                  <a:schemeClr val="tx2"/>
                </a:solidFill>
                <a:latin typeface="Myriad Pro" charset="0"/>
                <a:cs typeface="Myriad Pro" charset="0"/>
              </a:rPr>
              <a:t>LIGO-India (2025)</a:t>
            </a:r>
          </a:p>
        </p:txBody>
      </p:sp>
    </p:spTree>
    <p:extLst>
      <p:ext uri="{BB962C8B-B14F-4D97-AF65-F5344CB8AC3E}">
        <p14:creationId xmlns:p14="http://schemas.microsoft.com/office/powerpoint/2010/main" val="4227528235"/>
      </p:ext>
    </p:extLst>
  </p:cSld>
  <p:clrMapOvr>
    <a:masterClrMapping/>
  </p:clrMapOvr>
  <p:transition spd="slow">
    <p:split orient="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6C531B-2022-A9EA-5354-F6DA29F216DD}"/>
              </a:ext>
            </a:extLst>
          </p:cNvPr>
          <p:cNvSpPr>
            <a:spLocks noGrp="1"/>
          </p:cNvSpPr>
          <p:nvPr>
            <p:ph idx="1"/>
          </p:nvPr>
        </p:nvSpPr>
        <p:spPr/>
        <p:txBody>
          <a:bodyPr/>
          <a:lstStyle/>
          <a:p>
            <a:r>
              <a:rPr lang="en-US" dirty="0" err="1"/>
              <a:t>qwe</a:t>
            </a:r>
            <a:endParaRPr lang="en-US" dirty="0"/>
          </a:p>
        </p:txBody>
      </p:sp>
      <p:sp>
        <p:nvSpPr>
          <p:cNvPr id="3" name="Slide Number Placeholder 2">
            <a:extLst>
              <a:ext uri="{FF2B5EF4-FFF2-40B4-BE49-F238E27FC236}">
                <a16:creationId xmlns:a16="http://schemas.microsoft.com/office/drawing/2014/main" id="{55EECA13-2B88-832C-B016-E025D60B775E}"/>
              </a:ext>
            </a:extLst>
          </p:cNvPr>
          <p:cNvSpPr>
            <a:spLocks noGrp="1"/>
          </p:cNvSpPr>
          <p:nvPr>
            <p:ph type="sldNum" sz="quarter" idx="11"/>
          </p:nvPr>
        </p:nvSpPr>
        <p:spPr/>
        <p:txBody>
          <a:bodyPr/>
          <a:lstStyle/>
          <a:p>
            <a:pPr>
              <a:defRPr/>
            </a:pPr>
            <a:fld id="{4703B35A-92CA-9244-943F-6D1BF23D8702}" type="slidenum">
              <a:rPr lang="en-US" smtClean="0"/>
              <a:pPr>
                <a:defRPr/>
              </a:pPr>
              <a:t>5</a:t>
            </a:fld>
            <a:endParaRPr lang="en-US"/>
          </a:p>
        </p:txBody>
      </p:sp>
      <p:sp>
        <p:nvSpPr>
          <p:cNvPr id="4" name="Rectangle 3">
            <a:extLst>
              <a:ext uri="{FF2B5EF4-FFF2-40B4-BE49-F238E27FC236}">
                <a16:creationId xmlns:a16="http://schemas.microsoft.com/office/drawing/2014/main" id="{B314664A-BDAA-DDA3-3DCD-EF3E3EBF9527}"/>
              </a:ext>
            </a:extLst>
          </p:cNvPr>
          <p:cNvSpPr/>
          <p:nvPr/>
        </p:nvSpPr>
        <p:spPr>
          <a:xfrm>
            <a:off x="379242" y="292608"/>
            <a:ext cx="8541027" cy="400110"/>
          </a:xfrm>
          <a:prstGeom prst="rect">
            <a:avLst/>
          </a:prstGeom>
        </p:spPr>
        <p:txBody>
          <a:bodyPr wrap="square">
            <a:spAutoFit/>
          </a:bodyPr>
          <a:lstStyle/>
          <a:p>
            <a:r>
              <a:rPr lang="en-US" sz="2000" dirty="0">
                <a:solidFill>
                  <a:srgbClr val="FFFFFF"/>
                </a:solidFill>
                <a:latin typeface="Helvetica"/>
                <a:cs typeface="Helvetica"/>
              </a:rPr>
              <a:t>Early Virgo History</a:t>
            </a:r>
            <a:endParaRPr lang="is-IS" sz="2000" dirty="0">
              <a:solidFill>
                <a:srgbClr val="FFFFFF"/>
              </a:solidFill>
              <a:latin typeface="Helvetica"/>
              <a:cs typeface="Helvetica"/>
            </a:endParaRPr>
          </a:p>
        </p:txBody>
      </p:sp>
      <p:pic>
        <p:nvPicPr>
          <p:cNvPr id="5" name="Immagine 8" descr="Immagine che contiene testo&#10;&#10;Descrizione generata automaticamente">
            <a:extLst>
              <a:ext uri="{FF2B5EF4-FFF2-40B4-BE49-F238E27FC236}">
                <a16:creationId xmlns:a16="http://schemas.microsoft.com/office/drawing/2014/main" id="{EBB9239B-F751-D978-183D-D9CC555D54B8}"/>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39911" y="334284"/>
            <a:ext cx="4056038" cy="4415167"/>
          </a:xfrm>
          <a:prstGeom prst="rect">
            <a:avLst/>
          </a:prstGeom>
        </p:spPr>
      </p:pic>
      <p:pic>
        <p:nvPicPr>
          <p:cNvPr id="6" name="Picture 5" descr="giazotto_brillet.png">
            <a:extLst>
              <a:ext uri="{FF2B5EF4-FFF2-40B4-BE49-F238E27FC236}">
                <a16:creationId xmlns:a16="http://schemas.microsoft.com/office/drawing/2014/main" id="{BB7EDDA1-A032-1ECF-FFB4-72E46F64AC3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7200" y="2897387"/>
            <a:ext cx="3035998" cy="1707816"/>
          </a:xfrm>
          <a:prstGeom prst="rect">
            <a:avLst/>
          </a:prstGeom>
          <a:noFill/>
        </p:spPr>
      </p:pic>
      <p:pic>
        <p:nvPicPr>
          <p:cNvPr id="12" name="Picture 11" descr="A high angle view of a factory&#10;&#10;Description automatically generated">
            <a:extLst>
              <a:ext uri="{FF2B5EF4-FFF2-40B4-BE49-F238E27FC236}">
                <a16:creationId xmlns:a16="http://schemas.microsoft.com/office/drawing/2014/main" id="{225A9B53-4722-5FE9-4F99-29157139343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39791" y="800884"/>
            <a:ext cx="3270815" cy="1770866"/>
          </a:xfrm>
          <a:prstGeom prst="rect">
            <a:avLst/>
          </a:prstGeom>
        </p:spPr>
      </p:pic>
      <p:sp>
        <p:nvSpPr>
          <p:cNvPr id="13" name="Text Box 11">
            <a:extLst>
              <a:ext uri="{FF2B5EF4-FFF2-40B4-BE49-F238E27FC236}">
                <a16:creationId xmlns:a16="http://schemas.microsoft.com/office/drawing/2014/main" id="{5C3B2447-F7D0-1DD7-6FE6-9FD71D4843FA}"/>
              </a:ext>
            </a:extLst>
          </p:cNvPr>
          <p:cNvSpPr txBox="1">
            <a:spLocks noChangeArrowheads="1"/>
          </p:cNvSpPr>
          <p:nvPr/>
        </p:nvSpPr>
        <p:spPr bwMode="auto">
          <a:xfrm>
            <a:off x="379242" y="4643261"/>
            <a:ext cx="3300455"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sz="1400" b="1">
                <a:solidFill>
                  <a:schemeClr val="tx1"/>
                </a:solidFill>
                <a:latin typeface="Arial" panose="020B0604020202020204" pitchFamily="34" charset="0"/>
              </a:defRPr>
            </a:lvl1pPr>
            <a:lvl2pPr marL="742950" indent="-285750">
              <a:defRPr sz="1400" b="1">
                <a:solidFill>
                  <a:schemeClr val="tx1"/>
                </a:solidFill>
                <a:latin typeface="Arial" panose="020B0604020202020204" pitchFamily="34" charset="0"/>
              </a:defRPr>
            </a:lvl2pPr>
            <a:lvl3pPr marL="1143000" indent="-228600">
              <a:defRPr sz="1400" b="1">
                <a:solidFill>
                  <a:schemeClr val="tx1"/>
                </a:solidFill>
                <a:latin typeface="Arial" panose="020B0604020202020204" pitchFamily="34" charset="0"/>
              </a:defRPr>
            </a:lvl3pPr>
            <a:lvl4pPr marL="1600200" indent="-228600">
              <a:defRPr sz="1400" b="1">
                <a:solidFill>
                  <a:schemeClr val="tx1"/>
                </a:solidFill>
                <a:latin typeface="Arial" panose="020B0604020202020204" pitchFamily="34" charset="0"/>
              </a:defRPr>
            </a:lvl4pPr>
            <a:lvl5pPr marL="2057400" indent="-228600">
              <a:defRPr sz="1400" b="1">
                <a:solidFill>
                  <a:schemeClr val="tx1"/>
                </a:solidFill>
                <a:latin typeface="Arial" panose="020B0604020202020204" pitchFamily="34" charset="0"/>
              </a:defRPr>
            </a:lvl5pPr>
            <a:lvl6pPr marL="2514600" indent="-228600" eaLnBrk="0" fontAlgn="base" hangingPunct="0">
              <a:spcBef>
                <a:spcPct val="0"/>
              </a:spcBef>
              <a:spcAft>
                <a:spcPct val="0"/>
              </a:spcAft>
              <a:defRPr sz="1400" b="1">
                <a:solidFill>
                  <a:schemeClr val="tx1"/>
                </a:solidFill>
                <a:latin typeface="Arial" panose="020B0604020202020204" pitchFamily="34" charset="0"/>
              </a:defRPr>
            </a:lvl6pPr>
            <a:lvl7pPr marL="2971800" indent="-228600" eaLnBrk="0" fontAlgn="base" hangingPunct="0">
              <a:spcBef>
                <a:spcPct val="0"/>
              </a:spcBef>
              <a:spcAft>
                <a:spcPct val="0"/>
              </a:spcAft>
              <a:defRPr sz="1400" b="1">
                <a:solidFill>
                  <a:schemeClr val="tx1"/>
                </a:solidFill>
                <a:latin typeface="Arial" panose="020B0604020202020204" pitchFamily="34" charset="0"/>
              </a:defRPr>
            </a:lvl7pPr>
            <a:lvl8pPr marL="3429000" indent="-228600" eaLnBrk="0" fontAlgn="base" hangingPunct="0">
              <a:spcBef>
                <a:spcPct val="0"/>
              </a:spcBef>
              <a:spcAft>
                <a:spcPct val="0"/>
              </a:spcAft>
              <a:defRPr sz="1400" b="1">
                <a:solidFill>
                  <a:schemeClr val="tx1"/>
                </a:solidFill>
                <a:latin typeface="Arial" panose="020B0604020202020204" pitchFamily="34" charset="0"/>
              </a:defRPr>
            </a:lvl8pPr>
            <a:lvl9pPr marL="3886200" indent="-228600" eaLnBrk="0" fontAlgn="base" hangingPunct="0">
              <a:spcBef>
                <a:spcPct val="0"/>
              </a:spcBef>
              <a:spcAft>
                <a:spcPct val="0"/>
              </a:spcAft>
              <a:defRPr sz="1400" b="1">
                <a:solidFill>
                  <a:schemeClr val="tx1"/>
                </a:solidFill>
                <a:latin typeface="Arial" panose="020B0604020202020204" pitchFamily="34" charset="0"/>
              </a:defRPr>
            </a:lvl9pPr>
          </a:lstStyle>
          <a:p>
            <a:r>
              <a:rPr lang="en-US" altLang="en-US" sz="1200" b="0" dirty="0">
                <a:solidFill>
                  <a:schemeClr val="bg1"/>
                </a:solidFill>
              </a:rPr>
              <a:t>Alain </a:t>
            </a:r>
            <a:r>
              <a:rPr lang="en-US" altLang="en-US" sz="1200" b="0" dirty="0" err="1">
                <a:solidFill>
                  <a:schemeClr val="bg1"/>
                </a:solidFill>
              </a:rPr>
              <a:t>Brillet</a:t>
            </a:r>
            <a:r>
              <a:rPr lang="en-US" altLang="en-US" sz="1200" b="0" dirty="0">
                <a:solidFill>
                  <a:schemeClr val="bg1"/>
                </a:solidFill>
              </a:rPr>
              <a:t> (Orsay); Adalberto </a:t>
            </a:r>
            <a:r>
              <a:rPr lang="en-US" altLang="en-US" sz="1200" b="0" dirty="0" err="1">
                <a:solidFill>
                  <a:schemeClr val="bg1"/>
                </a:solidFill>
              </a:rPr>
              <a:t>Giazotto</a:t>
            </a:r>
            <a:r>
              <a:rPr lang="en-US" altLang="en-US" sz="1200" b="0" dirty="0">
                <a:solidFill>
                  <a:schemeClr val="bg1"/>
                </a:solidFill>
              </a:rPr>
              <a:t> (Pisa)</a:t>
            </a:r>
          </a:p>
        </p:txBody>
      </p:sp>
      <p:sp>
        <p:nvSpPr>
          <p:cNvPr id="7" name="TextBox 6">
            <a:extLst>
              <a:ext uri="{FF2B5EF4-FFF2-40B4-BE49-F238E27FC236}">
                <a16:creationId xmlns:a16="http://schemas.microsoft.com/office/drawing/2014/main" id="{9A4C51B6-5660-5B32-6399-01C11DFDED28}"/>
              </a:ext>
            </a:extLst>
          </p:cNvPr>
          <p:cNvSpPr txBox="1"/>
          <p:nvPr/>
        </p:nvSpPr>
        <p:spPr>
          <a:xfrm>
            <a:off x="1858061" y="2540972"/>
            <a:ext cx="2305118" cy="307777"/>
          </a:xfrm>
          <a:custGeom>
            <a:avLst/>
            <a:gdLst>
              <a:gd name="connsiteX0" fmla="*/ 0 w 2305118"/>
              <a:gd name="connsiteY0" fmla="*/ 0 h 307777"/>
              <a:gd name="connsiteX1" fmla="*/ 576280 w 2305118"/>
              <a:gd name="connsiteY1" fmla="*/ 0 h 307777"/>
              <a:gd name="connsiteX2" fmla="*/ 1106457 w 2305118"/>
              <a:gd name="connsiteY2" fmla="*/ 0 h 307777"/>
              <a:gd name="connsiteX3" fmla="*/ 1705787 w 2305118"/>
              <a:gd name="connsiteY3" fmla="*/ 0 h 307777"/>
              <a:gd name="connsiteX4" fmla="*/ 2305118 w 2305118"/>
              <a:gd name="connsiteY4" fmla="*/ 0 h 307777"/>
              <a:gd name="connsiteX5" fmla="*/ 2305118 w 2305118"/>
              <a:gd name="connsiteY5" fmla="*/ 307777 h 307777"/>
              <a:gd name="connsiteX6" fmla="*/ 1728839 w 2305118"/>
              <a:gd name="connsiteY6" fmla="*/ 307777 h 307777"/>
              <a:gd name="connsiteX7" fmla="*/ 1129508 w 2305118"/>
              <a:gd name="connsiteY7" fmla="*/ 307777 h 307777"/>
              <a:gd name="connsiteX8" fmla="*/ 530177 w 2305118"/>
              <a:gd name="connsiteY8" fmla="*/ 307777 h 307777"/>
              <a:gd name="connsiteX9" fmla="*/ 0 w 2305118"/>
              <a:gd name="connsiteY9" fmla="*/ 307777 h 307777"/>
              <a:gd name="connsiteX10" fmla="*/ 0 w 2305118"/>
              <a:gd name="connsiteY10" fmla="*/ 0 h 307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05118" h="307777" extrusionOk="0">
                <a:moveTo>
                  <a:pt x="0" y="0"/>
                </a:moveTo>
                <a:cubicBezTo>
                  <a:pt x="151222" y="-34745"/>
                  <a:pt x="428410" y="45232"/>
                  <a:pt x="576280" y="0"/>
                </a:cubicBezTo>
                <a:cubicBezTo>
                  <a:pt x="724150" y="-45232"/>
                  <a:pt x="966610" y="12093"/>
                  <a:pt x="1106457" y="0"/>
                </a:cubicBezTo>
                <a:cubicBezTo>
                  <a:pt x="1246304" y="-12093"/>
                  <a:pt x="1558977" y="55462"/>
                  <a:pt x="1705787" y="0"/>
                </a:cubicBezTo>
                <a:cubicBezTo>
                  <a:pt x="1852597" y="-55462"/>
                  <a:pt x="2034877" y="36187"/>
                  <a:pt x="2305118" y="0"/>
                </a:cubicBezTo>
                <a:cubicBezTo>
                  <a:pt x="2339283" y="71895"/>
                  <a:pt x="2300224" y="221648"/>
                  <a:pt x="2305118" y="307777"/>
                </a:cubicBezTo>
                <a:cubicBezTo>
                  <a:pt x="2150231" y="354667"/>
                  <a:pt x="1967875" y="285564"/>
                  <a:pt x="1728839" y="307777"/>
                </a:cubicBezTo>
                <a:cubicBezTo>
                  <a:pt x="1489803" y="329990"/>
                  <a:pt x="1336687" y="265228"/>
                  <a:pt x="1129508" y="307777"/>
                </a:cubicBezTo>
                <a:cubicBezTo>
                  <a:pt x="922329" y="350326"/>
                  <a:pt x="759961" y="271203"/>
                  <a:pt x="530177" y="307777"/>
                </a:cubicBezTo>
                <a:cubicBezTo>
                  <a:pt x="300393" y="344351"/>
                  <a:pt x="210269" y="280256"/>
                  <a:pt x="0" y="307777"/>
                </a:cubicBezTo>
                <a:cubicBezTo>
                  <a:pt x="-12292" y="178667"/>
                  <a:pt x="17264" y="136537"/>
                  <a:pt x="0" y="0"/>
                </a:cubicBezTo>
                <a:close/>
              </a:path>
            </a:pathLst>
          </a:custGeom>
          <a:noFill/>
          <a:ln w="28575">
            <a:solidFill>
              <a:schemeClr val="bg1"/>
            </a:solidFill>
            <a:extLst>
              <a:ext uri="{C807C97D-BFC1-408E-A445-0C87EB9F89A2}">
                <ask:lineSketchStyleProps xmlns:ask="http://schemas.microsoft.com/office/drawing/2018/sketchyshapes" sd="875408838">
                  <a:prstGeom prst="rect">
                    <a:avLst/>
                  </a:prstGeom>
                  <ask:type>
                    <ask:lineSketchScribble/>
                  </ask:type>
                </ask:lineSketchStyleProps>
              </a:ext>
            </a:extLst>
          </a:ln>
        </p:spPr>
        <p:txBody>
          <a:bodyPr wrap="none" rtlCol="0">
            <a:spAutoFit/>
          </a:bodyPr>
          <a:lstStyle/>
          <a:p>
            <a:r>
              <a:rPr lang="en-US" dirty="0"/>
              <a:t>Virgo Arm Lengths: 3 km</a:t>
            </a:r>
          </a:p>
        </p:txBody>
      </p:sp>
    </p:spTree>
    <p:extLst>
      <p:ext uri="{BB962C8B-B14F-4D97-AF65-F5344CB8AC3E}">
        <p14:creationId xmlns:p14="http://schemas.microsoft.com/office/powerpoint/2010/main" val="27695765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BE881B-AB45-E343-9BD9-C59FA214DC03}"/>
              </a:ext>
            </a:extLst>
          </p:cNvPr>
          <p:cNvSpPr>
            <a:spLocks noGrp="1"/>
          </p:cNvSpPr>
          <p:nvPr>
            <p:ph idx="1"/>
          </p:nvPr>
        </p:nvSpPr>
        <p:spPr>
          <a:xfrm>
            <a:off x="251460" y="951232"/>
            <a:ext cx="4422140" cy="4525963"/>
          </a:xfrm>
        </p:spPr>
        <p:txBody>
          <a:bodyPr/>
          <a:lstStyle/>
          <a:p>
            <a:pPr marL="0" indent="0">
              <a:buNone/>
            </a:pPr>
            <a:r>
              <a:rPr lang="en-US" sz="1400" i="1" dirty="0">
                <a:solidFill>
                  <a:schemeClr val="bg1"/>
                </a:solidFill>
              </a:rPr>
              <a:t>Congressional Testimony to the House Committee on Science, March 1991</a:t>
            </a:r>
            <a:endParaRPr lang="en-US" sz="1400" dirty="0">
              <a:solidFill>
                <a:schemeClr val="bg1"/>
              </a:solidFill>
            </a:endParaRPr>
          </a:p>
          <a:p>
            <a:r>
              <a:rPr lang="en-US" sz="1400" dirty="0">
                <a:solidFill>
                  <a:schemeClr val="bg1"/>
                </a:solidFill>
              </a:rPr>
              <a:t>"the sources we think we know are out there are too weak to be detected in gravity waves by LIGO." </a:t>
            </a:r>
          </a:p>
          <a:p>
            <a:r>
              <a:rPr lang="en-US" sz="1400" dirty="0">
                <a:solidFill>
                  <a:schemeClr val="bg1"/>
                </a:solidFill>
              </a:rPr>
              <a:t>"LIGO is at best, a physics experiment, not an astronomical observatory." </a:t>
            </a:r>
          </a:p>
          <a:p>
            <a:r>
              <a:rPr lang="en-US" sz="1400" dirty="0">
                <a:solidFill>
                  <a:schemeClr val="bg1"/>
                </a:solidFill>
              </a:rPr>
              <a:t>" ... astronomers can think of cheaper experiments that are much more likely to yield fundamental advances.”</a:t>
            </a:r>
          </a:p>
          <a:p>
            <a:r>
              <a:rPr lang="en-US" sz="1400" dirty="0">
                <a:solidFill>
                  <a:schemeClr val="bg1"/>
                </a:solidFill>
              </a:rPr>
              <a:t>“…even if all the estimated improvements over the LIGO prototype are achieved in LIGO, the resulting sensitivity of LIGO falls at least ten times short of being useful astronomically”</a:t>
            </a:r>
          </a:p>
          <a:p>
            <a:endParaRPr lang="en-US" sz="1400" dirty="0">
              <a:solidFill>
                <a:schemeClr val="bg1"/>
              </a:solidFill>
            </a:endParaRPr>
          </a:p>
          <a:p>
            <a:pPr marL="0" indent="0">
              <a:buNone/>
            </a:pPr>
            <a:r>
              <a:rPr lang="en-US" sz="1400" dirty="0">
                <a:solidFill>
                  <a:schemeClr val="bg1"/>
                </a:solidFill>
              </a:rPr>
              <a:t>At the time, these criticisms were all very valid!</a:t>
            </a:r>
          </a:p>
          <a:p>
            <a:endParaRPr lang="en-US" sz="1400" dirty="0">
              <a:solidFill>
                <a:schemeClr val="bg1"/>
              </a:solidFill>
            </a:endParaRPr>
          </a:p>
        </p:txBody>
      </p:sp>
      <p:sp>
        <p:nvSpPr>
          <p:cNvPr id="3" name="Slide Number Placeholder 2">
            <a:extLst>
              <a:ext uri="{FF2B5EF4-FFF2-40B4-BE49-F238E27FC236}">
                <a16:creationId xmlns:a16="http://schemas.microsoft.com/office/drawing/2014/main" id="{621E6FA6-1888-2D4A-A8F1-85520C8C2B97}"/>
              </a:ext>
            </a:extLst>
          </p:cNvPr>
          <p:cNvSpPr>
            <a:spLocks noGrp="1"/>
          </p:cNvSpPr>
          <p:nvPr>
            <p:ph type="sldNum" sz="quarter" idx="11"/>
          </p:nvPr>
        </p:nvSpPr>
        <p:spPr/>
        <p:txBody>
          <a:bodyPr/>
          <a:lstStyle/>
          <a:p>
            <a:pPr>
              <a:defRPr/>
            </a:pPr>
            <a:fld id="{4703B35A-92CA-9244-943F-6D1BF23D8702}" type="slidenum">
              <a:rPr lang="en-US" smtClean="0"/>
              <a:pPr>
                <a:defRPr/>
              </a:pPr>
              <a:t>6</a:t>
            </a:fld>
            <a:endParaRPr lang="en-US"/>
          </a:p>
        </p:txBody>
      </p:sp>
      <p:sp>
        <p:nvSpPr>
          <p:cNvPr id="4" name="Rectangle 3">
            <a:extLst>
              <a:ext uri="{FF2B5EF4-FFF2-40B4-BE49-F238E27FC236}">
                <a16:creationId xmlns:a16="http://schemas.microsoft.com/office/drawing/2014/main" id="{E0D0A6A5-0756-FF47-914E-26578D69B373}"/>
              </a:ext>
            </a:extLst>
          </p:cNvPr>
          <p:cNvSpPr/>
          <p:nvPr/>
        </p:nvSpPr>
        <p:spPr>
          <a:xfrm>
            <a:off x="379242" y="292608"/>
            <a:ext cx="8541027" cy="400110"/>
          </a:xfrm>
          <a:prstGeom prst="rect">
            <a:avLst/>
          </a:prstGeom>
        </p:spPr>
        <p:txBody>
          <a:bodyPr wrap="square">
            <a:spAutoFit/>
          </a:bodyPr>
          <a:lstStyle/>
          <a:p>
            <a:r>
              <a:rPr lang="en-US" sz="2000" dirty="0">
                <a:solidFill>
                  <a:srgbClr val="FFFFFF"/>
                </a:solidFill>
                <a:latin typeface="Helvetica"/>
                <a:cs typeface="Helvetica"/>
              </a:rPr>
              <a:t>LIGO – Not without Controversy!</a:t>
            </a:r>
            <a:endParaRPr lang="is-IS" sz="2000" dirty="0">
              <a:solidFill>
                <a:srgbClr val="FFFFFF"/>
              </a:solidFill>
              <a:latin typeface="Helvetica"/>
              <a:cs typeface="Helvetica"/>
            </a:endParaRPr>
          </a:p>
        </p:txBody>
      </p:sp>
      <p:grpSp>
        <p:nvGrpSpPr>
          <p:cNvPr id="9" name="Group 8">
            <a:extLst>
              <a:ext uri="{FF2B5EF4-FFF2-40B4-BE49-F238E27FC236}">
                <a16:creationId xmlns:a16="http://schemas.microsoft.com/office/drawing/2014/main" id="{7111089A-D044-864A-9D1D-3969634FB619}"/>
              </a:ext>
            </a:extLst>
          </p:cNvPr>
          <p:cNvGrpSpPr/>
          <p:nvPr/>
        </p:nvGrpSpPr>
        <p:grpSpPr>
          <a:xfrm>
            <a:off x="4932279" y="266692"/>
            <a:ext cx="3551850" cy="4903855"/>
            <a:chOff x="3811186" y="25119"/>
            <a:chExt cx="5230412" cy="6801738"/>
          </a:xfrm>
        </p:grpSpPr>
        <p:pic>
          <p:nvPicPr>
            <p:cNvPr id="5" name="Picture 4" descr="612.full.jpg">
              <a:extLst>
                <a:ext uri="{FF2B5EF4-FFF2-40B4-BE49-F238E27FC236}">
                  <a16:creationId xmlns:a16="http://schemas.microsoft.com/office/drawing/2014/main" id="{962E0BDA-F1C1-1B4A-85CB-7C2A9B351D0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811186" y="61065"/>
              <a:ext cx="5230412" cy="6765792"/>
            </a:xfrm>
            <a:prstGeom prst="rect">
              <a:avLst/>
            </a:prstGeom>
          </p:spPr>
        </p:pic>
        <p:sp>
          <p:nvSpPr>
            <p:cNvPr id="6" name="Rectangle 5">
              <a:extLst>
                <a:ext uri="{FF2B5EF4-FFF2-40B4-BE49-F238E27FC236}">
                  <a16:creationId xmlns:a16="http://schemas.microsoft.com/office/drawing/2014/main" id="{FA9CD1E9-C711-BB4B-8F02-31FCE79C9EA5}"/>
                </a:ext>
              </a:extLst>
            </p:cNvPr>
            <p:cNvSpPr/>
            <p:nvPr/>
          </p:nvSpPr>
          <p:spPr>
            <a:xfrm>
              <a:off x="5443020" y="25119"/>
              <a:ext cx="3442173" cy="362858"/>
            </a:xfrm>
            <a:prstGeom prst="rect">
              <a:avLst/>
            </a:prstGeom>
          </p:spPr>
          <p:txBody>
            <a:bodyPr wrap="none">
              <a:spAutoFit/>
            </a:bodyPr>
            <a:lstStyle/>
            <a:p>
              <a:r>
                <a:rPr lang="fr-FR" sz="1100" i="1" dirty="0">
                  <a:solidFill>
                    <a:srgbClr val="FF0000"/>
                  </a:solidFill>
                </a:rPr>
                <a:t>Science Magazine </a:t>
              </a:r>
              <a:r>
                <a:rPr lang="fr-FR" sz="1100" dirty="0">
                  <a:solidFill>
                    <a:srgbClr val="FF0000"/>
                  </a:solidFill>
                </a:rPr>
                <a:t> 30 April 1993</a:t>
              </a:r>
              <a:endParaRPr lang="en-US" sz="1100" dirty="0">
                <a:solidFill>
                  <a:srgbClr val="FF0000"/>
                </a:solidFill>
              </a:endParaRPr>
            </a:p>
          </p:txBody>
        </p:sp>
        <p:sp>
          <p:nvSpPr>
            <p:cNvPr id="7" name="Rectangle 6">
              <a:extLst>
                <a:ext uri="{FF2B5EF4-FFF2-40B4-BE49-F238E27FC236}">
                  <a16:creationId xmlns:a16="http://schemas.microsoft.com/office/drawing/2014/main" id="{0B03745C-B32A-FB47-82D7-8334E6FF67B8}"/>
                </a:ext>
              </a:extLst>
            </p:cNvPr>
            <p:cNvSpPr/>
            <p:nvPr/>
          </p:nvSpPr>
          <p:spPr bwMode="auto">
            <a:xfrm>
              <a:off x="4287520" y="833314"/>
              <a:ext cx="4399280" cy="304800"/>
            </a:xfrm>
            <a:prstGeom prst="rect">
              <a:avLst/>
            </a:prstGeom>
            <a:noFill/>
            <a:ln w="12700" cap="flat" cmpd="sng" algn="ctr">
              <a:solidFill>
                <a:srgbClr val="FF0000"/>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77"/>
              <a:endParaRPr lang="en-US"/>
            </a:p>
          </p:txBody>
        </p:sp>
      </p:grpSp>
    </p:spTree>
    <p:extLst>
      <p:ext uri="{BB962C8B-B14F-4D97-AF65-F5344CB8AC3E}">
        <p14:creationId xmlns:p14="http://schemas.microsoft.com/office/powerpoint/2010/main" val="976191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794F55-575F-E240-B7F2-08F5F3914C84}"/>
              </a:ext>
            </a:extLst>
          </p:cNvPr>
          <p:cNvSpPr>
            <a:spLocks noGrp="1"/>
          </p:cNvSpPr>
          <p:nvPr>
            <p:ph idx="1"/>
          </p:nvPr>
        </p:nvSpPr>
        <p:spPr>
          <a:xfrm>
            <a:off x="241449" y="1433832"/>
            <a:ext cx="3769360" cy="4525963"/>
          </a:xfrm>
        </p:spPr>
        <p:txBody>
          <a:bodyPr/>
          <a:lstStyle/>
          <a:p>
            <a:r>
              <a:rPr lang="en-US" sz="1600" dirty="0">
                <a:solidFill>
                  <a:schemeClr val="bg1"/>
                </a:solidFill>
              </a:rPr>
              <a:t>LIGO’s success is also a testament to the vision and determination of the National Science Foundation.</a:t>
            </a:r>
          </a:p>
          <a:p>
            <a:endParaRPr lang="en-US" sz="1600" dirty="0">
              <a:solidFill>
                <a:schemeClr val="bg1"/>
              </a:solidFill>
            </a:endParaRPr>
          </a:p>
          <a:p>
            <a:r>
              <a:rPr lang="en-US" sz="1600" dirty="0">
                <a:solidFill>
                  <a:schemeClr val="bg1"/>
                </a:solidFill>
              </a:rPr>
              <a:t>Virgo’s success is a testament to the vision and determination of the Italian INFN and French CNRS/IN2P3.</a:t>
            </a:r>
          </a:p>
          <a:p>
            <a:endParaRPr lang="en-US" sz="1600" dirty="0">
              <a:solidFill>
                <a:schemeClr val="bg1"/>
              </a:solidFill>
            </a:endParaRPr>
          </a:p>
          <a:p>
            <a:r>
              <a:rPr lang="en-US" sz="1600" dirty="0">
                <a:solidFill>
                  <a:schemeClr val="bg1"/>
                </a:solidFill>
              </a:rPr>
              <a:t>These projects were funded and sustained over decades despite very serious concerns about their chances for success!</a:t>
            </a:r>
          </a:p>
        </p:txBody>
      </p:sp>
      <p:sp>
        <p:nvSpPr>
          <p:cNvPr id="3" name="Slide Number Placeholder 2">
            <a:extLst>
              <a:ext uri="{FF2B5EF4-FFF2-40B4-BE49-F238E27FC236}">
                <a16:creationId xmlns:a16="http://schemas.microsoft.com/office/drawing/2014/main" id="{5A9A38A9-2683-F04C-B8ED-973C8A813578}"/>
              </a:ext>
            </a:extLst>
          </p:cNvPr>
          <p:cNvSpPr>
            <a:spLocks noGrp="1"/>
          </p:cNvSpPr>
          <p:nvPr>
            <p:ph type="sldNum" sz="quarter" idx="11"/>
          </p:nvPr>
        </p:nvSpPr>
        <p:spPr/>
        <p:txBody>
          <a:bodyPr/>
          <a:lstStyle/>
          <a:p>
            <a:pPr>
              <a:defRPr/>
            </a:pPr>
            <a:fld id="{4703B35A-92CA-9244-943F-6D1BF23D8702}" type="slidenum">
              <a:rPr lang="en-US" smtClean="0"/>
              <a:pPr>
                <a:defRPr/>
              </a:pPr>
              <a:t>7</a:t>
            </a:fld>
            <a:endParaRPr lang="en-US"/>
          </a:p>
        </p:txBody>
      </p:sp>
      <p:sp>
        <p:nvSpPr>
          <p:cNvPr id="4" name="Rectangle 3">
            <a:extLst>
              <a:ext uri="{FF2B5EF4-FFF2-40B4-BE49-F238E27FC236}">
                <a16:creationId xmlns:a16="http://schemas.microsoft.com/office/drawing/2014/main" id="{ED68F353-6C35-FE46-899C-75A176402898}"/>
              </a:ext>
            </a:extLst>
          </p:cNvPr>
          <p:cNvSpPr/>
          <p:nvPr/>
        </p:nvSpPr>
        <p:spPr>
          <a:xfrm>
            <a:off x="1899921" y="188676"/>
            <a:ext cx="6288827" cy="1015663"/>
          </a:xfrm>
          <a:prstGeom prst="rect">
            <a:avLst/>
          </a:prstGeom>
        </p:spPr>
        <p:txBody>
          <a:bodyPr wrap="square">
            <a:spAutoFit/>
          </a:bodyPr>
          <a:lstStyle/>
          <a:p>
            <a:r>
              <a:rPr lang="en-US" sz="2000" dirty="0">
                <a:solidFill>
                  <a:srgbClr val="FFFFFF"/>
                </a:solidFill>
                <a:latin typeface="Helvetica"/>
                <a:cs typeface="Helvetica"/>
              </a:rPr>
              <a:t>The Critical Role of the National Science Foundation in Providing Long Term Support to LIGO </a:t>
            </a:r>
            <a:endParaRPr lang="is-IS" sz="2000" dirty="0">
              <a:solidFill>
                <a:srgbClr val="FFFFFF"/>
              </a:solidFill>
              <a:latin typeface="Helvetica"/>
              <a:cs typeface="Helvetica"/>
            </a:endParaRPr>
          </a:p>
        </p:txBody>
      </p:sp>
      <p:sp>
        <p:nvSpPr>
          <p:cNvPr id="12" name="Rectangle 11">
            <a:extLst>
              <a:ext uri="{FF2B5EF4-FFF2-40B4-BE49-F238E27FC236}">
                <a16:creationId xmlns:a16="http://schemas.microsoft.com/office/drawing/2014/main" id="{7392C40E-EEEF-5E44-9FC4-3F2DE13B2B8C}"/>
              </a:ext>
            </a:extLst>
          </p:cNvPr>
          <p:cNvSpPr/>
          <p:nvPr/>
        </p:nvSpPr>
        <p:spPr>
          <a:xfrm>
            <a:off x="4012005" y="2288788"/>
            <a:ext cx="4947920" cy="1169551"/>
          </a:xfrm>
          <a:prstGeom prst="rect">
            <a:avLst/>
          </a:prstGeom>
        </p:spPr>
        <p:txBody>
          <a:bodyPr wrap="square">
            <a:spAutoFit/>
          </a:bodyPr>
          <a:lstStyle/>
          <a:p>
            <a:r>
              <a:rPr lang="en-US" b="0" i="1" dirty="0">
                <a:solidFill>
                  <a:schemeClr val="bg1"/>
                </a:solidFill>
              </a:rPr>
              <a:t>“Future Nobel Prizes are won in congressional-committee hearing rooms and on august panels at the National Academy of Sciences, by budget-wielding bureaucrats. </a:t>
            </a:r>
            <a:r>
              <a:rPr lang="en-US" b="0" i="1" u="sng" dirty="0">
                <a:solidFill>
                  <a:schemeClr val="bg1"/>
                </a:solidFill>
              </a:rPr>
              <a:t>Without their efforts, there would be no labs or research grants</a:t>
            </a:r>
            <a:r>
              <a:rPr lang="en-US" b="0" i="1" dirty="0">
                <a:solidFill>
                  <a:schemeClr val="bg1"/>
                </a:solidFill>
              </a:rPr>
              <a:t>.”</a:t>
            </a:r>
          </a:p>
        </p:txBody>
      </p:sp>
      <p:grpSp>
        <p:nvGrpSpPr>
          <p:cNvPr id="5" name="Group 4">
            <a:extLst>
              <a:ext uri="{FF2B5EF4-FFF2-40B4-BE49-F238E27FC236}">
                <a16:creationId xmlns:a16="http://schemas.microsoft.com/office/drawing/2014/main" id="{8FB15800-8661-764B-9BFA-39F0D72256B5}"/>
              </a:ext>
            </a:extLst>
          </p:cNvPr>
          <p:cNvGrpSpPr/>
          <p:nvPr/>
        </p:nvGrpSpPr>
        <p:grpSpPr>
          <a:xfrm>
            <a:off x="3884805" y="1003921"/>
            <a:ext cx="3874546" cy="1235938"/>
            <a:chOff x="4053840" y="1178334"/>
            <a:chExt cx="3874546" cy="1235938"/>
          </a:xfrm>
        </p:grpSpPr>
        <p:sp>
          <p:nvSpPr>
            <p:cNvPr id="9" name="Rectangle 8">
              <a:extLst>
                <a:ext uri="{FF2B5EF4-FFF2-40B4-BE49-F238E27FC236}">
                  <a16:creationId xmlns:a16="http://schemas.microsoft.com/office/drawing/2014/main" id="{A1A2A287-72EA-6C4B-A416-9D273C297BDE}"/>
                </a:ext>
              </a:extLst>
            </p:cNvPr>
            <p:cNvSpPr/>
            <p:nvPr/>
          </p:nvSpPr>
          <p:spPr bwMode="auto">
            <a:xfrm>
              <a:off x="4053840" y="1194098"/>
              <a:ext cx="3874546" cy="1219574"/>
            </a:xfrm>
            <a:prstGeom prst="rect">
              <a:avLst/>
            </a:prstGeom>
            <a:solidFill>
              <a:schemeClr val="bg1"/>
            </a:solidFill>
            <a:ln w="12700" cap="flat" cmpd="sng" algn="ctr">
              <a:no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defTabSz="914377"/>
              <a:endParaRPr lang="en-US"/>
            </a:p>
          </p:txBody>
        </p:sp>
        <p:pic>
          <p:nvPicPr>
            <p:cNvPr id="6" name="Picture 5">
              <a:extLst>
                <a:ext uri="{FF2B5EF4-FFF2-40B4-BE49-F238E27FC236}">
                  <a16:creationId xmlns:a16="http://schemas.microsoft.com/office/drawing/2014/main" id="{8EDB58E1-3957-7C41-8317-F785F603739C}"/>
                </a:ext>
              </a:extLst>
            </p:cNvPr>
            <p:cNvPicPr>
              <a:picLocks noChangeAspect="1"/>
            </p:cNvPicPr>
            <p:nvPr/>
          </p:nvPicPr>
          <p:blipFill>
            <a:blip r:embed="rId3"/>
            <a:stretch>
              <a:fillRect/>
            </a:stretch>
          </p:blipFill>
          <p:spPr>
            <a:xfrm>
              <a:off x="6680424" y="2203847"/>
              <a:ext cx="1151143" cy="210425"/>
            </a:xfrm>
            <a:prstGeom prst="rect">
              <a:avLst/>
            </a:prstGeom>
          </p:spPr>
        </p:pic>
        <p:pic>
          <p:nvPicPr>
            <p:cNvPr id="10" name="Picture 9">
              <a:extLst>
                <a:ext uri="{FF2B5EF4-FFF2-40B4-BE49-F238E27FC236}">
                  <a16:creationId xmlns:a16="http://schemas.microsoft.com/office/drawing/2014/main" id="{2C42FBC1-72DE-F04C-8FB2-5B20154297CA}"/>
                </a:ext>
              </a:extLst>
            </p:cNvPr>
            <p:cNvPicPr>
              <a:picLocks noChangeAspect="1"/>
            </p:cNvPicPr>
            <p:nvPr/>
          </p:nvPicPr>
          <p:blipFill>
            <a:blip r:embed="rId4"/>
            <a:stretch>
              <a:fillRect/>
            </a:stretch>
          </p:blipFill>
          <p:spPr>
            <a:xfrm>
              <a:off x="4057800" y="1178334"/>
              <a:ext cx="3331295" cy="1046480"/>
            </a:xfrm>
            <a:prstGeom prst="rect">
              <a:avLst/>
            </a:prstGeom>
          </p:spPr>
        </p:pic>
        <p:pic>
          <p:nvPicPr>
            <p:cNvPr id="8" name="Picture 7">
              <a:extLst>
                <a:ext uri="{FF2B5EF4-FFF2-40B4-BE49-F238E27FC236}">
                  <a16:creationId xmlns:a16="http://schemas.microsoft.com/office/drawing/2014/main" id="{CA180A1E-D5AF-7940-9D1C-1A46F1E25193}"/>
                </a:ext>
              </a:extLst>
            </p:cNvPr>
            <p:cNvPicPr>
              <a:picLocks noChangeAspect="1"/>
            </p:cNvPicPr>
            <p:nvPr/>
          </p:nvPicPr>
          <p:blipFill>
            <a:blip r:embed="rId5"/>
            <a:stretch>
              <a:fillRect/>
            </a:stretch>
          </p:blipFill>
          <p:spPr>
            <a:xfrm>
              <a:off x="6737425" y="1269401"/>
              <a:ext cx="932778" cy="177877"/>
            </a:xfrm>
            <a:prstGeom prst="rect">
              <a:avLst/>
            </a:prstGeom>
          </p:spPr>
        </p:pic>
        <p:pic>
          <p:nvPicPr>
            <p:cNvPr id="7" name="Picture 6">
              <a:extLst>
                <a:ext uri="{FF2B5EF4-FFF2-40B4-BE49-F238E27FC236}">
                  <a16:creationId xmlns:a16="http://schemas.microsoft.com/office/drawing/2014/main" id="{405E4E5E-72F9-2E43-889C-046A8E872D95}"/>
                </a:ext>
              </a:extLst>
            </p:cNvPr>
            <p:cNvPicPr>
              <a:picLocks noChangeAspect="1"/>
            </p:cNvPicPr>
            <p:nvPr/>
          </p:nvPicPr>
          <p:blipFill>
            <a:blip r:embed="rId6"/>
            <a:stretch>
              <a:fillRect/>
            </a:stretch>
          </p:blipFill>
          <p:spPr>
            <a:xfrm>
              <a:off x="5163524" y="1257768"/>
              <a:ext cx="1495459" cy="211622"/>
            </a:xfrm>
            <a:prstGeom prst="rect">
              <a:avLst/>
            </a:prstGeom>
          </p:spPr>
        </p:pic>
      </p:grpSp>
      <p:sp>
        <p:nvSpPr>
          <p:cNvPr id="13" name="Rectangle 12">
            <a:extLst>
              <a:ext uri="{FF2B5EF4-FFF2-40B4-BE49-F238E27FC236}">
                <a16:creationId xmlns:a16="http://schemas.microsoft.com/office/drawing/2014/main" id="{F653522D-6FD0-1445-974F-C4136BE0B9D5}"/>
              </a:ext>
            </a:extLst>
          </p:cNvPr>
          <p:cNvSpPr/>
          <p:nvPr/>
        </p:nvSpPr>
        <p:spPr>
          <a:xfrm>
            <a:off x="3979731" y="3466459"/>
            <a:ext cx="4917440" cy="1384995"/>
          </a:xfrm>
          <a:prstGeom prst="rect">
            <a:avLst/>
          </a:prstGeom>
        </p:spPr>
        <p:txBody>
          <a:bodyPr wrap="square">
            <a:spAutoFit/>
          </a:bodyPr>
          <a:lstStyle/>
          <a:p>
            <a:r>
              <a:rPr lang="en-US" b="0" i="1" dirty="0">
                <a:solidFill>
                  <a:schemeClr val="bg1"/>
                </a:solidFill>
              </a:rPr>
              <a:t>“The LIGO team owes its Nobel Prize partly to skeptical physicists and astronomers (who didn’t like that a physics experiment was being called an “observatory”) who fought the project tooth and nail, holding its proponents’ feet to the fire in studies and workshops over and over, making them prove that it would work."</a:t>
            </a:r>
          </a:p>
        </p:txBody>
      </p:sp>
      <p:pic>
        <p:nvPicPr>
          <p:cNvPr id="14" name="Picture 13">
            <a:extLst>
              <a:ext uri="{FF2B5EF4-FFF2-40B4-BE49-F238E27FC236}">
                <a16:creationId xmlns:a16="http://schemas.microsoft.com/office/drawing/2014/main" id="{5324EF54-2F80-ED44-B748-70BE2C2360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30532" y="204394"/>
            <a:ext cx="1029135" cy="1030851"/>
          </a:xfrm>
          <a:prstGeom prst="rect">
            <a:avLst/>
          </a:prstGeom>
        </p:spPr>
      </p:pic>
      <p:pic>
        <p:nvPicPr>
          <p:cNvPr id="11" name="Picture 10">
            <a:extLst>
              <a:ext uri="{FF2B5EF4-FFF2-40B4-BE49-F238E27FC236}">
                <a16:creationId xmlns:a16="http://schemas.microsoft.com/office/drawing/2014/main" id="{95B79173-88FB-1643-AF3D-93F7F9F92C42}"/>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873833" y="999066"/>
            <a:ext cx="1052150" cy="1032933"/>
          </a:xfrm>
          <a:prstGeom prst="rect">
            <a:avLst/>
          </a:prstGeom>
        </p:spPr>
      </p:pic>
      <p:sp>
        <p:nvSpPr>
          <p:cNvPr id="15" name="TextBox 14">
            <a:extLst>
              <a:ext uri="{FF2B5EF4-FFF2-40B4-BE49-F238E27FC236}">
                <a16:creationId xmlns:a16="http://schemas.microsoft.com/office/drawing/2014/main" id="{6A8D60BF-5DF6-CE4B-A373-B3501DA97D9F}"/>
              </a:ext>
            </a:extLst>
          </p:cNvPr>
          <p:cNvSpPr txBox="1"/>
          <p:nvPr/>
        </p:nvSpPr>
        <p:spPr>
          <a:xfrm>
            <a:off x="7807882" y="2006601"/>
            <a:ext cx="1133644" cy="261610"/>
          </a:xfrm>
          <a:prstGeom prst="rect">
            <a:avLst/>
          </a:prstGeom>
          <a:noFill/>
        </p:spPr>
        <p:txBody>
          <a:bodyPr wrap="none" rtlCol="0">
            <a:spAutoFit/>
          </a:bodyPr>
          <a:lstStyle/>
          <a:p>
            <a:r>
              <a:rPr lang="en-US" sz="1100" dirty="0">
                <a:solidFill>
                  <a:schemeClr val="bg1"/>
                </a:solidFill>
              </a:rPr>
              <a:t>Rich Isaacson</a:t>
            </a:r>
          </a:p>
        </p:txBody>
      </p:sp>
    </p:spTree>
    <p:extLst>
      <p:ext uri="{BB962C8B-B14F-4D97-AF65-F5344CB8AC3E}">
        <p14:creationId xmlns:p14="http://schemas.microsoft.com/office/powerpoint/2010/main" val="18603499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C3EA7B-3622-9EC4-39EC-7D98C6BE5CAD}"/>
              </a:ext>
            </a:extLst>
          </p:cNvPr>
          <p:cNvSpPr>
            <a:spLocks noGrp="1"/>
          </p:cNvSpPr>
          <p:nvPr>
            <p:ph idx="1"/>
          </p:nvPr>
        </p:nvSpPr>
        <p:spPr/>
        <p:txBody>
          <a:bodyPr/>
          <a:lstStyle/>
          <a:p>
            <a:pPr marL="0" indent="0" algn="ctr">
              <a:buNone/>
            </a:pPr>
            <a:endParaRPr lang="en-US" i="1" dirty="0">
              <a:solidFill>
                <a:schemeClr val="bg1"/>
              </a:solidFill>
            </a:endParaRPr>
          </a:p>
          <a:p>
            <a:pPr marL="0" indent="0" algn="ctr">
              <a:buNone/>
            </a:pPr>
            <a:endParaRPr lang="en-US" i="1" dirty="0">
              <a:solidFill>
                <a:schemeClr val="bg1"/>
              </a:solidFill>
            </a:endParaRPr>
          </a:p>
          <a:p>
            <a:pPr marL="0" indent="0" algn="ctr">
              <a:buNone/>
            </a:pPr>
            <a:r>
              <a:rPr lang="en-US" i="1" dirty="0">
                <a:solidFill>
                  <a:schemeClr val="bg1"/>
                </a:solidFill>
              </a:rPr>
              <a:t>How LIGO and Virgo Have Changed The Way We Think About High Energy Astrophysics</a:t>
            </a:r>
          </a:p>
        </p:txBody>
      </p:sp>
      <p:sp>
        <p:nvSpPr>
          <p:cNvPr id="3" name="Slide Number Placeholder 2">
            <a:extLst>
              <a:ext uri="{FF2B5EF4-FFF2-40B4-BE49-F238E27FC236}">
                <a16:creationId xmlns:a16="http://schemas.microsoft.com/office/drawing/2014/main" id="{E7094B6E-1747-B1AB-E44A-9B18C57BE68E}"/>
              </a:ext>
            </a:extLst>
          </p:cNvPr>
          <p:cNvSpPr>
            <a:spLocks noGrp="1"/>
          </p:cNvSpPr>
          <p:nvPr>
            <p:ph type="sldNum" sz="quarter" idx="11"/>
          </p:nvPr>
        </p:nvSpPr>
        <p:spPr/>
        <p:txBody>
          <a:bodyPr/>
          <a:lstStyle/>
          <a:p>
            <a:pPr>
              <a:defRPr/>
            </a:pPr>
            <a:fld id="{4703B35A-92CA-9244-943F-6D1BF23D8702}" type="slidenum">
              <a:rPr lang="en-US" smtClean="0"/>
              <a:pPr>
                <a:defRPr/>
              </a:pPr>
              <a:t>8</a:t>
            </a:fld>
            <a:endParaRPr lang="en-US"/>
          </a:p>
        </p:txBody>
      </p:sp>
    </p:spTree>
    <p:extLst>
      <p:ext uri="{BB962C8B-B14F-4D97-AF65-F5344CB8AC3E}">
        <p14:creationId xmlns:p14="http://schemas.microsoft.com/office/powerpoint/2010/main" val="41889626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71419E3-EA96-9F3C-D72F-B8073F5E08ED}"/>
              </a:ext>
            </a:extLst>
          </p:cNvPr>
          <p:cNvSpPr>
            <a:spLocks noGrp="1"/>
          </p:cNvSpPr>
          <p:nvPr>
            <p:ph idx="1"/>
          </p:nvPr>
        </p:nvSpPr>
        <p:spPr>
          <a:xfrm>
            <a:off x="379242" y="745896"/>
            <a:ext cx="8229600" cy="3394472"/>
          </a:xfrm>
        </p:spPr>
        <p:txBody>
          <a:bodyPr/>
          <a:lstStyle/>
          <a:p>
            <a:pPr marL="0" indent="0">
              <a:buNone/>
            </a:pPr>
            <a:r>
              <a:rPr lang="en-US" i="1" dirty="0">
                <a:solidFill>
                  <a:srgbClr val="FFFF00"/>
                </a:solidFill>
              </a:rPr>
              <a:t>Short answer: A lot!</a:t>
            </a:r>
          </a:p>
        </p:txBody>
      </p:sp>
      <p:sp>
        <p:nvSpPr>
          <p:cNvPr id="3" name="Slide Number Placeholder 2">
            <a:extLst>
              <a:ext uri="{FF2B5EF4-FFF2-40B4-BE49-F238E27FC236}">
                <a16:creationId xmlns:a16="http://schemas.microsoft.com/office/drawing/2014/main" id="{D5A12958-8CEB-B4EE-E366-12B1336D24EA}"/>
              </a:ext>
            </a:extLst>
          </p:cNvPr>
          <p:cNvSpPr>
            <a:spLocks noGrp="1"/>
          </p:cNvSpPr>
          <p:nvPr>
            <p:ph type="sldNum" sz="quarter" idx="11"/>
          </p:nvPr>
        </p:nvSpPr>
        <p:spPr/>
        <p:txBody>
          <a:bodyPr/>
          <a:lstStyle/>
          <a:p>
            <a:pPr>
              <a:defRPr/>
            </a:pPr>
            <a:fld id="{4703B35A-92CA-9244-943F-6D1BF23D8702}" type="slidenum">
              <a:rPr lang="en-US" smtClean="0"/>
              <a:pPr>
                <a:defRPr/>
              </a:pPr>
              <a:t>9</a:t>
            </a:fld>
            <a:endParaRPr lang="en-US"/>
          </a:p>
        </p:txBody>
      </p:sp>
      <p:sp>
        <p:nvSpPr>
          <p:cNvPr id="6" name="Rectangle 5">
            <a:extLst>
              <a:ext uri="{FF2B5EF4-FFF2-40B4-BE49-F238E27FC236}">
                <a16:creationId xmlns:a16="http://schemas.microsoft.com/office/drawing/2014/main" id="{98145340-0627-A610-72BA-A26B03F2E648}"/>
              </a:ext>
            </a:extLst>
          </p:cNvPr>
          <p:cNvSpPr/>
          <p:nvPr/>
        </p:nvSpPr>
        <p:spPr>
          <a:xfrm>
            <a:off x="379242" y="292608"/>
            <a:ext cx="8541027" cy="400110"/>
          </a:xfrm>
          <a:prstGeom prst="rect">
            <a:avLst/>
          </a:prstGeom>
        </p:spPr>
        <p:txBody>
          <a:bodyPr wrap="square">
            <a:spAutoFit/>
          </a:bodyPr>
          <a:lstStyle/>
          <a:p>
            <a:r>
              <a:rPr lang="en-US" sz="2000" dirty="0">
                <a:solidFill>
                  <a:srgbClr val="FFFFFF"/>
                </a:solidFill>
                <a:latin typeface="Helvetica"/>
                <a:cs typeface="Helvetica"/>
              </a:rPr>
              <a:t>How LIGO and Virgo Have Changed Our Thinking About Black Holes</a:t>
            </a:r>
            <a:endParaRPr lang="is-IS" sz="2000" dirty="0">
              <a:solidFill>
                <a:srgbClr val="FFFFFF"/>
              </a:solidFill>
              <a:latin typeface="Helvetica"/>
              <a:cs typeface="Helvetica"/>
            </a:endParaRPr>
          </a:p>
        </p:txBody>
      </p:sp>
      <p:grpSp>
        <p:nvGrpSpPr>
          <p:cNvPr id="12" name="Group 11">
            <a:extLst>
              <a:ext uri="{FF2B5EF4-FFF2-40B4-BE49-F238E27FC236}">
                <a16:creationId xmlns:a16="http://schemas.microsoft.com/office/drawing/2014/main" id="{5598AFF1-3097-A1BA-F183-37A19D09D050}"/>
              </a:ext>
            </a:extLst>
          </p:cNvPr>
          <p:cNvGrpSpPr/>
          <p:nvPr/>
        </p:nvGrpSpPr>
        <p:grpSpPr>
          <a:xfrm>
            <a:off x="120563" y="1277044"/>
            <a:ext cx="5855121" cy="3062346"/>
            <a:chOff x="763555" y="828651"/>
            <a:chExt cx="7772400" cy="4092250"/>
          </a:xfrm>
        </p:grpSpPr>
        <p:pic>
          <p:nvPicPr>
            <p:cNvPr id="7" name="Picture 6">
              <a:extLst>
                <a:ext uri="{FF2B5EF4-FFF2-40B4-BE49-F238E27FC236}">
                  <a16:creationId xmlns:a16="http://schemas.microsoft.com/office/drawing/2014/main" id="{71678AA9-1FA0-3257-164E-58DE0057811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3555" y="828651"/>
              <a:ext cx="7772400" cy="4092250"/>
            </a:xfrm>
            <a:prstGeom prst="rect">
              <a:avLst/>
            </a:prstGeom>
          </p:spPr>
        </p:pic>
        <p:cxnSp>
          <p:nvCxnSpPr>
            <p:cNvPr id="9" name="Straight Connector 8">
              <a:extLst>
                <a:ext uri="{FF2B5EF4-FFF2-40B4-BE49-F238E27FC236}">
                  <a16:creationId xmlns:a16="http://schemas.microsoft.com/office/drawing/2014/main" id="{C3A64E02-4E7B-95E2-763B-BB4F819D32BB}"/>
                </a:ext>
              </a:extLst>
            </p:cNvPr>
            <p:cNvCxnSpPr/>
            <p:nvPr/>
          </p:nvCxnSpPr>
          <p:spPr bwMode="auto">
            <a:xfrm>
              <a:off x="6497053" y="4411579"/>
              <a:ext cx="1130968" cy="0"/>
            </a:xfrm>
            <a:prstGeom prst="line">
              <a:avLst/>
            </a:prstGeom>
            <a:solidFill>
              <a:schemeClr val="accent1"/>
            </a:solidFill>
            <a:ln w="285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10" name="Straight Connector 9">
              <a:extLst>
                <a:ext uri="{FF2B5EF4-FFF2-40B4-BE49-F238E27FC236}">
                  <a16:creationId xmlns:a16="http://schemas.microsoft.com/office/drawing/2014/main" id="{71E24827-139C-4502-A19F-52437B3310A0}"/>
                </a:ext>
              </a:extLst>
            </p:cNvPr>
            <p:cNvCxnSpPr>
              <a:cxnSpLocks/>
            </p:cNvCxnSpPr>
            <p:nvPr/>
          </p:nvCxnSpPr>
          <p:spPr bwMode="auto">
            <a:xfrm>
              <a:off x="1724527" y="4594623"/>
              <a:ext cx="4884820" cy="0"/>
            </a:xfrm>
            <a:prstGeom prst="line">
              <a:avLst/>
            </a:prstGeom>
            <a:solidFill>
              <a:schemeClr val="accent1"/>
            </a:solidFill>
            <a:ln w="2857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19" name="Group 18">
            <a:extLst>
              <a:ext uri="{FF2B5EF4-FFF2-40B4-BE49-F238E27FC236}">
                <a16:creationId xmlns:a16="http://schemas.microsoft.com/office/drawing/2014/main" id="{292417D8-7F1E-C399-C445-7540624C2962}"/>
              </a:ext>
            </a:extLst>
          </p:cNvPr>
          <p:cNvGrpSpPr/>
          <p:nvPr/>
        </p:nvGrpSpPr>
        <p:grpSpPr>
          <a:xfrm>
            <a:off x="6103873" y="1208221"/>
            <a:ext cx="2919564" cy="1363529"/>
            <a:chOff x="6146132" y="1588169"/>
            <a:chExt cx="2919564" cy="1363529"/>
          </a:xfrm>
        </p:grpSpPr>
        <p:pic>
          <p:nvPicPr>
            <p:cNvPr id="13" name="Picture 12">
              <a:extLst>
                <a:ext uri="{FF2B5EF4-FFF2-40B4-BE49-F238E27FC236}">
                  <a16:creationId xmlns:a16="http://schemas.microsoft.com/office/drawing/2014/main" id="{F6404384-981A-2D9E-A1F7-66CE92EF75F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146132" y="1588169"/>
              <a:ext cx="2530395" cy="1363529"/>
            </a:xfrm>
            <a:prstGeom prst="rect">
              <a:avLst/>
            </a:prstGeom>
          </p:spPr>
        </p:pic>
        <p:pic>
          <p:nvPicPr>
            <p:cNvPr id="17" name="Picture 16">
              <a:extLst>
                <a:ext uri="{FF2B5EF4-FFF2-40B4-BE49-F238E27FC236}">
                  <a16:creationId xmlns:a16="http://schemas.microsoft.com/office/drawing/2014/main" id="{80936FA7-49C8-DDE1-1286-4A07AAB3D4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69345" y="1589241"/>
              <a:ext cx="396351" cy="1362456"/>
            </a:xfrm>
            <a:prstGeom prst="rect">
              <a:avLst/>
            </a:prstGeom>
          </p:spPr>
        </p:pic>
      </p:grpSp>
      <p:grpSp>
        <p:nvGrpSpPr>
          <p:cNvPr id="20" name="Group 19">
            <a:extLst>
              <a:ext uri="{FF2B5EF4-FFF2-40B4-BE49-F238E27FC236}">
                <a16:creationId xmlns:a16="http://schemas.microsoft.com/office/drawing/2014/main" id="{40EECE94-B09F-22AD-1AE4-7319EE73BB57}"/>
              </a:ext>
            </a:extLst>
          </p:cNvPr>
          <p:cNvGrpSpPr/>
          <p:nvPr/>
        </p:nvGrpSpPr>
        <p:grpSpPr>
          <a:xfrm>
            <a:off x="6114449" y="3059652"/>
            <a:ext cx="2908988" cy="1362456"/>
            <a:chOff x="6150801" y="3169346"/>
            <a:chExt cx="2908988" cy="1362456"/>
          </a:xfrm>
        </p:grpSpPr>
        <p:grpSp>
          <p:nvGrpSpPr>
            <p:cNvPr id="16" name="Group 15">
              <a:extLst>
                <a:ext uri="{FF2B5EF4-FFF2-40B4-BE49-F238E27FC236}">
                  <a16:creationId xmlns:a16="http://schemas.microsoft.com/office/drawing/2014/main" id="{0BA08C96-30DD-D464-9332-7EF43F7D9DCF}"/>
                </a:ext>
              </a:extLst>
            </p:cNvPr>
            <p:cNvGrpSpPr/>
            <p:nvPr/>
          </p:nvGrpSpPr>
          <p:grpSpPr>
            <a:xfrm>
              <a:off x="6150801" y="3169346"/>
              <a:ext cx="2515304" cy="1362456"/>
              <a:chOff x="6231011" y="3169346"/>
              <a:chExt cx="2515304" cy="1362456"/>
            </a:xfrm>
          </p:grpSpPr>
          <p:pic>
            <p:nvPicPr>
              <p:cNvPr id="14" name="Picture 13">
                <a:extLst>
                  <a:ext uri="{FF2B5EF4-FFF2-40B4-BE49-F238E27FC236}">
                    <a16:creationId xmlns:a16="http://schemas.microsoft.com/office/drawing/2014/main" id="{D99F3BA8-018F-FA79-2E87-37D79FE368C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656779" y="3169346"/>
                <a:ext cx="2089536" cy="1362456"/>
              </a:xfrm>
              <a:prstGeom prst="rect">
                <a:avLst/>
              </a:prstGeom>
            </p:spPr>
          </p:pic>
          <p:pic>
            <p:nvPicPr>
              <p:cNvPr id="15" name="Picture 14">
                <a:extLst>
                  <a:ext uri="{FF2B5EF4-FFF2-40B4-BE49-F238E27FC236}">
                    <a16:creationId xmlns:a16="http://schemas.microsoft.com/office/drawing/2014/main" id="{7F7B2841-AABF-24BA-DFEB-EE26C28488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231011" y="3169346"/>
                <a:ext cx="425768" cy="1362456"/>
              </a:xfrm>
              <a:prstGeom prst="rect">
                <a:avLst/>
              </a:prstGeom>
            </p:spPr>
          </p:pic>
        </p:grpSp>
        <p:pic>
          <p:nvPicPr>
            <p:cNvPr id="18" name="Picture 17">
              <a:extLst>
                <a:ext uri="{FF2B5EF4-FFF2-40B4-BE49-F238E27FC236}">
                  <a16:creationId xmlns:a16="http://schemas.microsoft.com/office/drawing/2014/main" id="{D275E417-4A63-5A20-D471-5AF7605B2CC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663438" y="3169346"/>
              <a:ext cx="396351" cy="1362456"/>
            </a:xfrm>
            <a:prstGeom prst="rect">
              <a:avLst/>
            </a:prstGeom>
          </p:spPr>
        </p:pic>
      </p:grpSp>
      <p:pic>
        <p:nvPicPr>
          <p:cNvPr id="21" name="Picture 20">
            <a:extLst>
              <a:ext uri="{FF2B5EF4-FFF2-40B4-BE49-F238E27FC236}">
                <a16:creationId xmlns:a16="http://schemas.microsoft.com/office/drawing/2014/main" id="{181BC364-4E54-D568-34C4-BA4561038D4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6613602" y="926481"/>
            <a:ext cx="1942766" cy="221608"/>
          </a:xfrm>
          <a:prstGeom prst="rect">
            <a:avLst/>
          </a:prstGeom>
        </p:spPr>
      </p:pic>
      <p:pic>
        <p:nvPicPr>
          <p:cNvPr id="22" name="Picture 21">
            <a:extLst>
              <a:ext uri="{FF2B5EF4-FFF2-40B4-BE49-F238E27FC236}">
                <a16:creationId xmlns:a16="http://schemas.microsoft.com/office/drawing/2014/main" id="{5F5ED1A4-32E1-4DE5-8B00-9DC24BCED4D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652297" y="2808217"/>
            <a:ext cx="1865376" cy="219456"/>
          </a:xfrm>
          <a:prstGeom prst="rect">
            <a:avLst/>
          </a:prstGeom>
        </p:spPr>
      </p:pic>
    </p:spTree>
    <p:extLst>
      <p:ext uri="{BB962C8B-B14F-4D97-AF65-F5344CB8AC3E}">
        <p14:creationId xmlns:p14="http://schemas.microsoft.com/office/powerpoint/2010/main" val="3090799534"/>
      </p:ext>
    </p:extLst>
  </p:cSld>
  <p:clrMapOvr>
    <a:masterClrMapping/>
  </p:clrMapOvr>
</p:sld>
</file>

<file path=ppt/theme/theme1.xml><?xml version="1.0" encoding="utf-8"?>
<a:theme xmlns:a="http://schemas.openxmlformats.org/drawingml/2006/main" name="Default Design">
  <a:themeElements>
    <a:clrScheme name="">
      <a:dk1>
        <a:srgbClr val="114FFB"/>
      </a:dk1>
      <a:lt1>
        <a:srgbClr val="FFFFFF"/>
      </a:lt1>
      <a:dk2>
        <a:srgbClr val="000000"/>
      </a:dk2>
      <a:lt2>
        <a:srgbClr val="CECECE"/>
      </a:lt2>
      <a:accent1>
        <a:srgbClr val="D49FFF"/>
      </a:accent1>
      <a:accent2>
        <a:srgbClr val="618FFD"/>
      </a:accent2>
      <a:accent3>
        <a:srgbClr val="FFFFFF"/>
      </a:accent3>
      <a:accent4>
        <a:srgbClr val="0D42D6"/>
      </a:accent4>
      <a:accent5>
        <a:srgbClr val="E6CDFF"/>
      </a:accent5>
      <a:accent6>
        <a:srgbClr val="5781E5"/>
      </a:accent6>
      <a:hlink>
        <a:srgbClr val="009688"/>
      </a:hlink>
      <a:folHlink>
        <a:srgbClr val="DADADA"/>
      </a:folHlink>
    </a:clrScheme>
    <a:fontScheme name="Default Design">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400" b="1"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149652</TotalTime>
  <Words>3680</Words>
  <Application>Microsoft Macintosh PowerPoint</Application>
  <PresentationFormat>On-screen Show (16:9)</PresentationFormat>
  <Paragraphs>411</Paragraphs>
  <Slides>43</Slides>
  <Notes>37</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54" baseType="lpstr">
      <vt:lpstr>Arial</vt:lpstr>
      <vt:lpstr>Cambria Math</vt:lpstr>
      <vt:lpstr>Helvetica</vt:lpstr>
      <vt:lpstr>Monotype Sorts</vt:lpstr>
      <vt:lpstr>Myriad Pro</vt:lpstr>
      <vt:lpstr>Symbol</vt:lpstr>
      <vt:lpstr>Times New Roman</vt:lpstr>
      <vt:lpstr>Wingdings</vt:lpstr>
      <vt:lpstr>Default Design</vt:lpstr>
      <vt:lpstr>Photo Editor Photo</vt:lpstr>
      <vt:lpstr>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sanders</dc:creator>
  <cp:lastModifiedBy>Reitze, David H.</cp:lastModifiedBy>
  <cp:revision>1554</cp:revision>
  <cp:lastPrinted>2020-01-27T18:33:56Z</cp:lastPrinted>
  <dcterms:created xsi:type="dcterms:W3CDTF">2001-01-17T17:06:57Z</dcterms:created>
  <dcterms:modified xsi:type="dcterms:W3CDTF">2024-04-06T14:28:31Z</dcterms:modified>
</cp:coreProperties>
</file>