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51206400" cy="3840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617"/>
    <a:srgbClr val="97B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6197"/>
  </p:normalViewPr>
  <p:slideViewPr>
    <p:cSldViewPr snapToGrid="0">
      <p:cViewPr>
        <p:scale>
          <a:sx n="22" d="100"/>
          <a:sy n="22" d="100"/>
        </p:scale>
        <p:origin x="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285233"/>
            <a:ext cx="43525440" cy="13370560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0171413"/>
            <a:ext cx="38404800" cy="9272267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4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4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044700"/>
            <a:ext cx="11041380" cy="32546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044700"/>
            <a:ext cx="32484060" cy="325462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9574541"/>
            <a:ext cx="44165520" cy="15975327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5701001"/>
            <a:ext cx="44165520" cy="8401047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6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044708"/>
            <a:ext cx="44165520" cy="74231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9414513"/>
            <a:ext cx="21662704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4028420"/>
            <a:ext cx="21662704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414513"/>
            <a:ext cx="21769390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028420"/>
            <a:ext cx="21769390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3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529588"/>
            <a:ext cx="25923240" cy="27292300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8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529588"/>
            <a:ext cx="25923240" cy="27292300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044708"/>
            <a:ext cx="4416552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223500"/>
            <a:ext cx="4416552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5595568"/>
            <a:ext cx="172821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0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1061">
            <a:extLst>
              <a:ext uri="{FF2B5EF4-FFF2-40B4-BE49-F238E27FC236}">
                <a16:creationId xmlns:a16="http://schemas.microsoft.com/office/drawing/2014/main" id="{96412FFF-0256-C1F5-AFBB-F60765DAC520}"/>
              </a:ext>
            </a:extLst>
          </p:cNvPr>
          <p:cNvSpPr/>
          <p:nvPr/>
        </p:nvSpPr>
        <p:spPr>
          <a:xfrm>
            <a:off x="1616526" y="534769"/>
            <a:ext cx="47973350" cy="4948858"/>
          </a:xfrm>
          <a:prstGeom prst="rect">
            <a:avLst/>
          </a:prstGeom>
          <a:solidFill>
            <a:srgbClr val="EB7617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Google Shape;100;p13">
            <a:extLst>
              <a:ext uri="{FF2B5EF4-FFF2-40B4-BE49-F238E27FC236}">
                <a16:creationId xmlns:a16="http://schemas.microsoft.com/office/drawing/2014/main" id="{F98D040A-BF9F-4F48-912A-C242DF2DA212}"/>
              </a:ext>
            </a:extLst>
          </p:cNvPr>
          <p:cNvSpPr/>
          <p:nvPr/>
        </p:nvSpPr>
        <p:spPr>
          <a:xfrm>
            <a:off x="34045075" y="29957548"/>
            <a:ext cx="15544800" cy="7724059"/>
          </a:xfrm>
          <a:prstGeom prst="rect">
            <a:avLst/>
          </a:prstGeom>
          <a:solidFill>
            <a:srgbClr val="F8F8F8">
              <a:alpha val="6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100" tIns="39050" rIns="78100" bIns="3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sp>
        <p:nvSpPr>
          <p:cNvPr id="42" name="Google Shape;100;p13">
            <a:extLst>
              <a:ext uri="{FF2B5EF4-FFF2-40B4-BE49-F238E27FC236}">
                <a16:creationId xmlns:a16="http://schemas.microsoft.com/office/drawing/2014/main" id="{22FE84F2-32AB-0B06-CF2E-DEBE128CCE40}"/>
              </a:ext>
            </a:extLst>
          </p:cNvPr>
          <p:cNvSpPr/>
          <p:nvPr/>
        </p:nvSpPr>
        <p:spPr>
          <a:xfrm>
            <a:off x="17817760" y="5971181"/>
            <a:ext cx="15544800" cy="31650662"/>
          </a:xfrm>
          <a:prstGeom prst="rect">
            <a:avLst/>
          </a:prstGeom>
          <a:solidFill>
            <a:srgbClr val="F8F8F8">
              <a:alpha val="6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100" tIns="39050" rIns="78100" bIns="3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89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89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sp>
        <p:nvSpPr>
          <p:cNvPr id="7" name="Google Shape;103;p13">
            <a:extLst>
              <a:ext uri="{FF2B5EF4-FFF2-40B4-BE49-F238E27FC236}">
                <a16:creationId xmlns:a16="http://schemas.microsoft.com/office/drawing/2014/main" id="{DA65300E-57A3-1114-EB34-9083B406009C}"/>
              </a:ext>
            </a:extLst>
          </p:cNvPr>
          <p:cNvSpPr txBox="1"/>
          <p:nvPr/>
        </p:nvSpPr>
        <p:spPr>
          <a:xfrm>
            <a:off x="12706100" y="1242292"/>
            <a:ext cx="26241000" cy="286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dirty="0">
                <a:solidFill>
                  <a:schemeClr val="dk1"/>
                </a:solidFill>
                <a:latin typeface=""/>
                <a:ea typeface="Palatino"/>
                <a:cs typeface="Palatino"/>
                <a:sym typeface="Palatino"/>
              </a:rPr>
              <a:t>Picket Fence: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dk1"/>
                </a:solidFill>
                <a:latin typeface=""/>
                <a:ea typeface="Palatino"/>
                <a:cs typeface="Palatino"/>
                <a:sym typeface="Palatino"/>
              </a:rPr>
              <a:t>an Earthquake Alert system for the LIGO detectors</a:t>
            </a:r>
            <a:endParaRPr lang="en-US" sz="800" dirty="0">
              <a:latin typeface=""/>
            </a:endParaRPr>
          </a:p>
        </p:txBody>
      </p:sp>
      <p:sp>
        <p:nvSpPr>
          <p:cNvPr id="14" name="Google Shape;100;p13">
            <a:extLst>
              <a:ext uri="{FF2B5EF4-FFF2-40B4-BE49-F238E27FC236}">
                <a16:creationId xmlns:a16="http://schemas.microsoft.com/office/drawing/2014/main" id="{FCCA861C-177C-E255-FAB3-E8883667F730}"/>
              </a:ext>
            </a:extLst>
          </p:cNvPr>
          <p:cNvSpPr/>
          <p:nvPr/>
        </p:nvSpPr>
        <p:spPr>
          <a:xfrm>
            <a:off x="1616525" y="5971182"/>
            <a:ext cx="15544800" cy="17550613"/>
          </a:xfrm>
          <a:prstGeom prst="rect">
            <a:avLst/>
          </a:prstGeom>
          <a:solidFill>
            <a:srgbClr val="F8F8F8">
              <a:alpha val="6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100" tIns="39050" rIns="78100" bIns="3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sp>
        <p:nvSpPr>
          <p:cNvPr id="16" name="Google Shape;100;p13">
            <a:extLst>
              <a:ext uri="{FF2B5EF4-FFF2-40B4-BE49-F238E27FC236}">
                <a16:creationId xmlns:a16="http://schemas.microsoft.com/office/drawing/2014/main" id="{2F5F4136-9A4C-42BD-B4CC-ADA1CE217150}"/>
              </a:ext>
            </a:extLst>
          </p:cNvPr>
          <p:cNvSpPr/>
          <p:nvPr/>
        </p:nvSpPr>
        <p:spPr>
          <a:xfrm>
            <a:off x="34045075" y="5971184"/>
            <a:ext cx="15544800" cy="17913715"/>
          </a:xfrm>
          <a:prstGeom prst="rect">
            <a:avLst/>
          </a:prstGeom>
          <a:solidFill>
            <a:srgbClr val="F8F8F8">
              <a:alpha val="6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100" tIns="39050" rIns="78100" bIns="3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89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89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sp>
        <p:nvSpPr>
          <p:cNvPr id="19" name="Google Shape;100;p13">
            <a:extLst>
              <a:ext uri="{FF2B5EF4-FFF2-40B4-BE49-F238E27FC236}">
                <a16:creationId xmlns:a16="http://schemas.microsoft.com/office/drawing/2014/main" id="{FED60C7A-56E2-4349-04B8-3006C32B745B}"/>
              </a:ext>
            </a:extLst>
          </p:cNvPr>
          <p:cNvSpPr/>
          <p:nvPr/>
        </p:nvSpPr>
        <p:spPr>
          <a:xfrm>
            <a:off x="1616525" y="23920771"/>
            <a:ext cx="15544800" cy="13701071"/>
          </a:xfrm>
          <a:prstGeom prst="rect">
            <a:avLst/>
          </a:prstGeom>
          <a:solidFill>
            <a:srgbClr val="F8F8F8">
              <a:alpha val="6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100" tIns="39050" rIns="78100" bIns="3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sp>
        <p:nvSpPr>
          <p:cNvPr id="23" name="Google Shape;100;p13">
            <a:extLst>
              <a:ext uri="{FF2B5EF4-FFF2-40B4-BE49-F238E27FC236}">
                <a16:creationId xmlns:a16="http://schemas.microsoft.com/office/drawing/2014/main" id="{15BCA1D4-4313-7578-9C70-CA36B52DF1B9}"/>
              </a:ext>
            </a:extLst>
          </p:cNvPr>
          <p:cNvSpPr/>
          <p:nvPr/>
        </p:nvSpPr>
        <p:spPr>
          <a:xfrm>
            <a:off x="34045075" y="24252037"/>
            <a:ext cx="15544800" cy="5251741"/>
          </a:xfrm>
          <a:prstGeom prst="rect">
            <a:avLst/>
          </a:prstGeom>
          <a:solidFill>
            <a:srgbClr val="F8F8F8">
              <a:alpha val="6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100" tIns="39050" rIns="78100" bIns="3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EAF4BA-F2D5-A938-9C8E-F89D90997C4B}"/>
              </a:ext>
            </a:extLst>
          </p:cNvPr>
          <p:cNvSpPr txBox="1"/>
          <p:nvPr/>
        </p:nvSpPr>
        <p:spPr>
          <a:xfrm>
            <a:off x="2117462" y="7864063"/>
            <a:ext cx="146161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500" dirty="0">
                <a:latin typeface=""/>
              </a:rPr>
              <a:t>LIGO stands for Laser interferometer Gravitational-wave Observatory.</a:t>
            </a:r>
            <a:r>
              <a:rPr lang="en-US" sz="5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wo separated interferometers with 4-km arms and attometer length change sensitivity [1]</a:t>
            </a:r>
            <a:endParaRPr lang="en-US" sz="5500" dirty="0">
              <a:latin typeface="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6DF622-B841-C2D4-EA20-F3381FC4DC54}"/>
              </a:ext>
            </a:extLst>
          </p:cNvPr>
          <p:cNvSpPr txBox="1"/>
          <p:nvPr/>
        </p:nvSpPr>
        <p:spPr>
          <a:xfrm>
            <a:off x="1790520" y="25599265"/>
            <a:ext cx="1517307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500" dirty="0">
                <a:latin typeface=""/>
              </a:rPr>
              <a:t>Earthquakes take LIGO out of ‘Lock’ or the resonance condition that grants it the sensitivity needed for gravitational-wave detection. Earthquakes caused 24% of </a:t>
            </a:r>
            <a:r>
              <a:rPr lang="en-US" sz="5500" dirty="0" err="1">
                <a:latin typeface=""/>
              </a:rPr>
              <a:t>locklosses</a:t>
            </a:r>
            <a:r>
              <a:rPr lang="en-US" sz="5500" dirty="0">
                <a:latin typeface=""/>
              </a:rPr>
              <a:t> during LIGO’s third observing run [3].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04E537-E123-82EC-BACD-968847BBAAB7}"/>
              </a:ext>
            </a:extLst>
          </p:cNvPr>
          <p:cNvSpPr txBox="1"/>
          <p:nvPr/>
        </p:nvSpPr>
        <p:spPr>
          <a:xfrm>
            <a:off x="11451986" y="29840790"/>
            <a:ext cx="575651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dirty="0">
                <a:latin typeface=""/>
              </a:rPr>
              <a:t>An early warning strategy, together with control changes can be used to mitigate the impact of earthquakes with a peak local ground velocity of 500-2000 nm/s in the sub 0.1 Hz band.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1A4560-CDAB-C64D-12D7-6C7FEB40CC4D}"/>
              </a:ext>
            </a:extLst>
          </p:cNvPr>
          <p:cNvSpPr txBox="1"/>
          <p:nvPr/>
        </p:nvSpPr>
        <p:spPr>
          <a:xfrm>
            <a:off x="18353022" y="7853160"/>
            <a:ext cx="1456537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500" dirty="0">
                <a:latin typeface=""/>
              </a:rPr>
              <a:t>It is a stream of real-time data from broadband seismometers around the LIGO observatories to warn of incoming earthquakes. The data is streamed using </a:t>
            </a:r>
            <a:r>
              <a:rPr lang="en-US" sz="5500" dirty="0" err="1">
                <a:latin typeface=""/>
              </a:rPr>
              <a:t>ObsPy</a:t>
            </a:r>
            <a:r>
              <a:rPr lang="en-US" sz="5500" dirty="0">
                <a:latin typeface=""/>
              </a:rPr>
              <a:t> [4] and a </a:t>
            </a:r>
            <a:r>
              <a:rPr lang="en-US" sz="5500" dirty="0" err="1">
                <a:latin typeface=""/>
              </a:rPr>
              <a:t>seedlink</a:t>
            </a:r>
            <a:r>
              <a:rPr lang="en-US" sz="5500" dirty="0">
                <a:latin typeface=""/>
              </a:rPr>
              <a:t> connection. </a:t>
            </a:r>
          </a:p>
          <a:p>
            <a:pPr algn="just"/>
            <a:endParaRPr lang="en-US" sz="5500" dirty="0">
              <a:latin typeface=""/>
            </a:endParaRPr>
          </a:p>
          <a:p>
            <a:pPr algn="just"/>
            <a:endParaRPr lang="en-US" sz="5500" dirty="0">
              <a:latin typeface="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C336A0-60A2-91DF-9A4E-2A81EA01BA69}"/>
              </a:ext>
            </a:extLst>
          </p:cNvPr>
          <p:cNvSpPr txBox="1"/>
          <p:nvPr/>
        </p:nvSpPr>
        <p:spPr>
          <a:xfrm>
            <a:off x="42905807" y="7661734"/>
            <a:ext cx="655951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"/>
              </a:rPr>
              <a:t>Thanks to the low-latency streams from NEIC and PNSN we gather data with less than 35 s delay from a remote station 95% of the time [6].</a:t>
            </a:r>
          </a:p>
          <a:p>
            <a:pPr algn="just"/>
            <a:r>
              <a:rPr lang="en-US" sz="3200" dirty="0">
                <a:latin typeface=""/>
              </a:rPr>
              <a:t> </a:t>
            </a:r>
          </a:p>
          <a:p>
            <a:pPr algn="just"/>
            <a:r>
              <a:rPr lang="en-US" sz="4800" dirty="0">
                <a:latin typeface=""/>
              </a:rPr>
              <a:t>This translates into at least 30 seconds of warning for remote Rayleigh waves.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15B9DF-0417-253B-8C6D-A1D107C69127}"/>
              </a:ext>
            </a:extLst>
          </p:cNvPr>
          <p:cNvSpPr txBox="1"/>
          <p:nvPr/>
        </p:nvSpPr>
        <p:spPr>
          <a:xfrm>
            <a:off x="18503390" y="33022895"/>
            <a:ext cx="14264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800" dirty="0">
              <a:latin typeface=""/>
            </a:endParaRPr>
          </a:p>
          <a:p>
            <a:pPr algn="just"/>
            <a:r>
              <a:rPr lang="en-US" sz="4800" dirty="0">
                <a:latin typeface=""/>
              </a:rPr>
              <a:t>By looking at the waveforms before they arrive, we can make semi-automated control decisions (Earthquake Mode [5]) to increase the robustness of the observatories.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F44437-5140-14FD-8E70-D32625CDF091}"/>
              </a:ext>
            </a:extLst>
          </p:cNvPr>
          <p:cNvSpPr txBox="1"/>
          <p:nvPr/>
        </p:nvSpPr>
        <p:spPr>
          <a:xfrm>
            <a:off x="34398056" y="17269081"/>
            <a:ext cx="69054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"/>
              </a:rPr>
              <a:t>The predicted peak vertical amplitude of the Rayleigh waves at the LIGO sites and the actual measured ground motion agree to within a factor of two around 63% of the time [6].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7CFE08-2E83-C5DC-EBFE-09F98AB8C99D}"/>
              </a:ext>
            </a:extLst>
          </p:cNvPr>
          <p:cNvSpPr txBox="1"/>
          <p:nvPr/>
        </p:nvSpPr>
        <p:spPr>
          <a:xfrm>
            <a:off x="34295783" y="25665240"/>
            <a:ext cx="150294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"/>
              </a:rPr>
              <a:t>Add redundancies for improved robustness.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"/>
              </a:rPr>
              <a:t>Use the picket fence to automate controls decisions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"/>
              </a:rPr>
              <a:t>Find low-latency Canadian stations.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"/>
              </a:rPr>
              <a:t>Use synthetic seismograms to assist the picket fence predictions.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B041493-0A6F-C61E-F2A2-CB369FC56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947845" y="1200910"/>
            <a:ext cx="3808915" cy="3798027"/>
          </a:xfrm>
          <a:prstGeom prst="rect">
            <a:avLst/>
          </a:prstGeom>
          <a:ln w="0">
            <a:noFill/>
          </a:ln>
        </p:spPr>
      </p:pic>
      <p:pic>
        <p:nvPicPr>
          <p:cNvPr id="1028" name="Picture 4" descr="LIGO | Hanford">
            <a:extLst>
              <a:ext uri="{FF2B5EF4-FFF2-40B4-BE49-F238E27FC236}">
                <a16:creationId xmlns:a16="http://schemas.microsoft.com/office/drawing/2014/main" id="{C6BA9521-7E49-48DC-C627-35F72EF7B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43"/>
          <a:stretch/>
        </p:blipFill>
        <p:spPr bwMode="auto">
          <a:xfrm>
            <a:off x="2359511" y="11759865"/>
            <a:ext cx="7650481" cy="4296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5730CB3-A8BC-AB13-364B-EF4F76F1D4B3}"/>
              </a:ext>
            </a:extLst>
          </p:cNvPr>
          <p:cNvSpPr txBox="1"/>
          <p:nvPr/>
        </p:nvSpPr>
        <p:spPr>
          <a:xfrm>
            <a:off x="10348606" y="11697330"/>
            <a:ext cx="6812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"/>
              </a:rPr>
              <a:t>Two LIGO detectors: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"/>
              </a:rPr>
              <a:t>Livingston, Louisiana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"/>
              </a:rPr>
              <a:t>Hanford, Washington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FF75E-B095-7EF8-CE84-B2F4A89DD7DD}"/>
              </a:ext>
            </a:extLst>
          </p:cNvPr>
          <p:cNvSpPr txBox="1"/>
          <p:nvPr/>
        </p:nvSpPr>
        <p:spPr>
          <a:xfrm>
            <a:off x="2113699" y="16177802"/>
            <a:ext cx="8234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"/>
              </a:rPr>
              <a:t>LIGO detects gravitational waves 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produced by cataclysmic events</a:t>
            </a:r>
            <a:r>
              <a:rPr lang="en-US" sz="4800" dirty="0">
                <a:latin typeface=""/>
              </a:rPr>
              <a:t>, like black hole or neutron star mergers [2].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B15A34E-9813-3A87-F108-A2E62B04CCDB}"/>
              </a:ext>
            </a:extLst>
          </p:cNvPr>
          <p:cNvSpPr/>
          <p:nvPr/>
        </p:nvSpPr>
        <p:spPr>
          <a:xfrm>
            <a:off x="24911798" y="17674099"/>
            <a:ext cx="480386" cy="193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7FA274-18A7-E3BF-AB14-EC80404BEDC3}"/>
              </a:ext>
            </a:extLst>
          </p:cNvPr>
          <p:cNvSpPr txBox="1"/>
          <p:nvPr/>
        </p:nvSpPr>
        <p:spPr>
          <a:xfrm>
            <a:off x="26044720" y="12271543"/>
            <a:ext cx="709280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"/>
              </a:rPr>
              <a:t>Equidistant azimuthal projection maps of the Picket Fence.</a:t>
            </a:r>
            <a:br>
              <a:rPr lang="en-US" sz="3200" dirty="0">
                <a:latin typeface=""/>
              </a:rPr>
            </a:br>
            <a:r>
              <a:rPr lang="en-US" sz="3200" dirty="0">
                <a:latin typeface=""/>
              </a:rPr>
              <a:t> </a:t>
            </a:r>
            <a:endParaRPr lang="en-US" sz="4800" dirty="0">
              <a:latin typeface=""/>
            </a:endParaRPr>
          </a:p>
          <a:p>
            <a:r>
              <a:rPr lang="en-US" sz="4800" b="1" dirty="0">
                <a:latin typeface=""/>
              </a:rPr>
              <a:t>Top: </a:t>
            </a:r>
            <a:r>
              <a:rPr lang="en-US" sz="4800" dirty="0">
                <a:latin typeface=""/>
              </a:rPr>
              <a:t>LIGO Hanford Observatory (LHO). </a:t>
            </a:r>
            <a:br>
              <a:rPr lang="en-US" sz="4800" dirty="0">
                <a:latin typeface=""/>
              </a:rPr>
            </a:br>
            <a:r>
              <a:rPr lang="en-US" sz="2800" dirty="0">
                <a:latin typeface=""/>
              </a:rPr>
              <a:t> </a:t>
            </a:r>
            <a:endParaRPr lang="en-US" sz="4800" dirty="0">
              <a:latin typeface=""/>
            </a:endParaRPr>
          </a:p>
          <a:p>
            <a:r>
              <a:rPr lang="en-US" sz="4800" b="1" dirty="0">
                <a:latin typeface=""/>
              </a:rPr>
              <a:t>Bottom: </a:t>
            </a:r>
            <a:r>
              <a:rPr lang="en-US" sz="4800" dirty="0">
                <a:latin typeface=""/>
              </a:rPr>
              <a:t>LIGO Livingston Observatory (LLO). </a:t>
            </a:r>
          </a:p>
          <a:p>
            <a:endParaRPr lang="en-US" sz="4800" dirty="0">
              <a:latin typeface=""/>
            </a:endParaRPr>
          </a:p>
        </p:txBody>
      </p:sp>
      <p:pic>
        <p:nvPicPr>
          <p:cNvPr id="1025" name="Picture 1024">
            <a:extLst>
              <a:ext uri="{FF2B5EF4-FFF2-40B4-BE49-F238E27FC236}">
                <a16:creationId xmlns:a16="http://schemas.microsoft.com/office/drawing/2014/main" id="{B2BE0B7E-080E-9371-AA4B-371DF4611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3140" y="7640074"/>
            <a:ext cx="8289194" cy="8648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FBAFF3E6-4544-FED4-5732-C22C5FA13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5640" y="25999011"/>
            <a:ext cx="13240140" cy="7623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86F75D6-85F1-AE62-E655-DBA1A7FD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942" y="873598"/>
            <a:ext cx="4274815" cy="42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IGO-F0900035-v2: LIGO Logo">
            <a:extLst>
              <a:ext uri="{FF2B5EF4-FFF2-40B4-BE49-F238E27FC236}">
                <a16:creationId xmlns:a16="http://schemas.microsoft.com/office/drawing/2014/main" id="{1BAF7BD1-DCD8-ACC2-8E93-BA652CE0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43" y="1363483"/>
            <a:ext cx="4701089" cy="35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104;p13">
            <a:extLst>
              <a:ext uri="{FF2B5EF4-FFF2-40B4-BE49-F238E27FC236}">
                <a16:creationId xmlns:a16="http://schemas.microsoft.com/office/drawing/2014/main" id="{7CC779FF-1073-A365-DAD4-F37D32D0D2DF}"/>
              </a:ext>
            </a:extLst>
          </p:cNvPr>
          <p:cNvSpPr/>
          <p:nvPr/>
        </p:nvSpPr>
        <p:spPr>
          <a:xfrm>
            <a:off x="11160715" y="4424884"/>
            <a:ext cx="29801400" cy="13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"/>
                <a:ea typeface="Palatino"/>
                <a:cs typeface="Palatino"/>
                <a:sym typeface="Palatino"/>
              </a:rPr>
              <a:t>Edgard Bonilla, Isaac Aguilar, and Brian Lantz, </a:t>
            </a:r>
            <a:r>
              <a:rPr lang="en-US" sz="4000" dirty="0">
                <a:solidFill>
                  <a:schemeClr val="dk1"/>
                </a:solidFill>
                <a:latin typeface=""/>
                <a:ea typeface="Palatino"/>
                <a:cs typeface="Palatino"/>
                <a:sym typeface="Palatino"/>
              </a:rPr>
              <a:t>Stanford University, Stanford, CA.</a:t>
            </a:r>
            <a:endParaRPr sz="5000" baseline="30000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pic>
        <p:nvPicPr>
          <p:cNvPr id="1038" name="Picture 14" descr="Ligo20160211a">
            <a:extLst>
              <a:ext uri="{FF2B5EF4-FFF2-40B4-BE49-F238E27FC236}">
                <a16:creationId xmlns:a16="http://schemas.microsoft.com/office/drawing/2014/main" id="{D248A52E-66AB-E0C1-2698-5AB4D1586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2573" r="13118"/>
          <a:stretch/>
        </p:blipFill>
        <p:spPr bwMode="auto">
          <a:xfrm>
            <a:off x="10559340" y="14622304"/>
            <a:ext cx="6357117" cy="8530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8" descr="Colliding black holes 'ring' across space-time with gravitational waves |  Space">
            <a:extLst>
              <a:ext uri="{FF2B5EF4-FFF2-40B4-BE49-F238E27FC236}">
                <a16:creationId xmlns:a16="http://schemas.microsoft.com/office/drawing/2014/main" id="{A67FDF95-C781-EC75-5827-06C551771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3" r="12833" b="40431"/>
          <a:stretch/>
        </p:blipFill>
        <p:spPr bwMode="auto">
          <a:xfrm>
            <a:off x="3213381" y="19548349"/>
            <a:ext cx="5752543" cy="3720115"/>
          </a:xfrm>
          <a:prstGeom prst="roundRect">
            <a:avLst>
              <a:gd name="adj" fmla="val 240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3B39A7E4-BB14-C206-F264-6AC1C6AE94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0520" y="30357459"/>
            <a:ext cx="9631202" cy="6451088"/>
          </a:xfrm>
          <a:prstGeom prst="roundRect">
            <a:avLst>
              <a:gd name="adj" fmla="val 23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46" name="Picture 22" descr="Stanford Logos - Identity Guide">
            <a:extLst>
              <a:ext uri="{FF2B5EF4-FFF2-40B4-BE49-F238E27FC236}">
                <a16:creationId xmlns:a16="http://schemas.microsoft.com/office/drawing/2014/main" id="{1056E57B-CAB0-DE39-8BC4-527B1B36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590" y="375206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extBox 1038">
            <a:extLst>
              <a:ext uri="{FF2B5EF4-FFF2-40B4-BE49-F238E27FC236}">
                <a16:creationId xmlns:a16="http://schemas.microsoft.com/office/drawing/2014/main" id="{CB91ADDC-E93C-0870-8E66-3ED97FE33C4D}"/>
              </a:ext>
            </a:extLst>
          </p:cNvPr>
          <p:cNvSpPr txBox="1"/>
          <p:nvPr/>
        </p:nvSpPr>
        <p:spPr>
          <a:xfrm>
            <a:off x="18149585" y="18805956"/>
            <a:ext cx="685116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800" dirty="0">
              <a:latin typeface=""/>
            </a:endParaRPr>
          </a:p>
          <a:p>
            <a:pPr algn="just"/>
            <a:r>
              <a:rPr lang="en-US" sz="4800" dirty="0">
                <a:latin typeface=""/>
              </a:rPr>
              <a:t>The solid lines represent virtual locations of the stations for events incoming from different azimuths. They form a protective ‘fence’ around the detectors.</a:t>
            </a:r>
          </a:p>
          <a:p>
            <a:pPr algn="just"/>
            <a:endParaRPr lang="en-US" sz="4800" dirty="0">
              <a:latin typeface=""/>
            </a:endParaRPr>
          </a:p>
          <a:p>
            <a:pPr algn="just"/>
            <a:endParaRPr lang="en-US" sz="4800" dirty="0">
              <a:latin typeface=""/>
            </a:endParaRPr>
          </a:p>
        </p:txBody>
      </p:sp>
      <p:pic>
        <p:nvPicPr>
          <p:cNvPr id="1041" name="Picture 1040">
            <a:extLst>
              <a:ext uri="{FF2B5EF4-FFF2-40B4-BE49-F238E27FC236}">
                <a16:creationId xmlns:a16="http://schemas.microsoft.com/office/drawing/2014/main" id="{9CA99AE4-BC03-83D5-B335-C1AE002F83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26998" y="16309421"/>
            <a:ext cx="7999281" cy="7575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48" name="Picture 1047" descr="A map of the world with circles and lines&#10;&#10;Description automatically generated">
            <a:extLst>
              <a:ext uri="{FF2B5EF4-FFF2-40B4-BE49-F238E27FC236}">
                <a16:creationId xmlns:a16="http://schemas.microsoft.com/office/drawing/2014/main" id="{E2050999-147C-A2BB-9F3F-EFFF670B5D1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259" t="5684" r="3040" b="5335"/>
          <a:stretch/>
        </p:blipFill>
        <p:spPr>
          <a:xfrm>
            <a:off x="25640187" y="18654191"/>
            <a:ext cx="7192866" cy="683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50" name="Picture 1049" descr="A map with green and red circles&#10;&#10;Description automatically generated">
            <a:extLst>
              <a:ext uri="{FF2B5EF4-FFF2-40B4-BE49-F238E27FC236}">
                <a16:creationId xmlns:a16="http://schemas.microsoft.com/office/drawing/2014/main" id="{B8313C1B-7F10-C718-DC2B-3583529FEE2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427" t="11618" r="3443" b="11117"/>
          <a:stretch/>
        </p:blipFill>
        <p:spPr>
          <a:xfrm>
            <a:off x="18313678" y="12440780"/>
            <a:ext cx="7252537" cy="60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54" name="TextBox 1053">
            <a:extLst>
              <a:ext uri="{FF2B5EF4-FFF2-40B4-BE49-F238E27FC236}">
                <a16:creationId xmlns:a16="http://schemas.microsoft.com/office/drawing/2014/main" id="{BC50FC08-577F-FB9C-B15A-CA4646F0A5EE}"/>
              </a:ext>
            </a:extLst>
          </p:cNvPr>
          <p:cNvSpPr txBox="1"/>
          <p:nvPr/>
        </p:nvSpPr>
        <p:spPr>
          <a:xfrm>
            <a:off x="34213690" y="34263574"/>
            <a:ext cx="153125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"/>
              </a:rPr>
              <a:t>[1] “What is LIGO?.” Caltech, </a:t>
            </a:r>
            <a:r>
              <a:rPr lang="en-US" sz="2200" dirty="0" err="1">
                <a:latin typeface=""/>
              </a:rPr>
              <a:t>www.ligo.caltech.edu</a:t>
            </a:r>
            <a:r>
              <a:rPr lang="en-US" sz="2200" dirty="0">
                <a:latin typeface=""/>
              </a:rPr>
              <a:t>/page/what-is-</a:t>
            </a:r>
            <a:r>
              <a:rPr lang="en-US" sz="2200" dirty="0" err="1">
                <a:latin typeface=""/>
              </a:rPr>
              <a:t>ligo</a:t>
            </a:r>
            <a:r>
              <a:rPr lang="en-US" sz="2200" dirty="0">
                <a:latin typeface=""/>
              </a:rPr>
              <a:t>. Accessed 01 May. 2024.</a:t>
            </a:r>
          </a:p>
          <a:p>
            <a:pPr algn="just"/>
            <a:r>
              <a:rPr lang="en-US" sz="2200" dirty="0">
                <a:latin typeface=""/>
              </a:rPr>
              <a:t>[2] “GW150914 - the First Direct Detection of Gravitational Waves.” GW150914 - The First Direct Detection of Gravitational Waves, </a:t>
            </a:r>
            <a:r>
              <a:rPr lang="en-US" sz="2200" dirty="0" err="1">
                <a:latin typeface=""/>
              </a:rPr>
              <a:t>www.ligo.org</a:t>
            </a:r>
            <a:r>
              <a:rPr lang="en-US" sz="2200" dirty="0">
                <a:latin typeface=""/>
              </a:rPr>
              <a:t>/detections/GW150914.php. Accessed 30 Apr 2024. </a:t>
            </a:r>
          </a:p>
          <a:p>
            <a:pPr algn="just"/>
            <a:r>
              <a:rPr lang="en-US" sz="2200" dirty="0">
                <a:latin typeface=""/>
              </a:rPr>
              <a:t>[3] A. Pele, “</a:t>
            </a:r>
            <a:r>
              <a:rPr lang="en-US" sz="2200" dirty="0" err="1">
                <a:latin typeface=""/>
              </a:rPr>
              <a:t>Lockloss</a:t>
            </a:r>
            <a:r>
              <a:rPr lang="en-US" sz="2200" dirty="0">
                <a:latin typeface=""/>
              </a:rPr>
              <a:t> status at the beginning of O3 (LLO)”. https://</a:t>
            </a:r>
            <a:r>
              <a:rPr lang="en-US" sz="2200" dirty="0" err="1">
                <a:latin typeface=""/>
              </a:rPr>
              <a:t>dcc.ligo.org</a:t>
            </a:r>
            <a:r>
              <a:rPr lang="en-US" sz="2200" dirty="0">
                <a:latin typeface=""/>
              </a:rPr>
              <a:t>/LIGO-G1901122/public. Accessed 30 Apr 2024.</a:t>
            </a:r>
          </a:p>
          <a:p>
            <a:pPr algn="l"/>
            <a:r>
              <a:rPr lang="en-US" sz="2200" dirty="0">
                <a:latin typeface=""/>
              </a:rPr>
              <a:t>[4] </a:t>
            </a:r>
            <a:r>
              <a:rPr lang="en-US" sz="2200" b="0" i="0" dirty="0">
                <a:effectLst/>
                <a:latin typeface=""/>
              </a:rPr>
              <a:t>M. </a:t>
            </a:r>
            <a:r>
              <a:rPr lang="en-US" sz="2200" b="0" i="0" dirty="0" err="1">
                <a:effectLst/>
                <a:latin typeface=""/>
              </a:rPr>
              <a:t>Beyreuther</a:t>
            </a:r>
            <a:r>
              <a:rPr lang="en-US" sz="2200" b="0" i="0" dirty="0">
                <a:effectLst/>
                <a:latin typeface=""/>
              </a:rPr>
              <a:t>, M., </a:t>
            </a:r>
            <a:r>
              <a:rPr lang="en-US" sz="2200" b="0" i="0" dirty="0" err="1">
                <a:effectLst/>
                <a:latin typeface=""/>
              </a:rPr>
              <a:t>Barsch</a:t>
            </a:r>
            <a:r>
              <a:rPr lang="en-US" sz="2200" b="0" i="0" dirty="0">
                <a:effectLst/>
                <a:latin typeface=""/>
              </a:rPr>
              <a:t>, R., </a:t>
            </a:r>
            <a:r>
              <a:rPr lang="en-US" sz="2200" b="0" i="0" dirty="0" err="1">
                <a:effectLst/>
                <a:latin typeface=""/>
              </a:rPr>
              <a:t>Krischer</a:t>
            </a:r>
            <a:r>
              <a:rPr lang="en-US" sz="2200" b="0" i="0" dirty="0">
                <a:effectLst/>
                <a:latin typeface=""/>
              </a:rPr>
              <a:t>, </a:t>
            </a:r>
            <a:r>
              <a:rPr lang="en-US" sz="2200" b="0" i="1" dirty="0">
                <a:effectLst/>
                <a:latin typeface=""/>
              </a:rPr>
              <a:t>et al. </a:t>
            </a:r>
            <a:r>
              <a:rPr lang="en-US" sz="2200" i="0" dirty="0">
                <a:effectLst/>
                <a:latin typeface=""/>
              </a:rPr>
              <a:t>“</a:t>
            </a:r>
            <a:r>
              <a:rPr lang="en-US" sz="2200" i="0" dirty="0" err="1">
                <a:effectLst/>
                <a:latin typeface=""/>
              </a:rPr>
              <a:t>ObsPy</a:t>
            </a:r>
            <a:r>
              <a:rPr lang="en-US" sz="2200" i="0" dirty="0">
                <a:effectLst/>
                <a:latin typeface=""/>
              </a:rPr>
              <a:t>: A Python Toolbox for Seismology”.</a:t>
            </a:r>
            <a:r>
              <a:rPr lang="en-US" sz="2200" dirty="0">
                <a:latin typeface=""/>
              </a:rPr>
              <a:t> </a:t>
            </a:r>
            <a:r>
              <a:rPr lang="en-US" sz="2200" b="0" i="1" dirty="0">
                <a:effectLst/>
                <a:latin typeface=""/>
              </a:rPr>
              <a:t>Seismological Research Letters</a:t>
            </a:r>
            <a:r>
              <a:rPr lang="en-US" sz="2200" b="0" i="0" dirty="0">
                <a:effectLst/>
                <a:latin typeface=""/>
              </a:rPr>
              <a:t>, 81 (3), 530-533.</a:t>
            </a:r>
            <a:endParaRPr lang="en-US" sz="2200" dirty="0">
              <a:latin typeface=""/>
            </a:endParaRPr>
          </a:p>
          <a:p>
            <a:pPr algn="just"/>
            <a:r>
              <a:rPr lang="en-US" sz="2200" dirty="0">
                <a:latin typeface=""/>
              </a:rPr>
              <a:t>[5] E. Schwartz, </a:t>
            </a:r>
            <a:r>
              <a:rPr lang="en-US" sz="2200" i="1" dirty="0">
                <a:latin typeface=""/>
              </a:rPr>
              <a:t>et al.</a:t>
            </a:r>
            <a:r>
              <a:rPr lang="en-US" sz="2200" dirty="0">
                <a:latin typeface=""/>
              </a:rPr>
              <a:t> “Improving the Robustness of the Advanced LIGO detectors to Earthquakes”. </a:t>
            </a:r>
            <a:r>
              <a:rPr lang="en-US" sz="2200" i="1" dirty="0">
                <a:latin typeface=""/>
              </a:rPr>
              <a:t>Classical and Quantum Gravity</a:t>
            </a:r>
            <a:r>
              <a:rPr lang="en-US" sz="2200" dirty="0">
                <a:latin typeface=""/>
              </a:rPr>
              <a:t> 37.23 (2020): 235007.</a:t>
            </a:r>
          </a:p>
          <a:p>
            <a:pPr algn="just"/>
            <a:r>
              <a:rPr lang="en-US" sz="2200" dirty="0">
                <a:latin typeface=""/>
              </a:rPr>
              <a:t>[6] E. Bonilla “Picket fence white paper”. https://</a:t>
            </a:r>
            <a:r>
              <a:rPr lang="en-US" sz="2200" dirty="0" err="1">
                <a:latin typeface=""/>
              </a:rPr>
              <a:t>dcc.ligo.org</a:t>
            </a:r>
            <a:r>
              <a:rPr lang="en-US" sz="2200" dirty="0">
                <a:latin typeface=""/>
              </a:rPr>
              <a:t>/LIGO-T2300281/public. Accessed 01 May. 2024.</a:t>
            </a: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4330A72D-3294-A8E5-0C36-2973A2049B50}"/>
              </a:ext>
            </a:extLst>
          </p:cNvPr>
          <p:cNvSpPr/>
          <p:nvPr/>
        </p:nvSpPr>
        <p:spPr>
          <a:xfrm>
            <a:off x="34042579" y="33083221"/>
            <a:ext cx="15544800" cy="1197553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A0E72C92-C34F-069A-BA3C-2061358393F8}"/>
              </a:ext>
            </a:extLst>
          </p:cNvPr>
          <p:cNvSpPr/>
          <p:nvPr/>
        </p:nvSpPr>
        <p:spPr>
          <a:xfrm>
            <a:off x="34037935" y="29708743"/>
            <a:ext cx="15544800" cy="1197553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8B92821D-01C2-479F-5299-D2AF22DE9F0F}"/>
              </a:ext>
            </a:extLst>
          </p:cNvPr>
          <p:cNvSpPr/>
          <p:nvPr/>
        </p:nvSpPr>
        <p:spPr>
          <a:xfrm>
            <a:off x="34045075" y="24044126"/>
            <a:ext cx="15544800" cy="1631624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F5521DDE-780A-E4E3-A199-76EF2028E1EC}"/>
              </a:ext>
            </a:extLst>
          </p:cNvPr>
          <p:cNvSpPr/>
          <p:nvPr/>
        </p:nvSpPr>
        <p:spPr>
          <a:xfrm>
            <a:off x="1625410" y="23869289"/>
            <a:ext cx="15544800" cy="1631624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8419896E-5897-FB85-8289-7ABCD919F87B}"/>
              </a:ext>
            </a:extLst>
          </p:cNvPr>
          <p:cNvSpPr/>
          <p:nvPr/>
        </p:nvSpPr>
        <p:spPr>
          <a:xfrm>
            <a:off x="34036589" y="5964410"/>
            <a:ext cx="15544800" cy="1631624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9BE9006F-D855-06A4-5497-FBB1401A9DEA}"/>
              </a:ext>
            </a:extLst>
          </p:cNvPr>
          <p:cNvSpPr/>
          <p:nvPr/>
        </p:nvSpPr>
        <p:spPr>
          <a:xfrm>
            <a:off x="17821524" y="5948497"/>
            <a:ext cx="15544800" cy="1631624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8E1850F5-C2F7-2C4E-9A8E-CF6B834635B4}"/>
              </a:ext>
            </a:extLst>
          </p:cNvPr>
          <p:cNvSpPr/>
          <p:nvPr/>
        </p:nvSpPr>
        <p:spPr>
          <a:xfrm>
            <a:off x="1616525" y="5995048"/>
            <a:ext cx="15544800" cy="1631624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EF099-C18C-5009-F733-C6A8B0C6C0E3}"/>
              </a:ext>
            </a:extLst>
          </p:cNvPr>
          <p:cNvSpPr txBox="1"/>
          <p:nvPr/>
        </p:nvSpPr>
        <p:spPr>
          <a:xfrm>
            <a:off x="6418240" y="6166360"/>
            <a:ext cx="1139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latin typeface=""/>
              </a:rPr>
              <a:t>What is LIGO?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F208C2-583B-8A42-4000-136DA0D9DC8D}"/>
              </a:ext>
            </a:extLst>
          </p:cNvPr>
          <p:cNvSpPr txBox="1"/>
          <p:nvPr/>
        </p:nvSpPr>
        <p:spPr>
          <a:xfrm>
            <a:off x="4456770" y="24007858"/>
            <a:ext cx="14936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latin typeface=""/>
              </a:rPr>
              <a:t>LIGO and Earthquakes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7DA66D-E8C4-A6D5-BF85-58223226C70E}"/>
              </a:ext>
            </a:extLst>
          </p:cNvPr>
          <p:cNvSpPr txBox="1"/>
          <p:nvPr/>
        </p:nvSpPr>
        <p:spPr>
          <a:xfrm>
            <a:off x="20039113" y="6147756"/>
            <a:ext cx="1139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latin typeface=""/>
              </a:rPr>
              <a:t>What is the picket fence?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9B2161-AB2A-3AD9-6E97-0CFE1FD937EC}"/>
              </a:ext>
            </a:extLst>
          </p:cNvPr>
          <p:cNvSpPr txBox="1"/>
          <p:nvPr/>
        </p:nvSpPr>
        <p:spPr>
          <a:xfrm>
            <a:off x="36147676" y="6143249"/>
            <a:ext cx="12628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latin typeface=""/>
              </a:rPr>
              <a:t>Picket Fence Performance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883511-62F5-B558-4D1D-865533F58D99}"/>
              </a:ext>
            </a:extLst>
          </p:cNvPr>
          <p:cNvSpPr txBox="1"/>
          <p:nvPr/>
        </p:nvSpPr>
        <p:spPr>
          <a:xfrm>
            <a:off x="38190355" y="24257220"/>
            <a:ext cx="1139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latin typeface=""/>
              </a:rPr>
              <a:t>Future Prospects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52598529-2DFF-AF1B-4BB0-406FE24F8E91}"/>
              </a:ext>
            </a:extLst>
          </p:cNvPr>
          <p:cNvSpPr txBox="1"/>
          <p:nvPr/>
        </p:nvSpPr>
        <p:spPr>
          <a:xfrm>
            <a:off x="38775549" y="29819663"/>
            <a:ext cx="113995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u="sng" dirty="0">
                <a:latin typeface=""/>
              </a:rPr>
              <a:t>Acknowledgements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79532462-C518-869E-3BCF-EBB14D1DFAD6}"/>
              </a:ext>
            </a:extLst>
          </p:cNvPr>
          <p:cNvSpPr txBox="1"/>
          <p:nvPr/>
        </p:nvSpPr>
        <p:spPr>
          <a:xfrm>
            <a:off x="38482952" y="33196637"/>
            <a:ext cx="113995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u="sng" dirty="0">
                <a:latin typeface=""/>
              </a:rPr>
              <a:t>References and Links</a:t>
            </a:r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A1BCB8D5-171D-8426-F71B-9CEE7D5966A7}"/>
              </a:ext>
            </a:extLst>
          </p:cNvPr>
          <p:cNvSpPr/>
          <p:nvPr/>
        </p:nvSpPr>
        <p:spPr>
          <a:xfrm>
            <a:off x="20774025" y="26678965"/>
            <a:ext cx="2760773" cy="76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D7AA0FD6-3AF6-2AE3-7856-D92AACBD6B7F}"/>
              </a:ext>
            </a:extLst>
          </p:cNvPr>
          <p:cNvSpPr txBox="1"/>
          <p:nvPr/>
        </p:nvSpPr>
        <p:spPr>
          <a:xfrm>
            <a:off x="20712185" y="26954587"/>
            <a:ext cx="3052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LHO </a:t>
            </a:r>
            <a:r>
              <a:rPr lang="en-US" sz="2400" dirty="0"/>
              <a:t>(offset vertically)</a:t>
            </a:r>
            <a:endParaRPr lang="en-US" sz="2700" dirty="0"/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B098149C-689E-BC27-E47A-8C7D741D4D8B}"/>
              </a:ext>
            </a:extLst>
          </p:cNvPr>
          <p:cNvSpPr txBox="1"/>
          <p:nvPr/>
        </p:nvSpPr>
        <p:spPr>
          <a:xfrm>
            <a:off x="20712186" y="26608973"/>
            <a:ext cx="5157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IU.COR - Corvallis, OR </a:t>
            </a:r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4E5F1789-CD4C-46B6-9463-F1A185E4132E}"/>
              </a:ext>
            </a:extLst>
          </p:cNvPr>
          <p:cNvSpPr/>
          <p:nvPr/>
        </p:nvSpPr>
        <p:spPr>
          <a:xfrm>
            <a:off x="20083122" y="26678965"/>
            <a:ext cx="3818414" cy="761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33C27F7E-8478-BE25-D036-FAA6245D2AD3}"/>
              </a:ext>
            </a:extLst>
          </p:cNvPr>
          <p:cNvSpPr txBox="1"/>
          <p:nvPr/>
        </p:nvSpPr>
        <p:spPr>
          <a:xfrm>
            <a:off x="34243286" y="30994953"/>
            <a:ext cx="152055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dirty="0">
                <a:latin typeface=""/>
              </a:rPr>
              <a:t>Special thanks to Renate Hartog, Paul Earle, David Mason, and Brian Mielke for enabling access to lower latency data. 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"/>
              </a:rPr>
              <a:t>This project is based upon work supported by NSF’s LIGO Laboratory which is a major facility fully funded by the National Science Foundation.</a:t>
            </a:r>
            <a:r>
              <a:rPr lang="en-US" sz="3100" dirty="0">
                <a:latin typeface=""/>
              </a:rPr>
              <a:t> This project was supported by NSF grants </a:t>
            </a:r>
            <a:r>
              <a:rPr lang="en-US" sz="3100" b="0" i="0" dirty="0">
                <a:effectLst/>
                <a:latin typeface=""/>
              </a:rPr>
              <a:t>PHY-2309161, PHY-2011786.</a:t>
            </a:r>
            <a:endParaRPr lang="en-US" sz="3100" dirty="0">
              <a:latin typeface=""/>
            </a:endParaRPr>
          </a:p>
          <a:p>
            <a:pPr algn="just"/>
            <a:endParaRPr lang="en-US" sz="3100" dirty="0">
              <a:latin typeface=""/>
            </a:endParaRPr>
          </a:p>
          <a:p>
            <a:pPr algn="just"/>
            <a:endParaRPr lang="en-US" sz="3100" dirty="0">
              <a:latin typeface=""/>
            </a:endParaRPr>
          </a:p>
        </p:txBody>
      </p:sp>
      <p:pic>
        <p:nvPicPr>
          <p:cNvPr id="1069" name="Picture 1068">
            <a:extLst>
              <a:ext uri="{FF2B5EF4-FFF2-40B4-BE49-F238E27FC236}">
                <a16:creationId xmlns:a16="http://schemas.microsoft.com/office/drawing/2014/main" id="{77E1C3C3-9172-29A9-733C-89A614FB7B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6121" y="22851941"/>
            <a:ext cx="1543291" cy="408105"/>
          </a:xfrm>
          <a:prstGeom prst="rect">
            <a:avLst/>
          </a:prstGeom>
        </p:spPr>
      </p:pic>
      <p:sp>
        <p:nvSpPr>
          <p:cNvPr id="1070" name="TextBox 1069">
            <a:extLst>
              <a:ext uri="{FF2B5EF4-FFF2-40B4-BE49-F238E27FC236}">
                <a16:creationId xmlns:a16="http://schemas.microsoft.com/office/drawing/2014/main" id="{E49BB67A-D5C8-D723-F164-ED362B5D221C}"/>
              </a:ext>
            </a:extLst>
          </p:cNvPr>
          <p:cNvSpPr txBox="1"/>
          <p:nvPr/>
        </p:nvSpPr>
        <p:spPr>
          <a:xfrm>
            <a:off x="10947118" y="22606727"/>
            <a:ext cx="234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Image Credit:</a:t>
            </a:r>
            <a:br>
              <a:rPr lang="en-US" sz="1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Caltech/MIT/LIGO Lab</a:t>
            </a: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A9475C94-25F8-E8E3-31AA-CB32905DF705}"/>
              </a:ext>
            </a:extLst>
          </p:cNvPr>
          <p:cNvSpPr txBox="1"/>
          <p:nvPr/>
        </p:nvSpPr>
        <p:spPr>
          <a:xfrm>
            <a:off x="7996446" y="15556230"/>
            <a:ext cx="234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Image Credit:</a:t>
            </a:r>
            <a:br>
              <a:rPr lang="en-US" sz="1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Caltech/MIT/LIGO Lab</a:t>
            </a:r>
          </a:p>
        </p:txBody>
      </p:sp>
    </p:spTree>
    <p:extLst>
      <p:ext uri="{BB962C8B-B14F-4D97-AF65-F5344CB8AC3E}">
        <p14:creationId xmlns:p14="http://schemas.microsoft.com/office/powerpoint/2010/main" val="406600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4632</TotalTime>
  <Words>694</Words>
  <Application>Microsoft Macintosh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Edgard Luis Bonilla</dc:creator>
  <cp:lastModifiedBy>Edgard Luis Bonilla</cp:lastModifiedBy>
  <cp:revision>8</cp:revision>
  <dcterms:created xsi:type="dcterms:W3CDTF">2024-04-28T18:21:27Z</dcterms:created>
  <dcterms:modified xsi:type="dcterms:W3CDTF">2024-05-01T23:33:35Z</dcterms:modified>
</cp:coreProperties>
</file>