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58" r:id="rId6"/>
    <p:sldId id="257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6" autoAdjust="0"/>
  </p:normalViewPr>
  <p:slideViewPr>
    <p:cSldViewPr snapToGrid="0">
      <p:cViewPr varScale="1">
        <p:scale>
          <a:sx n="83" d="100"/>
          <a:sy n="83" d="100"/>
        </p:scale>
        <p:origin x="60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B84E-329F-B1F4-FE2F-5439498A5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5F7A8-2808-5787-042F-5137710D8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0F428-6454-7CE6-2023-6DC47B13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2F0-311D-420D-AA27-291D23BBC96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C80E3-CD8B-8911-6FE8-6CB28986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D810C-82FE-8A1B-4F77-57695779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BE3A-A724-4801-8C4C-12A5E10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7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5834-1443-B024-F5DC-27800A68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DF3BA-760B-DD90-4605-271DE8862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9EF3-F380-160A-50C5-7DA5EC2F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2F0-311D-420D-AA27-291D23BBC96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C8C6E-1A51-5485-CBE1-F1D56DD6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2DF83-70B7-E9D6-D407-B168B9B3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BE3A-A724-4801-8C4C-12A5E10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2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D26B1-51B4-A901-B3A3-536158A40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D0AE7-F06C-D4C9-7EEA-53FBF402D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0AA37-B849-96F8-78D9-67D23780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2F0-311D-420D-AA27-291D23BBC96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042EB-AA51-A383-E56A-302EFD92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84D48-3B51-7193-7FC0-55C52EA2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BE3A-A724-4801-8C4C-12A5E10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2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DF12-3C8B-8FAA-C9F4-C501FF5E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2C1B-18F7-F7D2-89F1-FCE4637EE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09EA1-22C5-937A-4CA3-4B7F9FC5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2F0-311D-420D-AA27-291D23BBC96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54401-D387-1955-BBBE-3BBB5C102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A4751-F9B0-59AB-1359-592C061B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BE3A-A724-4801-8C4C-12A5E10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1754-2065-63B0-5F59-61B83C9E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549E9-81A3-5A32-1123-E8048DAED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44CB7-C2FF-9ECF-A8C6-447AEAEB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2F0-311D-420D-AA27-291D23BBC96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623DC-3DBA-82C4-CFDF-01F706BA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26C9D-207C-E881-6801-BA0BCCF7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BE3A-A724-4801-8C4C-12A5E10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2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1ECC-F659-84CF-A9CE-C2195259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3A084-8AA2-1063-FA6C-159917527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6F5FB-A948-F8E0-2804-515581690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C9B5F-4741-D94E-A4A0-E8494A2B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2F0-311D-420D-AA27-291D23BBC96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5DD7A-1943-7AAD-DC1B-0F448E47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EF0B5-C454-E222-1861-77455762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BE3A-A724-4801-8C4C-12A5E10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68C3-DEE6-0329-7697-282E539C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2DE99-A90D-AA1E-4F51-02E271411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7E836-3873-EA7D-9700-0A2C29BF7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EBA1C-7A14-391D-1799-7447FC975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9FB31-A12D-7112-9275-73A236567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4178CC-EA7B-CC7F-419E-35F645EE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2F0-311D-420D-AA27-291D23BBC96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840D4-A312-F4E9-626B-76A9358F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180A5-7C01-8A9A-6FA1-44A910CD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BE3A-A724-4801-8C4C-12A5E10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4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78AD-39AE-E88C-FCC3-8A230B12C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3C948-1E02-3B97-7135-6760FA44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2F0-311D-420D-AA27-291D23BBC96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AB547-27A3-8A48-AD99-7A284C5A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C2818-B02E-EE15-B3FA-C2AD1B3B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BE3A-A724-4801-8C4C-12A5E10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8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188FD1-F4FC-74E8-A97F-5A0F70A0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2F0-311D-420D-AA27-291D23BBC96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B6A5E6-E88C-D2F3-69AC-6D037C35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01D7B-7216-3307-4E4B-558A34BE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BE3A-A724-4801-8C4C-12A5E10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69C7-A5A7-E013-87AE-79909AFD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64458-CFFB-BA60-6C1C-33E9FDBD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394ED-8966-F515-0181-61F848447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51F3D-517E-8A1F-C51E-1E9402FA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2F0-311D-420D-AA27-291D23BBC96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6EDF4-510C-0A75-AE27-5473750D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ED3ED-7336-278C-64BE-BF830B97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BE3A-A724-4801-8C4C-12A5E10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A249-AD81-DF42-DC5C-6226C81E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4DE1E0-CCD7-2F70-85DB-FDA158229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67EBF-5B18-C52A-3772-DE6AF8C89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FC091-00ED-ACB5-3ADA-00C22E2E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2F0-311D-420D-AA27-291D23BBC96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E9D57-F933-6BEB-FCD2-D4AF0723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5093A-BCD4-2E40-BB4E-D5F26C7E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BE3A-A724-4801-8C4C-12A5E10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9635E-A0BB-A66B-E73B-B420E590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89DE6-E26E-F887-1EB9-811157959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6CAD6-BF80-FF92-69C6-3A7CE18D1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72F0-311D-420D-AA27-291D23BBC96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56700-3292-2AC5-DF88-AA5DE7A78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8442-211E-5E81-79BE-3E293889E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BE3A-A724-4801-8C4C-12A5E10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A6DDF-751B-CA51-66D6-3AF113A95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5415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sz="3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Birefringence Variation in 10 cm Diameter </a:t>
            </a:r>
            <a:r>
              <a:rPr lang="en-US" sz="36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AlGaAs</a:t>
            </a:r>
            <a:r>
              <a:rPr lang="en-US" sz="3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 Silica Mirror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1235D-5954-EDE9-DE68-CF6921E14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9722"/>
            <a:ext cx="9144000" cy="1655762"/>
          </a:xfrm>
        </p:spPr>
        <p:txBody>
          <a:bodyPr/>
          <a:lstStyle/>
          <a:p>
            <a:r>
              <a:rPr lang="en-US" u="sng" dirty="0"/>
              <a:t>Andri Gretarsson</a:t>
            </a:r>
            <a:r>
              <a:rPr lang="en-US" dirty="0"/>
              <a:t>, Breck Meagher</a:t>
            </a:r>
            <a:br>
              <a:rPr lang="en-US" dirty="0"/>
            </a:br>
            <a:r>
              <a:rPr lang="en-US" dirty="0"/>
              <a:t>Embry-Riddle</a:t>
            </a:r>
          </a:p>
        </p:txBody>
      </p:sp>
    </p:spTree>
    <p:extLst>
      <p:ext uri="{BB962C8B-B14F-4D97-AF65-F5344CB8AC3E}">
        <p14:creationId xmlns:p14="http://schemas.microsoft.com/office/powerpoint/2010/main" val="106233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764E-5E52-9C9B-4E22-CBA58391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100" y="165979"/>
            <a:ext cx="7021230" cy="946439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Single-reflection Measurement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F20CBE-FF6E-F8AB-93AA-EB6CF3451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463" y="1407374"/>
            <a:ext cx="5795105" cy="50855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1BFF8B-001B-B45B-B504-8D2D4D9D4B75}"/>
              </a:ext>
            </a:extLst>
          </p:cNvPr>
          <p:cNvSpPr/>
          <p:nvPr/>
        </p:nvSpPr>
        <p:spPr>
          <a:xfrm>
            <a:off x="5376332" y="5417128"/>
            <a:ext cx="1025236" cy="1075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D63516-6BCB-D020-89AE-03DFA2FA831F}"/>
              </a:ext>
            </a:extLst>
          </p:cNvPr>
          <p:cNvSpPr/>
          <p:nvPr/>
        </p:nvSpPr>
        <p:spPr>
          <a:xfrm>
            <a:off x="606463" y="1311564"/>
            <a:ext cx="1333941" cy="451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76ACAF-E266-7961-D7B4-AFECD6032D39}"/>
              </a:ext>
            </a:extLst>
          </p:cNvPr>
          <p:cNvSpPr/>
          <p:nvPr/>
        </p:nvSpPr>
        <p:spPr>
          <a:xfrm>
            <a:off x="606463" y="3451098"/>
            <a:ext cx="271403" cy="451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math equation with numbers and symbols&#10;&#10;Description automatically generated">
            <a:extLst>
              <a:ext uri="{FF2B5EF4-FFF2-40B4-BE49-F238E27FC236}">
                <a16:creationId xmlns:a16="http://schemas.microsoft.com/office/drawing/2014/main" id="{DDC40290-F4F6-30FF-EACB-C89F495F7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06" y="1303703"/>
            <a:ext cx="798817" cy="466841"/>
          </a:xfrm>
          <a:prstGeom prst="rect">
            <a:avLst/>
          </a:prstGeom>
        </p:spPr>
      </p:pic>
      <p:pic>
        <p:nvPicPr>
          <p:cNvPr id="19" name="Picture 18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F5FB03D8-6F6F-1A83-E8A1-D35021F308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00"/>
          <a:stretch/>
        </p:blipFill>
        <p:spPr>
          <a:xfrm>
            <a:off x="5107817" y="2696564"/>
            <a:ext cx="3640829" cy="85835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6BADE6-95C4-49D9-5451-2BDB7A3ED756}"/>
              </a:ext>
            </a:extLst>
          </p:cNvPr>
          <p:cNvCxnSpPr>
            <a:cxnSpLocks/>
          </p:cNvCxnSpPr>
          <p:nvPr/>
        </p:nvCxnSpPr>
        <p:spPr>
          <a:xfrm>
            <a:off x="3641875" y="1770544"/>
            <a:ext cx="0" cy="392085"/>
          </a:xfrm>
          <a:prstGeom prst="straightConnector1">
            <a:avLst/>
          </a:prstGeom>
          <a:ln w="635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569963-7001-F5F0-BC92-EE85967B22E4}"/>
              </a:ext>
            </a:extLst>
          </p:cNvPr>
          <p:cNvCxnSpPr>
            <a:cxnSpLocks/>
          </p:cNvCxnSpPr>
          <p:nvPr/>
        </p:nvCxnSpPr>
        <p:spPr>
          <a:xfrm flipH="1">
            <a:off x="4508114" y="3218344"/>
            <a:ext cx="599703" cy="0"/>
          </a:xfrm>
          <a:prstGeom prst="straightConnector1">
            <a:avLst/>
          </a:prstGeom>
          <a:ln w="635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7C17FF7-6D90-7EA9-AA44-C6D5AE5ACC5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4177557" y="2019323"/>
            <a:ext cx="536505" cy="514035"/>
          </a:xfrm>
          <a:prstGeom prst="rect">
            <a:avLst/>
          </a:prstGeom>
          <a:ln>
            <a:noFill/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9B6315-A100-08DC-96A4-A51EAB90EB91}"/>
              </a:ext>
            </a:extLst>
          </p:cNvPr>
          <p:cNvCxnSpPr>
            <a:cxnSpLocks/>
          </p:cNvCxnSpPr>
          <p:nvPr/>
        </p:nvCxnSpPr>
        <p:spPr>
          <a:xfrm>
            <a:off x="3486149" y="2274746"/>
            <a:ext cx="944033" cy="0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94794A-4E3C-1EC1-AA60-112758B43DB2}"/>
              </a:ext>
            </a:extLst>
          </p:cNvPr>
          <p:cNvCxnSpPr>
            <a:cxnSpLocks/>
          </p:cNvCxnSpPr>
          <p:nvPr/>
        </p:nvCxnSpPr>
        <p:spPr>
          <a:xfrm>
            <a:off x="4447397" y="2296583"/>
            <a:ext cx="0" cy="1325034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96D1032-2D85-E43B-5660-0F141E2B14C7}"/>
              </a:ext>
            </a:extLst>
          </p:cNvPr>
          <p:cNvSpPr txBox="1"/>
          <p:nvPr/>
        </p:nvSpPr>
        <p:spPr>
          <a:xfrm>
            <a:off x="5498635" y="2052563"/>
            <a:ext cx="39806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Sample angle</a:t>
            </a:r>
          </a:p>
          <a:p>
            <a:r>
              <a:rPr lang="en-US" sz="1400" dirty="0"/>
              <a:t>(Angle between fast axis and analyzing polarizer)</a:t>
            </a:r>
          </a:p>
        </p:txBody>
      </p:sp>
      <p:pic>
        <p:nvPicPr>
          <p:cNvPr id="39" name="Picture 38" descr="A mathematical equation on a blue background&#10;&#10;Description automatically generated">
            <a:extLst>
              <a:ext uri="{FF2B5EF4-FFF2-40B4-BE49-F238E27FC236}">
                <a16:creationId xmlns:a16="http://schemas.microsoft.com/office/drawing/2014/main" id="{B4BB0E2A-0178-C0A9-77B0-CDB2F0A09B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79" y="5201746"/>
            <a:ext cx="3334215" cy="1181265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FD965BD-A721-2911-573F-181602903C59}"/>
              </a:ext>
            </a:extLst>
          </p:cNvPr>
          <p:cNvCxnSpPr>
            <a:cxnSpLocks/>
          </p:cNvCxnSpPr>
          <p:nvPr/>
        </p:nvCxnSpPr>
        <p:spPr>
          <a:xfrm>
            <a:off x="9305416" y="4947690"/>
            <a:ext cx="295784" cy="598166"/>
          </a:xfrm>
          <a:prstGeom prst="straightConnector1">
            <a:avLst/>
          </a:prstGeom>
          <a:ln w="635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9EBAEE5-CE91-CA7A-2AA0-5572B08292BD}"/>
              </a:ext>
            </a:extLst>
          </p:cNvPr>
          <p:cNvCxnSpPr>
            <a:cxnSpLocks/>
          </p:cNvCxnSpPr>
          <p:nvPr/>
        </p:nvCxnSpPr>
        <p:spPr>
          <a:xfrm>
            <a:off x="10728476" y="4947690"/>
            <a:ext cx="0" cy="598166"/>
          </a:xfrm>
          <a:prstGeom prst="straightConnector1">
            <a:avLst/>
          </a:prstGeom>
          <a:ln w="635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E80AFCC-E909-C3BD-A93F-53DE21DF7AC5}"/>
              </a:ext>
            </a:extLst>
          </p:cNvPr>
          <p:cNvSpPr txBox="1"/>
          <p:nvPr/>
        </p:nvSpPr>
        <p:spPr>
          <a:xfrm>
            <a:off x="10090966" y="4024360"/>
            <a:ext cx="14230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Fast axis angle </a:t>
            </a:r>
            <a:r>
              <a:rPr lang="en-US" dirty="0" err="1"/>
              <a:t>wrt</a:t>
            </a:r>
            <a:r>
              <a:rPr lang="en-US" dirty="0"/>
              <a:t>. analyzer</a:t>
            </a:r>
            <a:endParaRPr lang="en-US" sz="1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8E6459-9B42-E9E2-1474-CD1B7174B17B}"/>
              </a:ext>
            </a:extLst>
          </p:cNvPr>
          <p:cNvSpPr txBox="1"/>
          <p:nvPr/>
        </p:nvSpPr>
        <p:spPr>
          <a:xfrm>
            <a:off x="7920500" y="4024360"/>
            <a:ext cx="1783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Reflected phase shift</a:t>
            </a:r>
            <a:r>
              <a:rPr lang="en-US" dirty="0"/>
              <a:t> b/w fast &amp; slow axes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11B259-8A9E-273F-07FE-25A66EC0CC8F}"/>
                  </a:ext>
                </a:extLst>
              </p:cNvPr>
              <p:cNvSpPr txBox="1"/>
              <p:nvPr/>
            </p:nvSpPr>
            <p:spPr>
              <a:xfrm>
                <a:off x="5283841" y="2079485"/>
                <a:ext cx="2740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=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11B259-8A9E-273F-07FE-25A66EC0C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841" y="2079485"/>
                <a:ext cx="274063" cy="276999"/>
              </a:xfrm>
              <a:prstGeom prst="rect">
                <a:avLst/>
              </a:prstGeom>
              <a:blipFill>
                <a:blip r:embed="rId7"/>
                <a:stretch>
                  <a:fillRect l="-31111" t="-28261" r="-4222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50A6E54-A75D-8A05-1048-56E01D947DB8}"/>
              </a:ext>
            </a:extLst>
          </p:cNvPr>
          <p:cNvCxnSpPr>
            <a:cxnSpLocks/>
          </p:cNvCxnSpPr>
          <p:nvPr/>
        </p:nvCxnSpPr>
        <p:spPr>
          <a:xfrm flipV="1">
            <a:off x="7276368" y="5630333"/>
            <a:ext cx="521432" cy="144368"/>
          </a:xfrm>
          <a:prstGeom prst="straightConnector1">
            <a:avLst/>
          </a:prstGeom>
          <a:ln w="635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7978405-25DC-F311-6AA7-F46FEDBA2AC8}"/>
              </a:ext>
            </a:extLst>
          </p:cNvPr>
          <p:cNvSpPr txBox="1"/>
          <p:nvPr/>
        </p:nvSpPr>
        <p:spPr>
          <a:xfrm>
            <a:off x="5685693" y="5479138"/>
            <a:ext cx="1783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Powers in the two polarizations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5A8C825-1D55-6B56-B445-F11098A952CF}"/>
              </a:ext>
            </a:extLst>
          </p:cNvPr>
          <p:cNvCxnSpPr>
            <a:cxnSpLocks/>
          </p:cNvCxnSpPr>
          <p:nvPr/>
        </p:nvCxnSpPr>
        <p:spPr>
          <a:xfrm>
            <a:off x="7276368" y="5774701"/>
            <a:ext cx="577123" cy="319575"/>
          </a:xfrm>
          <a:prstGeom prst="straightConnector1">
            <a:avLst/>
          </a:prstGeom>
          <a:ln w="635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94C57D7-C688-5FCA-7896-7D5185B95ED3}"/>
              </a:ext>
            </a:extLst>
          </p:cNvPr>
          <p:cNvSpPr txBox="1"/>
          <p:nvPr/>
        </p:nvSpPr>
        <p:spPr>
          <a:xfrm>
            <a:off x="1561480" y="5221892"/>
            <a:ext cx="1255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6BB00"/>
                </a:solidFill>
              </a:rPr>
              <a:t>(</a:t>
            </a:r>
            <a:r>
              <a:rPr lang="en-US" dirty="0">
                <a:solidFill>
                  <a:srgbClr val="F6BB00"/>
                </a:solidFill>
              </a:rPr>
              <a:t>b</a:t>
            </a:r>
            <a:r>
              <a:rPr lang="en-US" sz="1800" dirty="0">
                <a:solidFill>
                  <a:srgbClr val="F6BB00"/>
                </a:solidFill>
              </a:rPr>
              <a:t>eam steering)</a:t>
            </a:r>
          </a:p>
        </p:txBody>
      </p:sp>
    </p:spTree>
    <p:extLst>
      <p:ext uri="{BB962C8B-B14F-4D97-AF65-F5344CB8AC3E}">
        <p14:creationId xmlns:p14="http://schemas.microsoft.com/office/powerpoint/2010/main" val="40425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419C-BABF-FC19-FBC9-1EBDD174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7" y="1067858"/>
            <a:ext cx="1913467" cy="4384675"/>
          </a:xfrm>
        </p:spPr>
        <p:txBody>
          <a:bodyPr/>
          <a:lstStyle/>
          <a:p>
            <a:r>
              <a:rPr lang="en-US" dirty="0"/>
              <a:t>Recent Photo</a:t>
            </a:r>
          </a:p>
        </p:txBody>
      </p:sp>
      <p:pic>
        <p:nvPicPr>
          <p:cNvPr id="6" name="Content Placeholder 5" descr="A machine with many wires and a few red circles&#10;&#10;Description automatically generated with medium confidence">
            <a:extLst>
              <a:ext uri="{FF2B5EF4-FFF2-40B4-BE49-F238E27FC236}">
                <a16:creationId xmlns:a16="http://schemas.microsoft.com/office/drawing/2014/main" id="{E470AC4B-0002-3FB8-C8D1-AC237D85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7" y="338344"/>
            <a:ext cx="9158808" cy="6181312"/>
          </a:xfrm>
        </p:spPr>
      </p:pic>
      <p:pic>
        <p:nvPicPr>
          <p:cNvPr id="8" name="Content Placeholder 4" descr="A circular mirror with a black rod&#10;&#10;Description automatically generated with medium confidence">
            <a:extLst>
              <a:ext uri="{FF2B5EF4-FFF2-40B4-BE49-F238E27FC236}">
                <a16:creationId xmlns:a16="http://schemas.microsoft.com/office/drawing/2014/main" id="{A5BB7509-5745-B95E-384C-7982C2992C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r="1965"/>
          <a:stretch/>
        </p:blipFill>
        <p:spPr>
          <a:xfrm>
            <a:off x="8068734" y="1303866"/>
            <a:ext cx="3987796" cy="4689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784C8A-B025-B89D-8B6C-E928D70B7218}"/>
              </a:ext>
            </a:extLst>
          </p:cNvPr>
          <p:cNvSpPr/>
          <p:nvPr/>
        </p:nvSpPr>
        <p:spPr>
          <a:xfrm>
            <a:off x="8314267" y="6128808"/>
            <a:ext cx="3479799" cy="390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4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5B1BD-CCC6-8B95-8EC7-6E85144E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286"/>
            <a:ext cx="4123267" cy="1987447"/>
          </a:xfrm>
        </p:spPr>
        <p:txBody>
          <a:bodyPr/>
          <a:lstStyle/>
          <a:p>
            <a:r>
              <a:rPr lang="en-US" dirty="0"/>
              <a:t>Stress-induced birefringence</a:t>
            </a:r>
          </a:p>
        </p:txBody>
      </p:sp>
      <p:pic>
        <p:nvPicPr>
          <p:cNvPr id="11" name="Picture 10" descr="A graph with blue circles and red dots&#10;&#10;Description automatically generated">
            <a:extLst>
              <a:ext uri="{FF2B5EF4-FFF2-40B4-BE49-F238E27FC236}">
                <a16:creationId xmlns:a16="http://schemas.microsoft.com/office/drawing/2014/main" id="{4983B8B6-4749-10A1-BCD5-B5C6191F5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14" y="417086"/>
            <a:ext cx="6059740" cy="3338242"/>
          </a:xfrm>
          <a:prstGeom prst="rect">
            <a:avLst/>
          </a:prstGeom>
        </p:spPr>
      </p:pic>
      <p:pic>
        <p:nvPicPr>
          <p:cNvPr id="9" name="Picture 8" descr="A graph with a diagram&#10;&#10;Description automatically generated with medium confidence">
            <a:extLst>
              <a:ext uri="{FF2B5EF4-FFF2-40B4-BE49-F238E27FC236}">
                <a16:creationId xmlns:a16="http://schemas.microsoft.com/office/drawing/2014/main" id="{8D5D9B17-9DDD-5379-C2DB-75ADE07FA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8" y="3279474"/>
            <a:ext cx="6024351" cy="30767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6FFC81-A251-E778-45EA-52B54BBBE78A}"/>
              </a:ext>
            </a:extLst>
          </p:cNvPr>
          <p:cNvSpPr/>
          <p:nvPr/>
        </p:nvSpPr>
        <p:spPr>
          <a:xfrm>
            <a:off x="6002868" y="3153471"/>
            <a:ext cx="448733" cy="551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FBCA01-F7A2-98D1-E5F1-77899D801976}"/>
              </a:ext>
            </a:extLst>
          </p:cNvPr>
          <p:cNvSpPr/>
          <p:nvPr/>
        </p:nvSpPr>
        <p:spPr>
          <a:xfrm>
            <a:off x="8449734" y="6112933"/>
            <a:ext cx="194734" cy="226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B005B0-EDE3-AB87-3824-C82B8B1DAE56}"/>
              </a:ext>
            </a:extLst>
          </p:cNvPr>
          <p:cNvGrpSpPr/>
          <p:nvPr/>
        </p:nvGrpSpPr>
        <p:grpSpPr>
          <a:xfrm>
            <a:off x="6722533" y="4817860"/>
            <a:ext cx="5325119" cy="1660849"/>
            <a:chOff x="6595533" y="4703773"/>
            <a:chExt cx="5325119" cy="1660849"/>
          </a:xfrm>
        </p:grpSpPr>
        <p:pic>
          <p:nvPicPr>
            <p:cNvPr id="13" name="Picture 12" descr="A graph of a number of objects&#10;&#10;Description automatically generated">
              <a:extLst>
                <a:ext uri="{FF2B5EF4-FFF2-40B4-BE49-F238E27FC236}">
                  <a16:creationId xmlns:a16="http://schemas.microsoft.com/office/drawing/2014/main" id="{E9383551-8C63-5A31-2473-915C48842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533" y="4703773"/>
              <a:ext cx="5325119" cy="1652474"/>
            </a:xfrm>
            <a:prstGeom prst="rect">
              <a:avLst/>
            </a:prstGeom>
            <a:ln w="19050">
              <a:solidFill>
                <a:schemeClr val="accent1">
                  <a:shade val="15000"/>
                </a:schemeClr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A301CC1-3A58-E6CB-2D98-437DCD50FE62}"/>
                    </a:ext>
                  </a:extLst>
                </p:cNvPr>
                <p:cNvSpPr txBox="1"/>
                <p:nvPr/>
              </p:nvSpPr>
              <p:spPr>
                <a:xfrm>
                  <a:off x="8449734" y="6087623"/>
                  <a:ext cx="2230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a14:m>
                  <a:r>
                    <a:rPr lang="en-US" dirty="0"/>
                    <a:t>,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A301CC1-3A58-E6CB-2D98-437DCD50F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9734" y="6087623"/>
                  <a:ext cx="22301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8649" t="-28261" r="-59459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6786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96E7D4-F5F8-BA40-CFEB-FC757C8A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74606"/>
            <a:ext cx="5105400" cy="4477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7A388F-03DA-2C1D-9504-E599760CC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535" y="1774606"/>
            <a:ext cx="5105399" cy="4477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07C37E-D649-2B21-3F43-3235E01505F4}"/>
              </a:ext>
            </a:extLst>
          </p:cNvPr>
          <p:cNvSpPr txBox="1"/>
          <p:nvPr/>
        </p:nvSpPr>
        <p:spPr>
          <a:xfrm>
            <a:off x="2619632" y="1651398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0AB56-F5EA-8528-CD77-D0F42AFF9284}"/>
              </a:ext>
            </a:extLst>
          </p:cNvPr>
          <p:cNvSpPr txBox="1"/>
          <p:nvPr/>
        </p:nvSpPr>
        <p:spPr>
          <a:xfrm>
            <a:off x="8456140" y="1651398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D53D0A-8C86-1D30-96F7-FC1545872D91}"/>
              </a:ext>
            </a:extLst>
          </p:cNvPr>
          <p:cNvSpPr txBox="1"/>
          <p:nvPr/>
        </p:nvSpPr>
        <p:spPr>
          <a:xfrm>
            <a:off x="2520822" y="436006"/>
            <a:ext cx="7150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(Non) Effect of Cleaning with First Contact</a:t>
            </a:r>
          </a:p>
        </p:txBody>
      </p:sp>
    </p:spTree>
    <p:extLst>
      <p:ext uri="{BB962C8B-B14F-4D97-AF65-F5344CB8AC3E}">
        <p14:creationId xmlns:p14="http://schemas.microsoft.com/office/powerpoint/2010/main" val="294181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04FD-56F6-AFAF-190A-962F430C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36" y="187897"/>
            <a:ext cx="3901642" cy="86839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Average of Two Scans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953034-3BE9-BCA9-F5E3-96A883D337E7}"/>
              </a:ext>
            </a:extLst>
          </p:cNvPr>
          <p:cNvGrpSpPr/>
          <p:nvPr/>
        </p:nvGrpSpPr>
        <p:grpSpPr>
          <a:xfrm>
            <a:off x="3055793" y="898381"/>
            <a:ext cx="6365297" cy="5627112"/>
            <a:chOff x="3055794" y="1106197"/>
            <a:chExt cx="5988050" cy="5360896"/>
          </a:xfrm>
        </p:grpSpPr>
        <p:pic>
          <p:nvPicPr>
            <p:cNvPr id="11" name="Picture 10" descr="A blue circle with green lines&#10;&#10;Description automatically generated">
              <a:extLst>
                <a:ext uri="{FF2B5EF4-FFF2-40B4-BE49-F238E27FC236}">
                  <a16:creationId xmlns:a16="http://schemas.microsoft.com/office/drawing/2014/main" id="{3D723D1D-FF48-85F2-5767-B71234DE8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04" t="2886" r="18104" b="1554"/>
            <a:stretch/>
          </p:blipFill>
          <p:spPr>
            <a:xfrm>
              <a:off x="3055794" y="1106197"/>
              <a:ext cx="5988050" cy="536089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0A505E-824B-46CC-668B-F4EDECDAB5C8}"/>
                </a:ext>
              </a:extLst>
            </p:cNvPr>
            <p:cNvSpPr/>
            <p:nvPr/>
          </p:nvSpPr>
          <p:spPr>
            <a:xfrm>
              <a:off x="6923612" y="1508012"/>
              <a:ext cx="723298" cy="423895"/>
            </a:xfrm>
            <a:prstGeom prst="rect">
              <a:avLst/>
            </a:prstGeom>
            <a:solidFill>
              <a:schemeClr val="accent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563D78-868A-CADD-478A-563F6F81E04B}"/>
                </a:ext>
              </a:extLst>
            </p:cNvPr>
            <p:cNvSpPr txBox="1"/>
            <p:nvPr/>
          </p:nvSpPr>
          <p:spPr>
            <a:xfrm>
              <a:off x="6923612" y="1508013"/>
              <a:ext cx="871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Probably </a:t>
              </a:r>
            </a:p>
            <a:p>
              <a:r>
                <a:rPr lang="en-US" sz="1200" dirty="0"/>
                <a:t>dust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88E0351-9EFD-235D-944D-5F524F5AEC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6473" y="1931907"/>
              <a:ext cx="1489299" cy="10329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1E5C68-C5B4-5391-6F46-F1C37515600F}"/>
                </a:ext>
              </a:extLst>
            </p:cNvPr>
            <p:cNvSpPr/>
            <p:nvPr/>
          </p:nvSpPr>
          <p:spPr>
            <a:xfrm>
              <a:off x="3754311" y="1424520"/>
              <a:ext cx="1341919" cy="827314"/>
            </a:xfrm>
            <a:prstGeom prst="rect">
              <a:avLst/>
            </a:prstGeom>
            <a:solidFill>
              <a:schemeClr val="accent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993B950-5F4D-C774-857A-1E7E9B7C1CE4}"/>
                </a:ext>
              </a:extLst>
            </p:cNvPr>
            <p:cNvSpPr txBox="1"/>
            <p:nvPr/>
          </p:nvSpPr>
          <p:spPr>
            <a:xfrm>
              <a:off x="3772162" y="1424520"/>
              <a:ext cx="1283174" cy="79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Horizontal lines pattern is due to filtering, but swirly features are real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B53092-A167-759D-C212-EEB8FCB10D25}"/>
                </a:ext>
              </a:extLst>
            </p:cNvPr>
            <p:cNvSpPr txBox="1"/>
            <p:nvPr/>
          </p:nvSpPr>
          <p:spPr>
            <a:xfrm>
              <a:off x="3624618" y="5640494"/>
              <a:ext cx="3115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Al(0.92)Ga(0.08)As/GaAs,  TO-optimized stack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05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04FD-56F6-AFAF-190A-962F430C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273" y="205740"/>
            <a:ext cx="9382246" cy="58016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Birefringence Scans</a:t>
            </a:r>
          </a:p>
        </p:txBody>
      </p:sp>
      <p:pic>
        <p:nvPicPr>
          <p:cNvPr id="11" name="Picture 10" descr="A blue circle with green lines&#10;&#10;Description automatically generated">
            <a:extLst>
              <a:ext uri="{FF2B5EF4-FFF2-40B4-BE49-F238E27FC236}">
                <a16:creationId xmlns:a16="http://schemas.microsoft.com/office/drawing/2014/main" id="{3D723D1D-FF48-85F2-5767-B71234DE8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2886" r="18104" b="1554"/>
          <a:stretch/>
        </p:blipFill>
        <p:spPr>
          <a:xfrm>
            <a:off x="6132167" y="1114025"/>
            <a:ext cx="5988050" cy="5360896"/>
          </a:xfrm>
          <a:prstGeom prst="rect">
            <a:avLst/>
          </a:prstGeom>
        </p:spPr>
      </p:pic>
      <p:pic>
        <p:nvPicPr>
          <p:cNvPr id="13" name="Picture 12" descr="A blue circle with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2C732CE6-FBDE-F62A-829B-7611D8775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644" r="5936"/>
          <a:stretch/>
        </p:blipFill>
        <p:spPr>
          <a:xfrm>
            <a:off x="1353273" y="2608468"/>
            <a:ext cx="4006059" cy="363175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4E2789-CEA0-6AB5-77B1-FE70C6ADBD30}"/>
              </a:ext>
            </a:extLst>
          </p:cNvPr>
          <p:cNvCxnSpPr>
            <a:cxnSpLocks/>
          </p:cNvCxnSpPr>
          <p:nvPr/>
        </p:nvCxnSpPr>
        <p:spPr>
          <a:xfrm flipV="1">
            <a:off x="1296365" y="4542662"/>
            <a:ext cx="1143160" cy="318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027F0C6-2944-1C24-5B8B-F7471D82E5D1}"/>
              </a:ext>
            </a:extLst>
          </p:cNvPr>
          <p:cNvSpPr txBox="1"/>
          <p:nvPr/>
        </p:nvSpPr>
        <p:spPr>
          <a:xfrm>
            <a:off x="133108" y="4702014"/>
            <a:ext cx="1387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Stress-induced</a:t>
            </a:r>
          </a:p>
          <a:p>
            <a:r>
              <a:rPr lang="en-US" sz="1200" dirty="0"/>
              <a:t>Birefringence from </a:t>
            </a:r>
          </a:p>
          <a:p>
            <a:r>
              <a:rPr lang="en-US" sz="1200" dirty="0"/>
              <a:t>Heating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DACD0E-BEFE-29D7-D736-060E7E88F13A}"/>
              </a:ext>
            </a:extLst>
          </p:cNvPr>
          <p:cNvCxnSpPr>
            <a:cxnSpLocks/>
          </p:cNvCxnSpPr>
          <p:nvPr/>
        </p:nvCxnSpPr>
        <p:spPr>
          <a:xfrm>
            <a:off x="1296365" y="4861367"/>
            <a:ext cx="1794076" cy="3935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D961FD3-C2D7-75C7-8309-16643FC8BF92}"/>
              </a:ext>
            </a:extLst>
          </p:cNvPr>
          <p:cNvCxnSpPr>
            <a:cxnSpLocks/>
          </p:cNvCxnSpPr>
          <p:nvPr/>
        </p:nvCxnSpPr>
        <p:spPr>
          <a:xfrm>
            <a:off x="2193403" y="2520674"/>
            <a:ext cx="246122" cy="12838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197F94-0713-6203-5DF6-3508167052C3}"/>
              </a:ext>
            </a:extLst>
          </p:cNvPr>
          <p:cNvCxnSpPr>
            <a:cxnSpLocks/>
          </p:cNvCxnSpPr>
          <p:nvPr/>
        </p:nvCxnSpPr>
        <p:spPr>
          <a:xfrm>
            <a:off x="2199190" y="2534856"/>
            <a:ext cx="240335" cy="17313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5671C96-6266-4FAD-1947-E1E876A1898A}"/>
              </a:ext>
            </a:extLst>
          </p:cNvPr>
          <p:cNvSpPr txBox="1"/>
          <p:nvPr/>
        </p:nvSpPr>
        <p:spPr>
          <a:xfrm>
            <a:off x="1188336" y="1623150"/>
            <a:ext cx="1552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Spatial filter “ringing” due to sudden large stress-induced birefringence nearby (i.e. not real)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E5F6999-AEE4-ED08-91B7-DCD187E2D76F}"/>
              </a:ext>
            </a:extLst>
          </p:cNvPr>
          <p:cNvCxnSpPr>
            <a:cxnSpLocks/>
          </p:cNvCxnSpPr>
          <p:nvPr/>
        </p:nvCxnSpPr>
        <p:spPr>
          <a:xfrm>
            <a:off x="3602782" y="2448046"/>
            <a:ext cx="244015" cy="1035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9E0584D-CF5B-E3A0-A480-CE73880580F9}"/>
              </a:ext>
            </a:extLst>
          </p:cNvPr>
          <p:cNvCxnSpPr>
            <a:cxnSpLocks/>
          </p:cNvCxnSpPr>
          <p:nvPr/>
        </p:nvCxnSpPr>
        <p:spPr>
          <a:xfrm>
            <a:off x="3602782" y="2448046"/>
            <a:ext cx="142753" cy="28068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83D3EE6-3AB0-B8D4-E8E9-7696A6A44836}"/>
              </a:ext>
            </a:extLst>
          </p:cNvPr>
          <p:cNvCxnSpPr>
            <a:cxnSpLocks/>
          </p:cNvCxnSpPr>
          <p:nvPr/>
        </p:nvCxnSpPr>
        <p:spPr>
          <a:xfrm flipH="1">
            <a:off x="3245780" y="2448046"/>
            <a:ext cx="357002" cy="1818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D563D78-868A-CADD-478A-563F6F81E04B}"/>
              </a:ext>
            </a:extLst>
          </p:cNvPr>
          <p:cNvSpPr txBox="1"/>
          <p:nvPr/>
        </p:nvSpPr>
        <p:spPr>
          <a:xfrm>
            <a:off x="4829690" y="1339328"/>
            <a:ext cx="105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Point defects and/or dust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88E0351-9EFD-235D-944D-5F524F5AEC56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5359332" y="1800993"/>
            <a:ext cx="3153848" cy="1165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7F351C0-0A3C-7918-0828-0922E47C3304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4274341" y="1800993"/>
            <a:ext cx="1084991" cy="15104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3AA1FC1-B51E-6BEE-B798-3DEEB050A093}"/>
              </a:ext>
            </a:extLst>
          </p:cNvPr>
          <p:cNvSpPr txBox="1"/>
          <p:nvPr/>
        </p:nvSpPr>
        <p:spPr>
          <a:xfrm>
            <a:off x="2875728" y="1832337"/>
            <a:ext cx="191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Perpendicular hash pattern is due to filtering, but diagonal features are real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93B950-5F4D-C774-857A-1E7E9B7C1CE4}"/>
              </a:ext>
            </a:extLst>
          </p:cNvPr>
          <p:cNvSpPr txBox="1"/>
          <p:nvPr/>
        </p:nvSpPr>
        <p:spPr>
          <a:xfrm>
            <a:off x="9360024" y="1118764"/>
            <a:ext cx="191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Horizontal lines pattern is due to filtering, but swirly features are real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9C8FE5C-CDF5-BF3C-6AB5-A82C648F4E06}"/>
              </a:ext>
            </a:extLst>
          </p:cNvPr>
          <p:cNvSpPr txBox="1"/>
          <p:nvPr/>
        </p:nvSpPr>
        <p:spPr>
          <a:xfrm>
            <a:off x="1829806" y="5569839"/>
            <a:ext cx="3064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TiO2(40%)Ta2O5(60%) / SiO2 lambda/4 stack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B53092-A167-759D-C212-EEB8FCB10D25}"/>
              </a:ext>
            </a:extLst>
          </p:cNvPr>
          <p:cNvSpPr txBox="1"/>
          <p:nvPr/>
        </p:nvSpPr>
        <p:spPr>
          <a:xfrm>
            <a:off x="6745189" y="5600736"/>
            <a:ext cx="3115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Al(0.92)Ga(0.08)As/GaAs,  TO-optimized stack</a:t>
            </a:r>
          </a:p>
        </p:txBody>
      </p:sp>
    </p:spTree>
    <p:extLst>
      <p:ext uri="{BB962C8B-B14F-4D97-AF65-F5344CB8AC3E}">
        <p14:creationId xmlns:p14="http://schemas.microsoft.com/office/powerpoint/2010/main" val="189939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D428-06B3-1A8B-6F7A-48996302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10" y="365125"/>
            <a:ext cx="3942216" cy="6492875"/>
          </a:xfrm>
        </p:spPr>
        <p:txBody>
          <a:bodyPr/>
          <a:lstStyle/>
          <a:p>
            <a:r>
              <a:rPr lang="en-US" dirty="0"/>
              <a:t>Fast axis of variation is approximately aligned with main birefringence</a:t>
            </a:r>
            <a:br>
              <a:rPr lang="en-US" dirty="0"/>
            </a:br>
            <a:r>
              <a:rPr lang="en-US" dirty="0"/>
              <a:t>axis</a:t>
            </a:r>
          </a:p>
        </p:txBody>
      </p:sp>
      <p:pic>
        <p:nvPicPr>
          <p:cNvPr id="4" name="Picture 3" descr="A blue circle with yellow and green squares&#10;&#10;Description automatically generated">
            <a:extLst>
              <a:ext uri="{FF2B5EF4-FFF2-40B4-BE49-F238E27FC236}">
                <a16:creationId xmlns:a16="http://schemas.microsoft.com/office/drawing/2014/main" id="{525A7041-FF70-2A1E-1087-EAFA7FAAE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53" y="365125"/>
            <a:ext cx="3666837" cy="3573791"/>
          </a:xfrm>
          <a:prstGeom prst="rect">
            <a:avLst/>
          </a:prstGeom>
        </p:spPr>
      </p:pic>
      <p:pic>
        <p:nvPicPr>
          <p:cNvPr id="6" name="Picture 5" descr="A blue circle with a rainbow colored circle&#10;&#10;Description automatically generated with medium confidence">
            <a:extLst>
              <a:ext uri="{FF2B5EF4-FFF2-40B4-BE49-F238E27FC236}">
                <a16:creationId xmlns:a16="http://schemas.microsoft.com/office/drawing/2014/main" id="{36A8B102-E1AF-4C68-CDBD-8010F85F9F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r="14153"/>
          <a:stretch/>
        </p:blipFill>
        <p:spPr>
          <a:xfrm>
            <a:off x="4499990" y="3471496"/>
            <a:ext cx="3749964" cy="3419047"/>
          </a:xfrm>
          <a:prstGeom prst="rect">
            <a:avLst/>
          </a:prstGeom>
        </p:spPr>
      </p:pic>
      <p:pic>
        <p:nvPicPr>
          <p:cNvPr id="8" name="Picture 7" descr="A yellow circle with blue and green dots&#10;&#10;Description automatically generated">
            <a:extLst>
              <a:ext uri="{FF2B5EF4-FFF2-40B4-BE49-F238E27FC236}">
                <a16:creationId xmlns:a16="http://schemas.microsoft.com/office/drawing/2014/main" id="{58AABC26-9A5B-7FCE-1426-87005179F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017" y="285540"/>
            <a:ext cx="3358274" cy="3326022"/>
          </a:xfrm>
          <a:prstGeom prst="rect">
            <a:avLst/>
          </a:prstGeom>
        </p:spPr>
      </p:pic>
      <p:pic>
        <p:nvPicPr>
          <p:cNvPr id="11" name="Picture 10" descr="A colorful circle with numbers&#10;&#10;Description automatically generated with medium confidence">
            <a:extLst>
              <a:ext uri="{FF2B5EF4-FFF2-40B4-BE49-F238E27FC236}">
                <a16:creationId xmlns:a16="http://schemas.microsoft.com/office/drawing/2014/main" id="{9ED025D4-7254-5D38-7619-D2FD7F0475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3757"/>
          <a:stretch/>
        </p:blipFill>
        <p:spPr>
          <a:xfrm>
            <a:off x="8285018" y="3471496"/>
            <a:ext cx="3666837" cy="327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2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201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Cambria Math</vt:lpstr>
      <vt:lpstr>Office Theme</vt:lpstr>
      <vt:lpstr>Birefringence Variation in 10 cm Diameter AlGaAs on Silica Mirror</vt:lpstr>
      <vt:lpstr>Single-reflection Measurement</vt:lpstr>
      <vt:lpstr>Recent Photo</vt:lpstr>
      <vt:lpstr>Stress-induced birefringence</vt:lpstr>
      <vt:lpstr>PowerPoint Presentation</vt:lpstr>
      <vt:lpstr>Average of Two Scans</vt:lpstr>
      <vt:lpstr>Birefringence Scans</vt:lpstr>
      <vt:lpstr>Fast axis of variation is approximately aligned with main birefringence axis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Birefringence in 10 cm AlGaAs Coating</dc:title>
  <dc:creator>Andri Gretarsson</dc:creator>
  <cp:lastModifiedBy>Andri Gretarsson</cp:lastModifiedBy>
  <cp:revision>32</cp:revision>
  <dcterms:created xsi:type="dcterms:W3CDTF">2024-05-08T16:49:40Z</dcterms:created>
  <dcterms:modified xsi:type="dcterms:W3CDTF">2024-05-22T18:49:13Z</dcterms:modified>
</cp:coreProperties>
</file>