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90" r:id="rId2"/>
    <p:sldMasterId id="2147483677" r:id="rId3"/>
    <p:sldMasterId id="2147483664" r:id="rId4"/>
  </p:sldMasterIdLst>
  <p:notesMasterIdLst>
    <p:notesMasterId r:id="rId9"/>
  </p:notesMasterIdLst>
  <p:sldIdLst>
    <p:sldId id="256" r:id="rId5"/>
    <p:sldId id="528" r:id="rId6"/>
    <p:sldId id="529" r:id="rId7"/>
    <p:sldId id="530" r:id="rId8"/>
  </p:sldIdLst>
  <p:sldSz cx="9144000" cy="5143500" type="screen16x9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151EA7-562D-7145-88B1-83C0C8423356}">
          <p14:sldIdLst>
            <p14:sldId id="256"/>
            <p14:sldId id="528"/>
            <p14:sldId id="529"/>
            <p14:sldId id="530"/>
          </p14:sldIdLst>
        </p14:section>
        <p14:section name="Spares" id="{1E015DD2-D8F7-4548-92E8-DA6166DB888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965"/>
    <a:srgbClr val="FE2230"/>
    <a:srgbClr val="00B050"/>
    <a:srgbClr val="0186F7"/>
    <a:srgbClr val="FF32D5"/>
    <a:srgbClr val="FF6699"/>
    <a:srgbClr val="FF99FF"/>
    <a:srgbClr val="000099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9" autoAdjust="0"/>
    <p:restoredTop sz="92359" autoAdjust="0"/>
  </p:normalViewPr>
  <p:slideViewPr>
    <p:cSldViewPr snapToGrid="0">
      <p:cViewPr>
        <p:scale>
          <a:sx n="163" d="100"/>
          <a:sy n="163" d="100"/>
        </p:scale>
        <p:origin x="1520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184" y="-114"/>
      </p:cViewPr>
      <p:guideLst>
        <p:guide orient="horz" pos="2832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4038" y="674688"/>
            <a:ext cx="59944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fld id="{E6967A3C-C2E3-C148-B26E-F59101353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F41A2-E256-0D44-9F9D-AF4776CB90BB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674688"/>
            <a:ext cx="5994400" cy="33718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67A3C-C2E3-C148-B26E-F591013537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6AEFD7-CCDC-6943-B9BC-55CD9C09D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0D1392-59E7-D341-BE66-E2C661097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8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4" y="1"/>
            <a:ext cx="2058987" cy="45946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"/>
            <a:ext cx="6024563" cy="459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8BA9E4-6F70-5E42-A649-4A6FE10F9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0"/>
            <a:ext cx="7239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48006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C8062F74-319B-A042-AC23-EA803683A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0"/>
            <a:ext cx="7239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239000" y="48006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B1EDB5A2-82F0-5F4D-BF81-60CE59EF3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anchor="b">
            <a:normAutofit/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6A96C32-C9E0-0D4A-A5AD-AF864D154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E3C411-3639-9F43-9263-4C9C6D27C2E2}"/>
              </a:ext>
            </a:extLst>
          </p:cNvPr>
          <p:cNvSpPr/>
          <p:nvPr userDrawn="1"/>
        </p:nvSpPr>
        <p:spPr bwMode="auto">
          <a:xfrm>
            <a:off x="0" y="0"/>
            <a:ext cx="9144000" cy="514214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Black background.jpg">
            <a:extLst>
              <a:ext uri="{FF2B5EF4-FFF2-40B4-BE49-F238E27FC236}">
                <a16:creationId xmlns:a16="http://schemas.microsoft.com/office/drawing/2014/main" id="{704B8750-87FB-9149-A75F-A8E51211E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" cy="752475"/>
          </a:xfrm>
          <a:prstGeom prst="rect">
            <a:avLst/>
          </a:prstGeom>
        </p:spPr>
      </p:pic>
      <p:pic>
        <p:nvPicPr>
          <p:cNvPr id="9" name="Picture 8" descr="NSF_LOGO_4-Color_bitmap_Logo.png">
            <a:extLst>
              <a:ext uri="{FF2B5EF4-FFF2-40B4-BE49-F238E27FC236}">
                <a16:creationId xmlns:a16="http://schemas.microsoft.com/office/drawing/2014/main" id="{D84CA191-ABA6-5A4E-88FF-FD51428C1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939" y="1"/>
            <a:ext cx="1133061" cy="854237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1DF2942A-552D-224B-BA74-2F1E7E996A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28675"/>
            <a:ext cx="9132888" cy="28575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anchor="b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0525" y="4748046"/>
            <a:ext cx="1905000" cy="342900"/>
          </a:xfrm>
          <a:ln/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8644" y="4748046"/>
            <a:ext cx="2895600" cy="342900"/>
          </a:xfrm>
          <a:ln/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LIGO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0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F9A2-95AA-3147-B7D6-E21F47147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4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131D-D5C6-164B-BC81-A0F86F0DD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5E31-8514-9742-8A7C-3A6A0D8B9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7EC8-0C5F-714D-9FFF-9B123D06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1625"/>
            <a:ext cx="8229600" cy="3394472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F14EB4-1296-344E-98B2-51EF38DA7D3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 descr="Black background.jpg">
            <a:extLst>
              <a:ext uri="{FF2B5EF4-FFF2-40B4-BE49-F238E27FC236}">
                <a16:creationId xmlns:a16="http://schemas.microsoft.com/office/drawing/2014/main" id="{02C2BA2E-DA63-BD4F-B67F-ADBB2DB39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9498" cy="796948"/>
          </a:xfrm>
          <a:prstGeom prst="rect">
            <a:avLst/>
          </a:prstGeom>
        </p:spPr>
      </p:pic>
      <p:pic>
        <p:nvPicPr>
          <p:cNvPr id="7" name="Picture 6" descr="NSF_LOGO_4-Color_bitmap_Logo.png">
            <a:extLst>
              <a:ext uri="{FF2B5EF4-FFF2-40B4-BE49-F238E27FC236}">
                <a16:creationId xmlns:a16="http://schemas.microsoft.com/office/drawing/2014/main" id="{AE953C63-CE39-3F4C-AE34-B5E8CD04AF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847" y="1"/>
            <a:ext cx="804153" cy="8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3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CB4D-EFBC-824E-9E76-2D11CCB1C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12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47F0-FE48-7240-8C74-196C95C0D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4C6B-5A3A-2648-86DC-AA32BA25D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62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7AA9-4F25-D340-A9E6-1F50CDB7A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47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71450"/>
            <a:ext cx="203835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96265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6DAD-EDFA-1344-A286-8D878DB9F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8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98525" y="111304"/>
            <a:ext cx="7573934" cy="294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756276"/>
            <a:ext cx="3498300" cy="38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uk-UA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/>
          </a:p>
        </p:txBody>
      </p:sp>
      <p:cxnSp>
        <p:nvCxnSpPr>
          <p:cNvPr id="65" name="Google Shape;65;p16"/>
          <p:cNvCxnSpPr/>
          <p:nvPr/>
        </p:nvCxnSpPr>
        <p:spPr>
          <a:xfrm>
            <a:off x="311700" y="608175"/>
            <a:ext cx="8471100" cy="16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" name="Google Shape;66;p16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5"/>
            <a:ext cx="704550" cy="50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00" y="1951"/>
            <a:ext cx="548700" cy="55115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/>
        </p:nvSpPr>
        <p:spPr>
          <a:xfrm>
            <a:off x="-557400" y="4930625"/>
            <a:ext cx="21075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 dirty="0"/>
              <a:t>LIGO-G22UVXY-vZ</a:t>
            </a:r>
            <a:endParaRPr sz="825" dirty="0"/>
          </a:p>
        </p:txBody>
      </p:sp>
    </p:spTree>
    <p:extLst>
      <p:ext uri="{BB962C8B-B14F-4D97-AF65-F5344CB8AC3E}">
        <p14:creationId xmlns:p14="http://schemas.microsoft.com/office/powerpoint/2010/main" val="329886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anchor="b">
            <a:normAutofit/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6A96C32-C9E0-0D4A-A5AD-AF864D154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1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E3C411-3639-9F43-9263-4C9C6D27C2E2}"/>
              </a:ext>
            </a:extLst>
          </p:cNvPr>
          <p:cNvSpPr/>
          <p:nvPr userDrawn="1"/>
        </p:nvSpPr>
        <p:spPr bwMode="auto">
          <a:xfrm>
            <a:off x="0" y="0"/>
            <a:ext cx="9144000" cy="514214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Black background.jpg">
            <a:extLst>
              <a:ext uri="{FF2B5EF4-FFF2-40B4-BE49-F238E27FC236}">
                <a16:creationId xmlns:a16="http://schemas.microsoft.com/office/drawing/2014/main" id="{704B8750-87FB-9149-A75F-A8E51211E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" cy="752475"/>
          </a:xfrm>
          <a:prstGeom prst="rect">
            <a:avLst/>
          </a:prstGeom>
        </p:spPr>
      </p:pic>
      <p:pic>
        <p:nvPicPr>
          <p:cNvPr id="9" name="Picture 8" descr="NSF_LOGO_4-Color_bitmap_Logo.png">
            <a:extLst>
              <a:ext uri="{FF2B5EF4-FFF2-40B4-BE49-F238E27FC236}">
                <a16:creationId xmlns:a16="http://schemas.microsoft.com/office/drawing/2014/main" id="{D84CA191-ABA6-5A4E-88FF-FD51428C1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939" y="1"/>
            <a:ext cx="1133061" cy="854237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1DF2942A-552D-224B-BA74-2F1E7E996A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28675"/>
            <a:ext cx="9132888" cy="28575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anchor="b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0525" y="4748046"/>
            <a:ext cx="1905000" cy="342900"/>
          </a:xfrm>
          <a:ln/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8644" y="4748046"/>
            <a:ext cx="2895600" cy="342900"/>
          </a:xfrm>
          <a:ln/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LIGO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3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F9A2-95AA-3147-B7D6-E21F47147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5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131D-D5C6-164B-BC81-A0F86F0DD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9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91B8AD-1896-AE4C-90FD-766F46E90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6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5E31-8514-9742-8A7C-3A6A0D8B9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78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7EC8-0C5F-714D-9FFF-9B123D06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81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CB4D-EFBC-824E-9E76-2D11CCB1C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0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47F0-FE48-7240-8C74-196C95C0D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6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4C6B-5A3A-2648-86DC-AA32BA25D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47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7AA9-4F25-D340-A9E6-1F50CDB7A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41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71450"/>
            <a:ext cx="203835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96265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6DAD-EDFA-1344-A286-8D878DB9F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3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98525" y="111304"/>
            <a:ext cx="7573934" cy="294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756276"/>
            <a:ext cx="3498300" cy="38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uk-UA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/>
          </a:p>
        </p:txBody>
      </p:sp>
      <p:cxnSp>
        <p:nvCxnSpPr>
          <p:cNvPr id="65" name="Google Shape;65;p16"/>
          <p:cNvCxnSpPr/>
          <p:nvPr/>
        </p:nvCxnSpPr>
        <p:spPr>
          <a:xfrm>
            <a:off x="311700" y="608175"/>
            <a:ext cx="8471100" cy="16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" name="Google Shape;66;p16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5"/>
            <a:ext cx="704550" cy="50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00" y="1951"/>
            <a:ext cx="548700" cy="55115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/>
        </p:nvSpPr>
        <p:spPr>
          <a:xfrm>
            <a:off x="-557400" y="4930625"/>
            <a:ext cx="21075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 dirty="0"/>
              <a:t>LIGO-G22UVXY-vZ</a:t>
            </a:r>
            <a:endParaRPr sz="825" dirty="0"/>
          </a:p>
        </p:txBody>
      </p:sp>
    </p:spTree>
    <p:extLst>
      <p:ext uri="{BB962C8B-B14F-4D97-AF65-F5344CB8AC3E}">
        <p14:creationId xmlns:p14="http://schemas.microsoft.com/office/powerpoint/2010/main" val="3987187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anchor="b">
            <a:normAutofit/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b"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6A96C32-C9E0-0D4A-A5AD-AF864D154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5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E3C411-3639-9F43-9263-4C9C6D27C2E2}"/>
              </a:ext>
            </a:extLst>
          </p:cNvPr>
          <p:cNvSpPr/>
          <p:nvPr userDrawn="1"/>
        </p:nvSpPr>
        <p:spPr bwMode="auto">
          <a:xfrm>
            <a:off x="0" y="0"/>
            <a:ext cx="9144000" cy="514214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Black background.jpg">
            <a:extLst>
              <a:ext uri="{FF2B5EF4-FFF2-40B4-BE49-F238E27FC236}">
                <a16:creationId xmlns:a16="http://schemas.microsoft.com/office/drawing/2014/main" id="{704B8750-87FB-9149-A75F-A8E51211E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3557" cy="752475"/>
          </a:xfrm>
          <a:prstGeom prst="rect">
            <a:avLst/>
          </a:prstGeom>
        </p:spPr>
      </p:pic>
      <p:pic>
        <p:nvPicPr>
          <p:cNvPr id="9" name="Picture 8" descr="NSF_LOGO_4-Color_bitmap_Logo.png">
            <a:extLst>
              <a:ext uri="{FF2B5EF4-FFF2-40B4-BE49-F238E27FC236}">
                <a16:creationId xmlns:a16="http://schemas.microsoft.com/office/drawing/2014/main" id="{D84CA191-ABA6-5A4E-88FF-FD51428C1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055" y="1"/>
            <a:ext cx="894945" cy="854237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1DF2942A-552D-224B-BA74-2F1E7E996A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28675"/>
            <a:ext cx="9132888" cy="28575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anchor="b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0525" y="4748046"/>
            <a:ext cx="1905000" cy="342900"/>
          </a:xfrm>
          <a:ln/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BBC5D6-E357-0C48-ACBE-64CB86AB2C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8644" y="4748046"/>
            <a:ext cx="2895600" cy="342900"/>
          </a:xfrm>
          <a:ln/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LIGO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42120-1CFB-984C-A5B4-66DFBEC17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4F9A2-95AA-3147-B7D6-E21F47147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34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131D-D5C6-164B-BC81-A0F86F0DD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5E31-8514-9742-8A7C-3A6A0D8B9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95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7EC8-0C5F-714D-9FFF-9B123D06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04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6CB4D-EFBC-824E-9E76-2D11CCB1C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95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47F0-FE48-7240-8C74-196C95C0D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1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4C6B-5A3A-2648-86DC-AA32BA25D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57AA9-4F25-D340-A9E6-1F50CDB7A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6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71450"/>
            <a:ext cx="203835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96265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6DAD-EDFA-1344-A286-8D878DB9F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06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98525" y="111304"/>
            <a:ext cx="7573934" cy="294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756276"/>
            <a:ext cx="3498300" cy="38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uk-UA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/>
          </a:p>
        </p:txBody>
      </p:sp>
      <p:cxnSp>
        <p:nvCxnSpPr>
          <p:cNvPr id="65" name="Google Shape;65;p16"/>
          <p:cNvCxnSpPr/>
          <p:nvPr/>
        </p:nvCxnSpPr>
        <p:spPr>
          <a:xfrm>
            <a:off x="311700" y="608175"/>
            <a:ext cx="8471100" cy="16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" name="Google Shape;66;p16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5"/>
            <a:ext cx="704550" cy="50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00" y="1951"/>
            <a:ext cx="548700" cy="55115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/>
        </p:nvSpPr>
        <p:spPr>
          <a:xfrm>
            <a:off x="-557400" y="4930625"/>
            <a:ext cx="21075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 dirty="0"/>
              <a:t>LIGO-G22UVXY-vZ</a:t>
            </a:r>
            <a:endParaRPr sz="825" dirty="0"/>
          </a:p>
        </p:txBody>
      </p:sp>
    </p:spTree>
    <p:extLst>
      <p:ext uri="{BB962C8B-B14F-4D97-AF65-F5344CB8AC3E}">
        <p14:creationId xmlns:p14="http://schemas.microsoft.com/office/powerpoint/2010/main" val="379421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B2E616-47C3-2D41-BF5D-8F80068D0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A3B8F9-A55F-9641-9B87-3AAD4A941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7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E03A0B-4407-FB48-A686-8E19959C3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9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3467D0-94E1-204F-B576-C4CD9C882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6A476-8169-CE42-BDCC-8E049A73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8006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</a:defRPr>
            </a:lvl1pPr>
          </a:lstStyle>
          <a:p>
            <a:fld id="{A1B1C1D3-0389-FC40-92CE-3038024EB7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54150" y="-49754"/>
            <a:ext cx="7239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4" y="4863704"/>
            <a:ext cx="282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6" y="2391966"/>
            <a:ext cx="354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6" y="2331244"/>
            <a:ext cx="523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794723"/>
            <a:ext cx="9132888" cy="28575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69664"/>
              </p:ext>
            </p:extLst>
          </p:nvPr>
        </p:nvGraphicFramePr>
        <p:xfrm>
          <a:off x="0" y="0"/>
          <a:ext cx="1037138" cy="74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5" imgW="4409524" imgH="3219899" progId="MSPhotoEd.3">
                  <p:embed/>
                </p:oleObj>
              </mc:Choice>
              <mc:Fallback>
                <p:oleObj name="Photo Editor Photo" r:id="rId15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37138" cy="748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582885" y="4781559"/>
            <a:ext cx="179408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Dawn VII, UBC, June 13, 2024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69027" y="4937600"/>
            <a:ext cx="10374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dirty="0">
                <a:solidFill>
                  <a:srgbClr val="000000"/>
                </a:solidFill>
              </a:rPr>
              <a:t>LIGO-G2102434</a:t>
            </a:r>
          </a:p>
        </p:txBody>
      </p:sp>
      <p:pic>
        <p:nvPicPr>
          <p:cNvPr id="13" name="Picture 12" descr="Black background.jpg">
            <a:extLst>
              <a:ext uri="{FF2B5EF4-FFF2-40B4-BE49-F238E27FC236}">
                <a16:creationId xmlns:a16="http://schemas.microsoft.com/office/drawing/2014/main" id="{2182E586-057B-034C-B954-152BF9F474D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3013" cy="792204"/>
          </a:xfrm>
          <a:prstGeom prst="rect">
            <a:avLst/>
          </a:prstGeom>
        </p:spPr>
      </p:pic>
      <p:pic>
        <p:nvPicPr>
          <p:cNvPr id="14" name="Picture 13" descr="NSF_LOGO_4-Color_bitmap_Logo.png">
            <a:extLst>
              <a:ext uri="{FF2B5EF4-FFF2-40B4-BE49-F238E27FC236}">
                <a16:creationId xmlns:a16="http://schemas.microsoft.com/office/drawing/2014/main" id="{4C1571AA-0608-7849-BE48-952D280C74C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817" y="0"/>
            <a:ext cx="791182" cy="795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9F45B2-0585-AC4D-83BF-5C5306D06C79}"/>
              </a:ext>
            </a:extLst>
          </p:cNvPr>
          <p:cNvSpPr txBox="1"/>
          <p:nvPr userDrawn="1"/>
        </p:nvSpPr>
        <p:spPr>
          <a:xfrm>
            <a:off x="57150" y="4889584"/>
            <a:ext cx="130730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dirty="0"/>
              <a:t>LIGO-G2401261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2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74804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825" 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2125" y="4799243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 algn="ctr">
              <a:defRPr sz="1050" b="1" 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5813" y="4780838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 algn="r"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97E2C501-34F0-B247-8496-69AEAAF3D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3657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57150"/>
            <a:ext cx="7239000" cy="857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132544" y="5027843"/>
            <a:ext cx="6649256" cy="23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056" tIns="34529" rIns="69056" bIns="34529" anchor="ctr">
            <a:norm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2"/>
                </a:solidFill>
                <a:latin typeface="Helvetica" charset="0"/>
                <a:cs typeface="+mn-cs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4" y="4863704"/>
            <a:ext cx="282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92500" lnSpcReduction="10000"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6" y="2391966"/>
            <a:ext cx="354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6" y="2331244"/>
            <a:ext cx="523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828675"/>
            <a:ext cx="9132888" cy="28575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graphicFrame>
        <p:nvGraphicFramePr>
          <p:cNvPr id="10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0042"/>
              </p:ext>
            </p:extLst>
          </p:nvPr>
        </p:nvGraphicFramePr>
        <p:xfrm>
          <a:off x="0" y="0"/>
          <a:ext cx="1366838" cy="74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103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748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q"/>
        <a:defRPr sz="18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q"/>
        <a:defRPr>
          <a:solidFill>
            <a:srgbClr val="000000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q"/>
        <a:defRPr sz="1200">
          <a:solidFill>
            <a:srgbClr val="000000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q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q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74804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825" 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2125" y="4799243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 algn="ctr">
              <a:defRPr sz="1050" b="1" 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5813" y="4780838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 algn="r"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97E2C501-34F0-B247-8496-69AEAAF3D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3657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57150"/>
            <a:ext cx="7239000" cy="857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132544" y="5027843"/>
            <a:ext cx="6649256" cy="23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056" tIns="34529" rIns="69056" bIns="34529" anchor="ctr">
            <a:norm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2"/>
                </a:solidFill>
                <a:latin typeface="Helvetica" charset="0"/>
                <a:cs typeface="+mn-cs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4" y="4863704"/>
            <a:ext cx="282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92500" lnSpcReduction="10000"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6" y="2391966"/>
            <a:ext cx="354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6" y="2331244"/>
            <a:ext cx="523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828675"/>
            <a:ext cx="9132888" cy="28575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graphicFrame>
        <p:nvGraphicFramePr>
          <p:cNvPr id="10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0042"/>
              </p:ext>
            </p:extLst>
          </p:nvPr>
        </p:nvGraphicFramePr>
        <p:xfrm>
          <a:off x="0" y="0"/>
          <a:ext cx="1366838" cy="74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103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748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q"/>
        <a:defRPr sz="18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q"/>
        <a:defRPr>
          <a:solidFill>
            <a:srgbClr val="000000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q"/>
        <a:defRPr sz="1200">
          <a:solidFill>
            <a:srgbClr val="000000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q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q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74804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825" 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LIGO-G2200382-v1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2125" y="4799243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 algn="ctr">
              <a:defRPr sz="1050" b="1" i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5813" y="4780838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normAutofit/>
          </a:bodyPr>
          <a:lstStyle>
            <a:lvl1pPr algn="r"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97E2C501-34F0-B247-8496-69AEAAF3D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3657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57150"/>
            <a:ext cx="7239000" cy="857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132544" y="5027843"/>
            <a:ext cx="6649256" cy="23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056" tIns="34529" rIns="69056" bIns="34529" anchor="ctr">
            <a:norm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2"/>
                </a:solidFill>
                <a:latin typeface="Helvetica" charset="0"/>
                <a:cs typeface="+mn-cs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4" y="4863704"/>
            <a:ext cx="282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92500" lnSpcReduction="10000"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6" y="2391966"/>
            <a:ext cx="3540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6" y="2331244"/>
            <a:ext cx="523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828675"/>
            <a:ext cx="9132888" cy="28575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lang="en-US" sz="1050">
              <a:cs typeface="+mn-cs"/>
            </a:endParaRPr>
          </a:p>
        </p:txBody>
      </p:sp>
      <p:graphicFrame>
        <p:nvGraphicFramePr>
          <p:cNvPr id="10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0042"/>
              </p:ext>
            </p:extLst>
          </p:nvPr>
        </p:nvGraphicFramePr>
        <p:xfrm>
          <a:off x="0" y="0"/>
          <a:ext cx="1366838" cy="74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103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748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0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q"/>
        <a:defRPr sz="18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q"/>
        <a:defRPr>
          <a:solidFill>
            <a:srgbClr val="000000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q"/>
        <a:defRPr sz="1200">
          <a:solidFill>
            <a:srgbClr val="000000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q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charset="2"/>
        <a:buChar char="q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15250" y="4800600"/>
            <a:ext cx="1428750" cy="342900"/>
          </a:xfrm>
        </p:spPr>
        <p:txBody>
          <a:bodyPr/>
          <a:lstStyle/>
          <a:p>
            <a:fld id="{A0E6DEC9-3FD8-4C48-9C22-0E3BBCDD807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39064" y="1502569"/>
            <a:ext cx="6095173" cy="346948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</a:pPr>
            <a:r>
              <a:rPr lang="en-US" sz="3200" b="1" i="1" dirty="0"/>
              <a:t>Perspectives on Dawn VII</a:t>
            </a:r>
            <a:endParaRPr lang="en-US" sz="2400" dirty="0"/>
          </a:p>
          <a:p>
            <a:pPr algn="r">
              <a:lnSpc>
                <a:spcPct val="90000"/>
              </a:lnSpc>
              <a:buNone/>
            </a:pPr>
            <a:endParaRPr lang="en-US" sz="2400" dirty="0"/>
          </a:p>
          <a:p>
            <a:pPr algn="ctr">
              <a:lnSpc>
                <a:spcPct val="90000"/>
              </a:lnSpc>
              <a:buNone/>
            </a:pPr>
            <a:r>
              <a:rPr lang="en-US" dirty="0"/>
              <a:t>David Reitze</a:t>
            </a:r>
            <a:endParaRPr lang="en-US" sz="1600" dirty="0"/>
          </a:p>
          <a:p>
            <a:pPr algn="ctr">
              <a:lnSpc>
                <a:spcPct val="90000"/>
              </a:lnSpc>
              <a:buNone/>
            </a:pPr>
            <a:r>
              <a:rPr lang="en-US" dirty="0"/>
              <a:t>Executive Director, LIGO Laboratory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</a:pPr>
            <a:endParaRPr lang="en-US" b="1" dirty="0"/>
          </a:p>
          <a:p>
            <a:pPr algn="ctr">
              <a:lnSpc>
                <a:spcPct val="90000"/>
              </a:lnSpc>
              <a:buFont typeface="Monotype Sorts" charset="0"/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4370" y="514579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LIGO-G2401261-v1</a:t>
            </a:r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D3E16-7FE8-BF52-D9BB-705617A3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6" y="1240556"/>
            <a:ext cx="2996855" cy="2975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6F4B5-B041-DD71-9578-97654E5E5E12}"/>
              </a:ext>
            </a:extLst>
          </p:cNvPr>
          <p:cNvSpPr txBox="1"/>
          <p:nvPr/>
        </p:nvSpPr>
        <p:spPr>
          <a:xfrm>
            <a:off x="470892" y="4216043"/>
            <a:ext cx="45867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/>
              <a:t>Slide Credit: Jeremy </a:t>
            </a:r>
            <a:r>
              <a:rPr lang="en-US" sz="1200" b="0" dirty="0" err="1"/>
              <a:t>Heyl</a:t>
            </a:r>
            <a:r>
              <a:rPr lang="en-US" sz="1200" b="0" dirty="0"/>
              <a:t>, UBC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A# (&amp; </a:t>
            </a:r>
            <a:r>
              <a:rPr lang="en-US" dirty="0" err="1">
                <a:solidFill>
                  <a:schemeClr val="tx1"/>
                </a:solidFill>
              </a:rPr>
              <a:t>Virgo_nEXT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625"/>
            <a:ext cx="5668794" cy="4105452"/>
          </a:xfrm>
        </p:spPr>
        <p:txBody>
          <a:bodyPr/>
          <a:lstStyle/>
          <a:p>
            <a:r>
              <a:rPr lang="en-US" sz="1400" kern="1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two compelling rationales for A#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kern="1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A# is a</a:t>
            </a:r>
            <a:r>
              <a:rPr lang="en-US" sz="1400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discovery machine (a la yesterday's science/</a:t>
            </a:r>
            <a:r>
              <a:rPr lang="en-US" sz="1400" kern="1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astro</a:t>
            </a:r>
            <a:r>
              <a:rPr lang="en-US" sz="1400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presentations).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 is also an essential step toward realizing CE ('retiring risk'...). </a:t>
            </a:r>
          </a:p>
          <a:p>
            <a:pPr lvl="2"/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 faces challenges in delivering 1</a:t>
            </a:r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0 dB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squeezing levels, 1.5MW arm cavity power (with concomitant challenges in coatings, thermal compensation, controls, …), low frequency Newtonian noise cancellation. </a:t>
            </a:r>
          </a:p>
          <a:p>
            <a:pPr lvl="3"/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well as managing and process large numbers of GW events.</a:t>
            </a:r>
          </a:p>
          <a:p>
            <a:pPr lvl="2"/>
            <a:r>
              <a:rPr lang="en-US" sz="1400" dirty="0">
                <a:latin typeface="Helvetica" pitchFamily="2" charset="0"/>
                <a:cs typeface="Times New Roman" panose="02020603050405020304" pitchFamily="18" charset="0"/>
              </a:rPr>
              <a:t>A# will have to address these also.</a:t>
            </a:r>
          </a:p>
          <a:p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Time scale for A# likely paced by availability of funding.</a:t>
            </a:r>
          </a:p>
          <a:p>
            <a:pPr lvl="1"/>
            <a:r>
              <a:rPr lang="en-US" sz="14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estimate that </a:t>
            </a:r>
            <a:r>
              <a:rPr lang="en-US" sz="14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A# could be online in 2033 based on current schedules for O4, O5. </a:t>
            </a:r>
          </a:p>
          <a:p>
            <a:pPr lvl="2"/>
            <a:r>
              <a:rPr lang="en-US" sz="1400" dirty="0">
                <a:latin typeface="Helvetica" pitchFamily="2" charset="0"/>
                <a:cs typeface="Times New Roman" panose="02020603050405020304" pitchFamily="18" charset="0"/>
              </a:rPr>
              <a:t>NB: Schedules are beholden to Time’s Arrow 😎</a:t>
            </a:r>
          </a:p>
          <a:p>
            <a:pPr lvl="1"/>
            <a:endParaRPr lang="en-US" sz="1400" kern="1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  <a:p>
            <a:endParaRPr lang="en-US" sz="1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9942FD-51E1-D62C-75DE-2EE7E02E56D8}"/>
              </a:ext>
            </a:extLst>
          </p:cNvPr>
          <p:cNvGrpSpPr/>
          <p:nvPr/>
        </p:nvGrpSpPr>
        <p:grpSpPr>
          <a:xfrm>
            <a:off x="5668794" y="2092459"/>
            <a:ext cx="3140411" cy="1723783"/>
            <a:chOff x="5322245" y="2092459"/>
            <a:chExt cx="3140411" cy="17237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1273B75-9E7F-7EEE-0A41-FCD5C1075958}"/>
                </a:ext>
              </a:extLst>
            </p:cNvPr>
            <p:cNvGrpSpPr/>
            <p:nvPr/>
          </p:nvGrpSpPr>
          <p:grpSpPr>
            <a:xfrm>
              <a:off x="5322245" y="2092459"/>
              <a:ext cx="3140411" cy="1723783"/>
              <a:chOff x="304800" y="1944715"/>
              <a:chExt cx="3824349" cy="212384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690ED6E-A463-73A0-1161-E1BB9B736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800" y="1944715"/>
                <a:ext cx="3824349" cy="2123841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AAF430-1B3C-50A9-6746-BF8079AF0146}"/>
                  </a:ext>
                </a:extLst>
              </p:cNvPr>
              <p:cNvSpPr/>
              <p:nvPr/>
            </p:nvSpPr>
            <p:spPr bwMode="auto">
              <a:xfrm>
                <a:off x="2568695" y="2516464"/>
                <a:ext cx="1490070" cy="258183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A37F93-BAA5-9457-7219-A190F7D80E35}"/>
                </a:ext>
              </a:extLst>
            </p:cNvPr>
            <p:cNvSpPr/>
            <p:nvPr/>
          </p:nvSpPr>
          <p:spPr bwMode="auto">
            <a:xfrm>
              <a:off x="7181270" y="2760040"/>
              <a:ext cx="1223589" cy="20955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953079-067B-7E0B-39D1-664453CEEB35}"/>
                </a:ext>
              </a:extLst>
            </p:cNvPr>
            <p:cNvSpPr/>
            <p:nvPr/>
          </p:nvSpPr>
          <p:spPr bwMode="auto">
            <a:xfrm>
              <a:off x="7181269" y="3168704"/>
              <a:ext cx="1223589" cy="209550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02EC8E-CEFF-9606-9214-B6A62B9B3649}"/>
                </a:ext>
              </a:extLst>
            </p:cNvPr>
            <p:cNvSpPr/>
            <p:nvPr/>
          </p:nvSpPr>
          <p:spPr bwMode="auto">
            <a:xfrm>
              <a:off x="7181268" y="3559918"/>
              <a:ext cx="1223589" cy="20955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ED37F6-04DF-2954-95F2-0A39F98F3E57}"/>
                </a:ext>
              </a:extLst>
            </p:cNvPr>
            <p:cNvSpPr/>
            <p:nvPr/>
          </p:nvSpPr>
          <p:spPr bwMode="auto">
            <a:xfrm>
              <a:off x="7181268" y="2987759"/>
              <a:ext cx="1223589" cy="162775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D25EEBD-1C14-8476-4A07-AD25A0833B4D}"/>
              </a:ext>
            </a:extLst>
          </p:cNvPr>
          <p:cNvSpPr txBox="1"/>
          <p:nvPr/>
        </p:nvSpPr>
        <p:spPr>
          <a:xfrm>
            <a:off x="5748599" y="1767728"/>
            <a:ext cx="3156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u="sng" dirty="0">
                <a:latin typeface="Helvetica" pitchFamily="2" charset="0"/>
              </a:rPr>
              <a:t>Top Level Design Parameters for A+, A</a:t>
            </a:r>
            <a:r>
              <a:rPr lang="en-US" sz="1200" b="0" u="sng" baseline="30000" dirty="0">
                <a:latin typeface="Helvetica" pitchFamily="2" charset="0"/>
              </a:rPr>
              <a:t>#, </a:t>
            </a:r>
            <a:r>
              <a:rPr lang="en-US" sz="1200" b="0" u="sng" dirty="0">
                <a:latin typeface="Helvetica" pitchFamily="2" charset="0"/>
              </a:rPr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39946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A0EA-7E50-07D2-3FC9-EAA49A11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</a:t>
            </a:r>
            <a:r>
              <a:rPr lang="en-US" dirty="0" err="1"/>
              <a:t>Aundha</a:t>
            </a:r>
            <a:r>
              <a:rPr lang="en-US" dirty="0"/>
              <a:t> Observatory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89441-96E6-C106-4FE6-992A4971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6" y="1011041"/>
            <a:ext cx="5130800" cy="3394472"/>
          </a:xfrm>
        </p:spPr>
        <p:txBody>
          <a:bodyPr/>
          <a:lstStyle/>
          <a:p>
            <a:r>
              <a:rPr lang="en-US" sz="20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 c</a:t>
            </a:r>
            <a:r>
              <a:rPr lang="en-US" sz="20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urrent ‘official’ schedule is for LAO to come online in 2030.</a:t>
            </a:r>
          </a:p>
          <a:p>
            <a:pPr lvl="1"/>
            <a:r>
              <a:rPr lang="en-US" sz="20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Using A+ technolog</a:t>
            </a:r>
            <a:r>
              <a:rPr lang="en-US" sz="20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ies (squeezing/filter cavity, A+ O5 coatings)</a:t>
            </a:r>
            <a:endParaRPr lang="en-US" sz="20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my opinion, that is optimistic.  I would estimate 2032-2033 based on current pace of progress</a:t>
            </a:r>
          </a:p>
          <a:p>
            <a:r>
              <a:rPr lang="en-US" sz="20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sensitivity?  100 </a:t>
            </a:r>
            <a:r>
              <a:rPr lang="en-US" sz="20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Mpc</a:t>
            </a:r>
            <a:r>
              <a:rPr lang="en-US" sz="20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150 </a:t>
            </a:r>
            <a:r>
              <a:rPr lang="en-US" sz="2000" dirty="0" err="1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Mpc</a:t>
            </a:r>
            <a:r>
              <a:rPr lang="en-US" sz="20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 Anybody’s guess at this point… </a:t>
            </a:r>
            <a:endParaRPr lang="en-US" sz="20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192A0-2855-DC0B-43DF-F596AD3F4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LIGO-India Observatory Facility Design Concept&#10;">
            <a:extLst>
              <a:ext uri="{FF2B5EF4-FFF2-40B4-BE49-F238E27FC236}">
                <a16:creationId xmlns:a16="http://schemas.microsoft.com/office/drawing/2014/main" id="{E92B63C6-AB21-3EC2-BDB9-79B1B94B10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313" y="1536917"/>
            <a:ext cx="3706473" cy="206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A0EA-7E50-07D2-3FC9-EAA49A11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Explorer (&amp; Einstein Telescope)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89441-96E6-C106-4FE6-992A4971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17" y="1651902"/>
            <a:ext cx="8502445" cy="339447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LIGO Lab fully supports the CE design effort. </a:t>
            </a:r>
          </a:p>
          <a:p>
            <a:pPr marL="300038" lvl="1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LIGO Lab has no formal role in the CE P</a:t>
            </a:r>
            <a:r>
              <a:rPr lang="en-US" sz="2000" kern="1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roject. </a:t>
            </a:r>
            <a:endParaRPr lang="en-US" sz="2000" kern="1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0038" lvl="1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yet, m</a:t>
            </a:r>
            <a:r>
              <a:rPr lang="en-US" sz="2000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any key Lab staff are involved in CE design efforts.</a:t>
            </a:r>
          </a:p>
          <a:p>
            <a:pPr marL="600075" lvl="2"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acuum system, many aspects of IFO design, site identification/evaluation, Education/Public Outreach</a:t>
            </a:r>
          </a:p>
          <a:p>
            <a:pPr marL="600075" lvl="2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Maintaining this support while continuing to carry out LIGO-Virgo-KAGRA (</a:t>
            </a:r>
            <a:r>
              <a:rPr lang="en-US" sz="2000" i="1" kern="1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IGWN)</a:t>
            </a:r>
            <a:r>
              <a:rPr lang="en-US" sz="2000" i="1" kern="100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mission will require resource careful management.</a:t>
            </a:r>
          </a:p>
          <a:p>
            <a:pPr marL="300038" lvl="1"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field GW astrophysics is still growing, limited by </a:t>
            </a:r>
            <a:r>
              <a:rPr lang="en-US" sz="2000" kern="100" dirty="0" err="1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funding and ii) people</a:t>
            </a:r>
          </a:p>
          <a:p>
            <a:pPr marL="300038" lvl="1"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192A0-2855-DC0B-43DF-F596AD3F4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D39F-AA91-966B-E612-F326659A48D5}"/>
              </a:ext>
            </a:extLst>
          </p:cNvPr>
          <p:cNvSpPr/>
          <p:nvPr/>
        </p:nvSpPr>
        <p:spPr bwMode="auto">
          <a:xfrm>
            <a:off x="1742829" y="1006960"/>
            <a:ext cx="5947019" cy="445477"/>
          </a:xfrm>
          <a:custGeom>
            <a:avLst/>
            <a:gdLst>
              <a:gd name="connsiteX0" fmla="*/ 0 w 5947019"/>
              <a:gd name="connsiteY0" fmla="*/ 0 h 445477"/>
              <a:gd name="connsiteX1" fmla="*/ 601310 w 5947019"/>
              <a:gd name="connsiteY1" fmla="*/ 0 h 445477"/>
              <a:gd name="connsiteX2" fmla="*/ 1083679 w 5947019"/>
              <a:gd name="connsiteY2" fmla="*/ 0 h 445477"/>
              <a:gd name="connsiteX3" fmla="*/ 1863399 w 5947019"/>
              <a:gd name="connsiteY3" fmla="*/ 0 h 445477"/>
              <a:gd name="connsiteX4" fmla="*/ 2464709 w 5947019"/>
              <a:gd name="connsiteY4" fmla="*/ 0 h 445477"/>
              <a:gd name="connsiteX5" fmla="*/ 3066019 w 5947019"/>
              <a:gd name="connsiteY5" fmla="*/ 0 h 445477"/>
              <a:gd name="connsiteX6" fmla="*/ 3845739 w 5947019"/>
              <a:gd name="connsiteY6" fmla="*/ 0 h 445477"/>
              <a:gd name="connsiteX7" fmla="*/ 4387578 w 5947019"/>
              <a:gd name="connsiteY7" fmla="*/ 0 h 445477"/>
              <a:gd name="connsiteX8" fmla="*/ 5167299 w 5947019"/>
              <a:gd name="connsiteY8" fmla="*/ 0 h 445477"/>
              <a:gd name="connsiteX9" fmla="*/ 5947019 w 5947019"/>
              <a:gd name="connsiteY9" fmla="*/ 0 h 445477"/>
              <a:gd name="connsiteX10" fmla="*/ 5947019 w 5947019"/>
              <a:gd name="connsiteY10" fmla="*/ 445477 h 445477"/>
              <a:gd name="connsiteX11" fmla="*/ 5286239 w 5947019"/>
              <a:gd name="connsiteY11" fmla="*/ 445477 h 445477"/>
              <a:gd name="connsiteX12" fmla="*/ 4684929 w 5947019"/>
              <a:gd name="connsiteY12" fmla="*/ 445477 h 445477"/>
              <a:gd name="connsiteX13" fmla="*/ 3905209 w 5947019"/>
              <a:gd name="connsiteY13" fmla="*/ 445477 h 445477"/>
              <a:gd name="connsiteX14" fmla="*/ 3125489 w 5947019"/>
              <a:gd name="connsiteY14" fmla="*/ 445477 h 445477"/>
              <a:gd name="connsiteX15" fmla="*/ 2583649 w 5947019"/>
              <a:gd name="connsiteY15" fmla="*/ 445477 h 445477"/>
              <a:gd name="connsiteX16" fmla="*/ 1922869 w 5947019"/>
              <a:gd name="connsiteY16" fmla="*/ 445477 h 445477"/>
              <a:gd name="connsiteX17" fmla="*/ 1143149 w 5947019"/>
              <a:gd name="connsiteY17" fmla="*/ 445477 h 445477"/>
              <a:gd name="connsiteX18" fmla="*/ 0 w 5947019"/>
              <a:gd name="connsiteY18" fmla="*/ 445477 h 445477"/>
              <a:gd name="connsiteX19" fmla="*/ 0 w 5947019"/>
              <a:gd name="connsiteY19" fmla="*/ 0 h 44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47019" h="445477" extrusionOk="0">
                <a:moveTo>
                  <a:pt x="0" y="0"/>
                </a:moveTo>
                <a:cubicBezTo>
                  <a:pt x="264003" y="-22693"/>
                  <a:pt x="332093" y="-26540"/>
                  <a:pt x="601310" y="0"/>
                </a:cubicBezTo>
                <a:cubicBezTo>
                  <a:pt x="870527" y="26540"/>
                  <a:pt x="972657" y="8890"/>
                  <a:pt x="1083679" y="0"/>
                </a:cubicBezTo>
                <a:cubicBezTo>
                  <a:pt x="1194701" y="-8890"/>
                  <a:pt x="1670008" y="20555"/>
                  <a:pt x="1863399" y="0"/>
                </a:cubicBezTo>
                <a:cubicBezTo>
                  <a:pt x="2056790" y="-20555"/>
                  <a:pt x="2271603" y="16561"/>
                  <a:pt x="2464709" y="0"/>
                </a:cubicBezTo>
                <a:cubicBezTo>
                  <a:pt x="2657815" y="-16561"/>
                  <a:pt x="2932450" y="-26767"/>
                  <a:pt x="3066019" y="0"/>
                </a:cubicBezTo>
                <a:cubicBezTo>
                  <a:pt x="3199588" y="26767"/>
                  <a:pt x="3668666" y="-20507"/>
                  <a:pt x="3845739" y="0"/>
                </a:cubicBezTo>
                <a:cubicBezTo>
                  <a:pt x="4022812" y="20507"/>
                  <a:pt x="4243824" y="-3422"/>
                  <a:pt x="4387578" y="0"/>
                </a:cubicBezTo>
                <a:cubicBezTo>
                  <a:pt x="4531332" y="3422"/>
                  <a:pt x="5011001" y="-31419"/>
                  <a:pt x="5167299" y="0"/>
                </a:cubicBezTo>
                <a:cubicBezTo>
                  <a:pt x="5323597" y="31419"/>
                  <a:pt x="5787413" y="-27121"/>
                  <a:pt x="5947019" y="0"/>
                </a:cubicBezTo>
                <a:cubicBezTo>
                  <a:pt x="5938027" y="128656"/>
                  <a:pt x="5954586" y="238887"/>
                  <a:pt x="5947019" y="445477"/>
                </a:cubicBezTo>
                <a:cubicBezTo>
                  <a:pt x="5750870" y="433351"/>
                  <a:pt x="5517780" y="436166"/>
                  <a:pt x="5286239" y="445477"/>
                </a:cubicBezTo>
                <a:cubicBezTo>
                  <a:pt x="5054698" y="454788"/>
                  <a:pt x="4851092" y="427899"/>
                  <a:pt x="4684929" y="445477"/>
                </a:cubicBezTo>
                <a:cubicBezTo>
                  <a:pt x="4518766" y="463056"/>
                  <a:pt x="4239655" y="427171"/>
                  <a:pt x="3905209" y="445477"/>
                </a:cubicBezTo>
                <a:cubicBezTo>
                  <a:pt x="3570763" y="463783"/>
                  <a:pt x="3427107" y="422162"/>
                  <a:pt x="3125489" y="445477"/>
                </a:cubicBezTo>
                <a:cubicBezTo>
                  <a:pt x="2823871" y="468792"/>
                  <a:pt x="2732506" y="418550"/>
                  <a:pt x="2583649" y="445477"/>
                </a:cubicBezTo>
                <a:cubicBezTo>
                  <a:pt x="2434792" y="472404"/>
                  <a:pt x="2067014" y="457501"/>
                  <a:pt x="1922869" y="445477"/>
                </a:cubicBezTo>
                <a:cubicBezTo>
                  <a:pt x="1778724" y="433453"/>
                  <a:pt x="1304207" y="482767"/>
                  <a:pt x="1143149" y="445477"/>
                </a:cubicBezTo>
                <a:cubicBezTo>
                  <a:pt x="982091" y="408187"/>
                  <a:pt x="444536" y="494359"/>
                  <a:pt x="0" y="445477"/>
                </a:cubicBezTo>
                <a:cubicBezTo>
                  <a:pt x="-5010" y="306069"/>
                  <a:pt x="11246" y="132130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 is the US pillar of the future of GW astrophysics </a:t>
            </a:r>
          </a:p>
        </p:txBody>
      </p:sp>
    </p:spTree>
    <p:extLst>
      <p:ext uri="{BB962C8B-B14F-4D97-AF65-F5344CB8AC3E}">
        <p14:creationId xmlns:p14="http://schemas.microsoft.com/office/powerpoint/2010/main" val="6310518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0900043-v2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0900043-v2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0900043-v2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118132</TotalTime>
  <Words>345</Words>
  <Application>Microsoft Macintosh PowerPoint</Application>
  <PresentationFormat>On-screen Show (16:9)</PresentationFormat>
  <Paragraphs>40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Helvetica</vt:lpstr>
      <vt:lpstr>Monotype Sorts</vt:lpstr>
      <vt:lpstr>Times New Roman</vt:lpstr>
      <vt:lpstr>Wingdings</vt:lpstr>
      <vt:lpstr>Default Design</vt:lpstr>
      <vt:lpstr>2_F0900043-v2</vt:lpstr>
      <vt:lpstr>1_F0900043-v2</vt:lpstr>
      <vt:lpstr>F0900043-v2</vt:lpstr>
      <vt:lpstr>Photo Editor Photo</vt:lpstr>
      <vt:lpstr>PowerPoint Presentation</vt:lpstr>
      <vt:lpstr>A# (&amp; Virgo_nEXT)</vt:lpstr>
      <vt:lpstr>LIGO Aundha Observatory</vt:lpstr>
      <vt:lpstr>Cosmic Explorer (&amp; Einstein Telescope)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sanders</dc:creator>
  <cp:lastModifiedBy>Reitze, David H.</cp:lastModifiedBy>
  <cp:revision>1559</cp:revision>
  <cp:lastPrinted>2019-12-10T01:30:12Z</cp:lastPrinted>
  <dcterms:created xsi:type="dcterms:W3CDTF">2001-01-17T17:06:57Z</dcterms:created>
  <dcterms:modified xsi:type="dcterms:W3CDTF">2024-06-13T22:03:58Z</dcterms:modified>
</cp:coreProperties>
</file>