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4" r:id="rId3"/>
    <p:sldId id="268" r:id="rId4"/>
    <p:sldId id="258" r:id="rId5"/>
    <p:sldId id="259" r:id="rId6"/>
    <p:sldId id="267" r:id="rId7"/>
    <p:sldId id="261" r:id="rId8"/>
    <p:sldId id="265" r:id="rId9"/>
    <p:sldId id="266" r:id="rId10"/>
    <p:sldId id="269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0C5"/>
    <a:srgbClr val="F88C10"/>
    <a:srgbClr val="A9E4F3"/>
    <a:srgbClr val="89D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262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8C8496-C257-6B49-8741-A4B13DAAA7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3537E-67FF-0F4B-8136-5F3B2A796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B582E-9FC1-BA43-A08A-1E0CACA4EFCA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EC512-866D-2646-BA4A-50F404DBF6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8428E-BACF-D841-8372-45B876D3C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0410D-6661-4E44-B312-474106440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3FF38-120B-6D4C-8DF2-BDE159F6DFF3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0DF5B-E854-F443-A09C-BF40AB456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1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D175D8-8AF3-3C44-9EB1-287E28F5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EE438-4FDF-244A-B1B1-36E3F80A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FED70-34DA-214D-B75F-739CFA68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5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G2401313-v1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6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G2401313-v1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9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2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G2401313-v1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1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inyurl.com/GWANW202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missions/webb/first-of-its-kind-detection-made-in-striking-new-webb-image/?utm_source=FLICKR&amp;utm_medium=James+Webb+Space+Telescope&amp;utm_campaign=NASASocial&amp;linkId=476154541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s://www.npl.washington.edu/eotwash/https%3A/www.npl.washington.edu/eotwash/gwanw2024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p.wwu.edu/gravity/gwanw20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ashington.zoom.us/j/95644215436" TargetMode="External"/><Relationship Id="rId4" Type="http://schemas.openxmlformats.org/officeDocument/2006/relationships/hyperlink" Target="https://dcc.ligo.org/cgi-bin/private/DocDB/DisplayMeeting?conferenceid=118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inyurl.com/GWANW202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75543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og.ligo-wa.caltech.edu/aLOG/index.php?callRep=7579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230120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roof and a cloud in the sky&#10;&#10;Description automatically generated">
            <a:extLst>
              <a:ext uri="{FF2B5EF4-FFF2-40B4-BE49-F238E27FC236}">
                <a16:creationId xmlns:a16="http://schemas.microsoft.com/office/drawing/2014/main" id="{09459D11-1EAC-AC46-8C36-F535F1A61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4509CE3-5764-DB40-9C6D-63B273F7B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1227"/>
            <a:ext cx="9143999" cy="1937165"/>
          </a:xfrm>
          <a:effectLst>
            <a:outerShdw blurRad="228600" dist="63500" dir="2760000" algn="l" rotWithShape="0">
              <a:schemeClr val="bg1"/>
            </a:outerShdw>
          </a:effectLst>
        </p:spPr>
        <p:txBody>
          <a:bodyPr anchor="ctr"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Gravitational Wave Astronomy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North-West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7</a:t>
            </a:r>
            <a:r>
              <a:rPr lang="en-US" sz="3600" b="1" i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 Annual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GWANW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Jun 24-26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BE252-FFA7-3D4A-BB37-A96A98C0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81F17AB-09A4-2F40-9D51-36CDD4C8D445}" type="slidenum">
              <a:rPr lang="en-US" smtClean="0"/>
              <a:t>1</a:t>
            </a:fld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7B7AC72-0D31-A943-AEB2-7E58CF65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6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603E-D4C6-7C41-A34C-63AE03AB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300" b="1" dirty="0">
                <a:latin typeface="+mn-lt"/>
              </a:rPr>
              <a:t>LHO Site Tour 9:30a – 10:45a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831A-E2B3-654E-893D-DD8ED8110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33" y="753564"/>
            <a:ext cx="8389226" cy="56051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Please split into yourself into the following groups:</a:t>
            </a:r>
          </a:p>
          <a:p>
            <a:pPr lvl="1"/>
            <a:r>
              <a:rPr lang="en-US" dirty="0"/>
              <a:t>BEGINNER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“I’m new to gravitational wave physics, let alone the detector” [main location, control room; “highlight location” on to the roof]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dirty="0"/>
              <a:t>INTERMEDIATE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 do data analysis, and I think I know a bit about how the detector works, but I’d love to see in person, and I can take in *some* details.” [a bit of time in the control room, “highlight location" high-level, general walk through the LVEA]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dirty="0"/>
              <a:t>EXPERT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“I’ve been to the observatories before, I’d love to hear what’s new since last year, and to pick your brain about some specific technical details.”  [“highlight location" is the Electronics Racks and the HAM567 area]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dirty="0"/>
              <a:t>I DON’T WANNA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“I need a break from people,” “My email inbox is on fire,” “It’s too hot outside,” “I’m too old for that” “I’d  rather to talk with long-lost colleagues instead” Whatever the reason – you do you! 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LExC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will remain open and cool.</a:t>
            </a:r>
          </a:p>
          <a:p>
            <a:pPr lvl="1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US" dirty="0"/>
              <a:t>We have 4 tour guides, so we can split up one of the groups if one is big 	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Camilla Compton, Sheila Dwyer, Jeff Kissel, TJ Shaffer</a:t>
            </a:r>
          </a:p>
          <a:p>
            <a:endParaRPr lang="en-US" dirty="0"/>
          </a:p>
          <a:p>
            <a:r>
              <a:rPr lang="en-US" dirty="0"/>
              <a:t>All tour guides can cover all levels, so Ask Us Anything!</a:t>
            </a:r>
          </a:p>
          <a:p>
            <a:endParaRPr lang="en-US" dirty="0"/>
          </a:p>
          <a:p>
            <a:r>
              <a:rPr lang="en-US" dirty="0"/>
              <a:t>Please wear comfortable, close-toed shoes.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1ABCD-751E-224F-A8A2-FB84294A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446DC-F5E5-A34B-8FC9-40C953D9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5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C09F-0532-9044-8475-D687CAA5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Conference Dinner: </a:t>
            </a:r>
            <a:r>
              <a:rPr lang="en-US" b="1" dirty="0"/>
              <a:t>Essential Food Order!!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2DFBC-FF04-2840-BA8F-D09EA464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44E24-A3A0-9E4A-A9B7-1F1D4D76D7A7}"/>
              </a:ext>
            </a:extLst>
          </p:cNvPr>
          <p:cNvSpPr txBox="1"/>
          <p:nvPr/>
        </p:nvSpPr>
        <p:spPr>
          <a:xfrm>
            <a:off x="1840677" y="4702628"/>
            <a:ext cx="5342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effectLst/>
                <a:latin typeface="Helvetica" pitchFamily="2" charset="0"/>
                <a:hlinkClick r:id="rId2"/>
              </a:rPr>
              <a:t>https://tinyurl.com/GWANW2024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1EC8C-088F-7149-9BAA-1B4664A2E102}"/>
              </a:ext>
            </a:extLst>
          </p:cNvPr>
          <p:cNvSpPr txBox="1"/>
          <p:nvPr/>
        </p:nvSpPr>
        <p:spPr>
          <a:xfrm>
            <a:off x="3111333" y="5296394"/>
            <a:ext cx="2956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Please Complete the form by 12:00p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AA107-9492-244C-9719-E467A32E4B5D}"/>
              </a:ext>
            </a:extLst>
          </p:cNvPr>
          <p:cNvSpPr txBox="1"/>
          <p:nvPr/>
        </p:nvSpPr>
        <p:spPr>
          <a:xfrm>
            <a:off x="368135" y="1140030"/>
            <a:ext cx="1508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Dinner at </a:t>
            </a:r>
            <a:r>
              <a:rPr lang="en-US" b="1" dirty="0"/>
              <a:t>Proof Pasco</a:t>
            </a:r>
          </a:p>
          <a:p>
            <a:endParaRPr lang="en-US" b="1" dirty="0"/>
          </a:p>
          <a:p>
            <a:r>
              <a:rPr lang="en-US" b="1" dirty="0" err="1"/>
              <a:t>Teusday</a:t>
            </a:r>
            <a:r>
              <a:rPr lang="en-US" b="1" dirty="0"/>
              <a:t> 6/25</a:t>
            </a:r>
          </a:p>
          <a:p>
            <a:r>
              <a:rPr lang="en-US" b="1" dirty="0"/>
              <a:t>18:30 PDT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25E10-87E2-F144-A9A1-E2C04233E0B8}"/>
              </a:ext>
            </a:extLst>
          </p:cNvPr>
          <p:cNvSpPr txBox="1"/>
          <p:nvPr/>
        </p:nvSpPr>
        <p:spPr>
          <a:xfrm>
            <a:off x="342404" y="2871849"/>
            <a:ext cx="1712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6627 Burden Blvd Suite C, Pasco, WA 99301</a:t>
            </a:r>
          </a:p>
          <a:p>
            <a:endParaRPr lang="en-US" b="1" dirty="0"/>
          </a:p>
          <a:p>
            <a:r>
              <a:rPr lang="en-US" b="1" dirty="0"/>
              <a:t>(1/2 hour drive from LHO)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F7320-4D58-A948-86D0-37A8F513A2D1}"/>
              </a:ext>
            </a:extLst>
          </p:cNvPr>
          <p:cNvSpPr txBox="1"/>
          <p:nvPr/>
        </p:nvSpPr>
        <p:spPr>
          <a:xfrm>
            <a:off x="6662057" y="2123151"/>
            <a:ext cx="2101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 the QR Code, or </a:t>
            </a:r>
            <a:r>
              <a:rPr lang="en-US" dirty="0" err="1"/>
              <a:t>tinyurl</a:t>
            </a:r>
            <a:r>
              <a:rPr lang="en-US" dirty="0"/>
              <a:t> Link below to order your food via Google Forms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072678F-9520-3D41-AF88-576B974D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pic>
        <p:nvPicPr>
          <p:cNvPr id="8" name="Picture 7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08C5F70-83CE-5E4A-AF1F-D8E2988DA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325" y="714704"/>
            <a:ext cx="3841530" cy="38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44AC-1A39-D14C-9601-D888E805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Human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31DD8-0C60-A145-9BE3-477E9F5B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09" y="697471"/>
            <a:ext cx="6828311" cy="2544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Bathrooms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Water Stations </a:t>
            </a:r>
            <a:r>
              <a:rPr lang="en-US" sz="2000" dirty="0"/>
              <a:t>are Behind </a:t>
            </a:r>
            <a:r>
              <a:rPr lang="en-US" sz="2000" dirty="0">
                <a:solidFill>
                  <a:srgbClr val="00B050"/>
                </a:solidFill>
              </a:rPr>
              <a:t>You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Evacuation Areas for </a:t>
            </a:r>
            <a:r>
              <a:rPr lang="en-US" sz="2000" dirty="0">
                <a:solidFill>
                  <a:srgbClr val="F88C10"/>
                </a:solidFill>
              </a:rPr>
              <a:t>Fire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Lock-down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Emergencies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Coffee and Tea </a:t>
            </a:r>
            <a:r>
              <a:rPr lang="en-US" sz="2000" dirty="0"/>
              <a:t>mugs are available for your sustainable use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Lunch, snacks, and dinner are provided for each day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D3691-C25E-2249-80AE-72E585D7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A picture containing aerial photography, scale model, intersection, urban design&#10;&#10;Description automatically generated">
            <a:extLst>
              <a:ext uri="{FF2B5EF4-FFF2-40B4-BE49-F238E27FC236}">
                <a16:creationId xmlns:a16="http://schemas.microsoft.com/office/drawing/2014/main" id="{4B52D3BD-0D2B-E64D-8889-80FF52C6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47" y="3098888"/>
            <a:ext cx="7305056" cy="3661822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11B9652E-F4AF-B248-8B39-54E7FC83C3C8}"/>
              </a:ext>
            </a:extLst>
          </p:cNvPr>
          <p:cNvSpPr/>
          <p:nvPr/>
        </p:nvSpPr>
        <p:spPr>
          <a:xfrm>
            <a:off x="3562599" y="4113298"/>
            <a:ext cx="349392" cy="636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73C3910-C9CE-D046-8590-FE7550F15DCC}"/>
              </a:ext>
            </a:extLst>
          </p:cNvPr>
          <p:cNvSpPr/>
          <p:nvPr/>
        </p:nvSpPr>
        <p:spPr>
          <a:xfrm>
            <a:off x="2717472" y="4669459"/>
            <a:ext cx="349392" cy="636833"/>
          </a:xfrm>
          <a:prstGeom prst="downArrow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6080341-9BFE-814D-AC11-AF9044666BA7}"/>
              </a:ext>
            </a:extLst>
          </p:cNvPr>
          <p:cNvSpPr/>
          <p:nvPr/>
        </p:nvSpPr>
        <p:spPr>
          <a:xfrm>
            <a:off x="7370619" y="3681828"/>
            <a:ext cx="349392" cy="636833"/>
          </a:xfrm>
          <a:prstGeom prst="downArrow">
            <a:avLst/>
          </a:prstGeom>
          <a:solidFill>
            <a:srgbClr val="F88C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8E8566F-7679-224B-A8FE-D018C9336F41}"/>
              </a:ext>
            </a:extLst>
          </p:cNvPr>
          <p:cNvSpPr/>
          <p:nvPr/>
        </p:nvSpPr>
        <p:spPr>
          <a:xfrm>
            <a:off x="4724400" y="3731308"/>
            <a:ext cx="349392" cy="63683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0A4E739E-BE33-AE41-BD8B-2F8DAF49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EEF5-ECDE-E247-9CA8-23C1CD4F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Human Things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72A95-1771-0C4D-955E-F29755C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E6B15-E79C-084D-8A70-CFEA8B98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2CE8E543-10FE-F840-9401-52AEEF77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4" y="599088"/>
            <a:ext cx="5156933" cy="5901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7E3085-AE62-2147-850B-F0782C8E5F9E}"/>
              </a:ext>
            </a:extLst>
          </p:cNvPr>
          <p:cNvSpPr txBox="1"/>
          <p:nvPr/>
        </p:nvSpPr>
        <p:spPr>
          <a:xfrm>
            <a:off x="5402316" y="1208690"/>
            <a:ext cx="36155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It’s </a:t>
            </a:r>
            <a:r>
              <a:rPr lang="en-US" sz="2800" dirty="0">
                <a:solidFill>
                  <a:srgbClr val="FF0000"/>
                </a:solidFill>
              </a:rPr>
              <a:t>HOT</a:t>
            </a:r>
            <a:r>
              <a:rPr lang="en-US" sz="2800" dirty="0"/>
              <a:t> in the desert.</a:t>
            </a:r>
          </a:p>
          <a:p>
            <a:endParaRPr lang="en-US" dirty="0"/>
          </a:p>
          <a:p>
            <a:r>
              <a:rPr lang="en-US" dirty="0"/>
              <a:t>The UV index is </a:t>
            </a:r>
            <a:r>
              <a:rPr lang="en-US" dirty="0">
                <a:solidFill>
                  <a:srgbClr val="FFFF00"/>
                </a:solidFill>
              </a:rPr>
              <a:t>VERY HIGH</a:t>
            </a:r>
          </a:p>
          <a:p>
            <a:r>
              <a:rPr lang="en-US" dirty="0"/>
              <a:t>The wind is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NON-EXISTENT</a:t>
            </a:r>
          </a:p>
          <a:p>
            <a:r>
              <a:rPr lang="en-US" dirty="0"/>
              <a:t>Fire Danger </a:t>
            </a:r>
            <a:r>
              <a:rPr lang="en-US" dirty="0">
                <a:solidFill>
                  <a:srgbClr val="F88C10"/>
                </a:solidFill>
              </a:rPr>
              <a:t>HIGH</a:t>
            </a:r>
          </a:p>
          <a:p>
            <a:endParaRPr lang="en-US" dirty="0"/>
          </a:p>
          <a:p>
            <a:r>
              <a:rPr lang="en-US" dirty="0"/>
              <a:t>When outside, we strongly recommend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Wear a 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Wear sunscreen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 personal source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Drink that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Holler if you’re feeling it and would like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Watch out for others</a:t>
            </a:r>
          </a:p>
        </p:txBody>
      </p:sp>
    </p:spTree>
    <p:extLst>
      <p:ext uri="{BB962C8B-B14F-4D97-AF65-F5344CB8AC3E}">
        <p14:creationId xmlns:p14="http://schemas.microsoft.com/office/powerpoint/2010/main" val="117757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stars and nebula in space&#10;&#10;Description automatically generated with medium confidence">
            <a:extLst>
              <a:ext uri="{FF2B5EF4-FFF2-40B4-BE49-F238E27FC236}">
                <a16:creationId xmlns:a16="http://schemas.microsoft.com/office/drawing/2014/main" id="{2CA756EE-AB5B-B04B-BD14-A44E5D5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7"/>
            <a:ext cx="9144000" cy="579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AD422-F200-1342-9C8F-1A3D40C0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28" y="458146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This is a safe space.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AAEF6-D1E3-0747-984D-61AE6654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062" y="1201167"/>
            <a:ext cx="8577197" cy="36457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Take your time. Be patient. Listen.</a:t>
            </a:r>
          </a:p>
          <a:p>
            <a:pPr marL="0" indent="0" algn="ctr">
              <a:buNone/>
            </a:pPr>
            <a:r>
              <a:rPr lang="en-US" sz="2400" dirty="0"/>
              <a:t>Take a break. </a:t>
            </a:r>
          </a:p>
          <a:p>
            <a:pPr marL="0" indent="0" algn="ctr">
              <a:buNone/>
            </a:pPr>
            <a:r>
              <a:rPr lang="en-US" sz="2400" dirty="0"/>
              <a:t>Do whatever you need to do.</a:t>
            </a:r>
          </a:p>
          <a:p>
            <a:pPr marL="0" indent="0" algn="ctr">
              <a:buNone/>
            </a:pPr>
            <a:r>
              <a:rPr lang="en-US" sz="2400" dirty="0"/>
              <a:t>In here, we set aside the world for a moment to look </a:t>
            </a:r>
          </a:p>
          <a:p>
            <a:pPr marL="0" indent="0" algn="ctr">
              <a:buNone/>
            </a:pPr>
            <a:r>
              <a:rPr lang="en-US" sz="2400" dirty="0"/>
              <a:t>– and “listen” –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up. 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4800" b="1" dirty="0"/>
              <a:t>Welcome!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7353-0332-FA47-9152-44FEA017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C5B44-A1C1-C044-BFC4-DE04091E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4BFF7-4B36-2345-A5AA-7BA7D66E279A}"/>
              </a:ext>
            </a:extLst>
          </p:cNvPr>
          <p:cNvSpPr txBox="1"/>
          <p:nvPr/>
        </p:nvSpPr>
        <p:spPr>
          <a:xfrm>
            <a:off x="3195146" y="6341524"/>
            <a:ext cx="305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JWST </a:t>
            </a:r>
            <a:r>
              <a:rPr lang="en-US" sz="1400" dirty="0" err="1"/>
              <a:t>NIRCam</a:t>
            </a:r>
            <a:r>
              <a:rPr lang="en-US" sz="1400" dirty="0"/>
              <a:t> Image of </a:t>
            </a:r>
            <a:r>
              <a:rPr lang="en-US" sz="1400" dirty="0">
                <a:hlinkClick r:id="rId3"/>
              </a:rPr>
              <a:t>Serpens Nebula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414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F31A-604A-4E42-9C07-E02535B9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GWANW 2024: Essential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C03F-7B78-AE4E-8E9B-8E9F0062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5630" y="762758"/>
            <a:ext cx="9253602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457200" lvl="1" indent="0">
              <a:buNone/>
            </a:pPr>
            <a:r>
              <a:rPr lang="en-US" sz="2600" dirty="0">
                <a:hlinkClick r:id="rId3"/>
              </a:rPr>
              <a:t>https://www.npl.washington.edu/eotwash/https%3A//www.npl.washington.edu/eotwash/gwanw2024</a:t>
            </a: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r>
              <a:rPr lang="en-US" sz="2600" dirty="0">
                <a:hlinkClick r:id="rId4"/>
              </a:rPr>
              <a:t>https://dcc.ligo.org/cgi-bin/private/DocDB/DisplayMeeting?conferenceid=1182</a:t>
            </a: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r>
              <a:rPr lang="en-US" b="0" i="0" dirty="0">
                <a:effectLst/>
                <a:latin typeface="arial" panose="020B0604020202020204" pitchFamily="34" charset="0"/>
                <a:hlinkClick r:id="rId5"/>
              </a:rPr>
              <a:t>https://washington.zoom.us/j/95644215436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dirty="0"/>
              <a:t>                                   </a:t>
            </a:r>
          </a:p>
          <a:p>
            <a:pPr marL="457200" lvl="1" indent="0">
              <a:buNone/>
            </a:pPr>
            <a:r>
              <a:rPr lang="en-US" dirty="0"/>
              <a:t>			Zoom Meeting ID: 956 4421 5436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1F1F8-1524-7246-BD34-83484B97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4EFDB6-CC4E-5A46-AABA-7A25F1B7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578" y="4381994"/>
            <a:ext cx="2574833" cy="198229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C8E652C-EFE3-2348-AECA-A9D347148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37" y="4424711"/>
            <a:ext cx="1193004" cy="2021479"/>
          </a:xfrm>
          <a:prstGeom prst="rect">
            <a:avLst/>
          </a:prstGeom>
        </p:spPr>
      </p:pic>
      <p:pic>
        <p:nvPicPr>
          <p:cNvPr id="11" name="Picture 10" descr="A picture containing drawing, propeller, pan&#10;&#10;Description automatically generated">
            <a:extLst>
              <a:ext uri="{FF2B5EF4-FFF2-40B4-BE49-F238E27FC236}">
                <a16:creationId xmlns:a16="http://schemas.microsoft.com/office/drawing/2014/main" id="{996807CB-4C89-BB40-B5BF-4295E5AA5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453" y="4592502"/>
            <a:ext cx="3096815" cy="1721288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87E8D0E4-C441-754B-95EC-D69326EB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9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C09F-0532-9044-8475-D687CAA5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Conference Dinner: </a:t>
            </a:r>
            <a:r>
              <a:rPr lang="en-US" b="1" dirty="0"/>
              <a:t>Essential Food Order!!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2DFBC-FF04-2840-BA8F-D09EA464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44E24-A3A0-9E4A-A9B7-1F1D4D76D7A7}"/>
              </a:ext>
            </a:extLst>
          </p:cNvPr>
          <p:cNvSpPr txBox="1"/>
          <p:nvPr/>
        </p:nvSpPr>
        <p:spPr>
          <a:xfrm>
            <a:off x="1840677" y="4702628"/>
            <a:ext cx="5342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effectLst/>
                <a:latin typeface="Helvetica" pitchFamily="2" charset="0"/>
                <a:hlinkClick r:id="rId2"/>
              </a:rPr>
              <a:t>https://tinyurl.com/GWANW2024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1EC8C-088F-7149-9BAA-1B4664A2E102}"/>
              </a:ext>
            </a:extLst>
          </p:cNvPr>
          <p:cNvSpPr txBox="1"/>
          <p:nvPr/>
        </p:nvSpPr>
        <p:spPr>
          <a:xfrm>
            <a:off x="3111333" y="5296394"/>
            <a:ext cx="2956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Please Complete the form by 12:00p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AA107-9492-244C-9719-E467A32E4B5D}"/>
              </a:ext>
            </a:extLst>
          </p:cNvPr>
          <p:cNvSpPr txBox="1"/>
          <p:nvPr/>
        </p:nvSpPr>
        <p:spPr>
          <a:xfrm>
            <a:off x="368135" y="1140030"/>
            <a:ext cx="1508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Dinner at </a:t>
            </a:r>
            <a:r>
              <a:rPr lang="en-US" b="1" dirty="0"/>
              <a:t>Proof Pasco</a:t>
            </a:r>
          </a:p>
          <a:p>
            <a:endParaRPr lang="en-US" b="1" dirty="0"/>
          </a:p>
          <a:p>
            <a:r>
              <a:rPr lang="en-US" b="1" dirty="0" err="1"/>
              <a:t>Teusday</a:t>
            </a:r>
            <a:r>
              <a:rPr lang="en-US" b="1" dirty="0"/>
              <a:t> 6/25</a:t>
            </a:r>
          </a:p>
          <a:p>
            <a:r>
              <a:rPr lang="en-US" b="1" dirty="0"/>
              <a:t>18:30 PDT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25E10-87E2-F144-A9A1-E2C04233E0B8}"/>
              </a:ext>
            </a:extLst>
          </p:cNvPr>
          <p:cNvSpPr txBox="1"/>
          <p:nvPr/>
        </p:nvSpPr>
        <p:spPr>
          <a:xfrm>
            <a:off x="342404" y="2871849"/>
            <a:ext cx="1712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6627 Burden Blvd Suite C, Pasco, WA 99301</a:t>
            </a:r>
          </a:p>
          <a:p>
            <a:endParaRPr lang="en-US" b="1" dirty="0"/>
          </a:p>
          <a:p>
            <a:r>
              <a:rPr lang="en-US" b="1" dirty="0"/>
              <a:t>(1/2 hour drive from LHO)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F7320-4D58-A948-86D0-37A8F513A2D1}"/>
              </a:ext>
            </a:extLst>
          </p:cNvPr>
          <p:cNvSpPr txBox="1"/>
          <p:nvPr/>
        </p:nvSpPr>
        <p:spPr>
          <a:xfrm>
            <a:off x="6662057" y="2123151"/>
            <a:ext cx="2101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 the QR Code, or </a:t>
            </a:r>
            <a:r>
              <a:rPr lang="en-US" dirty="0" err="1"/>
              <a:t>tinyurl</a:t>
            </a:r>
            <a:r>
              <a:rPr lang="en-US" dirty="0"/>
              <a:t> Link below to order your food via Google Forms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072678F-9520-3D41-AF88-576B974D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pic>
        <p:nvPicPr>
          <p:cNvPr id="8" name="Picture 7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08C5F70-83CE-5E4A-AF1F-D8E2988DA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325" y="714704"/>
            <a:ext cx="3841530" cy="38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3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17689A-BE2D-E24D-A12F-2AF21D88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34" y="4142095"/>
            <a:ext cx="4310743" cy="24073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10:15</a:t>
            </a:r>
            <a:r>
              <a:rPr lang="en-US" sz="2400" dirty="0"/>
              <a:t> GW Astronomy Tutorial</a:t>
            </a: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	11:15 Coffee Break</a:t>
            </a:r>
            <a:endParaRPr lang="en-US" sz="2400" b="1" i="1" dirty="0"/>
          </a:p>
          <a:p>
            <a:pPr marL="0" indent="0">
              <a:buNone/>
            </a:pPr>
            <a:r>
              <a:rPr lang="en-US" sz="2400" b="1" dirty="0"/>
              <a:t>11:45</a:t>
            </a:r>
            <a:r>
              <a:rPr lang="en-US" sz="2400" dirty="0"/>
              <a:t> LIGO Tutorial</a:t>
            </a:r>
          </a:p>
          <a:p>
            <a:pPr marL="0" indent="0">
              <a:buNone/>
            </a:pPr>
            <a:r>
              <a:rPr lang="en-US" sz="2400" i="1" dirty="0"/>
              <a:t>	13:15 Lunch Break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44D93-E83B-664B-B02D-836FFDAD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3462E-631F-5149-BE92-39E2A07DD175}"/>
              </a:ext>
            </a:extLst>
          </p:cNvPr>
          <p:cNvSpPr/>
          <p:nvPr/>
        </p:nvSpPr>
        <p:spPr>
          <a:xfrm>
            <a:off x="2551850" y="0"/>
            <a:ext cx="38809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GWANW 2024: Day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676F0-D823-2041-992C-4EF0D06ECD51}"/>
              </a:ext>
            </a:extLst>
          </p:cNvPr>
          <p:cNvSpPr txBox="1"/>
          <p:nvPr/>
        </p:nvSpPr>
        <p:spPr>
          <a:xfrm>
            <a:off x="5367646" y="4603752"/>
            <a:ext cx="3716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14:15</a:t>
            </a:r>
            <a:r>
              <a:rPr lang="en-US" sz="2400" dirty="0"/>
              <a:t> </a:t>
            </a:r>
            <a:r>
              <a:rPr lang="en-US" sz="2400" dirty="0" err="1"/>
              <a:t>NANOGrav</a:t>
            </a:r>
            <a:r>
              <a:rPr lang="en-US" sz="2400" dirty="0"/>
              <a:t> Tutorial</a:t>
            </a:r>
          </a:p>
          <a:p>
            <a:pPr marL="0" indent="0">
              <a:buNone/>
            </a:pPr>
            <a:r>
              <a:rPr lang="en-US" sz="2400" i="1" dirty="0"/>
              <a:t>	15:00 Coffee Break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15:30</a:t>
            </a:r>
            <a:r>
              <a:rPr lang="en-US" sz="2400" dirty="0"/>
              <a:t> LISA Tutorial</a:t>
            </a:r>
          </a:p>
          <a:p>
            <a:pPr marL="0" indent="0">
              <a:buNone/>
            </a:pPr>
            <a:r>
              <a:rPr lang="en-US" sz="2400" i="1" dirty="0"/>
              <a:t>	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253BB-8465-C24B-BC0C-6F9BCA619522}"/>
              </a:ext>
            </a:extLst>
          </p:cNvPr>
          <p:cNvSpPr txBox="1"/>
          <p:nvPr/>
        </p:nvSpPr>
        <p:spPr>
          <a:xfrm>
            <a:off x="1219199" y="6396335"/>
            <a:ext cx="7199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18:00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Optional Evening Activity: Board games and Pizza!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93D82-09A3-F74F-8868-6A563890B0A2}"/>
              </a:ext>
            </a:extLst>
          </p:cNvPr>
          <p:cNvSpPr txBox="1"/>
          <p:nvPr/>
        </p:nvSpPr>
        <p:spPr>
          <a:xfrm>
            <a:off x="3301339" y="3603562"/>
            <a:ext cx="2208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Today (DAY 1)</a:t>
            </a:r>
            <a:endParaRPr lang="en-US" sz="2800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9B120962-5273-C842-AA4E-9F82B9D6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pic>
        <p:nvPicPr>
          <p:cNvPr id="8" name="Picture 7" descr="A fence with a net&#10;&#10;Description automatically generated">
            <a:extLst>
              <a:ext uri="{FF2B5EF4-FFF2-40B4-BE49-F238E27FC236}">
                <a16:creationId xmlns:a16="http://schemas.microsoft.com/office/drawing/2014/main" id="{0AC9C658-EC64-BC4A-AE9A-7A1C2926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179"/>
            <a:ext cx="9144000" cy="4014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99343-99BB-FF41-9828-BB4CD878C78D}"/>
              </a:ext>
            </a:extLst>
          </p:cNvPr>
          <p:cNvSpPr txBox="1"/>
          <p:nvPr/>
        </p:nvSpPr>
        <p:spPr>
          <a:xfrm>
            <a:off x="5329173" y="557048"/>
            <a:ext cx="381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LHO:75543</a:t>
            </a:r>
            <a:r>
              <a:rPr lang="en-US" sz="1400" dirty="0"/>
              <a:t> “The wind fence needs repair again…”</a:t>
            </a:r>
          </a:p>
        </p:txBody>
      </p:sp>
    </p:spTree>
    <p:extLst>
      <p:ext uri="{BB962C8B-B14F-4D97-AF65-F5344CB8AC3E}">
        <p14:creationId xmlns:p14="http://schemas.microsoft.com/office/powerpoint/2010/main" val="235412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2C99D-8BBC-834D-82A1-B0819004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68C706-E0C5-0941-B61E-CB71C8520816}"/>
              </a:ext>
            </a:extLst>
          </p:cNvPr>
          <p:cNvSpPr/>
          <p:nvPr/>
        </p:nvSpPr>
        <p:spPr>
          <a:xfrm>
            <a:off x="2551850" y="0"/>
            <a:ext cx="38809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GWANW 2024: Day 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23AC6A-7383-DE4D-94E3-6B225EF5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937" y="747259"/>
            <a:ext cx="4536374" cy="24073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9:00</a:t>
            </a:r>
            <a:r>
              <a:rPr lang="en-US" sz="2400" dirty="0"/>
              <a:t> Welcome</a:t>
            </a:r>
            <a:endParaRPr lang="en-US" sz="2400" b="1" i="1" dirty="0"/>
          </a:p>
          <a:p>
            <a:pPr marL="0" indent="0">
              <a:buNone/>
            </a:pPr>
            <a:r>
              <a:rPr lang="en-US" sz="2400" b="1" dirty="0"/>
              <a:t>9:30-10:45</a:t>
            </a:r>
            <a:r>
              <a:rPr lang="en-US" sz="2400" dirty="0"/>
              <a:t> LIGO Lab Tour</a:t>
            </a:r>
          </a:p>
          <a:p>
            <a:pPr marL="0" indent="0">
              <a:buNone/>
            </a:pPr>
            <a:r>
              <a:rPr lang="en-US" sz="2400" b="1" dirty="0"/>
              <a:t>11:00</a:t>
            </a:r>
            <a:r>
              <a:rPr lang="en-US" sz="2400" dirty="0"/>
              <a:t> Observatory Status Updates</a:t>
            </a:r>
          </a:p>
          <a:p>
            <a:pPr marL="0" indent="0">
              <a:buNone/>
            </a:pPr>
            <a:r>
              <a:rPr lang="en-US" sz="2400" i="1" dirty="0"/>
              <a:t>	12:00 Lunch Break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8AAC16-CA76-4949-9576-E3719D24D873}"/>
              </a:ext>
            </a:extLst>
          </p:cNvPr>
          <p:cNvSpPr txBox="1">
            <a:spLocks/>
          </p:cNvSpPr>
          <p:nvPr/>
        </p:nvSpPr>
        <p:spPr>
          <a:xfrm>
            <a:off x="4715255" y="3159928"/>
            <a:ext cx="4536374" cy="240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13:30</a:t>
            </a:r>
            <a:r>
              <a:rPr lang="en-US" sz="2400" dirty="0"/>
              <a:t> PNW Group Updates</a:t>
            </a:r>
            <a:endParaRPr lang="en-US" sz="2400" b="1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/>
              <a:t>	14:45</a:t>
            </a:r>
            <a:r>
              <a:rPr lang="en-US" sz="2400" dirty="0"/>
              <a:t> </a:t>
            </a:r>
            <a:r>
              <a:rPr lang="en-US" sz="2400" i="1" dirty="0"/>
              <a:t>Coffee Break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15:00</a:t>
            </a:r>
            <a:r>
              <a:rPr lang="en-US" sz="2400" dirty="0"/>
              <a:t> Outreach Discussions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16:00 </a:t>
            </a:r>
            <a:r>
              <a:rPr lang="en-US" sz="2400" dirty="0"/>
              <a:t>Small Group Chat Time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553A3-C84F-C34B-8D45-F74ADC59FE40}"/>
              </a:ext>
            </a:extLst>
          </p:cNvPr>
          <p:cNvSpPr txBox="1"/>
          <p:nvPr/>
        </p:nvSpPr>
        <p:spPr>
          <a:xfrm>
            <a:off x="4741530" y="5631021"/>
            <a:ext cx="3593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18:30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Optional Evening Activity: Conference Dinner at Proof (Pasco)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E2D1934F-7577-3D46-8AAE-16874A66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pic>
        <p:nvPicPr>
          <p:cNvPr id="3" name="Picture 2" descr="A metal machine with many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48D9DD9E-8A23-2C4F-9184-9FB26F49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06820" y="1242849"/>
            <a:ext cx="5654565" cy="42409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7516D0-2DED-F84D-8BD4-683ADD68CE64}"/>
              </a:ext>
            </a:extLst>
          </p:cNvPr>
          <p:cNvSpPr txBox="1"/>
          <p:nvPr/>
        </p:nvSpPr>
        <p:spPr>
          <a:xfrm>
            <a:off x="-367861" y="6169629"/>
            <a:ext cx="474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Inside HAM6 after OMC Swap </a:t>
            </a:r>
            <a:r>
              <a:rPr lang="en-US" dirty="0">
                <a:hlinkClick r:id="rId3"/>
              </a:rPr>
              <a:t>LHO:75791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29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A6F07-ED0E-AE47-9A42-06F8782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3CDA64-C15E-554F-AF2B-EEDC8CF17F35}"/>
              </a:ext>
            </a:extLst>
          </p:cNvPr>
          <p:cNvSpPr/>
          <p:nvPr/>
        </p:nvSpPr>
        <p:spPr>
          <a:xfrm>
            <a:off x="2551850" y="0"/>
            <a:ext cx="38809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GWANW 2024: Day 3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FA0431E-EFB2-E942-BDA3-F9D61ADF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G2401313-v1</a:t>
            </a:r>
            <a:endParaRPr lang="en-US" dirty="0"/>
          </a:p>
        </p:txBody>
      </p:sp>
      <p:pic>
        <p:nvPicPr>
          <p:cNvPr id="6" name="Picture 5" descr="Aerial view of a large flat plain&#10;&#10;Description automatically generated with medium confidence">
            <a:extLst>
              <a:ext uri="{FF2B5EF4-FFF2-40B4-BE49-F238E27FC236}">
                <a16:creationId xmlns:a16="http://schemas.microsoft.com/office/drawing/2014/main" id="{4C381F5D-8B4E-DC44-B5F3-0A857E1D2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199"/>
            <a:ext cx="9144000" cy="55336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55F46-EFFE-6C4D-BA55-27B58197C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050" y="1756250"/>
            <a:ext cx="5580992" cy="3393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	</a:t>
            </a:r>
            <a:r>
              <a:rPr lang="en-US" sz="2400" i="1" dirty="0"/>
              <a:t>9:00 Morning Coffee</a:t>
            </a:r>
            <a:r>
              <a:rPr lang="en-US" sz="2400" b="1" i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10:00</a:t>
            </a:r>
            <a:r>
              <a:rPr lang="en-US" sz="2400" dirty="0"/>
              <a:t> Group Projects &amp; Challenges</a:t>
            </a:r>
            <a:endParaRPr lang="en-US" sz="2400" b="1" i="1" dirty="0"/>
          </a:p>
          <a:p>
            <a:pPr marL="0" indent="0">
              <a:buNone/>
            </a:pPr>
            <a:r>
              <a:rPr lang="en-US" sz="2400" b="1" dirty="0"/>
              <a:t>9:45</a:t>
            </a:r>
            <a:r>
              <a:rPr lang="en-US" sz="2400" dirty="0"/>
              <a:t> Student Talks</a:t>
            </a:r>
          </a:p>
          <a:p>
            <a:pPr marL="0" indent="0">
              <a:buNone/>
            </a:pPr>
            <a:r>
              <a:rPr lang="en-US" sz="2400" i="1" dirty="0"/>
              <a:t>	12:30 Lunch Break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13:30</a:t>
            </a:r>
            <a:r>
              <a:rPr lang="en-US" sz="2400" b="1" i="1" dirty="0"/>
              <a:t> </a:t>
            </a:r>
            <a:r>
              <a:rPr lang="en-US" sz="2400" dirty="0"/>
              <a:t>Science Talks</a:t>
            </a:r>
          </a:p>
          <a:p>
            <a:pPr marL="0" indent="0">
              <a:buNone/>
            </a:pPr>
            <a:r>
              <a:rPr lang="en-US" sz="2400" b="1" dirty="0"/>
              <a:t>15:30</a:t>
            </a:r>
            <a:r>
              <a:rPr lang="en-US" sz="2400" dirty="0"/>
              <a:t> Career Talks</a:t>
            </a:r>
          </a:p>
          <a:p>
            <a:pPr marL="0" indent="0">
              <a:buNone/>
            </a:pPr>
            <a:r>
              <a:rPr lang="en-US" sz="2400" b="1" dirty="0"/>
              <a:t>16:00 </a:t>
            </a:r>
            <a:r>
              <a:rPr lang="en-US" sz="2400" dirty="0"/>
              <a:t>Close out &amp; Safe Travels Home!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C0AA7-ECAE-8647-9645-F3BC0072FE68}"/>
              </a:ext>
            </a:extLst>
          </p:cNvPr>
          <p:cNvSpPr txBox="1"/>
          <p:nvPr/>
        </p:nvSpPr>
        <p:spPr>
          <a:xfrm>
            <a:off x="1356736" y="6211669"/>
            <a:ext cx="6943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G2301207</a:t>
            </a:r>
            <a:r>
              <a:rPr lang="en-US" sz="1600" dirty="0"/>
              <a:t> Aerial Photos Collection circa May 2023</a:t>
            </a:r>
          </a:p>
          <a:p>
            <a:pPr algn="ctr"/>
            <a:r>
              <a:rPr lang="en-US" sz="1600" dirty="0"/>
              <a:t>(Indigenous names for geographical features are shown in the Yakama Language)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A554C-C318-CB40-B543-61DA8F2D694B}"/>
              </a:ext>
            </a:extLst>
          </p:cNvPr>
          <p:cNvSpPr txBox="1"/>
          <p:nvPr/>
        </p:nvSpPr>
        <p:spPr>
          <a:xfrm rot="21222194">
            <a:off x="504497" y="182880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Lalíik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42A95-810B-E74F-A89B-7C55EA925C05}"/>
              </a:ext>
            </a:extLst>
          </p:cNvPr>
          <p:cNvSpPr txBox="1"/>
          <p:nvPr/>
        </p:nvSpPr>
        <p:spPr>
          <a:xfrm>
            <a:off x="4430682" y="1129864"/>
            <a:ext cx="92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Tahoma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7ABE8-502F-0F4E-A87B-97A1F7B80E11}"/>
              </a:ext>
            </a:extLst>
          </p:cNvPr>
          <p:cNvSpPr txBox="1"/>
          <p:nvPr/>
        </p:nvSpPr>
        <p:spPr>
          <a:xfrm>
            <a:off x="1451000" y="1187670"/>
            <a:ext cx="72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Pahto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38A27-C62B-1646-8CAE-06B0B38CF5B2}"/>
              </a:ext>
            </a:extLst>
          </p:cNvPr>
          <p:cNvSpPr txBox="1"/>
          <p:nvPr/>
        </p:nvSpPr>
        <p:spPr>
          <a:xfrm rot="467667">
            <a:off x="7746123" y="1734207"/>
            <a:ext cx="12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err="1">
                <a:effectLst/>
              </a:rPr>
              <a:t>Nch’i-Wàna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8C45D-2E66-DE4E-95CA-8FA96097918A}"/>
              </a:ext>
            </a:extLst>
          </p:cNvPr>
          <p:cNvSpPr txBox="1"/>
          <p:nvPr/>
        </p:nvSpPr>
        <p:spPr>
          <a:xfrm rot="361179">
            <a:off x="7718674" y="1307785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 River</a:t>
            </a:r>
          </a:p>
        </p:txBody>
      </p:sp>
    </p:spTree>
    <p:extLst>
      <p:ext uri="{BB962C8B-B14F-4D97-AF65-F5344CB8AC3E}">
        <p14:creationId xmlns:p14="http://schemas.microsoft.com/office/powerpoint/2010/main" val="292996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2211</TotalTime>
  <Words>811</Words>
  <Application>Microsoft Macintosh PowerPoint</Application>
  <PresentationFormat>On-screen Show (4:3)</PresentationFormat>
  <Paragraphs>140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</vt:lpstr>
      <vt:lpstr>Calibri</vt:lpstr>
      <vt:lpstr>Calibri Light</vt:lpstr>
      <vt:lpstr>Helvetica</vt:lpstr>
      <vt:lpstr>Office Theme</vt:lpstr>
      <vt:lpstr>Gravitational Wave Astronomy  North-West  7th Annual GWANW Jun 24-26 2024</vt:lpstr>
      <vt:lpstr>Human Things</vt:lpstr>
      <vt:lpstr>Human Things</vt:lpstr>
      <vt:lpstr>This is a safe space.</vt:lpstr>
      <vt:lpstr>GWANW 2024: Essential Links</vt:lpstr>
      <vt:lpstr>Conference Dinner: Essential Food Order!!</vt:lpstr>
      <vt:lpstr>PowerPoint Presentation</vt:lpstr>
      <vt:lpstr>PowerPoint Presentation</vt:lpstr>
      <vt:lpstr>PowerPoint Presentation</vt:lpstr>
      <vt:lpstr>LHO Site Tour 9:30a – 10:45a</vt:lpstr>
      <vt:lpstr>Conference Dinner: Essential Food Order!!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Kissel, Jeffrey S. (Jeff)</dc:creator>
  <cp:lastModifiedBy>Kissel, Jeffrey S. (Jeff)</cp:lastModifiedBy>
  <cp:revision>32</cp:revision>
  <dcterms:created xsi:type="dcterms:W3CDTF">2020-06-29T14:43:38Z</dcterms:created>
  <dcterms:modified xsi:type="dcterms:W3CDTF">2024-06-21T19:11:32Z</dcterms:modified>
</cp:coreProperties>
</file>