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8" r:id="rId6"/>
    <p:sldId id="280" r:id="rId7"/>
    <p:sldId id="272" r:id="rId8"/>
    <p:sldId id="274" r:id="rId9"/>
    <p:sldId id="273" r:id="rId10"/>
    <p:sldId id="275" r:id="rId11"/>
    <p:sldId id="276" r:id="rId12"/>
    <p:sldId id="277" r:id="rId13"/>
    <p:sldId id="279" r:id="rId14"/>
    <p:sldId id="278" r:id="rId15"/>
    <p:sldId id="264" r:id="rId16"/>
    <p:sldId id="260" r:id="rId17"/>
    <p:sldId id="261" r:id="rId18"/>
    <p:sldId id="262" r:id="rId19"/>
    <p:sldId id="265" r:id="rId20"/>
    <p:sldId id="270" r:id="rId21"/>
    <p:sldId id="263" r:id="rId22"/>
    <p:sldId id="267" r:id="rId23"/>
    <p:sldId id="271" r:id="rId24"/>
    <p:sldId id="269"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3766" autoAdjust="0"/>
  </p:normalViewPr>
  <p:slideViewPr>
    <p:cSldViewPr snapToGrid="0">
      <p:cViewPr varScale="1">
        <p:scale>
          <a:sx n="81" d="100"/>
          <a:sy n="81" d="100"/>
        </p:scale>
        <p:origin x="756" y="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981"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1A5BB-1B65-4AA7-8219-F2AAB5F741E6}"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9F7F1-B5CE-48FF-9134-124E3FC92262}" type="slidenum">
              <a:rPr lang="en-US" smtClean="0"/>
              <a:t>‹#›</a:t>
            </a:fld>
            <a:endParaRPr lang="en-US"/>
          </a:p>
        </p:txBody>
      </p:sp>
    </p:spTree>
    <p:extLst>
      <p:ext uri="{BB962C8B-B14F-4D97-AF65-F5344CB8AC3E}">
        <p14:creationId xmlns:p14="http://schemas.microsoft.com/office/powerpoint/2010/main" val="269222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8359F7F1-B5CE-48FF-9134-124E3FC92262}" type="slidenum">
              <a:rPr lang="en-US" smtClean="0"/>
              <a:t>2</a:t>
            </a:fld>
            <a:endParaRPr lang="en-US"/>
          </a:p>
        </p:txBody>
      </p:sp>
    </p:spTree>
    <p:extLst>
      <p:ext uri="{BB962C8B-B14F-4D97-AF65-F5344CB8AC3E}">
        <p14:creationId xmlns:p14="http://schemas.microsoft.com/office/powerpoint/2010/main" val="32993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11</a:t>
            </a:fld>
            <a:endParaRPr lang="en-US"/>
          </a:p>
        </p:txBody>
      </p:sp>
    </p:spTree>
    <p:extLst>
      <p:ext uri="{BB962C8B-B14F-4D97-AF65-F5344CB8AC3E}">
        <p14:creationId xmlns:p14="http://schemas.microsoft.com/office/powerpoint/2010/main" val="75461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the transfer function from stage 1 motion to gap motion and stage 2 drive to stg 2 motion, we collected four transfer functions used in this equation.</a:t>
            </a:r>
          </a:p>
          <a:p>
            <a:endParaRPr lang="en-US" dirty="0"/>
          </a:p>
          <a:p>
            <a:r>
              <a:rPr lang="en-US" dirty="0"/>
              <a:t>The left most term is gap motion due to stg1 motion and the right most is gap motion due to stg2 motion.</a:t>
            </a:r>
          </a:p>
          <a:p>
            <a:endParaRPr lang="en-US" dirty="0"/>
          </a:p>
          <a:p>
            <a:r>
              <a:rPr lang="en-US" dirty="0"/>
              <a:t>The stg 2 drive drives the gap which also causes stage 1 to move. Thus, to avoid double counting stg1 motion, we needed to subtract away stage 1 motion due to the stg2 drive.</a:t>
            </a:r>
          </a:p>
        </p:txBody>
      </p:sp>
      <p:sp>
        <p:nvSpPr>
          <p:cNvPr id="4" name="Slide Number Placeholder 3"/>
          <p:cNvSpPr>
            <a:spLocks noGrp="1"/>
          </p:cNvSpPr>
          <p:nvPr>
            <p:ph type="sldNum" sz="quarter" idx="5"/>
          </p:nvPr>
        </p:nvSpPr>
        <p:spPr/>
        <p:txBody>
          <a:bodyPr/>
          <a:lstStyle/>
          <a:p>
            <a:fld id="{8359F7F1-B5CE-48FF-9134-124E3FC92262}" type="slidenum">
              <a:rPr lang="en-US" smtClean="0"/>
              <a:t>12</a:t>
            </a:fld>
            <a:endParaRPr lang="en-US"/>
          </a:p>
        </p:txBody>
      </p:sp>
    </p:spTree>
    <p:extLst>
      <p:ext uri="{BB962C8B-B14F-4D97-AF65-F5344CB8AC3E}">
        <p14:creationId xmlns:p14="http://schemas.microsoft.com/office/powerpoint/2010/main" val="26975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13</a:t>
            </a:fld>
            <a:endParaRPr lang="en-US"/>
          </a:p>
        </p:txBody>
      </p:sp>
    </p:spTree>
    <p:extLst>
      <p:ext uri="{BB962C8B-B14F-4D97-AF65-F5344CB8AC3E}">
        <p14:creationId xmlns:p14="http://schemas.microsoft.com/office/powerpoint/2010/main" val="20854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another simple fit using the same tool for stg2 drive to gap motion. Again we didn’t bother fitting above 100Hz because of sensor noise.</a:t>
            </a:r>
          </a:p>
        </p:txBody>
      </p:sp>
      <p:sp>
        <p:nvSpPr>
          <p:cNvPr id="4" name="Slide Number Placeholder 3"/>
          <p:cNvSpPr>
            <a:spLocks noGrp="1"/>
          </p:cNvSpPr>
          <p:nvPr>
            <p:ph type="sldNum" sz="quarter" idx="5"/>
          </p:nvPr>
        </p:nvSpPr>
        <p:spPr/>
        <p:txBody>
          <a:bodyPr/>
          <a:lstStyle/>
          <a:p>
            <a:fld id="{8359F7F1-B5CE-48FF-9134-124E3FC92262}" type="slidenum">
              <a:rPr lang="en-US" smtClean="0"/>
              <a:t>14</a:t>
            </a:fld>
            <a:endParaRPr lang="en-US"/>
          </a:p>
        </p:txBody>
      </p:sp>
    </p:spTree>
    <p:extLst>
      <p:ext uri="{BB962C8B-B14F-4D97-AF65-F5344CB8AC3E}">
        <p14:creationId xmlns:p14="http://schemas.microsoft.com/office/powerpoint/2010/main" val="293764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15</a:t>
            </a:fld>
            <a:endParaRPr lang="en-US"/>
          </a:p>
        </p:txBody>
      </p:sp>
    </p:spTree>
    <p:extLst>
      <p:ext uri="{BB962C8B-B14F-4D97-AF65-F5344CB8AC3E}">
        <p14:creationId xmlns:p14="http://schemas.microsoft.com/office/powerpoint/2010/main" val="265548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16</a:t>
            </a:fld>
            <a:endParaRPr lang="en-US"/>
          </a:p>
        </p:txBody>
      </p:sp>
    </p:spTree>
    <p:extLst>
      <p:ext uri="{BB962C8B-B14F-4D97-AF65-F5344CB8AC3E}">
        <p14:creationId xmlns:p14="http://schemas.microsoft.com/office/powerpoint/2010/main" val="28805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17</a:t>
            </a:fld>
            <a:endParaRPr lang="en-US"/>
          </a:p>
        </p:txBody>
      </p:sp>
    </p:spTree>
    <p:extLst>
      <p:ext uri="{BB962C8B-B14F-4D97-AF65-F5344CB8AC3E}">
        <p14:creationId xmlns:p14="http://schemas.microsoft.com/office/powerpoint/2010/main" val="113458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18</a:t>
            </a:fld>
            <a:endParaRPr lang="en-US"/>
          </a:p>
        </p:txBody>
      </p:sp>
    </p:spTree>
    <p:extLst>
      <p:ext uri="{BB962C8B-B14F-4D97-AF65-F5344CB8AC3E}">
        <p14:creationId xmlns:p14="http://schemas.microsoft.com/office/powerpoint/2010/main" val="268333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19</a:t>
            </a:fld>
            <a:endParaRPr lang="en-US"/>
          </a:p>
        </p:txBody>
      </p:sp>
    </p:spTree>
    <p:extLst>
      <p:ext uri="{BB962C8B-B14F-4D97-AF65-F5344CB8AC3E}">
        <p14:creationId xmlns:p14="http://schemas.microsoft.com/office/powerpoint/2010/main" val="95093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red curve on the bottom graph.</a:t>
            </a:r>
          </a:p>
        </p:txBody>
      </p:sp>
      <p:sp>
        <p:nvSpPr>
          <p:cNvPr id="4" name="Slide Number Placeholder 3"/>
          <p:cNvSpPr>
            <a:spLocks noGrp="1"/>
          </p:cNvSpPr>
          <p:nvPr>
            <p:ph type="sldNum" sz="quarter" idx="5"/>
          </p:nvPr>
        </p:nvSpPr>
        <p:spPr/>
        <p:txBody>
          <a:bodyPr/>
          <a:lstStyle/>
          <a:p>
            <a:fld id="{8359F7F1-B5CE-48FF-9134-124E3FC92262}" type="slidenum">
              <a:rPr lang="en-US" smtClean="0"/>
              <a:t>20</a:t>
            </a:fld>
            <a:endParaRPr lang="en-US"/>
          </a:p>
        </p:txBody>
      </p:sp>
    </p:spTree>
    <p:extLst>
      <p:ext uri="{BB962C8B-B14F-4D97-AF65-F5344CB8AC3E}">
        <p14:creationId xmlns:p14="http://schemas.microsoft.com/office/powerpoint/2010/main" val="303769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3</a:t>
            </a:fld>
            <a:endParaRPr lang="en-US"/>
          </a:p>
        </p:txBody>
      </p:sp>
    </p:spTree>
    <p:extLst>
      <p:ext uri="{BB962C8B-B14F-4D97-AF65-F5344CB8AC3E}">
        <p14:creationId xmlns:p14="http://schemas.microsoft.com/office/powerpoint/2010/main" val="1919034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21</a:t>
            </a:fld>
            <a:endParaRPr lang="en-US"/>
          </a:p>
        </p:txBody>
      </p:sp>
    </p:spTree>
    <p:extLst>
      <p:ext uri="{BB962C8B-B14F-4D97-AF65-F5344CB8AC3E}">
        <p14:creationId xmlns:p14="http://schemas.microsoft.com/office/powerpoint/2010/main" val="382095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22</a:t>
            </a:fld>
            <a:endParaRPr lang="en-US"/>
          </a:p>
        </p:txBody>
      </p:sp>
    </p:spTree>
    <p:extLst>
      <p:ext uri="{BB962C8B-B14F-4D97-AF65-F5344CB8AC3E}">
        <p14:creationId xmlns:p14="http://schemas.microsoft.com/office/powerpoint/2010/main" val="339649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4</a:t>
            </a:fld>
            <a:endParaRPr lang="en-US"/>
          </a:p>
        </p:txBody>
      </p:sp>
    </p:spTree>
    <p:extLst>
      <p:ext uri="{BB962C8B-B14F-4D97-AF65-F5344CB8AC3E}">
        <p14:creationId xmlns:p14="http://schemas.microsoft.com/office/powerpoint/2010/main" val="3033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5</a:t>
            </a:fld>
            <a:endParaRPr lang="en-US"/>
          </a:p>
        </p:txBody>
      </p:sp>
    </p:spTree>
    <p:extLst>
      <p:ext uri="{BB962C8B-B14F-4D97-AF65-F5344CB8AC3E}">
        <p14:creationId xmlns:p14="http://schemas.microsoft.com/office/powerpoint/2010/main" val="249581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6</a:t>
            </a:fld>
            <a:endParaRPr lang="en-US"/>
          </a:p>
        </p:txBody>
      </p:sp>
    </p:spTree>
    <p:extLst>
      <p:ext uri="{BB962C8B-B14F-4D97-AF65-F5344CB8AC3E}">
        <p14:creationId xmlns:p14="http://schemas.microsoft.com/office/powerpoint/2010/main" val="206893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7</a:t>
            </a:fld>
            <a:endParaRPr lang="en-US"/>
          </a:p>
        </p:txBody>
      </p:sp>
    </p:spTree>
    <p:extLst>
      <p:ext uri="{BB962C8B-B14F-4D97-AF65-F5344CB8AC3E}">
        <p14:creationId xmlns:p14="http://schemas.microsoft.com/office/powerpoint/2010/main" val="386470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8</a:t>
            </a:fld>
            <a:endParaRPr lang="en-US"/>
          </a:p>
        </p:txBody>
      </p:sp>
    </p:spTree>
    <p:extLst>
      <p:ext uri="{BB962C8B-B14F-4D97-AF65-F5344CB8AC3E}">
        <p14:creationId xmlns:p14="http://schemas.microsoft.com/office/powerpoint/2010/main" val="283794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9</a:t>
            </a:fld>
            <a:endParaRPr lang="en-US"/>
          </a:p>
        </p:txBody>
      </p:sp>
    </p:spTree>
    <p:extLst>
      <p:ext uri="{BB962C8B-B14F-4D97-AF65-F5344CB8AC3E}">
        <p14:creationId xmlns:p14="http://schemas.microsoft.com/office/powerpoint/2010/main" val="180382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9F7F1-B5CE-48FF-9134-124E3FC92262}" type="slidenum">
              <a:rPr lang="en-US" smtClean="0"/>
              <a:t>10</a:t>
            </a:fld>
            <a:endParaRPr lang="en-US"/>
          </a:p>
        </p:txBody>
      </p:sp>
    </p:spTree>
    <p:extLst>
      <p:ext uri="{BB962C8B-B14F-4D97-AF65-F5344CB8AC3E}">
        <p14:creationId xmlns:p14="http://schemas.microsoft.com/office/powerpoint/2010/main" val="153333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7619-9F16-2F1D-CB51-5BD1F2F3C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27EF4-A4E9-1049-50DB-1216B018E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CC2D3-9642-BC58-84B7-ECC5CCF5151B}"/>
              </a:ext>
            </a:extLst>
          </p:cNvPr>
          <p:cNvSpPr>
            <a:spLocks noGrp="1"/>
          </p:cNvSpPr>
          <p:nvPr>
            <p:ph type="dt" sz="half" idx="10"/>
          </p:nvPr>
        </p:nvSpPr>
        <p:spPr/>
        <p:txBody>
          <a:bodyPr/>
          <a:lstStyle/>
          <a:p>
            <a:fld id="{C515F358-A8A5-4648-8F38-100B9292D072}" type="datetime1">
              <a:rPr lang="en-US" smtClean="0"/>
              <a:t>9/22/2024</a:t>
            </a:fld>
            <a:endParaRPr lang="en-US"/>
          </a:p>
        </p:txBody>
      </p:sp>
      <p:sp>
        <p:nvSpPr>
          <p:cNvPr id="5" name="Footer Placeholder 4">
            <a:extLst>
              <a:ext uri="{FF2B5EF4-FFF2-40B4-BE49-F238E27FC236}">
                <a16:creationId xmlns:a16="http://schemas.microsoft.com/office/drawing/2014/main" id="{72648EF8-03CD-08A7-9807-CEAC81DD7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698F1-96FD-C7D5-0BF1-0932C075E4DF}"/>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215968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20F9-66A4-C108-5654-3FC8B247E0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524A5-C5DC-D5DF-A0FF-326BF9699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DCD35-9457-5584-772D-ABA0C848E2EE}"/>
              </a:ext>
            </a:extLst>
          </p:cNvPr>
          <p:cNvSpPr>
            <a:spLocks noGrp="1"/>
          </p:cNvSpPr>
          <p:nvPr>
            <p:ph type="dt" sz="half" idx="10"/>
          </p:nvPr>
        </p:nvSpPr>
        <p:spPr/>
        <p:txBody>
          <a:bodyPr/>
          <a:lstStyle/>
          <a:p>
            <a:fld id="{52E06473-D79F-4446-9595-062EA5E99772}" type="datetime1">
              <a:rPr lang="en-US" smtClean="0"/>
              <a:t>9/22/2024</a:t>
            </a:fld>
            <a:endParaRPr lang="en-US"/>
          </a:p>
        </p:txBody>
      </p:sp>
      <p:sp>
        <p:nvSpPr>
          <p:cNvPr id="5" name="Footer Placeholder 4">
            <a:extLst>
              <a:ext uri="{FF2B5EF4-FFF2-40B4-BE49-F238E27FC236}">
                <a16:creationId xmlns:a16="http://schemas.microsoft.com/office/drawing/2014/main" id="{F952CE62-3288-F7A0-1A8C-E9E3EEB12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B8D66-9800-7C66-3C18-08159DED169A}"/>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76103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8835C-B8D1-311F-7A34-217C5E1C29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3239DB-3070-214F-9998-94F800A2E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31AE0-551C-9142-8511-95AC08C6F694}"/>
              </a:ext>
            </a:extLst>
          </p:cNvPr>
          <p:cNvSpPr>
            <a:spLocks noGrp="1"/>
          </p:cNvSpPr>
          <p:nvPr>
            <p:ph type="dt" sz="half" idx="10"/>
          </p:nvPr>
        </p:nvSpPr>
        <p:spPr/>
        <p:txBody>
          <a:bodyPr/>
          <a:lstStyle/>
          <a:p>
            <a:fld id="{75DC0EF6-1C11-46EA-8103-FE73D09B383B}" type="datetime1">
              <a:rPr lang="en-US" smtClean="0"/>
              <a:t>9/22/2024</a:t>
            </a:fld>
            <a:endParaRPr lang="en-US"/>
          </a:p>
        </p:txBody>
      </p:sp>
      <p:sp>
        <p:nvSpPr>
          <p:cNvPr id="5" name="Footer Placeholder 4">
            <a:extLst>
              <a:ext uri="{FF2B5EF4-FFF2-40B4-BE49-F238E27FC236}">
                <a16:creationId xmlns:a16="http://schemas.microsoft.com/office/drawing/2014/main" id="{F422EFBF-ADC9-3CE6-01E9-7BA59CEA8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89EF1-CDD6-70CA-2D88-903DC745A821}"/>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67002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6AD4-77BD-099F-B50D-A0E802AD7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2F9C0-90FA-30CF-3161-0B7D643AA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307B-6D5B-04D6-32FF-B8C557876D6C}"/>
              </a:ext>
            </a:extLst>
          </p:cNvPr>
          <p:cNvSpPr>
            <a:spLocks noGrp="1"/>
          </p:cNvSpPr>
          <p:nvPr>
            <p:ph type="dt" sz="half" idx="10"/>
          </p:nvPr>
        </p:nvSpPr>
        <p:spPr/>
        <p:txBody>
          <a:bodyPr/>
          <a:lstStyle/>
          <a:p>
            <a:fld id="{9258684C-0D01-4E5E-92CF-2CE460BA9455}" type="datetime1">
              <a:rPr lang="en-US" smtClean="0"/>
              <a:t>9/22/2024</a:t>
            </a:fld>
            <a:endParaRPr lang="en-US"/>
          </a:p>
        </p:txBody>
      </p:sp>
      <p:sp>
        <p:nvSpPr>
          <p:cNvPr id="5" name="Footer Placeholder 4">
            <a:extLst>
              <a:ext uri="{FF2B5EF4-FFF2-40B4-BE49-F238E27FC236}">
                <a16:creationId xmlns:a16="http://schemas.microsoft.com/office/drawing/2014/main" id="{7D9ED845-3A5A-C08C-78D9-3249EF8E7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5E894-21F7-7AC9-7451-2F10D726CC27}"/>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429009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F038-E8D2-7AC5-5605-842FF309A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E5076-CD11-52C1-1115-33860C1866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DF7BF-D4BA-1701-45AE-C24C42A5C553}"/>
              </a:ext>
            </a:extLst>
          </p:cNvPr>
          <p:cNvSpPr>
            <a:spLocks noGrp="1"/>
          </p:cNvSpPr>
          <p:nvPr>
            <p:ph type="dt" sz="half" idx="10"/>
          </p:nvPr>
        </p:nvSpPr>
        <p:spPr/>
        <p:txBody>
          <a:bodyPr/>
          <a:lstStyle/>
          <a:p>
            <a:fld id="{3EA91F85-0E43-46D8-9980-679062A5E94F}" type="datetime1">
              <a:rPr lang="en-US" smtClean="0"/>
              <a:t>9/22/2024</a:t>
            </a:fld>
            <a:endParaRPr lang="en-US"/>
          </a:p>
        </p:txBody>
      </p:sp>
      <p:sp>
        <p:nvSpPr>
          <p:cNvPr id="5" name="Footer Placeholder 4">
            <a:extLst>
              <a:ext uri="{FF2B5EF4-FFF2-40B4-BE49-F238E27FC236}">
                <a16:creationId xmlns:a16="http://schemas.microsoft.com/office/drawing/2014/main" id="{8AADEC32-26DA-8D0B-D7C7-D18647AD6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E28D5-6B56-8C5F-491E-8A3B30030E11}"/>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3553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DC42-609A-DC87-4530-59243E401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7F12B-BC7E-C7D4-3D41-86422ED74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DC441-6210-AB6D-BC98-9E405A3A2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9A40E0-86C7-9683-3674-DDD4910E2510}"/>
              </a:ext>
            </a:extLst>
          </p:cNvPr>
          <p:cNvSpPr>
            <a:spLocks noGrp="1"/>
          </p:cNvSpPr>
          <p:nvPr>
            <p:ph type="dt" sz="half" idx="10"/>
          </p:nvPr>
        </p:nvSpPr>
        <p:spPr/>
        <p:txBody>
          <a:bodyPr/>
          <a:lstStyle/>
          <a:p>
            <a:fld id="{34EA2A4A-8D9D-4A92-9C3E-CE6453C51F40}" type="datetime1">
              <a:rPr lang="en-US" smtClean="0"/>
              <a:t>9/22/2024</a:t>
            </a:fld>
            <a:endParaRPr lang="en-US"/>
          </a:p>
        </p:txBody>
      </p:sp>
      <p:sp>
        <p:nvSpPr>
          <p:cNvPr id="6" name="Footer Placeholder 5">
            <a:extLst>
              <a:ext uri="{FF2B5EF4-FFF2-40B4-BE49-F238E27FC236}">
                <a16:creationId xmlns:a16="http://schemas.microsoft.com/office/drawing/2014/main" id="{1C9452E9-4659-D78F-D5B8-98EE5C412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96EFC-77F5-3086-6A51-1E3E057E5E9B}"/>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272400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48DD-32FB-C0A5-E658-C73457F22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EF8FF-76CC-7D76-BD7F-008DC80B7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4C933-5319-E436-C612-06288CFCC0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69B53-20DC-81A0-E177-F6AA410C0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83FC9-41DF-2B60-696F-3BD13988A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EBDB51-5D27-BBA0-8DE5-3986F6F0C6AE}"/>
              </a:ext>
            </a:extLst>
          </p:cNvPr>
          <p:cNvSpPr>
            <a:spLocks noGrp="1"/>
          </p:cNvSpPr>
          <p:nvPr>
            <p:ph type="dt" sz="half" idx="10"/>
          </p:nvPr>
        </p:nvSpPr>
        <p:spPr/>
        <p:txBody>
          <a:bodyPr/>
          <a:lstStyle/>
          <a:p>
            <a:fld id="{2BF4C642-DB24-4694-8DAB-58ABC2713183}" type="datetime1">
              <a:rPr lang="en-US" smtClean="0"/>
              <a:t>9/22/2024</a:t>
            </a:fld>
            <a:endParaRPr lang="en-US"/>
          </a:p>
        </p:txBody>
      </p:sp>
      <p:sp>
        <p:nvSpPr>
          <p:cNvPr id="8" name="Footer Placeholder 7">
            <a:extLst>
              <a:ext uri="{FF2B5EF4-FFF2-40B4-BE49-F238E27FC236}">
                <a16:creationId xmlns:a16="http://schemas.microsoft.com/office/drawing/2014/main" id="{C05BFF0D-EA66-6D74-53A0-3E8CBDAD4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AF516-AF2B-96A0-149A-F612987D92F5}"/>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8446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F11D-1DE5-2BBC-4E81-8C9F42613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FEC1F-78E5-F526-89CF-BFBB02745806}"/>
              </a:ext>
            </a:extLst>
          </p:cNvPr>
          <p:cNvSpPr>
            <a:spLocks noGrp="1"/>
          </p:cNvSpPr>
          <p:nvPr>
            <p:ph type="dt" sz="half" idx="10"/>
          </p:nvPr>
        </p:nvSpPr>
        <p:spPr/>
        <p:txBody>
          <a:bodyPr/>
          <a:lstStyle/>
          <a:p>
            <a:fld id="{57B5545D-3534-4FFD-B23D-A317FC4C238F}" type="datetime1">
              <a:rPr lang="en-US" smtClean="0"/>
              <a:t>9/22/2024</a:t>
            </a:fld>
            <a:endParaRPr lang="en-US"/>
          </a:p>
        </p:txBody>
      </p:sp>
      <p:sp>
        <p:nvSpPr>
          <p:cNvPr id="4" name="Footer Placeholder 3">
            <a:extLst>
              <a:ext uri="{FF2B5EF4-FFF2-40B4-BE49-F238E27FC236}">
                <a16:creationId xmlns:a16="http://schemas.microsoft.com/office/drawing/2014/main" id="{F3EF8FEC-F8D4-1D37-BF7D-EE5D97B04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3066C1-0D87-16AB-3C5F-85C8525E5120}"/>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415979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740A1-45A1-A89D-732C-5F13044899AF}"/>
              </a:ext>
            </a:extLst>
          </p:cNvPr>
          <p:cNvSpPr>
            <a:spLocks noGrp="1"/>
          </p:cNvSpPr>
          <p:nvPr>
            <p:ph type="dt" sz="half" idx="10"/>
          </p:nvPr>
        </p:nvSpPr>
        <p:spPr/>
        <p:txBody>
          <a:bodyPr/>
          <a:lstStyle/>
          <a:p>
            <a:fld id="{E0A4266A-29C5-4494-9534-1E1E8C8FD0CC}" type="datetime1">
              <a:rPr lang="en-US" smtClean="0"/>
              <a:t>9/22/2024</a:t>
            </a:fld>
            <a:endParaRPr lang="en-US"/>
          </a:p>
        </p:txBody>
      </p:sp>
      <p:sp>
        <p:nvSpPr>
          <p:cNvPr id="3" name="Footer Placeholder 2">
            <a:extLst>
              <a:ext uri="{FF2B5EF4-FFF2-40B4-BE49-F238E27FC236}">
                <a16:creationId xmlns:a16="http://schemas.microsoft.com/office/drawing/2014/main" id="{383DA6C4-0913-343A-6F65-8F668A8B5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66078-1F2B-60FC-DECE-484965FEEF20}"/>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197528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FB5C-8DFA-9869-6FCD-FFAF7325C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346D4-C75F-C700-8523-AB679331A8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986EC-6C0E-52C4-C65D-B655B1FED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82716-E0C7-F331-3B8E-6C43983A5553}"/>
              </a:ext>
            </a:extLst>
          </p:cNvPr>
          <p:cNvSpPr>
            <a:spLocks noGrp="1"/>
          </p:cNvSpPr>
          <p:nvPr>
            <p:ph type="dt" sz="half" idx="10"/>
          </p:nvPr>
        </p:nvSpPr>
        <p:spPr/>
        <p:txBody>
          <a:bodyPr/>
          <a:lstStyle/>
          <a:p>
            <a:fld id="{8BC6C244-2C77-442F-A993-3A06FD7A5897}" type="datetime1">
              <a:rPr lang="en-US" smtClean="0"/>
              <a:t>9/22/2024</a:t>
            </a:fld>
            <a:endParaRPr lang="en-US"/>
          </a:p>
        </p:txBody>
      </p:sp>
      <p:sp>
        <p:nvSpPr>
          <p:cNvPr id="6" name="Footer Placeholder 5">
            <a:extLst>
              <a:ext uri="{FF2B5EF4-FFF2-40B4-BE49-F238E27FC236}">
                <a16:creationId xmlns:a16="http://schemas.microsoft.com/office/drawing/2014/main" id="{5DE5CFF9-6551-3A57-B871-82E1B0513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A4429-0592-FD78-C35B-7AE63A53D036}"/>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72280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1797-786A-F458-4762-D47647247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2AF45-B577-0689-6130-3E154C50D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B9BEC2-E27C-117D-BD86-112929302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1B83F-D3FA-E4FB-DD96-6545E66B453A}"/>
              </a:ext>
            </a:extLst>
          </p:cNvPr>
          <p:cNvSpPr>
            <a:spLocks noGrp="1"/>
          </p:cNvSpPr>
          <p:nvPr>
            <p:ph type="dt" sz="half" idx="10"/>
          </p:nvPr>
        </p:nvSpPr>
        <p:spPr/>
        <p:txBody>
          <a:bodyPr/>
          <a:lstStyle/>
          <a:p>
            <a:fld id="{83466D4C-77EB-4E6C-AAC0-56CC2E68FAE1}" type="datetime1">
              <a:rPr lang="en-US" smtClean="0"/>
              <a:t>9/22/2024</a:t>
            </a:fld>
            <a:endParaRPr lang="en-US"/>
          </a:p>
        </p:txBody>
      </p:sp>
      <p:sp>
        <p:nvSpPr>
          <p:cNvPr id="6" name="Footer Placeholder 5">
            <a:extLst>
              <a:ext uri="{FF2B5EF4-FFF2-40B4-BE49-F238E27FC236}">
                <a16:creationId xmlns:a16="http://schemas.microsoft.com/office/drawing/2014/main" id="{A670E30D-5FE4-8078-E49A-AC3DE7598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859E4-3087-444D-3208-DDBEC8388C07}"/>
              </a:ext>
            </a:extLst>
          </p:cNvPr>
          <p:cNvSpPr>
            <a:spLocks noGrp="1"/>
          </p:cNvSpPr>
          <p:nvPr>
            <p:ph type="sldNum" sz="quarter" idx="12"/>
          </p:nvPr>
        </p:nvSpPr>
        <p:spPr/>
        <p:txBody>
          <a:bodyPr/>
          <a:lstStyle/>
          <a:p>
            <a:fld id="{97E2C2AE-D0CB-45CA-BD93-43CBDB567B86}" type="slidenum">
              <a:rPr lang="en-US" smtClean="0"/>
              <a:t>‹#›</a:t>
            </a:fld>
            <a:endParaRPr lang="en-US"/>
          </a:p>
        </p:txBody>
      </p:sp>
    </p:spTree>
    <p:extLst>
      <p:ext uri="{BB962C8B-B14F-4D97-AF65-F5344CB8AC3E}">
        <p14:creationId xmlns:p14="http://schemas.microsoft.com/office/powerpoint/2010/main" val="37607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866A-9CAF-48C9-747C-143C3E597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7B7CB-1034-7017-31D3-B28320B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1C2EF-2676-F3C5-C059-D95B114BC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A85C00-C815-4132-8949-05988B33B0E4}" type="datetime1">
              <a:rPr lang="en-US" smtClean="0"/>
              <a:t>9/22/2024</a:t>
            </a:fld>
            <a:endParaRPr lang="en-US"/>
          </a:p>
        </p:txBody>
      </p:sp>
      <p:sp>
        <p:nvSpPr>
          <p:cNvPr id="5" name="Footer Placeholder 4">
            <a:extLst>
              <a:ext uri="{FF2B5EF4-FFF2-40B4-BE49-F238E27FC236}">
                <a16:creationId xmlns:a16="http://schemas.microsoft.com/office/drawing/2014/main" id="{0B53D8F8-2C5F-6A67-1849-71ADD8EB0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A23C52-40B3-15E4-B6BD-D69E5D411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E2C2AE-D0CB-45CA-BD93-43CBDB567B86}" type="slidenum">
              <a:rPr lang="en-US" smtClean="0"/>
              <a:t>‹#›</a:t>
            </a:fld>
            <a:endParaRPr lang="en-US"/>
          </a:p>
        </p:txBody>
      </p:sp>
    </p:spTree>
    <p:extLst>
      <p:ext uri="{BB962C8B-B14F-4D97-AF65-F5344CB8AC3E}">
        <p14:creationId xmlns:p14="http://schemas.microsoft.com/office/powerpoint/2010/main" val="78657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ligo.org/gabriele-vajente/interactivefitting/-/tree/mai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it.ligo.org/gabriele-vajente/interactivefitting/-/tree/ma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log.ligo-la.caltech.edu/aLOG/index.php?callRep=6833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69F4-D30A-3687-A907-404FD3BC6C90}"/>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OSEM Estimator for Improved Damping</a:t>
            </a:r>
          </a:p>
        </p:txBody>
      </p:sp>
      <p:sp>
        <p:nvSpPr>
          <p:cNvPr id="3" name="Subtitle 2">
            <a:extLst>
              <a:ext uri="{FF2B5EF4-FFF2-40B4-BE49-F238E27FC236}">
                <a16:creationId xmlns:a16="http://schemas.microsoft.com/office/drawing/2014/main" id="{EA8310CC-C9C0-A671-B128-625EDF09A60B}"/>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Brian Lantz</a:t>
            </a:r>
          </a:p>
          <a:p>
            <a:r>
              <a:rPr lang="en-US" dirty="0">
                <a:latin typeface="Arial" panose="020B0604020202020204" pitchFamily="34" charset="0"/>
                <a:cs typeface="Arial" panose="020B0604020202020204" pitchFamily="34" charset="0"/>
              </a:rPr>
              <a:t>Edgard Bonilla</a:t>
            </a:r>
          </a:p>
          <a:p>
            <a:r>
              <a:rPr lang="en-US" dirty="0">
                <a:latin typeface="Arial" panose="020B0604020202020204" pitchFamily="34" charset="0"/>
                <a:cs typeface="Arial" panose="020B0604020202020204" pitchFamily="34" charset="0"/>
              </a:rPr>
              <a:t>Pierce Garver</a:t>
            </a:r>
          </a:p>
        </p:txBody>
      </p:sp>
      <p:sp>
        <p:nvSpPr>
          <p:cNvPr id="5" name="TextBox 4">
            <a:extLst>
              <a:ext uri="{FF2B5EF4-FFF2-40B4-BE49-F238E27FC236}">
                <a16:creationId xmlns:a16="http://schemas.microsoft.com/office/drawing/2014/main" id="{D0A4A151-4DCF-98A0-63C7-E713439294EB}"/>
              </a:ext>
            </a:extLst>
          </p:cNvPr>
          <p:cNvSpPr txBox="1"/>
          <p:nvPr/>
        </p:nvSpPr>
        <p:spPr>
          <a:xfrm>
            <a:off x="4201236" y="4934773"/>
            <a:ext cx="3789528" cy="738664"/>
          </a:xfrm>
          <a:prstGeom prst="rect">
            <a:avLst/>
          </a:prstGeom>
          <a:noFill/>
        </p:spPr>
        <p:txBody>
          <a:bodyPr wrap="square" rtlCol="0">
            <a:spAutoFit/>
          </a:bodyPr>
          <a:lstStyle/>
          <a:p>
            <a:r>
              <a:rPr lang="en-US" sz="2400" b="1" i="0" dirty="0">
                <a:solidFill>
                  <a:srgbClr val="000000"/>
                </a:solidFill>
                <a:effectLst/>
                <a:latin typeface="arial" panose="020B0604020202020204" pitchFamily="34" charset="0"/>
              </a:rPr>
              <a:t>DCC Number: G2401720</a:t>
            </a:r>
          </a:p>
          <a:p>
            <a:endParaRPr lang="en-US" dirty="0"/>
          </a:p>
        </p:txBody>
      </p:sp>
      <p:sp>
        <p:nvSpPr>
          <p:cNvPr id="6" name="Slide Number Placeholder 5">
            <a:extLst>
              <a:ext uri="{FF2B5EF4-FFF2-40B4-BE49-F238E27FC236}">
                <a16:creationId xmlns:a16="http://schemas.microsoft.com/office/drawing/2014/main" id="{833596F9-9DCB-B7B0-FA4A-EC38D110BEBB}"/>
              </a:ext>
            </a:extLst>
          </p:cNvPr>
          <p:cNvSpPr>
            <a:spLocks noGrp="1"/>
          </p:cNvSpPr>
          <p:nvPr>
            <p:ph type="sldNum" sz="quarter" idx="12"/>
          </p:nvPr>
        </p:nvSpPr>
        <p:spPr/>
        <p:txBody>
          <a:bodyPr/>
          <a:lstStyle/>
          <a:p>
            <a:fld id="{97E2C2AE-D0CB-45CA-BD93-43CBDB567B86}" type="slidenum">
              <a:rPr lang="en-US" smtClean="0"/>
              <a:t>1</a:t>
            </a:fld>
            <a:endParaRPr lang="en-US" dirty="0"/>
          </a:p>
        </p:txBody>
      </p:sp>
    </p:spTree>
    <p:extLst>
      <p:ext uri="{BB962C8B-B14F-4D97-AF65-F5344CB8AC3E}">
        <p14:creationId xmlns:p14="http://schemas.microsoft.com/office/powerpoint/2010/main" val="147336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10</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36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11</a:t>
            </a:fld>
            <a:endParaRPr lang="en-US"/>
          </a:p>
        </p:txBody>
      </p:sp>
      <p:cxnSp>
        <p:nvCxnSpPr>
          <p:cNvPr id="6" name="Straight Arrow Connector 5">
            <a:extLst>
              <a:ext uri="{FF2B5EF4-FFF2-40B4-BE49-F238E27FC236}">
                <a16:creationId xmlns:a16="http://schemas.microsoft.com/office/drawing/2014/main" id="{53110C78-E387-D064-3903-22748380A70B}"/>
              </a:ext>
            </a:extLst>
          </p:cNvPr>
          <p:cNvCxnSpPr>
            <a:cxnSpLocks/>
            <a:stCxn id="186" idx="3"/>
            <a:endCxn id="7" idx="1"/>
          </p:cNvCxnSpPr>
          <p:nvPr/>
        </p:nvCxnSpPr>
        <p:spPr>
          <a:xfrm>
            <a:off x="2281572" y="1544349"/>
            <a:ext cx="50778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E5337B8-02AA-C1A8-80A4-46E2D0569435}"/>
              </a:ext>
            </a:extLst>
          </p:cNvPr>
          <p:cNvSpPr/>
          <p:nvPr/>
        </p:nvSpPr>
        <p:spPr>
          <a:xfrm>
            <a:off x="2789352" y="1222404"/>
            <a:ext cx="1127760" cy="64389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1C33A9C-8141-802C-D448-8E02B338283E}"/>
              </a:ext>
            </a:extLst>
          </p:cNvPr>
          <p:cNvCxnSpPr>
            <a:cxnSpLocks/>
          </p:cNvCxnSpPr>
          <p:nvPr/>
        </p:nvCxnSpPr>
        <p:spPr>
          <a:xfrm>
            <a:off x="4330614" y="2140041"/>
            <a:ext cx="3121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a:stCxn id="296" idx="3"/>
          </p:cNvCxnSpPr>
          <p:nvPr/>
        </p:nvCxnSpPr>
        <p:spPr>
          <a:xfrm flipV="1">
            <a:off x="5035520" y="2103197"/>
            <a:ext cx="6237302" cy="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0FF8005C-738C-A76F-56AD-556D801C1011}"/>
              </a:ext>
            </a:extLst>
          </p:cNvPr>
          <p:cNvSpPr txBox="1"/>
          <p:nvPr/>
        </p:nvSpPr>
        <p:spPr>
          <a:xfrm>
            <a:off x="2846721" y="1260488"/>
            <a:ext cx="1012536" cy="584775"/>
          </a:xfrm>
          <a:prstGeom prst="rect">
            <a:avLst/>
          </a:prstGeom>
          <a:noFill/>
        </p:spPr>
        <p:txBody>
          <a:bodyPr wrap="square" rtlCol="0">
            <a:spAutoFit/>
          </a:bodyPr>
          <a:lstStyle/>
          <a:p>
            <a:pPr algn="ctr"/>
            <a:r>
              <a:rPr lang="en-US" sz="1600" dirty="0"/>
              <a:t>Inertial Damper</a:t>
            </a:r>
          </a:p>
        </p:txBody>
      </p: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86" name="TextBox 185">
            <a:extLst>
              <a:ext uri="{FF2B5EF4-FFF2-40B4-BE49-F238E27FC236}">
                <a16:creationId xmlns:a16="http://schemas.microsoft.com/office/drawing/2014/main" id="{E35CB238-CD3E-6FB2-8BB7-9EA1C938E169}"/>
              </a:ext>
            </a:extLst>
          </p:cNvPr>
          <p:cNvSpPr txBox="1"/>
          <p:nvPr/>
        </p:nvSpPr>
        <p:spPr>
          <a:xfrm>
            <a:off x="1492827" y="1359683"/>
            <a:ext cx="788745" cy="369332"/>
          </a:xfrm>
          <a:prstGeom prst="rect">
            <a:avLst/>
          </a:prstGeom>
          <a:noFill/>
        </p:spPr>
        <p:txBody>
          <a:bodyPr wrap="square" rtlCol="0">
            <a:spAutoFit/>
          </a:bodyPr>
          <a:lstStyle/>
          <a:p>
            <a:r>
              <a:rPr lang="en-US" dirty="0"/>
              <a:t>GS-13</a:t>
            </a:r>
          </a:p>
        </p:txBody>
      </p:sp>
      <p:cxnSp>
        <p:nvCxnSpPr>
          <p:cNvPr id="188" name="Straight Connector 187">
            <a:extLst>
              <a:ext uri="{FF2B5EF4-FFF2-40B4-BE49-F238E27FC236}">
                <a16:creationId xmlns:a16="http://schemas.microsoft.com/office/drawing/2014/main" id="{F9038014-7045-1EA0-2C19-CECFD83BB241}"/>
              </a:ext>
            </a:extLst>
          </p:cNvPr>
          <p:cNvCxnSpPr>
            <a:cxnSpLocks/>
            <a:endCxn id="186" idx="1"/>
          </p:cNvCxnSpPr>
          <p:nvPr/>
        </p:nvCxnSpPr>
        <p:spPr>
          <a:xfrm>
            <a:off x="1252304" y="1544349"/>
            <a:ext cx="24052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4" name="TextBox 213">
            <a:extLst>
              <a:ext uri="{FF2B5EF4-FFF2-40B4-BE49-F238E27FC236}">
                <a16:creationId xmlns:a16="http://schemas.microsoft.com/office/drawing/2014/main" id="{1FA510E9-052B-14F7-268A-A3FAF8FE5BC8}"/>
              </a:ext>
            </a:extLst>
          </p:cNvPr>
          <p:cNvSpPr txBox="1"/>
          <p:nvPr/>
        </p:nvSpPr>
        <p:spPr>
          <a:xfrm>
            <a:off x="4298748" y="1535947"/>
            <a:ext cx="1127917" cy="338554"/>
          </a:xfrm>
          <a:prstGeom prst="rect">
            <a:avLst/>
          </a:prstGeom>
          <a:noFill/>
        </p:spPr>
        <p:txBody>
          <a:bodyPr wrap="square" rtlCol="0">
            <a:spAutoFit/>
          </a:bodyPr>
          <a:lstStyle/>
          <a:p>
            <a:pPr algn="ctr"/>
            <a:r>
              <a:rPr lang="en-US" sz="1600" dirty="0"/>
              <a:t>Switch</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140041"/>
            <a:ext cx="0" cy="49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5FD2C698-340B-890A-12D5-898C2699CB61}"/>
              </a:ext>
            </a:extLst>
          </p:cNvPr>
          <p:cNvCxnSpPr>
            <a:cxnSpLocks/>
          </p:cNvCxnSpPr>
          <p:nvPr/>
        </p:nvCxnSpPr>
        <p:spPr>
          <a:xfrm>
            <a:off x="3926718" y="1520377"/>
            <a:ext cx="42150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41A95D8E-0FD6-64DA-44CF-7C78B8372D65}"/>
              </a:ext>
            </a:extLst>
          </p:cNvPr>
          <p:cNvCxnSpPr>
            <a:cxnSpLocks/>
          </p:cNvCxnSpPr>
          <p:nvPr/>
        </p:nvCxnSpPr>
        <p:spPr>
          <a:xfrm flipV="1">
            <a:off x="4340867" y="1511391"/>
            <a:ext cx="0" cy="434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9" name="Straight Arrow Connector 288">
            <a:extLst>
              <a:ext uri="{FF2B5EF4-FFF2-40B4-BE49-F238E27FC236}">
                <a16:creationId xmlns:a16="http://schemas.microsoft.com/office/drawing/2014/main" id="{43890655-4415-98DA-0FD9-091565FB2220}"/>
              </a:ext>
            </a:extLst>
          </p:cNvPr>
          <p:cNvCxnSpPr>
            <a:cxnSpLocks/>
          </p:cNvCxnSpPr>
          <p:nvPr/>
        </p:nvCxnSpPr>
        <p:spPr>
          <a:xfrm>
            <a:off x="4332290" y="1946304"/>
            <a:ext cx="30110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6" name="Rectangle 295">
            <a:extLst>
              <a:ext uri="{FF2B5EF4-FFF2-40B4-BE49-F238E27FC236}">
                <a16:creationId xmlns:a16="http://schemas.microsoft.com/office/drawing/2014/main" id="{38F3C72D-0BF5-CB2A-5207-9E9D289418C0}"/>
              </a:ext>
            </a:extLst>
          </p:cNvPr>
          <p:cNvSpPr/>
          <p:nvPr/>
        </p:nvSpPr>
        <p:spPr>
          <a:xfrm>
            <a:off x="4667034" y="1842776"/>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0C1242F3-54C0-D408-B000-4931DADA5F85}"/>
              </a:ext>
            </a:extLst>
          </p:cNvPr>
          <p:cNvCxnSpPr>
            <a:cxnSpLocks/>
            <a:stCxn id="303" idx="6"/>
            <a:endCxn id="296" idx="3"/>
          </p:cNvCxnSpPr>
          <p:nvPr/>
        </p:nvCxnSpPr>
        <p:spPr>
          <a:xfrm flipV="1">
            <a:off x="4689894" y="2104386"/>
            <a:ext cx="345626" cy="36916"/>
          </a:xfrm>
          <a:prstGeom prst="line">
            <a:avLst/>
          </a:prstGeom>
        </p:spPr>
        <p:style>
          <a:lnRef idx="2">
            <a:schemeClr val="accent1"/>
          </a:lnRef>
          <a:fillRef idx="0">
            <a:schemeClr val="accent1"/>
          </a:fillRef>
          <a:effectRef idx="1">
            <a:schemeClr val="accent1"/>
          </a:effectRef>
          <a:fontRef idx="minor">
            <a:schemeClr val="tx1"/>
          </a:fontRef>
        </p:style>
      </p:cxnSp>
      <p:sp>
        <p:nvSpPr>
          <p:cNvPr id="303" name="Oval 302">
            <a:extLst>
              <a:ext uri="{FF2B5EF4-FFF2-40B4-BE49-F238E27FC236}">
                <a16:creationId xmlns:a16="http://schemas.microsoft.com/office/drawing/2014/main" id="{4A0A672F-3E1A-CBBF-3E6B-266DB322D3B8}"/>
              </a:ext>
            </a:extLst>
          </p:cNvPr>
          <p:cNvSpPr/>
          <p:nvPr/>
        </p:nvSpPr>
        <p:spPr>
          <a:xfrm>
            <a:off x="4644175" y="211844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D8C2BCE3-F383-2A36-580B-467E9B8B3EED}"/>
              </a:ext>
            </a:extLst>
          </p:cNvPr>
          <p:cNvSpPr/>
          <p:nvPr/>
        </p:nvSpPr>
        <p:spPr>
          <a:xfrm>
            <a:off x="5015909" y="207988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11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Model Design Process</a:t>
            </a:r>
          </a:p>
        </p:txBody>
      </p:sp>
      <p:sp>
        <p:nvSpPr>
          <p:cNvPr id="3" name="Content Placeholder 2">
            <a:extLst>
              <a:ext uri="{FF2B5EF4-FFF2-40B4-BE49-F238E27FC236}">
                <a16:creationId xmlns:a16="http://schemas.microsoft.com/office/drawing/2014/main" id="{5A621F86-4DA7-534D-2DE8-9B2EDB5AF627}"/>
              </a:ext>
            </a:extLst>
          </p:cNvPr>
          <p:cNvSpPr>
            <a:spLocks noGrp="1"/>
          </p:cNvSpPr>
          <p:nvPr>
            <p:ph idx="1"/>
          </p:nvPr>
        </p:nvSpPr>
        <p:spPr>
          <a:xfrm>
            <a:off x="5423501" y="4887387"/>
            <a:ext cx="10515600" cy="1420967"/>
          </a:xfrm>
        </p:spPr>
        <p:txBody>
          <a:bodyPr>
            <a:normAutofit/>
          </a:bodyPr>
          <a:lstStyle/>
          <a:p>
            <a:pPr marL="0" indent="0">
              <a:buNone/>
            </a:pPr>
            <a:r>
              <a:rPr lang="en-US" sz="2400" dirty="0"/>
              <a:t>STG 1 Motion		Gap Motion</a:t>
            </a:r>
          </a:p>
          <a:p>
            <a:pPr marL="0" indent="0">
              <a:buNone/>
            </a:pPr>
            <a:r>
              <a:rPr lang="en-US" sz="2400" dirty="0"/>
              <a:t>STG 2 Drive		STG 2 Motion</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12</a:t>
            </a:fld>
            <a:endParaRPr lang="en-US"/>
          </a:p>
        </p:txBody>
      </p:sp>
      <p:sp>
        <p:nvSpPr>
          <p:cNvPr id="6" name="TextBox 5">
            <a:extLst>
              <a:ext uri="{FF2B5EF4-FFF2-40B4-BE49-F238E27FC236}">
                <a16:creationId xmlns:a16="http://schemas.microsoft.com/office/drawing/2014/main" id="{15C318F0-F284-06FD-7B0B-F5329586B633}"/>
              </a:ext>
            </a:extLst>
          </p:cNvPr>
          <p:cNvSpPr txBox="1"/>
          <p:nvPr/>
        </p:nvSpPr>
        <p:spPr>
          <a:xfrm>
            <a:off x="213052" y="1216481"/>
            <a:ext cx="4736432" cy="51398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Model of gap motion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Gap motion is the sum of STG 1 and STG 2 motion from a drive in STG 2 only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STG 2 motion comes from drive and STG1 motion, but we are only interested in STG 2 motion from a drive in STG 2</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Best results come from collecting discrete transfer functions, doing calculations with the data, then fitting the result as opposed to fitting the original discrete transfer functions and doing math on the continuous 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9DD35F-FA1A-72A4-646B-D0A0E0D6119E}"/>
                  </a:ext>
                </a:extLst>
              </p:cNvPr>
              <p:cNvSpPr txBox="1"/>
              <p:nvPr/>
            </p:nvSpPr>
            <p:spPr>
              <a:xfrm>
                <a:off x="5396714" y="1143245"/>
                <a:ext cx="6468934" cy="22018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𝑔𝑎𝑝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𝑔𝑎𝑝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en>
                                  </m:f>
                                </m:e>
                              </m:d>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oMath>
                  </m:oMathPara>
                </a14:m>
                <a:endParaRPr lang="en-US" dirty="0"/>
              </a:p>
              <a:p>
                <a:endParaRPr lang="en-US" dirty="0"/>
              </a:p>
              <a:p>
                <a:endParaRPr lang="en-US" dirty="0"/>
              </a:p>
              <a:p>
                <a:endParaRPr lang="en-US" dirty="0"/>
              </a:p>
              <a:p>
                <a:endParaRPr lang="en-US" dirty="0"/>
              </a:p>
              <a:p>
                <a:endParaRPr lang="en-US" dirty="0"/>
              </a:p>
            </p:txBody>
          </p:sp>
        </mc:Choice>
        <mc:Fallback xmlns="">
          <p:sp>
            <p:nvSpPr>
              <p:cNvPr id="7" name="TextBox 6">
                <a:extLst>
                  <a:ext uri="{FF2B5EF4-FFF2-40B4-BE49-F238E27FC236}">
                    <a16:creationId xmlns:a16="http://schemas.microsoft.com/office/drawing/2014/main" id="{D39DD35F-FA1A-72A4-646B-D0A0E0D6119E}"/>
                  </a:ext>
                </a:extLst>
              </p:cNvPr>
              <p:cNvSpPr txBox="1">
                <a:spLocks noRot="1" noChangeAspect="1" noMove="1" noResize="1" noEditPoints="1" noAdjustHandles="1" noChangeArrowheads="1" noChangeShapeType="1" noTextEdit="1"/>
              </p:cNvSpPr>
              <p:nvPr/>
            </p:nvSpPr>
            <p:spPr>
              <a:xfrm>
                <a:off x="5396714" y="1143245"/>
                <a:ext cx="6468934" cy="2201821"/>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5E2ED10-5B85-3364-1D5E-04CDC7263982}"/>
              </a:ext>
            </a:extLst>
          </p:cNvPr>
          <p:cNvSpPr txBox="1"/>
          <p:nvPr/>
        </p:nvSpPr>
        <p:spPr>
          <a:xfrm>
            <a:off x="7573818" y="2955636"/>
            <a:ext cx="65" cy="276999"/>
          </a:xfrm>
          <a:prstGeom prst="rect">
            <a:avLst/>
          </a:prstGeom>
          <a:noFill/>
        </p:spPr>
        <p:txBody>
          <a:bodyPr wrap="none" lIns="0" tIns="0" rIns="0" bIns="0" rtlCol="0">
            <a:spAutoFit/>
          </a:bodyPr>
          <a:lstStyle/>
          <a:p>
            <a:endParaRPr lang="en-US" dirty="0"/>
          </a:p>
        </p:txBody>
      </p:sp>
      <p:sp>
        <p:nvSpPr>
          <p:cNvPr id="11" name="Right Brace 10">
            <a:extLst>
              <a:ext uri="{FF2B5EF4-FFF2-40B4-BE49-F238E27FC236}">
                <a16:creationId xmlns:a16="http://schemas.microsoft.com/office/drawing/2014/main" id="{31164E29-A5C3-9488-90E5-6F4C65D71D90}"/>
              </a:ext>
            </a:extLst>
          </p:cNvPr>
          <p:cNvSpPr/>
          <p:nvPr/>
        </p:nvSpPr>
        <p:spPr>
          <a:xfrm rot="5400000">
            <a:off x="6960459" y="1159343"/>
            <a:ext cx="317095" cy="1854090"/>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A5F59B5D-119A-332A-45B1-6B672F2C6783}"/>
              </a:ext>
            </a:extLst>
          </p:cNvPr>
          <p:cNvSpPr txBox="1"/>
          <p:nvPr/>
        </p:nvSpPr>
        <p:spPr>
          <a:xfrm>
            <a:off x="9562341" y="2244155"/>
            <a:ext cx="1730416" cy="584775"/>
          </a:xfrm>
          <a:prstGeom prst="rect">
            <a:avLst/>
          </a:prstGeom>
          <a:noFill/>
        </p:spPr>
        <p:txBody>
          <a:bodyPr wrap="square" rtlCol="0">
            <a:spAutoFit/>
          </a:bodyPr>
          <a:lstStyle/>
          <a:p>
            <a:pPr algn="ctr"/>
            <a:r>
              <a:rPr lang="en-US" sz="1600" dirty="0"/>
              <a:t>Gap motion due to STG 1</a:t>
            </a:r>
          </a:p>
        </p:txBody>
      </p:sp>
      <p:sp>
        <p:nvSpPr>
          <p:cNvPr id="13" name="Right Brace 12">
            <a:extLst>
              <a:ext uri="{FF2B5EF4-FFF2-40B4-BE49-F238E27FC236}">
                <a16:creationId xmlns:a16="http://schemas.microsoft.com/office/drawing/2014/main" id="{E79D6E4A-DD9C-2A6D-2821-380F7F526CC1}"/>
              </a:ext>
            </a:extLst>
          </p:cNvPr>
          <p:cNvSpPr/>
          <p:nvPr/>
        </p:nvSpPr>
        <p:spPr>
          <a:xfrm rot="5400000">
            <a:off x="10221595" y="774852"/>
            <a:ext cx="317095" cy="2680004"/>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A4D917-7DFC-574A-44C3-6DE1956FD053}"/>
                  </a:ext>
                </a:extLst>
              </p:cNvPr>
              <p:cNvSpPr txBox="1"/>
              <p:nvPr/>
            </p:nvSpPr>
            <p:spPr>
              <a:xfrm>
                <a:off x="5452723" y="2934339"/>
                <a:ext cx="3543300" cy="1499898"/>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oMath>
                </a14:m>
                <a:r>
                  <a:rPr lang="en-US" dirty="0"/>
                  <a:t>= STG 1 drive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 STG 1 response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𝑔𝑎𝑝</m:t>
                        </m:r>
                      </m:sub>
                    </m:sSub>
                  </m:oMath>
                </a14:m>
                <a:r>
                  <a:rPr lang="en-US" dirty="0"/>
                  <a:t>= Gap drive</a:t>
                </a:r>
              </a:p>
              <a:p>
                <a14:m>
                  <m:oMath xmlns:m="http://schemas.openxmlformats.org/officeDocument/2006/math">
                    <m:r>
                      <a:rPr lang="en-US" b="0" i="1" smtClean="0">
                        <a:latin typeface="Cambria Math" panose="02040503050406030204" pitchFamily="18" charset="0"/>
                      </a:rPr>
                      <m:t>𝑔𝑎𝑝</m:t>
                    </m:r>
                  </m:oMath>
                </a14:m>
                <a:r>
                  <a:rPr lang="en-US" dirty="0"/>
                  <a:t>= Gap response</a:t>
                </a:r>
              </a:p>
              <a:p>
                <a:endParaRPr lang="en-US" dirty="0"/>
              </a:p>
            </p:txBody>
          </p:sp>
        </mc:Choice>
        <mc:Fallback xmlns="">
          <p:sp>
            <p:nvSpPr>
              <p:cNvPr id="15" name="TextBox 14">
                <a:extLst>
                  <a:ext uri="{FF2B5EF4-FFF2-40B4-BE49-F238E27FC236}">
                    <a16:creationId xmlns:a16="http://schemas.microsoft.com/office/drawing/2014/main" id="{ADA4D917-7DFC-574A-44C3-6DE1956FD053}"/>
                  </a:ext>
                </a:extLst>
              </p:cNvPr>
              <p:cNvSpPr txBox="1">
                <a:spLocks noRot="1" noChangeAspect="1" noMove="1" noResize="1" noEditPoints="1" noAdjustHandles="1" noChangeArrowheads="1" noChangeShapeType="1" noTextEdit="1"/>
              </p:cNvSpPr>
              <p:nvPr/>
            </p:nvSpPr>
            <p:spPr>
              <a:xfrm>
                <a:off x="5452723" y="2934339"/>
                <a:ext cx="3543300" cy="1499898"/>
              </a:xfrm>
              <a:prstGeom prst="rect">
                <a:avLst/>
              </a:prstGeom>
              <a:blipFill>
                <a:blip r:embed="rId4"/>
                <a:stretch>
                  <a:fillRect l="-515" t="-162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5450CA2-5AD3-0841-39B2-E2B180E344A5}"/>
              </a:ext>
            </a:extLst>
          </p:cNvPr>
          <p:cNvSpPr txBox="1"/>
          <p:nvPr/>
        </p:nvSpPr>
        <p:spPr>
          <a:xfrm>
            <a:off x="6253798" y="2254833"/>
            <a:ext cx="1730416" cy="584775"/>
          </a:xfrm>
          <a:prstGeom prst="rect">
            <a:avLst/>
          </a:prstGeom>
          <a:noFill/>
        </p:spPr>
        <p:txBody>
          <a:bodyPr wrap="square" rtlCol="0">
            <a:spAutoFit/>
          </a:bodyPr>
          <a:lstStyle/>
          <a:p>
            <a:pPr algn="ctr"/>
            <a:r>
              <a:rPr lang="en-US" sz="1600" dirty="0"/>
              <a:t>Gap motion due to STG 1 motion</a:t>
            </a:r>
          </a:p>
        </p:txBody>
      </p:sp>
      <p:sp>
        <p:nvSpPr>
          <p:cNvPr id="17" name="Right Brace 16">
            <a:extLst>
              <a:ext uri="{FF2B5EF4-FFF2-40B4-BE49-F238E27FC236}">
                <a16:creationId xmlns:a16="http://schemas.microsoft.com/office/drawing/2014/main" id="{CE609DCE-1A4D-5E76-5C07-DF62C340D602}"/>
              </a:ext>
            </a:extLst>
          </p:cNvPr>
          <p:cNvSpPr/>
          <p:nvPr/>
        </p:nvSpPr>
        <p:spPr>
          <a:xfrm rot="5400000">
            <a:off x="9896837" y="1261404"/>
            <a:ext cx="317095" cy="3496312"/>
          </a:xfrm>
          <a:prstGeom prst="rightBrace">
            <a:avLst>
              <a:gd name="adj1" fmla="val 83271"/>
              <a:gd name="adj2" fmla="val 50422"/>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90D44D9-9B93-1492-93D7-D5FF2E1FAB26}"/>
              </a:ext>
            </a:extLst>
          </p:cNvPr>
          <p:cNvSpPr txBox="1"/>
          <p:nvPr/>
        </p:nvSpPr>
        <p:spPr>
          <a:xfrm>
            <a:off x="8965138" y="3198085"/>
            <a:ext cx="2180492" cy="830997"/>
          </a:xfrm>
          <a:prstGeom prst="rect">
            <a:avLst/>
          </a:prstGeom>
          <a:noFill/>
        </p:spPr>
        <p:txBody>
          <a:bodyPr wrap="square" rtlCol="0">
            <a:spAutoFit/>
          </a:bodyPr>
          <a:lstStyle/>
          <a:p>
            <a:pPr algn="ctr"/>
            <a:r>
              <a:rPr lang="en-US" sz="1600" dirty="0"/>
              <a:t>Gap motion due to STG 2 motion from a drive in STG 2</a:t>
            </a:r>
          </a:p>
        </p:txBody>
      </p:sp>
      <p:cxnSp>
        <p:nvCxnSpPr>
          <p:cNvPr id="20" name="Straight Arrow Connector 19">
            <a:extLst>
              <a:ext uri="{FF2B5EF4-FFF2-40B4-BE49-F238E27FC236}">
                <a16:creationId xmlns:a16="http://schemas.microsoft.com/office/drawing/2014/main" id="{76AA3C1C-0BA8-FC51-7651-8CEA87A5C14C}"/>
              </a:ext>
            </a:extLst>
          </p:cNvPr>
          <p:cNvCxnSpPr/>
          <p:nvPr/>
        </p:nvCxnSpPr>
        <p:spPr>
          <a:xfrm>
            <a:off x="7320644" y="5089073"/>
            <a:ext cx="8436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5D59D473-7103-B925-E0DC-B4F0C651DEAC}"/>
              </a:ext>
            </a:extLst>
          </p:cNvPr>
          <p:cNvCxnSpPr/>
          <p:nvPr/>
        </p:nvCxnSpPr>
        <p:spPr>
          <a:xfrm>
            <a:off x="7318005" y="5519058"/>
            <a:ext cx="8436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874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bar code&#10;&#10;Description automatically generated">
            <a:extLst>
              <a:ext uri="{FF2B5EF4-FFF2-40B4-BE49-F238E27FC236}">
                <a16:creationId xmlns:a16="http://schemas.microsoft.com/office/drawing/2014/main" id="{4A1B3CD6-D63A-2396-2FE7-FB7ACC540A21}"/>
              </a:ext>
            </a:extLst>
          </p:cNvPr>
          <p:cNvPicPr>
            <a:picLocks noChangeAspect="1"/>
          </p:cNvPicPr>
          <p:nvPr/>
        </p:nvPicPr>
        <p:blipFill rotWithShape="1">
          <a:blip r:embed="rId3">
            <a:extLst>
              <a:ext uri="{28A0092B-C50C-407E-A947-70E740481C1C}">
                <a14:useLocalDpi xmlns:a14="http://schemas.microsoft.com/office/drawing/2010/main" val="0"/>
              </a:ext>
            </a:extLst>
          </a:blip>
          <a:srcRect l="9579" t="4343" r="8962" b="4713"/>
          <a:stretch/>
        </p:blipFill>
        <p:spPr>
          <a:xfrm>
            <a:off x="49106" y="1046956"/>
            <a:ext cx="10083837" cy="5791484"/>
          </a:xfrm>
          <a:prstGeom prst="rect">
            <a:avLst/>
          </a:prstGeom>
        </p:spPr>
      </p:pic>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Gap Drive to Gap Model</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13</a:t>
            </a:fld>
            <a:endParaRPr lang="en-US"/>
          </a:p>
        </p:txBody>
      </p:sp>
      <p:sp>
        <p:nvSpPr>
          <p:cNvPr id="7" name="TextBox 6">
            <a:extLst>
              <a:ext uri="{FF2B5EF4-FFF2-40B4-BE49-F238E27FC236}">
                <a16:creationId xmlns:a16="http://schemas.microsoft.com/office/drawing/2014/main" id="{D5692A90-0D84-1814-BBB9-191F881E6218}"/>
              </a:ext>
            </a:extLst>
          </p:cNvPr>
          <p:cNvSpPr txBox="1"/>
          <p:nvPr/>
        </p:nvSpPr>
        <p:spPr>
          <a:xfrm>
            <a:off x="10205720" y="1387929"/>
            <a:ext cx="175768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Fitting done using Gabriele Vajente’s tool, “</a:t>
            </a:r>
            <a:r>
              <a:rPr lang="en-US" dirty="0">
                <a:latin typeface="Arial" panose="020B0604020202020204" pitchFamily="34" charset="0"/>
                <a:cs typeface="Arial" panose="020B0604020202020204" pitchFamily="34" charset="0"/>
                <a:hlinkClick r:id="rId4"/>
              </a:rPr>
              <a:t>interactive fitting</a:t>
            </a:r>
            <a:r>
              <a:rPr lang="en-US" dirty="0">
                <a:latin typeface="Arial" panose="020B0604020202020204" pitchFamily="34" charset="0"/>
                <a:cs typeface="Arial" panose="020B0604020202020204" pitchFamily="34" charset="0"/>
              </a:rPr>
              <a:t>” powered by VEC FIT</a:t>
            </a:r>
          </a:p>
        </p:txBody>
      </p:sp>
      <p:sp>
        <p:nvSpPr>
          <p:cNvPr id="10" name="Rectangle 9">
            <a:extLst>
              <a:ext uri="{FF2B5EF4-FFF2-40B4-BE49-F238E27FC236}">
                <a16:creationId xmlns:a16="http://schemas.microsoft.com/office/drawing/2014/main" id="{786EE981-B334-EF51-6BB5-F91D7B47EE92}"/>
              </a:ext>
            </a:extLst>
          </p:cNvPr>
          <p:cNvSpPr/>
          <p:nvPr/>
        </p:nvSpPr>
        <p:spPr>
          <a:xfrm>
            <a:off x="7454900" y="1250950"/>
            <a:ext cx="2616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EBA0C-80FD-34A5-4C9F-CC017C713863}"/>
              </a:ext>
            </a:extLst>
          </p:cNvPr>
          <p:cNvSpPr/>
          <p:nvPr/>
        </p:nvSpPr>
        <p:spPr>
          <a:xfrm>
            <a:off x="7454900" y="4254500"/>
            <a:ext cx="2616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DEE2B6-341C-2F0F-9186-09777FBE9D1C}"/>
              </a:ext>
            </a:extLst>
          </p:cNvPr>
          <p:cNvCxnSpPr>
            <a:cxnSpLocks/>
          </p:cNvCxnSpPr>
          <p:nvPr/>
        </p:nvCxnSpPr>
        <p:spPr>
          <a:xfrm flipV="1">
            <a:off x="7581899" y="3492500"/>
            <a:ext cx="774701" cy="4079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988716D-6AB3-C516-4BCE-D0F8CED7C99B}"/>
              </a:ext>
            </a:extLst>
          </p:cNvPr>
          <p:cNvSpPr txBox="1"/>
          <p:nvPr/>
        </p:nvSpPr>
        <p:spPr>
          <a:xfrm>
            <a:off x="6095999" y="3715745"/>
            <a:ext cx="1485900" cy="369332"/>
          </a:xfrm>
          <a:prstGeom prst="rect">
            <a:avLst/>
          </a:prstGeom>
          <a:noFill/>
        </p:spPr>
        <p:txBody>
          <a:bodyPr wrap="square" rtlCol="0">
            <a:spAutoFit/>
          </a:bodyPr>
          <a:lstStyle/>
          <a:p>
            <a:pPr algn="ctr"/>
            <a:r>
              <a:rPr lang="en-US" dirty="0"/>
              <a:t>Area not fit</a:t>
            </a:r>
          </a:p>
        </p:txBody>
      </p:sp>
      <p:cxnSp>
        <p:nvCxnSpPr>
          <p:cNvPr id="20" name="Straight Arrow Connector 19">
            <a:extLst>
              <a:ext uri="{FF2B5EF4-FFF2-40B4-BE49-F238E27FC236}">
                <a16:creationId xmlns:a16="http://schemas.microsoft.com/office/drawing/2014/main" id="{1212EACE-6372-6E80-4F59-788680FE46D2}"/>
              </a:ext>
            </a:extLst>
          </p:cNvPr>
          <p:cNvCxnSpPr>
            <a:cxnSpLocks/>
          </p:cNvCxnSpPr>
          <p:nvPr/>
        </p:nvCxnSpPr>
        <p:spPr>
          <a:xfrm>
            <a:off x="7581899" y="3899401"/>
            <a:ext cx="774701" cy="2877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Left Brace 22">
            <a:extLst>
              <a:ext uri="{FF2B5EF4-FFF2-40B4-BE49-F238E27FC236}">
                <a16:creationId xmlns:a16="http://schemas.microsoft.com/office/drawing/2014/main" id="{F49A4F52-D70D-4D1F-F133-EF14AEF3FA8B}"/>
              </a:ext>
            </a:extLst>
          </p:cNvPr>
          <p:cNvSpPr/>
          <p:nvPr/>
        </p:nvSpPr>
        <p:spPr>
          <a:xfrm rot="16200000">
            <a:off x="4422611" y="448478"/>
            <a:ext cx="279726" cy="4552951"/>
          </a:xfrm>
          <a:prstGeom prst="leftBrace">
            <a:avLst>
              <a:gd name="adj1" fmla="val 53620"/>
              <a:gd name="adj2" fmla="val 487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721C0BD8-BA6D-4B84-7523-4C1E45239F86}"/>
              </a:ext>
            </a:extLst>
          </p:cNvPr>
          <p:cNvSpPr txBox="1"/>
          <p:nvPr/>
        </p:nvSpPr>
        <p:spPr>
          <a:xfrm>
            <a:off x="2051049" y="2883332"/>
            <a:ext cx="502285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Accurate fit in region of interest</a:t>
            </a:r>
          </a:p>
        </p:txBody>
      </p:sp>
    </p:spTree>
    <p:extLst>
      <p:ext uri="{BB962C8B-B14F-4D97-AF65-F5344CB8AC3E}">
        <p14:creationId xmlns:p14="http://schemas.microsoft.com/office/powerpoint/2010/main" val="424152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Stage 1 Motion to Gap Model</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14</a:t>
            </a:fld>
            <a:endParaRPr lang="en-US"/>
          </a:p>
        </p:txBody>
      </p:sp>
      <p:sp>
        <p:nvSpPr>
          <p:cNvPr id="8" name="TextBox 7">
            <a:extLst>
              <a:ext uri="{FF2B5EF4-FFF2-40B4-BE49-F238E27FC236}">
                <a16:creationId xmlns:a16="http://schemas.microsoft.com/office/drawing/2014/main" id="{7F9F7272-96E1-C462-08B3-D4EE1E22FD4C}"/>
              </a:ext>
            </a:extLst>
          </p:cNvPr>
          <p:cNvSpPr txBox="1"/>
          <p:nvPr/>
        </p:nvSpPr>
        <p:spPr>
          <a:xfrm>
            <a:off x="10297197" y="1250769"/>
            <a:ext cx="175768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Fitting done using Gabriele Vajente’s tool, “</a:t>
            </a:r>
            <a:r>
              <a:rPr lang="en-US" dirty="0">
                <a:latin typeface="Arial" panose="020B0604020202020204" pitchFamily="34" charset="0"/>
                <a:cs typeface="Arial" panose="020B0604020202020204" pitchFamily="34" charset="0"/>
                <a:hlinkClick r:id="rId3"/>
              </a:rPr>
              <a:t>interactive fitting</a:t>
            </a:r>
            <a:r>
              <a:rPr lang="en-US" dirty="0">
                <a:latin typeface="Arial" panose="020B0604020202020204" pitchFamily="34" charset="0"/>
                <a:cs typeface="Arial" panose="020B0604020202020204" pitchFamily="34" charset="0"/>
              </a:rPr>
              <a:t>” powered by VEC FIT</a:t>
            </a:r>
          </a:p>
        </p:txBody>
      </p:sp>
      <p:pic>
        <p:nvPicPr>
          <p:cNvPr id="9" name="Picture 8" descr="A graph of a graph of a graph&#10;&#10;Description automatically generated with medium confidence">
            <a:extLst>
              <a:ext uri="{FF2B5EF4-FFF2-40B4-BE49-F238E27FC236}">
                <a16:creationId xmlns:a16="http://schemas.microsoft.com/office/drawing/2014/main" id="{52DD6D75-7AC3-C981-16FD-618A81C3C561}"/>
              </a:ext>
            </a:extLst>
          </p:cNvPr>
          <p:cNvPicPr>
            <a:picLocks noChangeAspect="1"/>
          </p:cNvPicPr>
          <p:nvPr/>
        </p:nvPicPr>
        <p:blipFill rotWithShape="1">
          <a:blip r:embed="rId4">
            <a:extLst>
              <a:ext uri="{28A0092B-C50C-407E-A947-70E740481C1C}">
                <a14:useLocalDpi xmlns:a14="http://schemas.microsoft.com/office/drawing/2010/main" val="0"/>
              </a:ext>
            </a:extLst>
          </a:blip>
          <a:srcRect l="9777" t="3530" r="9107" b="5760"/>
          <a:stretch/>
        </p:blipFill>
        <p:spPr>
          <a:xfrm>
            <a:off x="70918" y="1042262"/>
            <a:ext cx="10075092" cy="5791288"/>
          </a:xfrm>
          <a:prstGeom prst="rect">
            <a:avLst/>
          </a:prstGeom>
        </p:spPr>
      </p:pic>
      <p:sp>
        <p:nvSpPr>
          <p:cNvPr id="10" name="Rectangle 9">
            <a:extLst>
              <a:ext uri="{FF2B5EF4-FFF2-40B4-BE49-F238E27FC236}">
                <a16:creationId xmlns:a16="http://schemas.microsoft.com/office/drawing/2014/main" id="{9977E93D-FF5A-D8F2-37E1-2B60BDA0B071}"/>
              </a:ext>
            </a:extLst>
          </p:cNvPr>
          <p:cNvSpPr/>
          <p:nvPr/>
        </p:nvSpPr>
        <p:spPr>
          <a:xfrm>
            <a:off x="7366000" y="1301750"/>
            <a:ext cx="2743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60B7DE-F567-5241-5D51-F39C4967B43D}"/>
              </a:ext>
            </a:extLst>
          </p:cNvPr>
          <p:cNvSpPr/>
          <p:nvPr/>
        </p:nvSpPr>
        <p:spPr>
          <a:xfrm>
            <a:off x="476250" y="1301750"/>
            <a:ext cx="170815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539E8E-E217-F0DE-E0F6-63FCB89C92BE}"/>
              </a:ext>
            </a:extLst>
          </p:cNvPr>
          <p:cNvSpPr/>
          <p:nvPr/>
        </p:nvSpPr>
        <p:spPr>
          <a:xfrm>
            <a:off x="7366000" y="4310106"/>
            <a:ext cx="274320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453B7-A526-2C23-ABB1-7E8BE724855E}"/>
              </a:ext>
            </a:extLst>
          </p:cNvPr>
          <p:cNvSpPr/>
          <p:nvPr/>
        </p:nvSpPr>
        <p:spPr>
          <a:xfrm>
            <a:off x="476250" y="4310106"/>
            <a:ext cx="1708150" cy="2178050"/>
          </a:xfrm>
          <a:prstGeom prst="rect">
            <a:avLst/>
          </a:prstGeom>
          <a:solidFill>
            <a:schemeClr val="tx1">
              <a:lumMod val="85000"/>
              <a:lumOff val="15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2EB3F4-0534-FA99-847B-DA63B77A05F9}"/>
              </a:ext>
            </a:extLst>
          </p:cNvPr>
          <p:cNvSpPr txBox="1"/>
          <p:nvPr/>
        </p:nvSpPr>
        <p:spPr>
          <a:xfrm>
            <a:off x="1371066" y="3746953"/>
            <a:ext cx="1377950" cy="369332"/>
          </a:xfrm>
          <a:prstGeom prst="rect">
            <a:avLst/>
          </a:prstGeom>
          <a:noFill/>
        </p:spPr>
        <p:txBody>
          <a:bodyPr wrap="square" rtlCol="0">
            <a:spAutoFit/>
          </a:bodyPr>
          <a:lstStyle/>
          <a:p>
            <a:pPr algn="ctr"/>
            <a:r>
              <a:rPr lang="en-US" dirty="0"/>
              <a:t>Area not fit</a:t>
            </a:r>
          </a:p>
        </p:txBody>
      </p:sp>
      <p:cxnSp>
        <p:nvCxnSpPr>
          <p:cNvPr id="19" name="Straight Arrow Connector 18">
            <a:extLst>
              <a:ext uri="{FF2B5EF4-FFF2-40B4-BE49-F238E27FC236}">
                <a16:creationId xmlns:a16="http://schemas.microsoft.com/office/drawing/2014/main" id="{BCBC7105-27FB-B652-A951-082DC22C6085}"/>
              </a:ext>
            </a:extLst>
          </p:cNvPr>
          <p:cNvCxnSpPr>
            <a:cxnSpLocks/>
            <a:stCxn id="15" idx="1"/>
          </p:cNvCxnSpPr>
          <p:nvPr/>
        </p:nvCxnSpPr>
        <p:spPr>
          <a:xfrm flipH="1" flipV="1">
            <a:off x="1219879" y="3565706"/>
            <a:ext cx="151187" cy="365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2BCC4AC-DE42-8FAB-8E36-5BD2A151B596}"/>
              </a:ext>
            </a:extLst>
          </p:cNvPr>
          <p:cNvCxnSpPr>
            <a:cxnSpLocks/>
            <a:stCxn id="15" idx="1"/>
          </p:cNvCxnSpPr>
          <p:nvPr/>
        </p:nvCxnSpPr>
        <p:spPr>
          <a:xfrm flipH="1">
            <a:off x="1236034" y="3931619"/>
            <a:ext cx="135032" cy="2797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F677C0C-8CB2-0E5C-2572-923B76D06472}"/>
              </a:ext>
            </a:extLst>
          </p:cNvPr>
          <p:cNvSpPr txBox="1"/>
          <p:nvPr/>
        </p:nvSpPr>
        <p:spPr>
          <a:xfrm>
            <a:off x="6827540" y="3726711"/>
            <a:ext cx="1377950" cy="369332"/>
          </a:xfrm>
          <a:prstGeom prst="rect">
            <a:avLst/>
          </a:prstGeom>
          <a:noFill/>
        </p:spPr>
        <p:txBody>
          <a:bodyPr wrap="square" rtlCol="0">
            <a:spAutoFit/>
          </a:bodyPr>
          <a:lstStyle/>
          <a:p>
            <a:pPr algn="ctr"/>
            <a:r>
              <a:rPr lang="en-US" dirty="0"/>
              <a:t>Area not fit</a:t>
            </a:r>
          </a:p>
        </p:txBody>
      </p:sp>
      <p:cxnSp>
        <p:nvCxnSpPr>
          <p:cNvPr id="24" name="Straight Arrow Connector 23">
            <a:extLst>
              <a:ext uri="{FF2B5EF4-FFF2-40B4-BE49-F238E27FC236}">
                <a16:creationId xmlns:a16="http://schemas.microsoft.com/office/drawing/2014/main" id="{721710AE-6EAC-A8F5-4A1D-62F56FE9FCD8}"/>
              </a:ext>
            </a:extLst>
          </p:cNvPr>
          <p:cNvCxnSpPr>
            <a:cxnSpLocks/>
          </p:cNvCxnSpPr>
          <p:nvPr/>
        </p:nvCxnSpPr>
        <p:spPr>
          <a:xfrm flipV="1">
            <a:off x="8205490" y="3578560"/>
            <a:ext cx="237308" cy="3328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0886082-1F0F-0639-17CC-0DF1FD388549}"/>
              </a:ext>
            </a:extLst>
          </p:cNvPr>
          <p:cNvCxnSpPr>
            <a:cxnSpLocks/>
            <a:stCxn id="23" idx="3"/>
          </p:cNvCxnSpPr>
          <p:nvPr/>
        </p:nvCxnSpPr>
        <p:spPr>
          <a:xfrm>
            <a:off x="8205490" y="3911377"/>
            <a:ext cx="237308" cy="29996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Left Brace 40">
            <a:extLst>
              <a:ext uri="{FF2B5EF4-FFF2-40B4-BE49-F238E27FC236}">
                <a16:creationId xmlns:a16="http://schemas.microsoft.com/office/drawing/2014/main" id="{96C78591-1870-5875-70FA-B2E834029F99}"/>
              </a:ext>
            </a:extLst>
          </p:cNvPr>
          <p:cNvSpPr/>
          <p:nvPr/>
        </p:nvSpPr>
        <p:spPr>
          <a:xfrm rot="16200000">
            <a:off x="4355333" y="578046"/>
            <a:ext cx="279726" cy="4319215"/>
          </a:xfrm>
          <a:prstGeom prst="leftBrace">
            <a:avLst>
              <a:gd name="adj1" fmla="val 53620"/>
              <a:gd name="adj2" fmla="val 487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73198A95-4F51-3759-03C4-1BE1D127FBFC}"/>
              </a:ext>
            </a:extLst>
          </p:cNvPr>
          <p:cNvSpPr txBox="1"/>
          <p:nvPr/>
        </p:nvSpPr>
        <p:spPr>
          <a:xfrm>
            <a:off x="2184400" y="2872429"/>
            <a:ext cx="454146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Accurate fit in region of interest</a:t>
            </a:r>
          </a:p>
        </p:txBody>
      </p:sp>
    </p:spTree>
    <p:extLst>
      <p:ext uri="{BB962C8B-B14F-4D97-AF65-F5344CB8AC3E}">
        <p14:creationId xmlns:p14="http://schemas.microsoft.com/office/powerpoint/2010/main" val="398594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graph&#10;&#10;Description automatically generated">
            <a:extLst>
              <a:ext uri="{FF2B5EF4-FFF2-40B4-BE49-F238E27FC236}">
                <a16:creationId xmlns:a16="http://schemas.microsoft.com/office/drawing/2014/main" id="{470E70B9-C459-D98D-08F5-8D706EB687C7}"/>
              </a:ext>
            </a:extLst>
          </p:cNvPr>
          <p:cNvPicPr>
            <a:picLocks noChangeAspect="1"/>
          </p:cNvPicPr>
          <p:nvPr/>
        </p:nvPicPr>
        <p:blipFill rotWithShape="1">
          <a:blip r:embed="rId3">
            <a:extLst>
              <a:ext uri="{28A0092B-C50C-407E-A947-70E740481C1C}">
                <a14:useLocalDpi xmlns:a14="http://schemas.microsoft.com/office/drawing/2010/main" val="0"/>
              </a:ext>
            </a:extLst>
          </a:blip>
          <a:srcRect l="9071" t="4541" r="8885" b="4337"/>
          <a:stretch/>
        </p:blipFill>
        <p:spPr>
          <a:xfrm>
            <a:off x="3328910" y="1232859"/>
            <a:ext cx="8863089" cy="4926981"/>
          </a:xfrm>
          <a:prstGeom prst="rect">
            <a:avLst/>
          </a:prstGeom>
        </p:spPr>
      </p:pic>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Stage 2 Damping Using CPS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15</a:t>
            </a:fld>
            <a:endParaRPr lang="en-US"/>
          </a:p>
        </p:txBody>
      </p:sp>
      <p:sp>
        <p:nvSpPr>
          <p:cNvPr id="9" name="TextBox 8">
            <a:extLst>
              <a:ext uri="{FF2B5EF4-FFF2-40B4-BE49-F238E27FC236}">
                <a16:creationId xmlns:a16="http://schemas.microsoft.com/office/drawing/2014/main" id="{1380E1B4-EA64-DA60-5710-13A16BE8C185}"/>
              </a:ext>
            </a:extLst>
          </p:cNvPr>
          <p:cNvSpPr txBox="1"/>
          <p:nvPr/>
        </p:nvSpPr>
        <p:spPr>
          <a:xfrm>
            <a:off x="81280" y="1035154"/>
            <a:ext cx="3144520"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Damping controller for Stage 2 Z DOF using CPS sensors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Specially designed to more accurately reflect observatory systems which use displacement sensors for damping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Simple lead filter to reduce the Q of the peak to less than 3</a:t>
            </a:r>
          </a:p>
        </p:txBody>
      </p:sp>
      <p:sp>
        <p:nvSpPr>
          <p:cNvPr id="11" name="Rectangle 10">
            <a:extLst>
              <a:ext uri="{FF2B5EF4-FFF2-40B4-BE49-F238E27FC236}">
                <a16:creationId xmlns:a16="http://schemas.microsoft.com/office/drawing/2014/main" id="{6B6FA664-C0A1-7DE6-A69A-74B64B50A443}"/>
              </a:ext>
            </a:extLst>
          </p:cNvPr>
          <p:cNvSpPr/>
          <p:nvPr/>
        </p:nvSpPr>
        <p:spPr>
          <a:xfrm>
            <a:off x="5090660" y="1387663"/>
            <a:ext cx="749300" cy="74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3E2DD6-C415-3B2C-019B-9BC454E4E090}"/>
              </a:ext>
            </a:extLst>
          </p:cNvPr>
          <p:cNvSpPr txBox="1"/>
          <p:nvPr/>
        </p:nvSpPr>
        <p:spPr>
          <a:xfrm>
            <a:off x="4501006" y="2553111"/>
            <a:ext cx="19240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Resonance at</a:t>
            </a:r>
          </a:p>
          <a:p>
            <a:pPr algn="ctr"/>
            <a:r>
              <a:rPr lang="en-US" dirty="0">
                <a:latin typeface="Arial" panose="020B0604020202020204" pitchFamily="34" charset="0"/>
                <a:cs typeface="Arial" panose="020B0604020202020204" pitchFamily="34" charset="0"/>
              </a:rPr>
              <a:t>3 Hz</a:t>
            </a:r>
          </a:p>
        </p:txBody>
      </p:sp>
      <p:cxnSp>
        <p:nvCxnSpPr>
          <p:cNvPr id="14" name="Straight Arrow Connector 13">
            <a:extLst>
              <a:ext uri="{FF2B5EF4-FFF2-40B4-BE49-F238E27FC236}">
                <a16:creationId xmlns:a16="http://schemas.microsoft.com/office/drawing/2014/main" id="{FA386B65-4644-E836-7F1A-D52D61A77B56}"/>
              </a:ext>
            </a:extLst>
          </p:cNvPr>
          <p:cNvCxnSpPr>
            <a:cxnSpLocks/>
          </p:cNvCxnSpPr>
          <p:nvPr/>
        </p:nvCxnSpPr>
        <p:spPr>
          <a:xfrm flipV="1">
            <a:off x="5463031" y="2211548"/>
            <a:ext cx="2279" cy="4093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3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Estimator – CPS Blend</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16</a:t>
            </a:fld>
            <a:endParaRPr lang="en-US"/>
          </a:p>
        </p:txBody>
      </p:sp>
      <p:sp>
        <p:nvSpPr>
          <p:cNvPr id="9" name="TextBox 8">
            <a:extLst>
              <a:ext uri="{FF2B5EF4-FFF2-40B4-BE49-F238E27FC236}">
                <a16:creationId xmlns:a16="http://schemas.microsoft.com/office/drawing/2014/main" id="{08C81A4C-8140-6EDB-E06B-D8A0B7382D7B}"/>
              </a:ext>
            </a:extLst>
          </p:cNvPr>
          <p:cNvSpPr txBox="1"/>
          <p:nvPr/>
        </p:nvSpPr>
        <p:spPr>
          <a:xfrm>
            <a:off x="108857" y="1159329"/>
            <a:ext cx="4838700" cy="366254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Blend filter used to combine estimator and measured gap</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Low pass takes gap measurement from CPS sensors at low frequency and in 3 Hz area</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High pass takes the estimated gap at high frequency except for at the 3 Hz area</a:t>
            </a:r>
          </a:p>
        </p:txBody>
      </p:sp>
      <p:pic>
        <p:nvPicPr>
          <p:cNvPr id="12" name="Picture 11" descr="A graph of a filter&#10;&#10;Description automatically generated with medium confidence">
            <a:extLst>
              <a:ext uri="{FF2B5EF4-FFF2-40B4-BE49-F238E27FC236}">
                <a16:creationId xmlns:a16="http://schemas.microsoft.com/office/drawing/2014/main" id="{5D475B2F-C5CE-2FD0-BBA4-2B27DBD2A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0" y="1012568"/>
            <a:ext cx="6648450" cy="5441118"/>
          </a:xfrm>
          <a:prstGeom prst="rect">
            <a:avLst/>
          </a:prstGeom>
        </p:spPr>
      </p:pic>
      <p:sp>
        <p:nvSpPr>
          <p:cNvPr id="13" name="Rectangle 12">
            <a:extLst>
              <a:ext uri="{FF2B5EF4-FFF2-40B4-BE49-F238E27FC236}">
                <a16:creationId xmlns:a16="http://schemas.microsoft.com/office/drawing/2014/main" id="{D9E4B44A-ECC3-6AF5-33A0-04781AF11CAE}"/>
              </a:ext>
            </a:extLst>
          </p:cNvPr>
          <p:cNvSpPr/>
          <p:nvPr/>
        </p:nvSpPr>
        <p:spPr>
          <a:xfrm>
            <a:off x="8851900" y="1866899"/>
            <a:ext cx="762000" cy="781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B1A6E60-DA8B-7FB3-5C16-05B61CB0066B}"/>
              </a:ext>
            </a:extLst>
          </p:cNvPr>
          <p:cNvSpPr txBox="1"/>
          <p:nvPr/>
        </p:nvSpPr>
        <p:spPr>
          <a:xfrm>
            <a:off x="8026400" y="2894833"/>
            <a:ext cx="2413000" cy="369332"/>
          </a:xfrm>
          <a:prstGeom prst="rect">
            <a:avLst/>
          </a:prstGeom>
          <a:noFill/>
        </p:spPr>
        <p:txBody>
          <a:bodyPr wrap="square" rtlCol="0">
            <a:spAutoFit/>
          </a:bodyPr>
          <a:lstStyle/>
          <a:p>
            <a:pPr algn="ctr"/>
            <a:r>
              <a:rPr lang="en-US" dirty="0"/>
              <a:t>Bump for resonance</a:t>
            </a:r>
          </a:p>
        </p:txBody>
      </p:sp>
      <p:cxnSp>
        <p:nvCxnSpPr>
          <p:cNvPr id="16" name="Straight Arrow Connector 15">
            <a:extLst>
              <a:ext uri="{FF2B5EF4-FFF2-40B4-BE49-F238E27FC236}">
                <a16:creationId xmlns:a16="http://schemas.microsoft.com/office/drawing/2014/main" id="{A12E118C-DABF-DF0C-7E41-EDC29CC29B9F}"/>
              </a:ext>
            </a:extLst>
          </p:cNvPr>
          <p:cNvCxnSpPr>
            <a:cxnSpLocks/>
          </p:cNvCxnSpPr>
          <p:nvPr/>
        </p:nvCxnSpPr>
        <p:spPr>
          <a:xfrm flipV="1">
            <a:off x="9232900" y="2700336"/>
            <a:ext cx="0" cy="2468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9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Model Performance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17</a:t>
            </a:fld>
            <a:endParaRPr lang="en-US"/>
          </a:p>
        </p:txBody>
      </p:sp>
      <p:sp>
        <p:nvSpPr>
          <p:cNvPr id="7" name="TextBox 6">
            <a:extLst>
              <a:ext uri="{FF2B5EF4-FFF2-40B4-BE49-F238E27FC236}">
                <a16:creationId xmlns:a16="http://schemas.microsoft.com/office/drawing/2014/main" id="{1FCCE6C5-02AF-010D-4C1E-59B993FAF616}"/>
              </a:ext>
            </a:extLst>
          </p:cNvPr>
          <p:cNvSpPr txBox="1"/>
          <p:nvPr/>
        </p:nvSpPr>
        <p:spPr>
          <a:xfrm>
            <a:off x="82731" y="1248591"/>
            <a:ext cx="4757058" cy="492442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Model Predictions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Accurately tracks what the CPS measures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Residual peaks at approximately 3 Hz. Most likely due to small mismatch in model resonant frequency and table resonant frequency</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Residual limit is the difference between CPS noise and Estimator noise</a:t>
            </a:r>
          </a:p>
        </p:txBody>
      </p:sp>
      <p:pic>
        <p:nvPicPr>
          <p:cNvPr id="13" name="Picture 12" descr="A graph showing a graph of a model&#10;&#10;Description automatically generated with medium confidence">
            <a:extLst>
              <a:ext uri="{FF2B5EF4-FFF2-40B4-BE49-F238E27FC236}">
                <a16:creationId xmlns:a16="http://schemas.microsoft.com/office/drawing/2014/main" id="{4C5B4B07-B78A-D388-BA94-0F44B89D8D74}"/>
              </a:ext>
            </a:extLst>
          </p:cNvPr>
          <p:cNvPicPr>
            <a:picLocks noChangeAspect="1"/>
          </p:cNvPicPr>
          <p:nvPr/>
        </p:nvPicPr>
        <p:blipFill rotWithShape="1">
          <a:blip r:embed="rId3">
            <a:extLst>
              <a:ext uri="{28A0092B-C50C-407E-A947-70E740481C1C}">
                <a14:useLocalDpi xmlns:a14="http://schemas.microsoft.com/office/drawing/2010/main" val="0"/>
              </a:ext>
            </a:extLst>
          </a:blip>
          <a:srcRect l="7750" t="3132" r="9208" b="2030"/>
          <a:stretch/>
        </p:blipFill>
        <p:spPr>
          <a:xfrm>
            <a:off x="4671432" y="1485900"/>
            <a:ext cx="7520568" cy="4298950"/>
          </a:xfrm>
          <a:prstGeom prst="rect">
            <a:avLst/>
          </a:prstGeom>
        </p:spPr>
      </p:pic>
      <p:sp>
        <p:nvSpPr>
          <p:cNvPr id="14" name="Rectangle 13">
            <a:extLst>
              <a:ext uri="{FF2B5EF4-FFF2-40B4-BE49-F238E27FC236}">
                <a16:creationId xmlns:a16="http://schemas.microsoft.com/office/drawing/2014/main" id="{793A5D64-63FD-2430-158F-2490CDE20F43}"/>
              </a:ext>
            </a:extLst>
          </p:cNvPr>
          <p:cNvSpPr/>
          <p:nvPr/>
        </p:nvSpPr>
        <p:spPr>
          <a:xfrm>
            <a:off x="8102600" y="1739900"/>
            <a:ext cx="793750" cy="2298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3921E9-15FA-8D39-C4D4-B2F99F8B3E7C}"/>
              </a:ext>
            </a:extLst>
          </p:cNvPr>
          <p:cNvSpPr txBox="1"/>
          <p:nvPr/>
        </p:nvSpPr>
        <p:spPr>
          <a:xfrm>
            <a:off x="5150394" y="3797300"/>
            <a:ext cx="2641600" cy="369332"/>
          </a:xfrm>
          <a:prstGeom prst="rect">
            <a:avLst/>
          </a:prstGeom>
          <a:noFill/>
        </p:spPr>
        <p:txBody>
          <a:bodyPr wrap="square" rtlCol="0">
            <a:spAutoFit/>
          </a:bodyPr>
          <a:lstStyle/>
          <a:p>
            <a:r>
              <a:rPr lang="en-US" dirty="0"/>
              <a:t>Resonance Peak at 3 Hz</a:t>
            </a:r>
          </a:p>
        </p:txBody>
      </p:sp>
      <p:cxnSp>
        <p:nvCxnSpPr>
          <p:cNvPr id="17" name="Straight Arrow Connector 16">
            <a:extLst>
              <a:ext uri="{FF2B5EF4-FFF2-40B4-BE49-F238E27FC236}">
                <a16:creationId xmlns:a16="http://schemas.microsoft.com/office/drawing/2014/main" id="{3B9C44D4-75A2-F266-32C5-32A9C0BDDB4A}"/>
              </a:ext>
            </a:extLst>
          </p:cNvPr>
          <p:cNvCxnSpPr/>
          <p:nvPr/>
        </p:nvCxnSpPr>
        <p:spPr>
          <a:xfrm>
            <a:off x="7677150" y="3981450"/>
            <a:ext cx="34925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2F27C2-C607-A193-346C-14D9C36768FD}"/>
              </a:ext>
            </a:extLst>
          </p:cNvPr>
          <p:cNvCxnSpPr>
            <a:cxnSpLocks/>
          </p:cNvCxnSpPr>
          <p:nvPr/>
        </p:nvCxnSpPr>
        <p:spPr>
          <a:xfrm>
            <a:off x="11950700" y="3879850"/>
            <a:ext cx="0" cy="1231900"/>
          </a:xfrm>
          <a:prstGeom prst="straightConnector1">
            <a:avLst/>
          </a:prstGeom>
          <a:ln w="349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CDE54F7-A445-B444-D63C-AF43A0930331}"/>
              </a:ext>
            </a:extLst>
          </p:cNvPr>
          <p:cNvSpPr txBox="1"/>
          <p:nvPr/>
        </p:nvSpPr>
        <p:spPr>
          <a:xfrm>
            <a:off x="8431716" y="4265393"/>
            <a:ext cx="26606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~1.5 order of magnitude improvement</a:t>
            </a:r>
          </a:p>
        </p:txBody>
      </p:sp>
      <p:cxnSp>
        <p:nvCxnSpPr>
          <p:cNvPr id="24" name="Straight Arrow Connector 23">
            <a:extLst>
              <a:ext uri="{FF2B5EF4-FFF2-40B4-BE49-F238E27FC236}">
                <a16:creationId xmlns:a16="http://schemas.microsoft.com/office/drawing/2014/main" id="{D1A51151-4504-4721-05C6-E7F8F1B809FA}"/>
              </a:ext>
            </a:extLst>
          </p:cNvPr>
          <p:cNvCxnSpPr>
            <a:stCxn id="22" idx="3"/>
          </p:cNvCxnSpPr>
          <p:nvPr/>
        </p:nvCxnSpPr>
        <p:spPr>
          <a:xfrm>
            <a:off x="11092366" y="4588559"/>
            <a:ext cx="769434"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86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Estimator Performance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18</a:t>
            </a:fld>
            <a:endParaRPr lang="en-US"/>
          </a:p>
        </p:txBody>
      </p:sp>
      <p:pic>
        <p:nvPicPr>
          <p:cNvPr id="8" name="Picture 7" descr="A graph of a frequency&#10;&#10;Description automatically generated">
            <a:extLst>
              <a:ext uri="{FF2B5EF4-FFF2-40B4-BE49-F238E27FC236}">
                <a16:creationId xmlns:a16="http://schemas.microsoft.com/office/drawing/2014/main" id="{57F9166D-0E3E-FB9F-98FC-4CB49EBA8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1025218"/>
            <a:ext cx="9247414" cy="5220315"/>
          </a:xfrm>
          <a:prstGeom prst="rect">
            <a:avLst/>
          </a:prstGeom>
        </p:spPr>
      </p:pic>
      <p:sp>
        <p:nvSpPr>
          <p:cNvPr id="13" name="TextBox 12">
            <a:extLst>
              <a:ext uri="{FF2B5EF4-FFF2-40B4-BE49-F238E27FC236}">
                <a16:creationId xmlns:a16="http://schemas.microsoft.com/office/drawing/2014/main" id="{CE5602EC-B6EC-5713-BC64-60ED5035B435}"/>
              </a:ext>
            </a:extLst>
          </p:cNvPr>
          <p:cNvSpPr txBox="1"/>
          <p:nvPr/>
        </p:nvSpPr>
        <p:spPr>
          <a:xfrm>
            <a:off x="54429" y="1115786"/>
            <a:ext cx="2803071"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Black curve is using CPS measurements for damping. Measurement done by GS-13</a:t>
            </a:r>
          </a:p>
          <a:p>
            <a:endParaRPr lang="en-US" sz="2200" dirty="0">
              <a:latin typeface="Arial" panose="020B0604020202020204" pitchFamily="34" charset="0"/>
              <a:cs typeface="Arial" panose="020B0604020202020204" pitchFamily="34" charset="0"/>
            </a:endParaRPr>
          </a:p>
          <a:p>
            <a:r>
              <a:rPr lang="en-US" sz="2200" dirty="0">
                <a:solidFill>
                  <a:schemeClr val="accent5">
                    <a:lumMod val="60000"/>
                    <a:lumOff val="40000"/>
                  </a:schemeClr>
                </a:solidFill>
                <a:latin typeface="Arial" panose="020B0604020202020204" pitchFamily="34" charset="0"/>
                <a:cs typeface="Arial" panose="020B0604020202020204" pitchFamily="34" charset="0"/>
              </a:rPr>
              <a:t>Pink </a:t>
            </a:r>
            <a:r>
              <a:rPr lang="en-US" sz="2200" dirty="0">
                <a:latin typeface="Arial" panose="020B0604020202020204" pitchFamily="34" charset="0"/>
                <a:cs typeface="Arial" panose="020B0604020202020204" pitchFamily="34" charset="0"/>
              </a:rPr>
              <a:t>curve is using estimator for damping. Measurement done by GS-13</a:t>
            </a:r>
          </a:p>
          <a:p>
            <a:endParaRPr lang="en-US" sz="2200" dirty="0">
              <a:solidFill>
                <a:schemeClr val="accent5">
                  <a:lumMod val="60000"/>
                  <a:lumOff val="40000"/>
                </a:schemeClr>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Order of magnitude improvement from 50Hz to 200Hz</a:t>
            </a:r>
          </a:p>
        </p:txBody>
      </p:sp>
      <p:cxnSp>
        <p:nvCxnSpPr>
          <p:cNvPr id="15" name="Straight Arrow Connector 14">
            <a:extLst>
              <a:ext uri="{FF2B5EF4-FFF2-40B4-BE49-F238E27FC236}">
                <a16:creationId xmlns:a16="http://schemas.microsoft.com/office/drawing/2014/main" id="{EA9379F5-A6E1-278F-1AF8-79D1F92459DA}"/>
              </a:ext>
            </a:extLst>
          </p:cNvPr>
          <p:cNvCxnSpPr/>
          <p:nvPr/>
        </p:nvCxnSpPr>
        <p:spPr>
          <a:xfrm>
            <a:off x="9582150" y="4127500"/>
            <a:ext cx="0" cy="685800"/>
          </a:xfrm>
          <a:prstGeom prst="straightConnector1">
            <a:avLst/>
          </a:prstGeom>
          <a:ln w="317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2FBA5A6-E1B7-46EB-B5F6-A245AE0A7A97}"/>
              </a:ext>
            </a:extLst>
          </p:cNvPr>
          <p:cNvSpPr txBox="1"/>
          <p:nvPr/>
        </p:nvSpPr>
        <p:spPr>
          <a:xfrm>
            <a:off x="6686550" y="4019550"/>
            <a:ext cx="247014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 order of magnitude improvement</a:t>
            </a:r>
          </a:p>
        </p:txBody>
      </p:sp>
      <p:cxnSp>
        <p:nvCxnSpPr>
          <p:cNvPr id="18" name="Straight Arrow Connector 17">
            <a:extLst>
              <a:ext uri="{FF2B5EF4-FFF2-40B4-BE49-F238E27FC236}">
                <a16:creationId xmlns:a16="http://schemas.microsoft.com/office/drawing/2014/main" id="{8C9172C8-7B71-6985-9F90-CC856A484170}"/>
              </a:ext>
            </a:extLst>
          </p:cNvPr>
          <p:cNvCxnSpPr>
            <a:cxnSpLocks/>
          </p:cNvCxnSpPr>
          <p:nvPr/>
        </p:nvCxnSpPr>
        <p:spPr>
          <a:xfrm>
            <a:off x="8915400" y="4432300"/>
            <a:ext cx="609600"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D5CC75FB-BF82-7C43-957C-329440F21B1B}"/>
              </a:ext>
            </a:extLst>
          </p:cNvPr>
          <p:cNvSpPr/>
          <p:nvPr/>
        </p:nvSpPr>
        <p:spPr>
          <a:xfrm>
            <a:off x="6686550" y="1182534"/>
            <a:ext cx="571500" cy="9271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0334238-4EFD-4AEA-CBF0-9F6FFA0F9DCD}"/>
              </a:ext>
            </a:extLst>
          </p:cNvPr>
          <p:cNvSpPr txBox="1"/>
          <p:nvPr/>
        </p:nvSpPr>
        <p:spPr>
          <a:xfrm>
            <a:off x="5582557" y="2501151"/>
            <a:ext cx="247014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Resonance damping at 3 Hz</a:t>
            </a:r>
          </a:p>
        </p:txBody>
      </p:sp>
      <p:cxnSp>
        <p:nvCxnSpPr>
          <p:cNvPr id="22" name="Straight Arrow Connector 21">
            <a:extLst>
              <a:ext uri="{FF2B5EF4-FFF2-40B4-BE49-F238E27FC236}">
                <a16:creationId xmlns:a16="http://schemas.microsoft.com/office/drawing/2014/main" id="{45909446-F3F0-E77B-E084-534811408AA2}"/>
              </a:ext>
            </a:extLst>
          </p:cNvPr>
          <p:cNvCxnSpPr>
            <a:cxnSpLocks/>
          </p:cNvCxnSpPr>
          <p:nvPr/>
        </p:nvCxnSpPr>
        <p:spPr>
          <a:xfrm flipV="1">
            <a:off x="6972300" y="2165350"/>
            <a:ext cx="0" cy="33580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44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Future Work / Improvements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19</a:t>
            </a:fld>
            <a:endParaRPr lang="en-US"/>
          </a:p>
        </p:txBody>
      </p:sp>
      <p:sp>
        <p:nvSpPr>
          <p:cNvPr id="5" name="TextBox 4">
            <a:extLst>
              <a:ext uri="{FF2B5EF4-FFF2-40B4-BE49-F238E27FC236}">
                <a16:creationId xmlns:a16="http://schemas.microsoft.com/office/drawing/2014/main" id="{1960062C-303A-1F06-7B30-6D967FE22F8D}"/>
              </a:ext>
            </a:extLst>
          </p:cNvPr>
          <p:cNvSpPr txBox="1"/>
          <p:nvPr/>
        </p:nvSpPr>
        <p:spPr>
          <a:xfrm>
            <a:off x="753834" y="1572114"/>
            <a:ext cx="10684329" cy="4401205"/>
          </a:xfrm>
          <a:prstGeom prst="rect">
            <a:avLst/>
          </a:prstGeom>
          <a:noFill/>
        </p:spPr>
        <p:txBody>
          <a:bodyPr wrap="square" rtlCol="0">
            <a:spAutoFit/>
          </a:bodyPr>
          <a:lstStyle/>
          <a:p>
            <a:r>
              <a:rPr lang="en-US" sz="2800" dirty="0"/>
              <a:t>Test estimator on suspensions at observatories</a:t>
            </a:r>
          </a:p>
          <a:p>
            <a:endParaRPr lang="en-US" sz="2800" dirty="0"/>
          </a:p>
          <a:p>
            <a:r>
              <a:rPr lang="en-US" sz="2800" dirty="0"/>
              <a:t>Safety for estimator stability in event of hardware shutoff</a:t>
            </a:r>
          </a:p>
          <a:p>
            <a:endParaRPr lang="en-US" sz="2800" dirty="0"/>
          </a:p>
          <a:p>
            <a:r>
              <a:rPr lang="en-US" sz="2800" dirty="0"/>
              <a:t>Light plant damping to improve models</a:t>
            </a:r>
          </a:p>
          <a:p>
            <a:endParaRPr lang="en-US" sz="2800" dirty="0"/>
          </a:p>
          <a:p>
            <a:r>
              <a:rPr lang="en-US" sz="2800" dirty="0"/>
              <a:t>Implementing a fader to move smoothly from one control to another</a:t>
            </a:r>
          </a:p>
          <a:p>
            <a:endParaRPr lang="en-US" sz="2800" dirty="0"/>
          </a:p>
          <a:p>
            <a:r>
              <a:rPr lang="en-US" sz="2800" dirty="0"/>
              <a:t>Accounting for cross-coupling present in the suspension but not in the table used for this project</a:t>
            </a:r>
          </a:p>
        </p:txBody>
      </p:sp>
    </p:spTree>
    <p:extLst>
      <p:ext uri="{BB962C8B-B14F-4D97-AF65-F5344CB8AC3E}">
        <p14:creationId xmlns:p14="http://schemas.microsoft.com/office/powerpoint/2010/main" val="3485369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OSEM Limitations</a:t>
            </a:r>
          </a:p>
        </p:txBody>
      </p:sp>
      <p:sp>
        <p:nvSpPr>
          <p:cNvPr id="3" name="Content Placeholder 2">
            <a:extLst>
              <a:ext uri="{FF2B5EF4-FFF2-40B4-BE49-F238E27FC236}">
                <a16:creationId xmlns:a16="http://schemas.microsoft.com/office/drawing/2014/main" id="{5A621F86-4DA7-534D-2DE8-9B2EDB5AF627}"/>
              </a:ext>
            </a:extLst>
          </p:cNvPr>
          <p:cNvSpPr>
            <a:spLocks noGrp="1"/>
          </p:cNvSpPr>
          <p:nvPr>
            <p:ph idx="1"/>
          </p:nvPr>
        </p:nvSpPr>
        <p:spPr>
          <a:xfrm>
            <a:off x="187751" y="1396706"/>
            <a:ext cx="5392917" cy="5074851"/>
          </a:xfrm>
        </p:spPr>
        <p:txBody>
          <a:bodyPr>
            <a:normAutofit/>
          </a:bodyPr>
          <a:lstStyle/>
          <a:p>
            <a:pPr marL="0" indent="0">
              <a:buNone/>
            </a:pPr>
            <a:r>
              <a:rPr lang="en-US" dirty="0">
                <a:latin typeface="Arial" panose="020B0604020202020204" pitchFamily="34" charset="0"/>
                <a:cs typeface="Arial" panose="020B0604020202020204" pitchFamily="34" charset="0"/>
              </a:rPr>
              <a:t>Reduced damping at higher frequency</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OSEM noise limits damping performance at higher frequencies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Inertial sensors on the ISI have better performance at higher frequencies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Incorporating these inertial sensors can provide better measurements above 20 Hz enabling quieter damping</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a:t>
            </a:fld>
            <a:endParaRPr lang="en-US"/>
          </a:p>
        </p:txBody>
      </p:sp>
      <p:pic>
        <p:nvPicPr>
          <p:cNvPr id="6" name="Picture 5" descr="A graph of different colored lines&#10;&#10;Description automatically generated">
            <a:extLst>
              <a:ext uri="{FF2B5EF4-FFF2-40B4-BE49-F238E27FC236}">
                <a16:creationId xmlns:a16="http://schemas.microsoft.com/office/drawing/2014/main" id="{61AFE4B3-51E6-1FB2-BD8E-85BB9581B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802" y="1295614"/>
            <a:ext cx="6440993" cy="4829779"/>
          </a:xfrm>
          <a:prstGeom prst="rect">
            <a:avLst/>
          </a:prstGeom>
        </p:spPr>
      </p:pic>
      <p:sp>
        <p:nvSpPr>
          <p:cNvPr id="10" name="TextBox 9">
            <a:extLst>
              <a:ext uri="{FF2B5EF4-FFF2-40B4-BE49-F238E27FC236}">
                <a16:creationId xmlns:a16="http://schemas.microsoft.com/office/drawing/2014/main" id="{96F960B1-0F59-C990-A0AF-8DB95037127F}"/>
              </a:ext>
            </a:extLst>
          </p:cNvPr>
          <p:cNvSpPr txBox="1"/>
          <p:nvPr/>
        </p:nvSpPr>
        <p:spPr>
          <a:xfrm>
            <a:off x="5920032" y="5981305"/>
            <a:ext cx="510331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 </a:t>
            </a:r>
            <a:r>
              <a:rPr lang="en-US" sz="1400" dirty="0" err="1">
                <a:latin typeface="Arial" panose="020B0604020202020204" pitchFamily="34" charset="0"/>
                <a:cs typeface="Arial" panose="020B0604020202020204" pitchFamily="34" charset="0"/>
              </a:rPr>
              <a:t>Effler</a:t>
            </a:r>
            <a:r>
              <a:rPr lang="en-US" sz="1400" dirty="0">
                <a:latin typeface="Arial" panose="020B0604020202020204" pitchFamily="34" charset="0"/>
                <a:cs typeface="Arial" panose="020B0604020202020204" pitchFamily="34" charset="0"/>
              </a:rPr>
              <a:t> LLO LOG </a:t>
            </a:r>
            <a:r>
              <a:rPr lang="en-US" sz="1400" b="0" i="0" dirty="0">
                <a:solidFill>
                  <a:srgbClr val="000000"/>
                </a:solidFill>
                <a:effectLst/>
                <a:latin typeface="Arial" panose="020B0604020202020204" pitchFamily="34" charset="0"/>
                <a:cs typeface="Arial" panose="020B0604020202020204" pitchFamily="34" charset="0"/>
                <a:hlinkClick r:id="rId4"/>
              </a:rPr>
              <a:t>68331</a:t>
            </a:r>
            <a:endParaRPr lang="en-US" sz="14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A5A053C-5221-0B05-A2F9-350DF41873C5}"/>
              </a:ext>
            </a:extLst>
          </p:cNvPr>
          <p:cNvCxnSpPr/>
          <p:nvPr/>
        </p:nvCxnSpPr>
        <p:spPr>
          <a:xfrm>
            <a:off x="9105900" y="4038600"/>
            <a:ext cx="0" cy="558800"/>
          </a:xfrm>
          <a:prstGeom prst="straightConnector1">
            <a:avLst/>
          </a:prstGeom>
          <a:ln w="317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55AAAC3-0A32-BB79-04EF-EE0AB045101D}"/>
              </a:ext>
            </a:extLst>
          </p:cNvPr>
          <p:cNvSpPr txBox="1"/>
          <p:nvPr/>
        </p:nvSpPr>
        <p:spPr>
          <a:xfrm>
            <a:off x="9525000" y="3362325"/>
            <a:ext cx="2186615" cy="646331"/>
          </a:xfrm>
          <a:prstGeom prst="rect">
            <a:avLst/>
          </a:prstGeom>
          <a:noFill/>
        </p:spPr>
        <p:txBody>
          <a:bodyPr wrap="square" rtlCol="0">
            <a:spAutoFit/>
          </a:bodyPr>
          <a:lstStyle/>
          <a:p>
            <a:pPr algn="ctr"/>
            <a:r>
              <a:rPr lang="en-US" dirty="0"/>
              <a:t>OSEMs limit damping ability</a:t>
            </a:r>
          </a:p>
        </p:txBody>
      </p:sp>
      <p:cxnSp>
        <p:nvCxnSpPr>
          <p:cNvPr id="15" name="Straight Arrow Connector 14">
            <a:extLst>
              <a:ext uri="{FF2B5EF4-FFF2-40B4-BE49-F238E27FC236}">
                <a16:creationId xmlns:a16="http://schemas.microsoft.com/office/drawing/2014/main" id="{F03FFC3D-6755-9794-9D2C-9C3481132878}"/>
              </a:ext>
            </a:extLst>
          </p:cNvPr>
          <p:cNvCxnSpPr>
            <a:cxnSpLocks/>
          </p:cNvCxnSpPr>
          <p:nvPr/>
        </p:nvCxnSpPr>
        <p:spPr>
          <a:xfrm flipH="1">
            <a:off x="9194800" y="3984435"/>
            <a:ext cx="1003300" cy="333565"/>
          </a:xfrm>
          <a:prstGeom prst="straightConnector1">
            <a:avLst/>
          </a:prstGeom>
          <a:ln w="2222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42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Questions</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20</a:t>
            </a:fld>
            <a:endParaRPr lang="en-US"/>
          </a:p>
        </p:txBody>
      </p:sp>
      <p:pic>
        <p:nvPicPr>
          <p:cNvPr id="6" name="Picture 5" descr="A screenshot of a computer screen&#10;&#10;Description automatically generated">
            <a:extLst>
              <a:ext uri="{FF2B5EF4-FFF2-40B4-BE49-F238E27FC236}">
                <a16:creationId xmlns:a16="http://schemas.microsoft.com/office/drawing/2014/main" id="{1C8AAD98-C511-CD46-A146-964E5F0F1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519" y="998238"/>
            <a:ext cx="7579272" cy="5615922"/>
          </a:xfrm>
          <a:prstGeom prst="rect">
            <a:avLst/>
          </a:prstGeom>
        </p:spPr>
      </p:pic>
      <p:sp>
        <p:nvSpPr>
          <p:cNvPr id="7" name="TextBox 6">
            <a:extLst>
              <a:ext uri="{FF2B5EF4-FFF2-40B4-BE49-F238E27FC236}">
                <a16:creationId xmlns:a16="http://schemas.microsoft.com/office/drawing/2014/main" id="{73288542-9071-5C19-80D0-6F667CA91528}"/>
              </a:ext>
            </a:extLst>
          </p:cNvPr>
          <p:cNvSpPr txBox="1"/>
          <p:nvPr/>
        </p:nvSpPr>
        <p:spPr>
          <a:xfrm>
            <a:off x="527895" y="2203429"/>
            <a:ext cx="1833513"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Estimator</a:t>
            </a:r>
          </a:p>
        </p:txBody>
      </p:sp>
      <p:cxnSp>
        <p:nvCxnSpPr>
          <p:cNvPr id="9" name="Straight Arrow Connector 8">
            <a:extLst>
              <a:ext uri="{FF2B5EF4-FFF2-40B4-BE49-F238E27FC236}">
                <a16:creationId xmlns:a16="http://schemas.microsoft.com/office/drawing/2014/main" id="{24EB9D3F-2877-8B02-C346-FF80D8841AFE}"/>
              </a:ext>
            </a:extLst>
          </p:cNvPr>
          <p:cNvCxnSpPr/>
          <p:nvPr/>
        </p:nvCxnSpPr>
        <p:spPr>
          <a:xfrm>
            <a:off x="772992" y="2795044"/>
            <a:ext cx="13433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07BD581-E815-0293-8D26-F671D6E16554}"/>
              </a:ext>
            </a:extLst>
          </p:cNvPr>
          <p:cNvCxnSpPr/>
          <p:nvPr/>
        </p:nvCxnSpPr>
        <p:spPr>
          <a:xfrm>
            <a:off x="774563" y="5703210"/>
            <a:ext cx="13433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383E452-6068-725F-F5AF-CB14F85D6A5A}"/>
              </a:ext>
            </a:extLst>
          </p:cNvPr>
          <p:cNvSpPr txBox="1"/>
          <p:nvPr/>
        </p:nvSpPr>
        <p:spPr>
          <a:xfrm>
            <a:off x="209741" y="5073216"/>
            <a:ext cx="2469823"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Measurement</a:t>
            </a:r>
          </a:p>
        </p:txBody>
      </p:sp>
    </p:spTree>
    <p:extLst>
      <p:ext uri="{BB962C8B-B14F-4D97-AF65-F5344CB8AC3E}">
        <p14:creationId xmlns:p14="http://schemas.microsoft.com/office/powerpoint/2010/main" val="78709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Gap Motion, STG1, STG2</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21</a:t>
            </a:fld>
            <a:endParaRPr lang="en-US"/>
          </a:p>
        </p:txBody>
      </p:sp>
      <p:sp>
        <p:nvSpPr>
          <p:cNvPr id="5" name="Rectangle 4">
            <a:extLst>
              <a:ext uri="{FF2B5EF4-FFF2-40B4-BE49-F238E27FC236}">
                <a16:creationId xmlns:a16="http://schemas.microsoft.com/office/drawing/2014/main" id="{F07E563B-CD0E-B381-A280-69200BAC3E35}"/>
              </a:ext>
            </a:extLst>
          </p:cNvPr>
          <p:cNvSpPr/>
          <p:nvPr/>
        </p:nvSpPr>
        <p:spPr>
          <a:xfrm>
            <a:off x="6482457" y="2122713"/>
            <a:ext cx="4762500" cy="6803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31578-7819-B55E-37F4-913F5A68AFFC}"/>
              </a:ext>
            </a:extLst>
          </p:cNvPr>
          <p:cNvSpPr txBox="1"/>
          <p:nvPr/>
        </p:nvSpPr>
        <p:spPr>
          <a:xfrm>
            <a:off x="7217242" y="2204357"/>
            <a:ext cx="3369129" cy="523220"/>
          </a:xfrm>
          <a:prstGeom prst="rect">
            <a:avLst/>
          </a:prstGeom>
          <a:noFill/>
        </p:spPr>
        <p:txBody>
          <a:bodyPr wrap="square" rtlCol="0">
            <a:spAutoFit/>
          </a:bodyPr>
          <a:lstStyle/>
          <a:p>
            <a:pPr algn="ctr"/>
            <a:r>
              <a:rPr lang="en-US" sz="2800" dirty="0"/>
              <a:t>STG 2</a:t>
            </a:r>
          </a:p>
        </p:txBody>
      </p:sp>
      <p:sp>
        <p:nvSpPr>
          <p:cNvPr id="8" name="Rectangle 7">
            <a:extLst>
              <a:ext uri="{FF2B5EF4-FFF2-40B4-BE49-F238E27FC236}">
                <a16:creationId xmlns:a16="http://schemas.microsoft.com/office/drawing/2014/main" id="{F0092EDE-7C3D-A708-801B-EF24C826E94D}"/>
              </a:ext>
            </a:extLst>
          </p:cNvPr>
          <p:cNvSpPr/>
          <p:nvPr/>
        </p:nvSpPr>
        <p:spPr>
          <a:xfrm>
            <a:off x="6564100" y="3954599"/>
            <a:ext cx="4762500" cy="6803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7C9337-B487-8508-C8FA-416DEF1A5216}"/>
              </a:ext>
            </a:extLst>
          </p:cNvPr>
          <p:cNvSpPr txBox="1"/>
          <p:nvPr/>
        </p:nvSpPr>
        <p:spPr>
          <a:xfrm>
            <a:off x="7206354" y="4033168"/>
            <a:ext cx="3369129" cy="523220"/>
          </a:xfrm>
          <a:prstGeom prst="rect">
            <a:avLst/>
          </a:prstGeom>
          <a:noFill/>
        </p:spPr>
        <p:txBody>
          <a:bodyPr wrap="square" rtlCol="0">
            <a:spAutoFit/>
          </a:bodyPr>
          <a:lstStyle/>
          <a:p>
            <a:pPr algn="ctr"/>
            <a:r>
              <a:rPr lang="en-US" sz="2800" dirty="0"/>
              <a:t>STG 1</a:t>
            </a:r>
          </a:p>
        </p:txBody>
      </p:sp>
      <p:cxnSp>
        <p:nvCxnSpPr>
          <p:cNvPr id="11" name="Straight Arrow Connector 10">
            <a:extLst>
              <a:ext uri="{FF2B5EF4-FFF2-40B4-BE49-F238E27FC236}">
                <a16:creationId xmlns:a16="http://schemas.microsoft.com/office/drawing/2014/main" id="{E700024A-DEA6-26EB-B317-41731F480A02}"/>
              </a:ext>
            </a:extLst>
          </p:cNvPr>
          <p:cNvCxnSpPr/>
          <p:nvPr/>
        </p:nvCxnSpPr>
        <p:spPr>
          <a:xfrm>
            <a:off x="6634858" y="2955471"/>
            <a:ext cx="0" cy="822960"/>
          </a:xfrm>
          <a:prstGeom prst="straightConnector1">
            <a:avLst/>
          </a:prstGeom>
          <a:ln w="34925">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4C1BF89-4A51-3A33-00E3-F246BD6FB2EC}"/>
              </a:ext>
            </a:extLst>
          </p:cNvPr>
          <p:cNvSpPr txBox="1"/>
          <p:nvPr/>
        </p:nvSpPr>
        <p:spPr>
          <a:xfrm>
            <a:off x="280316" y="2706894"/>
            <a:ext cx="6115054" cy="1384995"/>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Gap Drive → STG1 &amp; STG2 Motion</a:t>
            </a:r>
          </a:p>
          <a:p>
            <a:pPr algn="r"/>
            <a:endParaRPr lang="en-US" sz="2800" dirty="0">
              <a:latin typeface="Arial" panose="020B0604020202020204" pitchFamily="34" charset="0"/>
              <a:cs typeface="Arial" panose="020B0604020202020204" pitchFamily="34" charset="0"/>
            </a:endParaRPr>
          </a:p>
          <a:p>
            <a:pPr algn="r"/>
            <a:r>
              <a:rPr lang="en-US" sz="2800" dirty="0">
                <a:latin typeface="Arial" panose="020B0604020202020204" pitchFamily="34" charset="0"/>
                <a:cs typeface="Arial" panose="020B0604020202020204" pitchFamily="34" charset="0"/>
              </a:rPr>
              <a:t>STG1 &amp; STG2 Motion → Gap Motion</a:t>
            </a:r>
          </a:p>
        </p:txBody>
      </p:sp>
      <p:cxnSp>
        <p:nvCxnSpPr>
          <p:cNvPr id="14" name="Straight Arrow Connector 13">
            <a:extLst>
              <a:ext uri="{FF2B5EF4-FFF2-40B4-BE49-F238E27FC236}">
                <a16:creationId xmlns:a16="http://schemas.microsoft.com/office/drawing/2014/main" id="{50164E15-8CC4-176F-CBD7-318F890196AA}"/>
              </a:ext>
            </a:extLst>
          </p:cNvPr>
          <p:cNvCxnSpPr/>
          <p:nvPr/>
        </p:nvCxnSpPr>
        <p:spPr>
          <a:xfrm flipV="1">
            <a:off x="8801103" y="4773386"/>
            <a:ext cx="0" cy="696685"/>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50A8E2E-9A83-A6C7-0701-2C8D5ADC3FD2}"/>
              </a:ext>
            </a:extLst>
          </p:cNvPr>
          <p:cNvSpPr txBox="1"/>
          <p:nvPr/>
        </p:nvSpPr>
        <p:spPr>
          <a:xfrm>
            <a:off x="6524641" y="5540829"/>
            <a:ext cx="49271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STG 1 Motion → Gap Motion </a:t>
            </a:r>
          </a:p>
        </p:txBody>
      </p:sp>
      <p:sp>
        <p:nvSpPr>
          <p:cNvPr id="16" name="TextBox 15">
            <a:extLst>
              <a:ext uri="{FF2B5EF4-FFF2-40B4-BE49-F238E27FC236}">
                <a16:creationId xmlns:a16="http://schemas.microsoft.com/office/drawing/2014/main" id="{585BBE8D-2747-518E-B404-13718A368BF2}"/>
              </a:ext>
            </a:extLst>
          </p:cNvPr>
          <p:cNvSpPr txBox="1"/>
          <p:nvPr/>
        </p:nvSpPr>
        <p:spPr>
          <a:xfrm>
            <a:off x="280316" y="4292143"/>
            <a:ext cx="4876809"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gap changes due to motion in STG2 and STG1. When driving the gap, STG1 and STG2 move, but STG1 motion effecting the gap is already accounted for. Thus, STG1 motion due to a gap drive must be subtracted out to avoid double counting.</a:t>
            </a:r>
          </a:p>
        </p:txBody>
      </p:sp>
    </p:spTree>
    <p:extLst>
      <p:ext uri="{BB962C8B-B14F-4D97-AF65-F5344CB8AC3E}">
        <p14:creationId xmlns:p14="http://schemas.microsoft.com/office/powerpoint/2010/main" val="248277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22</a:t>
            </a:fld>
            <a:endParaRPr lang="en-US"/>
          </a:p>
        </p:txBody>
      </p:sp>
      <p:cxnSp>
        <p:nvCxnSpPr>
          <p:cNvPr id="6" name="Straight Arrow Connector 5">
            <a:extLst>
              <a:ext uri="{FF2B5EF4-FFF2-40B4-BE49-F238E27FC236}">
                <a16:creationId xmlns:a16="http://schemas.microsoft.com/office/drawing/2014/main" id="{53110C78-E387-D064-3903-22748380A70B}"/>
              </a:ext>
            </a:extLst>
          </p:cNvPr>
          <p:cNvCxnSpPr>
            <a:cxnSpLocks/>
            <a:stCxn id="186" idx="3"/>
            <a:endCxn id="7" idx="1"/>
          </p:cNvCxnSpPr>
          <p:nvPr/>
        </p:nvCxnSpPr>
        <p:spPr>
          <a:xfrm>
            <a:off x="2281572" y="1544349"/>
            <a:ext cx="50778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E5337B8-02AA-C1A8-80A4-46E2D0569435}"/>
              </a:ext>
            </a:extLst>
          </p:cNvPr>
          <p:cNvSpPr/>
          <p:nvPr/>
        </p:nvSpPr>
        <p:spPr>
          <a:xfrm>
            <a:off x="2789352" y="1222404"/>
            <a:ext cx="1127760" cy="6438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1C33A9C-8141-802C-D448-8E02B338283E}"/>
              </a:ext>
            </a:extLst>
          </p:cNvPr>
          <p:cNvCxnSpPr>
            <a:cxnSpLocks/>
          </p:cNvCxnSpPr>
          <p:nvPr/>
        </p:nvCxnSpPr>
        <p:spPr>
          <a:xfrm>
            <a:off x="4330614" y="2140041"/>
            <a:ext cx="3121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a:stCxn id="296" idx="3"/>
          </p:cNvCxnSpPr>
          <p:nvPr/>
        </p:nvCxnSpPr>
        <p:spPr>
          <a:xfrm flipV="1">
            <a:off x="5035520" y="2103197"/>
            <a:ext cx="6237302" cy="1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0FF8005C-738C-A76F-56AD-556D801C1011}"/>
              </a:ext>
            </a:extLst>
          </p:cNvPr>
          <p:cNvSpPr txBox="1"/>
          <p:nvPr/>
        </p:nvSpPr>
        <p:spPr>
          <a:xfrm>
            <a:off x="2846721" y="1260488"/>
            <a:ext cx="1012536" cy="584775"/>
          </a:xfrm>
          <a:prstGeom prst="rect">
            <a:avLst/>
          </a:prstGeom>
          <a:noFill/>
        </p:spPr>
        <p:txBody>
          <a:bodyPr wrap="square" rtlCol="0">
            <a:spAutoFit/>
          </a:bodyPr>
          <a:lstStyle/>
          <a:p>
            <a:pPr algn="ctr"/>
            <a:r>
              <a:rPr lang="en-US" sz="1600" dirty="0"/>
              <a:t>Inertial Damper</a:t>
            </a:r>
          </a:p>
        </p:txBody>
      </p: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86" name="TextBox 185">
            <a:extLst>
              <a:ext uri="{FF2B5EF4-FFF2-40B4-BE49-F238E27FC236}">
                <a16:creationId xmlns:a16="http://schemas.microsoft.com/office/drawing/2014/main" id="{E35CB238-CD3E-6FB2-8BB7-9EA1C938E169}"/>
              </a:ext>
            </a:extLst>
          </p:cNvPr>
          <p:cNvSpPr txBox="1"/>
          <p:nvPr/>
        </p:nvSpPr>
        <p:spPr>
          <a:xfrm>
            <a:off x="1492827" y="1359683"/>
            <a:ext cx="788745" cy="369332"/>
          </a:xfrm>
          <a:prstGeom prst="rect">
            <a:avLst/>
          </a:prstGeom>
          <a:noFill/>
        </p:spPr>
        <p:txBody>
          <a:bodyPr wrap="square" rtlCol="0">
            <a:spAutoFit/>
          </a:bodyPr>
          <a:lstStyle/>
          <a:p>
            <a:r>
              <a:rPr lang="en-US" dirty="0"/>
              <a:t>GS-13</a:t>
            </a:r>
          </a:p>
        </p:txBody>
      </p:sp>
      <p:cxnSp>
        <p:nvCxnSpPr>
          <p:cNvPr id="188" name="Straight Connector 187">
            <a:extLst>
              <a:ext uri="{FF2B5EF4-FFF2-40B4-BE49-F238E27FC236}">
                <a16:creationId xmlns:a16="http://schemas.microsoft.com/office/drawing/2014/main" id="{F9038014-7045-1EA0-2C19-CECFD83BB241}"/>
              </a:ext>
            </a:extLst>
          </p:cNvPr>
          <p:cNvCxnSpPr>
            <a:cxnSpLocks/>
            <a:endCxn id="186" idx="1"/>
          </p:cNvCxnSpPr>
          <p:nvPr/>
        </p:nvCxnSpPr>
        <p:spPr>
          <a:xfrm>
            <a:off x="1252304" y="1544349"/>
            <a:ext cx="240523" cy="0"/>
          </a:xfrm>
          <a:prstGeom prst="line">
            <a:avLst/>
          </a:prstGeom>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53701" y="2092989"/>
            <a:ext cx="0" cy="548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4" name="TextBox 213">
            <a:extLst>
              <a:ext uri="{FF2B5EF4-FFF2-40B4-BE49-F238E27FC236}">
                <a16:creationId xmlns:a16="http://schemas.microsoft.com/office/drawing/2014/main" id="{1FA510E9-052B-14F7-268A-A3FAF8FE5BC8}"/>
              </a:ext>
            </a:extLst>
          </p:cNvPr>
          <p:cNvSpPr txBox="1"/>
          <p:nvPr/>
        </p:nvSpPr>
        <p:spPr>
          <a:xfrm>
            <a:off x="4298748" y="1535947"/>
            <a:ext cx="1127917" cy="338554"/>
          </a:xfrm>
          <a:prstGeom prst="rect">
            <a:avLst/>
          </a:prstGeom>
          <a:noFill/>
        </p:spPr>
        <p:txBody>
          <a:bodyPr wrap="square" rtlCol="0">
            <a:spAutoFit/>
          </a:bodyPr>
          <a:lstStyle/>
          <a:p>
            <a:pPr algn="ctr"/>
            <a:r>
              <a:rPr lang="en-US" sz="1600" dirty="0"/>
              <a:t>Switch</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140041"/>
            <a:ext cx="0" cy="49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5FD2C698-340B-890A-12D5-898C2699CB61}"/>
              </a:ext>
            </a:extLst>
          </p:cNvPr>
          <p:cNvCxnSpPr>
            <a:cxnSpLocks/>
          </p:cNvCxnSpPr>
          <p:nvPr/>
        </p:nvCxnSpPr>
        <p:spPr>
          <a:xfrm>
            <a:off x="3926718" y="1520377"/>
            <a:ext cx="4215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41A95D8E-0FD6-64DA-44CF-7C78B8372D65}"/>
              </a:ext>
            </a:extLst>
          </p:cNvPr>
          <p:cNvCxnSpPr>
            <a:cxnSpLocks/>
          </p:cNvCxnSpPr>
          <p:nvPr/>
        </p:nvCxnSpPr>
        <p:spPr>
          <a:xfrm flipV="1">
            <a:off x="4340867" y="1511391"/>
            <a:ext cx="0" cy="434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9" name="Straight Arrow Connector 288">
            <a:extLst>
              <a:ext uri="{FF2B5EF4-FFF2-40B4-BE49-F238E27FC236}">
                <a16:creationId xmlns:a16="http://schemas.microsoft.com/office/drawing/2014/main" id="{43890655-4415-98DA-0FD9-091565FB2220}"/>
              </a:ext>
            </a:extLst>
          </p:cNvPr>
          <p:cNvCxnSpPr>
            <a:cxnSpLocks/>
          </p:cNvCxnSpPr>
          <p:nvPr/>
        </p:nvCxnSpPr>
        <p:spPr>
          <a:xfrm>
            <a:off x="4332290" y="1946304"/>
            <a:ext cx="301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6" name="Rectangle 295">
            <a:extLst>
              <a:ext uri="{FF2B5EF4-FFF2-40B4-BE49-F238E27FC236}">
                <a16:creationId xmlns:a16="http://schemas.microsoft.com/office/drawing/2014/main" id="{38F3C72D-0BF5-CB2A-5207-9E9D289418C0}"/>
              </a:ext>
            </a:extLst>
          </p:cNvPr>
          <p:cNvSpPr/>
          <p:nvPr/>
        </p:nvSpPr>
        <p:spPr>
          <a:xfrm>
            <a:off x="4667034" y="1842776"/>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0C1242F3-54C0-D408-B000-4931DADA5F85}"/>
              </a:ext>
            </a:extLst>
          </p:cNvPr>
          <p:cNvCxnSpPr>
            <a:cxnSpLocks/>
            <a:stCxn id="303" idx="6"/>
            <a:endCxn id="296" idx="3"/>
          </p:cNvCxnSpPr>
          <p:nvPr/>
        </p:nvCxnSpPr>
        <p:spPr>
          <a:xfrm flipV="1">
            <a:off x="4689894" y="2104386"/>
            <a:ext cx="345626" cy="36916"/>
          </a:xfrm>
          <a:prstGeom prst="line">
            <a:avLst/>
          </a:prstGeom>
        </p:spPr>
        <p:style>
          <a:lnRef idx="2">
            <a:schemeClr val="accent1"/>
          </a:lnRef>
          <a:fillRef idx="0">
            <a:schemeClr val="accent1"/>
          </a:fillRef>
          <a:effectRef idx="1">
            <a:schemeClr val="accent1"/>
          </a:effectRef>
          <a:fontRef idx="minor">
            <a:schemeClr val="tx1"/>
          </a:fontRef>
        </p:style>
      </p:cxnSp>
      <p:sp>
        <p:nvSpPr>
          <p:cNvPr id="303" name="Oval 302">
            <a:extLst>
              <a:ext uri="{FF2B5EF4-FFF2-40B4-BE49-F238E27FC236}">
                <a16:creationId xmlns:a16="http://schemas.microsoft.com/office/drawing/2014/main" id="{4A0A672F-3E1A-CBBF-3E6B-266DB322D3B8}"/>
              </a:ext>
            </a:extLst>
          </p:cNvPr>
          <p:cNvSpPr/>
          <p:nvPr/>
        </p:nvSpPr>
        <p:spPr>
          <a:xfrm>
            <a:off x="4644175" y="211844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D8C2BCE3-F383-2A36-580B-467E9B8B3EED}"/>
              </a:ext>
            </a:extLst>
          </p:cNvPr>
          <p:cNvSpPr/>
          <p:nvPr/>
        </p:nvSpPr>
        <p:spPr>
          <a:xfrm>
            <a:off x="5015909" y="2079888"/>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17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a:effectLst>
            <a:glow rad="12700">
              <a:schemeClr val="bg1"/>
            </a:glow>
          </a:effectLst>
        </p:spPr>
        <p:txBody>
          <a:bodyPr/>
          <a:lstStyle/>
          <a:p>
            <a:pPr algn="ctr"/>
            <a:r>
              <a:rPr lang="en-US" dirty="0">
                <a:effectLst>
                  <a:glow rad="12700">
                    <a:schemeClr val="bg1"/>
                  </a:glow>
                </a:effectLst>
              </a:rPr>
              <a:t>Suspensions vs Seismic Table</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3</a:t>
            </a:fld>
            <a:endParaRPr lang="en-US"/>
          </a:p>
        </p:txBody>
      </p:sp>
      <p:sp>
        <p:nvSpPr>
          <p:cNvPr id="8" name="Rectangle 7">
            <a:extLst>
              <a:ext uri="{FF2B5EF4-FFF2-40B4-BE49-F238E27FC236}">
                <a16:creationId xmlns:a16="http://schemas.microsoft.com/office/drawing/2014/main" id="{DD425815-24A9-D0D8-B874-E6828A51282D}"/>
              </a:ext>
            </a:extLst>
          </p:cNvPr>
          <p:cNvSpPr/>
          <p:nvPr/>
        </p:nvSpPr>
        <p:spPr>
          <a:xfrm>
            <a:off x="6681600" y="3247800"/>
            <a:ext cx="3988800" cy="4176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179FF7-D810-027D-8BAE-86697B08DCC6}"/>
              </a:ext>
            </a:extLst>
          </p:cNvPr>
          <p:cNvSpPr/>
          <p:nvPr/>
        </p:nvSpPr>
        <p:spPr>
          <a:xfrm>
            <a:off x="6681600" y="4574975"/>
            <a:ext cx="3988800" cy="417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9BC7847-97E5-A095-D768-1E64EB8CF601}"/>
              </a:ext>
            </a:extLst>
          </p:cNvPr>
          <p:cNvCxnSpPr/>
          <p:nvPr/>
        </p:nvCxnSpPr>
        <p:spPr>
          <a:xfrm>
            <a:off x="6991200" y="3759000"/>
            <a:ext cx="0" cy="73440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D8800BC-846D-1D7C-8082-CA8AE1CBEE26}"/>
              </a:ext>
            </a:extLst>
          </p:cNvPr>
          <p:cNvSpPr txBox="1"/>
          <p:nvPr/>
        </p:nvSpPr>
        <p:spPr>
          <a:xfrm>
            <a:off x="7041601" y="3930746"/>
            <a:ext cx="3405419" cy="430887"/>
          </a:xfrm>
          <a:prstGeom prst="rect">
            <a:avLst/>
          </a:prstGeom>
          <a:noFill/>
        </p:spPr>
        <p:txBody>
          <a:bodyPr wrap="square" rtlCol="0">
            <a:spAutoFit/>
          </a:bodyPr>
          <a:lstStyle/>
          <a:p>
            <a:r>
              <a:rPr lang="en-US" sz="2200" dirty="0">
                <a:solidFill>
                  <a:schemeClr val="accent6"/>
                </a:solidFill>
                <a:latin typeface="Arial" panose="020B0604020202020204" pitchFamily="34" charset="0"/>
                <a:cs typeface="Arial" panose="020B0604020202020204" pitchFamily="34" charset="0"/>
              </a:rPr>
              <a:t>Gap</a:t>
            </a:r>
            <a:r>
              <a:rPr lang="en-US" sz="2200" dirty="0">
                <a:latin typeface="Arial" panose="020B0604020202020204" pitchFamily="34" charset="0"/>
                <a:cs typeface="Arial" panose="020B0604020202020204" pitchFamily="34" charset="0"/>
              </a:rPr>
              <a:t>, measured by </a:t>
            </a:r>
            <a:r>
              <a:rPr lang="en-US" sz="2200" dirty="0">
                <a:solidFill>
                  <a:srgbClr val="C00000"/>
                </a:solidFill>
                <a:latin typeface="Arial" panose="020B0604020202020204" pitchFamily="34" charset="0"/>
                <a:cs typeface="Arial" panose="020B0604020202020204" pitchFamily="34" charset="0"/>
              </a:rPr>
              <a:t>CPS</a:t>
            </a:r>
          </a:p>
        </p:txBody>
      </p:sp>
      <p:sp>
        <p:nvSpPr>
          <p:cNvPr id="14" name="TextBox 13">
            <a:extLst>
              <a:ext uri="{FF2B5EF4-FFF2-40B4-BE49-F238E27FC236}">
                <a16:creationId xmlns:a16="http://schemas.microsoft.com/office/drawing/2014/main" id="{36D1FFDF-911B-24EF-401A-9ACAD49BAFBB}"/>
              </a:ext>
            </a:extLst>
          </p:cNvPr>
          <p:cNvSpPr txBox="1"/>
          <p:nvPr/>
        </p:nvSpPr>
        <p:spPr>
          <a:xfrm>
            <a:off x="8022600" y="4561688"/>
            <a:ext cx="130680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STG 1</a:t>
            </a:r>
          </a:p>
        </p:txBody>
      </p:sp>
      <p:sp>
        <p:nvSpPr>
          <p:cNvPr id="15" name="TextBox 14">
            <a:extLst>
              <a:ext uri="{FF2B5EF4-FFF2-40B4-BE49-F238E27FC236}">
                <a16:creationId xmlns:a16="http://schemas.microsoft.com/office/drawing/2014/main" id="{BD1E9338-A047-7530-BF68-C841ADD718F0}"/>
              </a:ext>
            </a:extLst>
          </p:cNvPr>
          <p:cNvSpPr txBox="1"/>
          <p:nvPr/>
        </p:nvSpPr>
        <p:spPr>
          <a:xfrm>
            <a:off x="8096310" y="3234513"/>
            <a:ext cx="129600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STG 2</a:t>
            </a:r>
          </a:p>
        </p:txBody>
      </p:sp>
      <p:sp>
        <p:nvSpPr>
          <p:cNvPr id="21" name="Cylinder 20">
            <a:extLst>
              <a:ext uri="{FF2B5EF4-FFF2-40B4-BE49-F238E27FC236}">
                <a16:creationId xmlns:a16="http://schemas.microsoft.com/office/drawing/2014/main" id="{01CEB9BD-BB7C-3D7B-DD2A-713A87975023}"/>
              </a:ext>
            </a:extLst>
          </p:cNvPr>
          <p:cNvSpPr/>
          <p:nvPr/>
        </p:nvSpPr>
        <p:spPr>
          <a:xfrm rot="5400000">
            <a:off x="2960340" y="2842681"/>
            <a:ext cx="710740" cy="711451"/>
          </a:xfrm>
          <a:prstGeom prst="can">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ylinder 21">
            <a:extLst>
              <a:ext uri="{FF2B5EF4-FFF2-40B4-BE49-F238E27FC236}">
                <a16:creationId xmlns:a16="http://schemas.microsoft.com/office/drawing/2014/main" id="{8778488B-8208-F9BD-96B7-61520721DC69}"/>
              </a:ext>
            </a:extLst>
          </p:cNvPr>
          <p:cNvSpPr/>
          <p:nvPr/>
        </p:nvSpPr>
        <p:spPr>
          <a:xfrm rot="5400000">
            <a:off x="2962218" y="3813050"/>
            <a:ext cx="710740" cy="7114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5F52FD60-D3BB-4702-8E97-A81BD3CD97B6}"/>
              </a:ext>
            </a:extLst>
          </p:cNvPr>
          <p:cNvSpPr/>
          <p:nvPr/>
        </p:nvSpPr>
        <p:spPr>
          <a:xfrm rot="5400000">
            <a:off x="2966981" y="4783420"/>
            <a:ext cx="710740" cy="71145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8E4E11-3547-8B48-4159-CE20BD8E6941}"/>
              </a:ext>
            </a:extLst>
          </p:cNvPr>
          <p:cNvSpPr/>
          <p:nvPr/>
        </p:nvSpPr>
        <p:spPr>
          <a:xfrm>
            <a:off x="1039239" y="5754145"/>
            <a:ext cx="4629150" cy="39052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D877CF-60AE-6B87-FC87-E4BBDC8FB19D}"/>
              </a:ext>
            </a:extLst>
          </p:cNvPr>
          <p:cNvSpPr/>
          <p:nvPr/>
        </p:nvSpPr>
        <p:spPr>
          <a:xfrm rot="5400000">
            <a:off x="2889356" y="3949621"/>
            <a:ext cx="3524172" cy="826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B9CE9D-8823-DBA9-3EE1-6457DDD13E56}"/>
              </a:ext>
            </a:extLst>
          </p:cNvPr>
          <p:cNvSpPr/>
          <p:nvPr/>
        </p:nvSpPr>
        <p:spPr>
          <a:xfrm rot="5400000">
            <a:off x="201882" y="3949621"/>
            <a:ext cx="3524172" cy="826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BF616FA-9216-E5E0-7DEE-F2EB20C2B43A}"/>
              </a:ext>
            </a:extLst>
          </p:cNvPr>
          <p:cNvSpPr/>
          <p:nvPr/>
        </p:nvSpPr>
        <p:spPr>
          <a:xfrm>
            <a:off x="1922650" y="2130457"/>
            <a:ext cx="2770111" cy="9727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FD019D8-50E5-C0EC-A319-639C96927965}"/>
              </a:ext>
            </a:extLst>
          </p:cNvPr>
          <p:cNvCxnSpPr>
            <a:stCxn id="27" idx="2"/>
            <a:endCxn id="21" idx="2"/>
          </p:cNvCxnSpPr>
          <p:nvPr/>
        </p:nvCxnSpPr>
        <p:spPr>
          <a:xfrm>
            <a:off x="3307706" y="2227733"/>
            <a:ext cx="8004" cy="615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7ADC84-9C56-61D3-304F-7FAD1AB252B8}"/>
              </a:ext>
            </a:extLst>
          </p:cNvPr>
          <p:cNvCxnSpPr>
            <a:cxnSpLocks/>
            <a:stCxn id="21" idx="4"/>
            <a:endCxn id="22" idx="2"/>
          </p:cNvCxnSpPr>
          <p:nvPr/>
        </p:nvCxnSpPr>
        <p:spPr>
          <a:xfrm>
            <a:off x="3315710" y="3553777"/>
            <a:ext cx="1878" cy="259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7AA9DCC-57F6-3AC5-4341-191936377CE6}"/>
              </a:ext>
            </a:extLst>
          </p:cNvPr>
          <p:cNvCxnSpPr>
            <a:cxnSpLocks/>
            <a:stCxn id="22" idx="4"/>
            <a:endCxn id="23" idx="2"/>
          </p:cNvCxnSpPr>
          <p:nvPr/>
        </p:nvCxnSpPr>
        <p:spPr>
          <a:xfrm>
            <a:off x="3317588" y="4524146"/>
            <a:ext cx="4763" cy="2596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395E26D-2298-BCA7-9CBD-8FF993DEF5ED}"/>
              </a:ext>
            </a:extLst>
          </p:cNvPr>
          <p:cNvCxnSpPr/>
          <p:nvPr/>
        </p:nvCxnSpPr>
        <p:spPr>
          <a:xfrm flipH="1">
            <a:off x="2005286" y="3170487"/>
            <a:ext cx="882694" cy="0"/>
          </a:xfrm>
          <a:prstGeom prst="straightConnector1">
            <a:avLst/>
          </a:prstGeom>
          <a:ln>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B580987-A460-B2B7-2ECB-533A602B6221}"/>
              </a:ext>
            </a:extLst>
          </p:cNvPr>
          <p:cNvSpPr txBox="1"/>
          <p:nvPr/>
        </p:nvSpPr>
        <p:spPr>
          <a:xfrm>
            <a:off x="2048289" y="2758747"/>
            <a:ext cx="796688" cy="430887"/>
          </a:xfrm>
          <a:prstGeom prst="rect">
            <a:avLst/>
          </a:prstGeom>
          <a:noFill/>
        </p:spPr>
        <p:txBody>
          <a:bodyPr wrap="square" rtlCol="0">
            <a:spAutoFit/>
          </a:bodyPr>
          <a:lstStyle/>
          <a:p>
            <a:pPr algn="ctr"/>
            <a:r>
              <a:rPr lang="en-US" sz="2200" dirty="0">
                <a:solidFill>
                  <a:schemeClr val="accent6"/>
                </a:solidFill>
                <a:latin typeface="Arial" panose="020B0604020202020204" pitchFamily="34" charset="0"/>
                <a:cs typeface="Arial" panose="020B0604020202020204" pitchFamily="34" charset="0"/>
              </a:rPr>
              <a:t>Gap</a:t>
            </a:r>
          </a:p>
        </p:txBody>
      </p:sp>
      <p:sp>
        <p:nvSpPr>
          <p:cNvPr id="39" name="TextBox 38">
            <a:extLst>
              <a:ext uri="{FF2B5EF4-FFF2-40B4-BE49-F238E27FC236}">
                <a16:creationId xmlns:a16="http://schemas.microsoft.com/office/drawing/2014/main" id="{F4C39EB0-9B5E-345A-FCB8-ADA5676FED18}"/>
              </a:ext>
            </a:extLst>
          </p:cNvPr>
          <p:cNvSpPr txBox="1"/>
          <p:nvPr/>
        </p:nvSpPr>
        <p:spPr>
          <a:xfrm>
            <a:off x="413281" y="2634287"/>
            <a:ext cx="1437365" cy="769441"/>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Measured by </a:t>
            </a:r>
            <a:r>
              <a:rPr lang="en-US" sz="2200" dirty="0">
                <a:solidFill>
                  <a:srgbClr val="C00000"/>
                </a:solidFill>
                <a:latin typeface="Arial" panose="020B0604020202020204" pitchFamily="34" charset="0"/>
                <a:cs typeface="Arial" panose="020B0604020202020204" pitchFamily="34" charset="0"/>
              </a:rPr>
              <a:t>OSEM</a:t>
            </a:r>
          </a:p>
        </p:txBody>
      </p:sp>
      <p:sp>
        <p:nvSpPr>
          <p:cNvPr id="40" name="TextBox 39">
            <a:extLst>
              <a:ext uri="{FF2B5EF4-FFF2-40B4-BE49-F238E27FC236}">
                <a16:creationId xmlns:a16="http://schemas.microsoft.com/office/drawing/2014/main" id="{D4A55E1C-D983-5F9C-FB0F-2F357B1B9231}"/>
              </a:ext>
            </a:extLst>
          </p:cNvPr>
          <p:cNvSpPr txBox="1"/>
          <p:nvPr/>
        </p:nvSpPr>
        <p:spPr>
          <a:xfrm>
            <a:off x="3025164" y="5737785"/>
            <a:ext cx="3169920"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Seismic Sensor</a:t>
            </a:r>
          </a:p>
        </p:txBody>
      </p:sp>
      <p:sp>
        <p:nvSpPr>
          <p:cNvPr id="41" name="TextBox 40">
            <a:extLst>
              <a:ext uri="{FF2B5EF4-FFF2-40B4-BE49-F238E27FC236}">
                <a16:creationId xmlns:a16="http://schemas.microsoft.com/office/drawing/2014/main" id="{DD482C98-403D-39DC-1FBE-C8D39FD68728}"/>
              </a:ext>
            </a:extLst>
          </p:cNvPr>
          <p:cNvSpPr txBox="1"/>
          <p:nvPr/>
        </p:nvSpPr>
        <p:spPr>
          <a:xfrm>
            <a:off x="1371600" y="1111620"/>
            <a:ext cx="3878580" cy="523220"/>
          </a:xfrm>
          <a:prstGeom prst="rect">
            <a:avLst/>
          </a:prstGeom>
          <a:noFill/>
        </p:spPr>
        <p:txBody>
          <a:bodyPr wrap="square" rtlCol="0">
            <a:spAutoFit/>
          </a:bodyPr>
          <a:lstStyle/>
          <a:p>
            <a:pPr algn="ctr"/>
            <a:r>
              <a:rPr lang="en-US" sz="2800" u="sng" dirty="0">
                <a:latin typeface="Arial" panose="020B0604020202020204" pitchFamily="34" charset="0"/>
                <a:cs typeface="Arial" panose="020B0604020202020204" pitchFamily="34" charset="0"/>
              </a:rPr>
              <a:t>Suspension:</a:t>
            </a:r>
          </a:p>
        </p:txBody>
      </p:sp>
      <p:sp>
        <p:nvSpPr>
          <p:cNvPr id="42" name="TextBox 41">
            <a:extLst>
              <a:ext uri="{FF2B5EF4-FFF2-40B4-BE49-F238E27FC236}">
                <a16:creationId xmlns:a16="http://schemas.microsoft.com/office/drawing/2014/main" id="{E76C7393-195E-62FF-2BAE-40183C32BC7A}"/>
              </a:ext>
            </a:extLst>
          </p:cNvPr>
          <p:cNvSpPr txBox="1"/>
          <p:nvPr/>
        </p:nvSpPr>
        <p:spPr>
          <a:xfrm>
            <a:off x="6847620" y="1143985"/>
            <a:ext cx="3878580" cy="523220"/>
          </a:xfrm>
          <a:prstGeom prst="rect">
            <a:avLst/>
          </a:prstGeom>
          <a:noFill/>
        </p:spPr>
        <p:txBody>
          <a:bodyPr wrap="square" rtlCol="0">
            <a:spAutoFit/>
          </a:bodyPr>
          <a:lstStyle/>
          <a:p>
            <a:pPr algn="ctr"/>
            <a:r>
              <a:rPr lang="en-US" sz="2800" u="sng" dirty="0">
                <a:latin typeface="Arial" panose="020B0604020202020204" pitchFamily="34" charset="0"/>
                <a:cs typeface="Arial" panose="020B0604020202020204" pitchFamily="34" charset="0"/>
              </a:rPr>
              <a:t>Seismic Table</a:t>
            </a:r>
          </a:p>
        </p:txBody>
      </p:sp>
      <p:sp>
        <p:nvSpPr>
          <p:cNvPr id="43" name="TextBox 42">
            <a:extLst>
              <a:ext uri="{FF2B5EF4-FFF2-40B4-BE49-F238E27FC236}">
                <a16:creationId xmlns:a16="http://schemas.microsoft.com/office/drawing/2014/main" id="{083CCD00-2B79-3E2B-47C2-159BC5FF79C2}"/>
              </a:ext>
            </a:extLst>
          </p:cNvPr>
          <p:cNvSpPr txBox="1"/>
          <p:nvPr/>
        </p:nvSpPr>
        <p:spPr>
          <a:xfrm>
            <a:off x="2083990" y="1667205"/>
            <a:ext cx="2909454"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Suspension Point</a:t>
            </a:r>
          </a:p>
        </p:txBody>
      </p:sp>
    </p:spTree>
    <p:extLst>
      <p:ext uri="{BB962C8B-B14F-4D97-AF65-F5344CB8AC3E}">
        <p14:creationId xmlns:p14="http://schemas.microsoft.com/office/powerpoint/2010/main" val="13527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4</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83666" y="2338164"/>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80017" y="2604864"/>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6727" y="2071356"/>
            <a:ext cx="6907774" cy="5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p:cNvCxnSpPr>
          <p:nvPr/>
        </p:nvCxnSpPr>
        <p:spPr>
          <a:xfrm>
            <a:off x="2883306" y="5769335"/>
            <a:ext cx="1450775"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40416" y="5762985"/>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43144" y="6378932"/>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65440" y="6376831"/>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66594" y="5234679"/>
            <a:ext cx="0" cy="1142152"/>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9966594" y="5244711"/>
            <a:ext cx="1232133" cy="67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03127" y="3876409"/>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07525" y="3089340"/>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61670" y="3089340"/>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02459" y="3083193"/>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02459" y="2596551"/>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02459" y="2604864"/>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02688" y="2312857"/>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4797091" y="1736056"/>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79302" y="1768494"/>
            <a:ext cx="1852515" cy="338554"/>
          </a:xfrm>
          <a:prstGeom prst="rect">
            <a:avLst/>
          </a:prstGeom>
          <a:noFill/>
        </p:spPr>
        <p:txBody>
          <a:bodyPr wrap="square" rtlCol="0">
            <a:spAutoFit/>
          </a:bodyPr>
          <a:lstStyle/>
          <a:p>
            <a:r>
              <a:rPr lang="en-US" sz="1600" dirty="0"/>
              <a:t>To Actuators</a:t>
            </a:r>
          </a:p>
        </p:txBody>
      </p:sp>
      <p:sp>
        <p:nvSpPr>
          <p:cNvPr id="224" name="TextBox 223">
            <a:extLst>
              <a:ext uri="{FF2B5EF4-FFF2-40B4-BE49-F238E27FC236}">
                <a16:creationId xmlns:a16="http://schemas.microsoft.com/office/drawing/2014/main" id="{C65811CA-24A9-989B-8196-50C7D4ACE42E}"/>
              </a:ext>
            </a:extLst>
          </p:cNvPr>
          <p:cNvSpPr txBox="1"/>
          <p:nvPr/>
        </p:nvSpPr>
        <p:spPr>
          <a:xfrm>
            <a:off x="2045545" y="5476947"/>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38164" y="5769335"/>
            <a:ext cx="80738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26727" y="2059996"/>
            <a:ext cx="0" cy="546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D83ACB1-131F-0E31-F89C-34831F2BA2CA}"/>
              </a:ext>
            </a:extLst>
          </p:cNvPr>
          <p:cNvCxnSpPr>
            <a:cxnSpLocks/>
          </p:cNvCxnSpPr>
          <p:nvPr/>
        </p:nvCxnSpPr>
        <p:spPr>
          <a:xfrm>
            <a:off x="4334081" y="2071172"/>
            <a:ext cx="21209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86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5</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a:cxnSpLocks/>
          </p:cNvCxnSpPr>
          <p:nvPr/>
        </p:nvCxnSpPr>
        <p:spPr>
          <a:xfrm>
            <a:off x="6858463" y="2092989"/>
            <a:ext cx="0" cy="54486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9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6</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CF6F293-1873-CC5E-D2B3-F014F52D6813}"/>
              </a:ext>
            </a:extLst>
          </p:cNvPr>
          <p:cNvSpPr/>
          <p:nvPr/>
        </p:nvSpPr>
        <p:spPr>
          <a:xfrm>
            <a:off x="6057095" y="4291323"/>
            <a:ext cx="6134906" cy="100841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5"/>
            <a:ext cx="12207577" cy="3292821"/>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7</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CF6F293-1873-CC5E-D2B3-F014F52D6813}"/>
              </a:ext>
            </a:extLst>
          </p:cNvPr>
          <p:cNvSpPr/>
          <p:nvPr/>
        </p:nvSpPr>
        <p:spPr>
          <a:xfrm>
            <a:off x="-15577" y="4605245"/>
            <a:ext cx="12207578" cy="694488"/>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C753FD-7163-F955-C121-E7BA371ABE24}"/>
              </a:ext>
            </a:extLst>
          </p:cNvPr>
          <p:cNvSpPr/>
          <p:nvPr/>
        </p:nvSpPr>
        <p:spPr>
          <a:xfrm>
            <a:off x="6006198" y="3485606"/>
            <a:ext cx="6201380" cy="1119211"/>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8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8</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609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D96CF73-A787-51A3-0343-90F6451276D1}"/>
              </a:ext>
            </a:extLst>
          </p:cNvPr>
          <p:cNvSpPr/>
          <p:nvPr/>
        </p:nvSpPr>
        <p:spPr>
          <a:xfrm>
            <a:off x="7559760" y="3485606"/>
            <a:ext cx="4647817" cy="1812377"/>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1CCB63-0435-D7EE-C22E-6D79F309F153}"/>
              </a:ext>
            </a:extLst>
          </p:cNvPr>
          <p:cNvSpPr/>
          <p:nvPr/>
        </p:nvSpPr>
        <p:spPr>
          <a:xfrm>
            <a:off x="0" y="5297585"/>
            <a:ext cx="12207577" cy="1548505"/>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40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EAFE-6ADE-921D-A772-E4E72DD3760E}"/>
              </a:ext>
            </a:extLst>
          </p:cNvPr>
          <p:cNvSpPr>
            <a:spLocks noGrp="1"/>
          </p:cNvSpPr>
          <p:nvPr>
            <p:ph type="title"/>
          </p:nvPr>
        </p:nvSpPr>
        <p:spPr>
          <a:xfrm>
            <a:off x="1236034" y="93995"/>
            <a:ext cx="9719931" cy="820406"/>
          </a:xfrm>
        </p:spPr>
        <p:txBody>
          <a:bodyPr/>
          <a:lstStyle/>
          <a:p>
            <a:pPr algn="ctr"/>
            <a:r>
              <a:rPr lang="en-US" dirty="0">
                <a:effectLst>
                  <a:glow rad="12700">
                    <a:schemeClr val="bg1"/>
                  </a:glow>
                </a:effectLst>
              </a:rPr>
              <a:t>Design Concept</a:t>
            </a:r>
          </a:p>
        </p:txBody>
      </p:sp>
      <p:sp>
        <p:nvSpPr>
          <p:cNvPr id="4" name="Slide Number Placeholder 3">
            <a:extLst>
              <a:ext uri="{FF2B5EF4-FFF2-40B4-BE49-F238E27FC236}">
                <a16:creationId xmlns:a16="http://schemas.microsoft.com/office/drawing/2014/main" id="{5E5E3E56-9ED1-EC64-BD53-B9F1FD73D887}"/>
              </a:ext>
            </a:extLst>
          </p:cNvPr>
          <p:cNvSpPr>
            <a:spLocks noGrp="1"/>
          </p:cNvSpPr>
          <p:nvPr>
            <p:ph type="sldNum" sz="quarter" idx="12"/>
          </p:nvPr>
        </p:nvSpPr>
        <p:spPr/>
        <p:txBody>
          <a:bodyPr/>
          <a:lstStyle/>
          <a:p>
            <a:fld id="{97E2C2AE-D0CB-45CA-BD93-43CBDB567B86}" type="slidenum">
              <a:rPr lang="en-US" smtClean="0"/>
              <a:t>9</a:t>
            </a:fld>
            <a:endParaRPr lang="en-US"/>
          </a:p>
        </p:txBody>
      </p:sp>
      <p:sp>
        <p:nvSpPr>
          <p:cNvPr id="14" name="Rectangle 13">
            <a:extLst>
              <a:ext uri="{FF2B5EF4-FFF2-40B4-BE49-F238E27FC236}">
                <a16:creationId xmlns:a16="http://schemas.microsoft.com/office/drawing/2014/main" id="{7D8CD735-96A9-0AB2-1C7B-3A95C18F8620}"/>
              </a:ext>
            </a:extLst>
          </p:cNvPr>
          <p:cNvSpPr/>
          <p:nvPr/>
        </p:nvSpPr>
        <p:spPr>
          <a:xfrm>
            <a:off x="2697806" y="2371157"/>
            <a:ext cx="1296351" cy="5334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B6457F-6730-EAA5-3600-F50B543910D0}"/>
              </a:ext>
            </a:extLst>
          </p:cNvPr>
          <p:cNvCxnSpPr>
            <a:cxnSpLocks/>
            <a:stCxn id="14" idx="3"/>
          </p:cNvCxnSpPr>
          <p:nvPr/>
        </p:nvCxnSpPr>
        <p:spPr>
          <a:xfrm>
            <a:off x="3994157" y="2637857"/>
            <a:ext cx="354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12A64196-49DC-6BFE-92C8-11435D415300}"/>
              </a:ext>
            </a:extLst>
          </p:cNvPr>
          <p:cNvCxnSpPr>
            <a:cxnSpLocks/>
          </p:cNvCxnSpPr>
          <p:nvPr/>
        </p:nvCxnSpPr>
        <p:spPr>
          <a:xfrm>
            <a:off x="4329113" y="2092989"/>
            <a:ext cx="6943709" cy="10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F97F995-0741-16C0-52E8-13F96BDFAF24}"/>
              </a:ext>
            </a:extLst>
          </p:cNvPr>
          <p:cNvCxnSpPr/>
          <p:nvPr/>
        </p:nvCxnSpPr>
        <p:spPr>
          <a:xfrm>
            <a:off x="6858725" y="2092989"/>
            <a:ext cx="0" cy="130302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AF07FAD-5806-9693-625E-71A4AFF10D9D}"/>
              </a:ext>
            </a:extLst>
          </p:cNvPr>
          <p:cNvCxnSpPr/>
          <p:nvPr/>
        </p:nvCxnSpPr>
        <p:spPr>
          <a:xfrm flipH="1">
            <a:off x="5276110" y="3396009"/>
            <a:ext cx="1577591"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668FB10-7D59-B347-A35C-91C8D62408D9}"/>
              </a:ext>
            </a:extLst>
          </p:cNvPr>
          <p:cNvCxnSpPr>
            <a:cxnSpLocks/>
          </p:cNvCxnSpPr>
          <p:nvPr/>
        </p:nvCxnSpPr>
        <p:spPr>
          <a:xfrm flipH="1">
            <a:off x="1708511" y="3396009"/>
            <a:ext cx="358267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E39E966-EC25-49DE-5AF5-ED893517CC6A}"/>
              </a:ext>
            </a:extLst>
          </p:cNvPr>
          <p:cNvCxnSpPr/>
          <p:nvPr/>
        </p:nvCxnSpPr>
        <p:spPr>
          <a:xfrm>
            <a:off x="1708511" y="3396009"/>
            <a:ext cx="0" cy="49488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3D69C9CC-DEA4-651C-758A-EF2114443089}"/>
              </a:ext>
            </a:extLst>
          </p:cNvPr>
          <p:cNvCxnSpPr>
            <a:cxnSpLocks/>
            <a:stCxn id="198" idx="3"/>
            <a:endCxn id="74" idx="1"/>
          </p:cNvCxnSpPr>
          <p:nvPr/>
        </p:nvCxnSpPr>
        <p:spPr>
          <a:xfrm flipV="1">
            <a:off x="2897446" y="3889732"/>
            <a:ext cx="323367" cy="132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0D39477B-00E8-8D8F-9D5B-3A3FD72E3640}"/>
              </a:ext>
            </a:extLst>
          </p:cNvPr>
          <p:cNvSpPr/>
          <p:nvPr/>
        </p:nvSpPr>
        <p:spPr>
          <a:xfrm>
            <a:off x="3220813" y="3605784"/>
            <a:ext cx="882937" cy="5678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6552BFBE-4825-ECE5-852A-B692D6285410}"/>
              </a:ext>
            </a:extLst>
          </p:cNvPr>
          <p:cNvCxnSpPr>
            <a:cxnSpLocks/>
            <a:stCxn id="74" idx="3"/>
            <a:endCxn id="79" idx="1"/>
          </p:cNvCxnSpPr>
          <p:nvPr/>
        </p:nvCxnSpPr>
        <p:spPr>
          <a:xfrm flipV="1">
            <a:off x="4103750" y="3889144"/>
            <a:ext cx="306984" cy="58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360072ED-CF60-AF81-691B-4E1B358DA440}"/>
              </a:ext>
            </a:extLst>
          </p:cNvPr>
          <p:cNvSpPr/>
          <p:nvPr/>
        </p:nvSpPr>
        <p:spPr>
          <a:xfrm>
            <a:off x="4410734" y="3607258"/>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F19E984C-A265-2D9F-52EC-A5933A465900}"/>
              </a:ext>
            </a:extLst>
          </p:cNvPr>
          <p:cNvCxnSpPr>
            <a:cxnSpLocks/>
            <a:stCxn id="79" idx="3"/>
          </p:cNvCxnSpPr>
          <p:nvPr/>
        </p:nvCxnSpPr>
        <p:spPr>
          <a:xfrm>
            <a:off x="5589702" y="3889144"/>
            <a:ext cx="254140" cy="174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361A1CB6-6A34-7C79-AB42-9A6B77E77633}"/>
              </a:ext>
            </a:extLst>
          </p:cNvPr>
          <p:cNvCxnSpPr>
            <a:cxnSpLocks/>
            <a:endCxn id="86" idx="0"/>
          </p:cNvCxnSpPr>
          <p:nvPr/>
        </p:nvCxnSpPr>
        <p:spPr>
          <a:xfrm>
            <a:off x="5843842" y="3877146"/>
            <a:ext cx="8312" cy="42623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D4CCFBBB-62D9-2D85-4292-147CD5F5AE41}"/>
              </a:ext>
            </a:extLst>
          </p:cNvPr>
          <p:cNvSpPr/>
          <p:nvPr/>
        </p:nvSpPr>
        <p:spPr>
          <a:xfrm>
            <a:off x="5706421" y="4303381"/>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804F6C5E-3657-C599-2D2C-0DC244E36B46}"/>
              </a:ext>
            </a:extLst>
          </p:cNvPr>
          <p:cNvSpPr txBox="1"/>
          <p:nvPr/>
        </p:nvSpPr>
        <p:spPr>
          <a:xfrm>
            <a:off x="5743055" y="4190720"/>
            <a:ext cx="231422" cy="523220"/>
          </a:xfrm>
          <a:prstGeom prst="rect">
            <a:avLst/>
          </a:prstGeom>
          <a:noFill/>
        </p:spPr>
        <p:txBody>
          <a:bodyPr wrap="square" rtlCol="0">
            <a:spAutoFit/>
          </a:bodyPr>
          <a:lstStyle/>
          <a:p>
            <a:pPr algn="ctr"/>
            <a:r>
              <a:rPr lang="en-US" sz="2800" dirty="0"/>
              <a:t>+</a:t>
            </a:r>
          </a:p>
        </p:txBody>
      </p:sp>
      <p:cxnSp>
        <p:nvCxnSpPr>
          <p:cNvPr id="89" name="Straight Arrow Connector 88">
            <a:extLst>
              <a:ext uri="{FF2B5EF4-FFF2-40B4-BE49-F238E27FC236}">
                <a16:creationId xmlns:a16="http://schemas.microsoft.com/office/drawing/2014/main" id="{0D3A2743-E306-71D2-AD3D-9427F1F175F0}"/>
              </a:ext>
            </a:extLst>
          </p:cNvPr>
          <p:cNvCxnSpPr>
            <a:cxnSpLocks/>
            <a:stCxn id="85" idx="3"/>
            <a:endCxn id="103" idx="1"/>
          </p:cNvCxnSpPr>
          <p:nvPr/>
        </p:nvCxnSpPr>
        <p:spPr>
          <a:xfrm flipV="1">
            <a:off x="5974477" y="4449323"/>
            <a:ext cx="1942915" cy="30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91C4ED6-C947-460A-EF30-C05850534390}"/>
              </a:ext>
            </a:extLst>
          </p:cNvPr>
          <p:cNvCxnSpPr>
            <a:cxnSpLocks/>
            <a:stCxn id="217" idx="3"/>
            <a:endCxn id="92" idx="1"/>
          </p:cNvCxnSpPr>
          <p:nvPr/>
        </p:nvCxnSpPr>
        <p:spPr>
          <a:xfrm flipV="1">
            <a:off x="2899328" y="4915879"/>
            <a:ext cx="1511406" cy="397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02E99FFA-917F-8377-652E-137D73D637B2}"/>
              </a:ext>
            </a:extLst>
          </p:cNvPr>
          <p:cNvSpPr/>
          <p:nvPr/>
        </p:nvSpPr>
        <p:spPr>
          <a:xfrm>
            <a:off x="4410734" y="4633993"/>
            <a:ext cx="1178968"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83A0AD3-8309-55E6-289C-2102885DBCD2}"/>
              </a:ext>
            </a:extLst>
          </p:cNvPr>
          <p:cNvCxnSpPr>
            <a:cxnSpLocks/>
            <a:stCxn id="92" idx="3"/>
          </p:cNvCxnSpPr>
          <p:nvPr/>
        </p:nvCxnSpPr>
        <p:spPr>
          <a:xfrm>
            <a:off x="5589702" y="4915879"/>
            <a:ext cx="269064"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936F5A86-3BE0-FB5E-107A-E031BD0009B0}"/>
              </a:ext>
            </a:extLst>
          </p:cNvPr>
          <p:cNvCxnSpPr>
            <a:cxnSpLocks/>
          </p:cNvCxnSpPr>
          <p:nvPr/>
        </p:nvCxnSpPr>
        <p:spPr>
          <a:xfrm flipV="1">
            <a:off x="5858766" y="4589128"/>
            <a:ext cx="0" cy="3371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01D047D5-8C23-0506-7783-42CB70C1E222}"/>
              </a:ext>
            </a:extLst>
          </p:cNvPr>
          <p:cNvSpPr/>
          <p:nvPr/>
        </p:nvSpPr>
        <p:spPr>
          <a:xfrm>
            <a:off x="7917392" y="4213283"/>
            <a:ext cx="1109424" cy="47207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361F0FCB-10CB-EF72-0EEC-C1DF16A27943}"/>
              </a:ext>
            </a:extLst>
          </p:cNvPr>
          <p:cNvCxnSpPr>
            <a:cxnSpLocks/>
          </p:cNvCxnSpPr>
          <p:nvPr/>
        </p:nvCxnSpPr>
        <p:spPr>
          <a:xfrm flipV="1">
            <a:off x="9023994" y="4446254"/>
            <a:ext cx="420595" cy="30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9737A217-6831-AB9B-D694-738397BAAF0E}"/>
              </a:ext>
            </a:extLst>
          </p:cNvPr>
          <p:cNvCxnSpPr>
            <a:cxnSpLocks/>
            <a:endCxn id="122" idx="0"/>
          </p:cNvCxnSpPr>
          <p:nvPr/>
        </p:nvCxnSpPr>
        <p:spPr>
          <a:xfrm>
            <a:off x="9447423" y="4446254"/>
            <a:ext cx="0" cy="5457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A50F258-5131-FB02-D963-E8C4927F6B77}"/>
              </a:ext>
            </a:extLst>
          </p:cNvPr>
          <p:cNvCxnSpPr>
            <a:cxnSpLocks/>
            <a:stCxn id="224" idx="3"/>
            <a:endCxn id="111" idx="1"/>
          </p:cNvCxnSpPr>
          <p:nvPr/>
        </p:nvCxnSpPr>
        <p:spPr>
          <a:xfrm>
            <a:off x="2897446" y="5802328"/>
            <a:ext cx="5040528" cy="40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30EE394D-B28A-EFA3-94E1-6E8854DBBEF9}"/>
              </a:ext>
            </a:extLst>
          </p:cNvPr>
          <p:cNvSpPr/>
          <p:nvPr/>
        </p:nvSpPr>
        <p:spPr>
          <a:xfrm>
            <a:off x="7937974" y="5524515"/>
            <a:ext cx="1140766" cy="5637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54042A0C-3B91-81F8-C8A8-3B8BFEBDD88B}"/>
              </a:ext>
            </a:extLst>
          </p:cNvPr>
          <p:cNvCxnSpPr>
            <a:cxnSpLocks/>
          </p:cNvCxnSpPr>
          <p:nvPr/>
        </p:nvCxnSpPr>
        <p:spPr>
          <a:xfrm>
            <a:off x="9090669" y="5795978"/>
            <a:ext cx="3454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26C9D21B-2161-447A-9C24-9A4D7770E19C}"/>
              </a:ext>
            </a:extLst>
          </p:cNvPr>
          <p:cNvSpPr/>
          <p:nvPr/>
        </p:nvSpPr>
        <p:spPr>
          <a:xfrm>
            <a:off x="9301690" y="4991957"/>
            <a:ext cx="291465" cy="28574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A133D8C-10EE-EDC8-8BD4-17774471B37C}"/>
              </a:ext>
            </a:extLst>
          </p:cNvPr>
          <p:cNvCxnSpPr>
            <a:cxnSpLocks/>
          </p:cNvCxnSpPr>
          <p:nvPr/>
        </p:nvCxnSpPr>
        <p:spPr>
          <a:xfrm flipV="1">
            <a:off x="9444586" y="5277704"/>
            <a:ext cx="0" cy="52348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555CBBA-B9BE-EC24-CC56-E6E228866C39}"/>
              </a:ext>
            </a:extLst>
          </p:cNvPr>
          <p:cNvCxnSpPr>
            <a:cxnSpLocks/>
          </p:cNvCxnSpPr>
          <p:nvPr/>
        </p:nvCxnSpPr>
        <p:spPr>
          <a:xfrm flipV="1">
            <a:off x="9595616" y="5134233"/>
            <a:ext cx="758459" cy="595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47AAF166-6D44-7EBF-5985-FBF6DC9E45E4}"/>
              </a:ext>
            </a:extLst>
          </p:cNvPr>
          <p:cNvCxnSpPr>
            <a:cxnSpLocks/>
          </p:cNvCxnSpPr>
          <p:nvPr/>
        </p:nvCxnSpPr>
        <p:spPr>
          <a:xfrm>
            <a:off x="4354556" y="5795978"/>
            <a:ext cx="0" cy="6138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4C7B71CE-4BF5-37C5-5243-17CC954F3A18}"/>
              </a:ext>
            </a:extLst>
          </p:cNvPr>
          <p:cNvCxnSpPr/>
          <p:nvPr/>
        </p:nvCxnSpPr>
        <p:spPr>
          <a:xfrm>
            <a:off x="4357284" y="6411925"/>
            <a:ext cx="2197992"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F2C2C97-F330-00D3-2C44-1B35BEACC559}"/>
              </a:ext>
            </a:extLst>
          </p:cNvPr>
          <p:cNvCxnSpPr>
            <a:cxnSpLocks/>
          </p:cNvCxnSpPr>
          <p:nvPr/>
        </p:nvCxnSpPr>
        <p:spPr>
          <a:xfrm flipV="1">
            <a:off x="5379580" y="6409824"/>
            <a:ext cx="4601154" cy="210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D0DC2CC-BE4A-2143-B5CB-F610D31EDE3A}"/>
              </a:ext>
            </a:extLst>
          </p:cNvPr>
          <p:cNvCxnSpPr>
            <a:cxnSpLocks/>
          </p:cNvCxnSpPr>
          <p:nvPr/>
        </p:nvCxnSpPr>
        <p:spPr>
          <a:xfrm flipV="1">
            <a:off x="9984972" y="5397442"/>
            <a:ext cx="0" cy="10241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CC05E849-5F4B-A948-C8DA-5A3135679EC5}"/>
              </a:ext>
            </a:extLst>
          </p:cNvPr>
          <p:cNvCxnSpPr>
            <a:cxnSpLocks/>
          </p:cNvCxnSpPr>
          <p:nvPr/>
        </p:nvCxnSpPr>
        <p:spPr>
          <a:xfrm>
            <a:off x="9991268" y="5397442"/>
            <a:ext cx="36849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1" name="Rectangle 150">
            <a:extLst>
              <a:ext uri="{FF2B5EF4-FFF2-40B4-BE49-F238E27FC236}">
                <a16:creationId xmlns:a16="http://schemas.microsoft.com/office/drawing/2014/main" id="{7B048DF4-6275-2628-CE98-31B8C6BE064A}"/>
              </a:ext>
            </a:extLst>
          </p:cNvPr>
          <p:cNvSpPr/>
          <p:nvPr/>
        </p:nvSpPr>
        <p:spPr>
          <a:xfrm>
            <a:off x="10372949" y="5022837"/>
            <a:ext cx="368486" cy="523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87B38406-ACA2-3F01-FC98-29AAEAAC2ECB}"/>
              </a:ext>
            </a:extLst>
          </p:cNvPr>
          <p:cNvCxnSpPr>
            <a:endCxn id="151" idx="3"/>
          </p:cNvCxnSpPr>
          <p:nvPr/>
        </p:nvCxnSpPr>
        <p:spPr>
          <a:xfrm>
            <a:off x="10372949" y="5136099"/>
            <a:ext cx="368486" cy="148348"/>
          </a:xfrm>
          <a:prstGeom prst="line">
            <a:avLst/>
          </a:prstGeom>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CF7F698-1638-BECA-CE3A-F8D47E8555A6}"/>
              </a:ext>
            </a:extLst>
          </p:cNvPr>
          <p:cNvSpPr/>
          <p:nvPr/>
        </p:nvSpPr>
        <p:spPr>
          <a:xfrm>
            <a:off x="10350451" y="511435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E507C91-8ACC-4FFA-76BB-E05BD1B13424}"/>
              </a:ext>
            </a:extLst>
          </p:cNvPr>
          <p:cNvSpPr/>
          <p:nvPr/>
        </p:nvSpPr>
        <p:spPr>
          <a:xfrm>
            <a:off x="10721676" y="5256982"/>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B9386AA-C0FB-F836-FF42-157613BADE18}"/>
              </a:ext>
            </a:extLst>
          </p:cNvPr>
          <p:cNvCxnSpPr>
            <a:cxnSpLocks/>
          </p:cNvCxnSpPr>
          <p:nvPr/>
        </p:nvCxnSpPr>
        <p:spPr>
          <a:xfrm>
            <a:off x="10736621" y="5279842"/>
            <a:ext cx="476246" cy="4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ABDB2477-F6B3-2308-A9F3-143A8FC080ED}"/>
              </a:ext>
            </a:extLst>
          </p:cNvPr>
          <p:cNvCxnSpPr/>
          <p:nvPr/>
        </p:nvCxnSpPr>
        <p:spPr>
          <a:xfrm flipV="1">
            <a:off x="11217267" y="3909402"/>
            <a:ext cx="0" cy="13709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0824E3-40F4-D923-3361-1617211791FE}"/>
              </a:ext>
            </a:extLst>
          </p:cNvPr>
          <p:cNvCxnSpPr/>
          <p:nvPr/>
        </p:nvCxnSpPr>
        <p:spPr>
          <a:xfrm flipV="1">
            <a:off x="11221665" y="3122333"/>
            <a:ext cx="0" cy="21553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F24944A4-F319-FC72-DF25-DEB0CE90D163}"/>
              </a:ext>
            </a:extLst>
          </p:cNvPr>
          <p:cNvCxnSpPr>
            <a:cxnSpLocks/>
          </p:cNvCxnSpPr>
          <p:nvPr/>
        </p:nvCxnSpPr>
        <p:spPr>
          <a:xfrm flipH="1">
            <a:off x="6075810" y="3122333"/>
            <a:ext cx="41083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9BC6F18-6FE3-25A1-F474-EEEF49BB9567}"/>
              </a:ext>
            </a:extLst>
          </p:cNvPr>
          <p:cNvCxnSpPr>
            <a:cxnSpLocks/>
          </p:cNvCxnSpPr>
          <p:nvPr/>
        </p:nvCxnSpPr>
        <p:spPr>
          <a:xfrm flipH="1" flipV="1">
            <a:off x="1716599" y="3116186"/>
            <a:ext cx="9505066" cy="10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0104B2F-AD09-09F1-4BD3-E6D0AC446D04}"/>
              </a:ext>
            </a:extLst>
          </p:cNvPr>
          <p:cNvCxnSpPr>
            <a:cxnSpLocks/>
          </p:cNvCxnSpPr>
          <p:nvPr/>
        </p:nvCxnSpPr>
        <p:spPr>
          <a:xfrm flipV="1">
            <a:off x="1716599" y="2629544"/>
            <a:ext cx="0" cy="48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015741F-8CAF-5774-8345-1942FFA90F88}"/>
              </a:ext>
            </a:extLst>
          </p:cNvPr>
          <p:cNvCxnSpPr>
            <a:cxnSpLocks/>
            <a:endCxn id="14" idx="1"/>
          </p:cNvCxnSpPr>
          <p:nvPr/>
        </p:nvCxnSpPr>
        <p:spPr>
          <a:xfrm>
            <a:off x="1716599" y="2637857"/>
            <a:ext cx="9812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9" name="TextBox 178">
            <a:extLst>
              <a:ext uri="{FF2B5EF4-FFF2-40B4-BE49-F238E27FC236}">
                <a16:creationId xmlns:a16="http://schemas.microsoft.com/office/drawing/2014/main" id="{2A4822AE-120C-E984-555A-49E99473C8CD}"/>
              </a:ext>
            </a:extLst>
          </p:cNvPr>
          <p:cNvSpPr txBox="1"/>
          <p:nvPr/>
        </p:nvSpPr>
        <p:spPr>
          <a:xfrm>
            <a:off x="2616828" y="2345850"/>
            <a:ext cx="1472322" cy="584775"/>
          </a:xfrm>
          <a:prstGeom prst="rect">
            <a:avLst/>
          </a:prstGeom>
          <a:noFill/>
        </p:spPr>
        <p:txBody>
          <a:bodyPr wrap="square" rtlCol="0">
            <a:spAutoFit/>
          </a:bodyPr>
          <a:lstStyle/>
          <a:p>
            <a:pPr algn="ctr"/>
            <a:r>
              <a:rPr lang="en-US" sz="1600" dirty="0"/>
              <a:t>Displacement Damper</a:t>
            </a:r>
          </a:p>
        </p:txBody>
      </p:sp>
      <p:sp>
        <p:nvSpPr>
          <p:cNvPr id="191" name="TextBox 190">
            <a:extLst>
              <a:ext uri="{FF2B5EF4-FFF2-40B4-BE49-F238E27FC236}">
                <a16:creationId xmlns:a16="http://schemas.microsoft.com/office/drawing/2014/main" id="{7B3B2C3A-967C-35C2-C94D-C2EEA7593568}"/>
              </a:ext>
            </a:extLst>
          </p:cNvPr>
          <p:cNvSpPr txBox="1"/>
          <p:nvPr/>
        </p:nvSpPr>
        <p:spPr>
          <a:xfrm>
            <a:off x="5559238" y="1798413"/>
            <a:ext cx="1024283" cy="369332"/>
          </a:xfrm>
          <a:prstGeom prst="rect">
            <a:avLst/>
          </a:prstGeom>
          <a:noFill/>
        </p:spPr>
        <p:txBody>
          <a:bodyPr wrap="square" rtlCol="0">
            <a:spAutoFit/>
          </a:bodyPr>
          <a:lstStyle/>
          <a:p>
            <a:r>
              <a:rPr lang="en-US" dirty="0"/>
              <a:t>Z Drive</a:t>
            </a:r>
          </a:p>
        </p:txBody>
      </p:sp>
      <p:sp>
        <p:nvSpPr>
          <p:cNvPr id="192" name="TextBox 191">
            <a:extLst>
              <a:ext uri="{FF2B5EF4-FFF2-40B4-BE49-F238E27FC236}">
                <a16:creationId xmlns:a16="http://schemas.microsoft.com/office/drawing/2014/main" id="{245DB91C-C6E1-1D14-8046-55F62367BD28}"/>
              </a:ext>
            </a:extLst>
          </p:cNvPr>
          <p:cNvSpPr txBox="1"/>
          <p:nvPr/>
        </p:nvSpPr>
        <p:spPr>
          <a:xfrm>
            <a:off x="9393442" y="1801487"/>
            <a:ext cx="1852515" cy="338554"/>
          </a:xfrm>
          <a:prstGeom prst="rect">
            <a:avLst/>
          </a:prstGeom>
          <a:noFill/>
        </p:spPr>
        <p:txBody>
          <a:bodyPr wrap="square" rtlCol="0">
            <a:spAutoFit/>
          </a:bodyPr>
          <a:lstStyle/>
          <a:p>
            <a:r>
              <a:rPr lang="en-US" sz="1600" dirty="0"/>
              <a:t>To Actuators</a:t>
            </a:r>
          </a:p>
        </p:txBody>
      </p:sp>
      <p:cxnSp>
        <p:nvCxnSpPr>
          <p:cNvPr id="195" name="Straight Arrow Connector 194">
            <a:extLst>
              <a:ext uri="{FF2B5EF4-FFF2-40B4-BE49-F238E27FC236}">
                <a16:creationId xmlns:a16="http://schemas.microsoft.com/office/drawing/2014/main" id="{F78856DF-307C-EFD3-DCB8-A9C2C44DCC73}"/>
              </a:ext>
            </a:extLst>
          </p:cNvPr>
          <p:cNvCxnSpPr/>
          <p:nvPr/>
        </p:nvCxnSpPr>
        <p:spPr>
          <a:xfrm>
            <a:off x="6853701" y="2092989"/>
            <a:ext cx="0" cy="54864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F6740F4B-1387-B0A6-844F-83F01BEB33BE}"/>
              </a:ext>
            </a:extLst>
          </p:cNvPr>
          <p:cNvSpPr txBox="1"/>
          <p:nvPr/>
        </p:nvSpPr>
        <p:spPr>
          <a:xfrm>
            <a:off x="2059685" y="3598668"/>
            <a:ext cx="837761" cy="584775"/>
          </a:xfrm>
          <a:prstGeom prst="rect">
            <a:avLst/>
          </a:prstGeom>
          <a:noFill/>
        </p:spPr>
        <p:txBody>
          <a:bodyPr wrap="square" rtlCol="0">
            <a:spAutoFit/>
          </a:bodyPr>
          <a:lstStyle/>
          <a:p>
            <a:pPr algn="ctr"/>
            <a:r>
              <a:rPr lang="en-US" sz="1600" dirty="0"/>
              <a:t>STG 2</a:t>
            </a:r>
          </a:p>
          <a:p>
            <a:pPr algn="ctr"/>
            <a:r>
              <a:rPr lang="en-US" sz="1600" dirty="0"/>
              <a:t>Z Drive</a:t>
            </a:r>
          </a:p>
        </p:txBody>
      </p:sp>
      <p:cxnSp>
        <p:nvCxnSpPr>
          <p:cNvPr id="201" name="Straight Connector 200">
            <a:extLst>
              <a:ext uri="{FF2B5EF4-FFF2-40B4-BE49-F238E27FC236}">
                <a16:creationId xmlns:a16="http://schemas.microsoft.com/office/drawing/2014/main" id="{738D68A1-251B-626C-2040-611650681A87}"/>
              </a:ext>
            </a:extLst>
          </p:cNvPr>
          <p:cNvCxnSpPr>
            <a:cxnSpLocks/>
            <a:endCxn id="198" idx="1"/>
          </p:cNvCxnSpPr>
          <p:nvPr/>
        </p:nvCxnSpPr>
        <p:spPr>
          <a:xfrm>
            <a:off x="1708511" y="3889143"/>
            <a:ext cx="351174" cy="191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05" name="TextBox 204">
            <a:extLst>
              <a:ext uri="{FF2B5EF4-FFF2-40B4-BE49-F238E27FC236}">
                <a16:creationId xmlns:a16="http://schemas.microsoft.com/office/drawing/2014/main" id="{AE8F7EBE-8FF7-BCC2-9F07-251A3663FC03}"/>
              </a:ext>
            </a:extLst>
          </p:cNvPr>
          <p:cNvSpPr txBox="1"/>
          <p:nvPr/>
        </p:nvSpPr>
        <p:spPr>
          <a:xfrm>
            <a:off x="3076196" y="3613336"/>
            <a:ext cx="1167328" cy="584775"/>
          </a:xfrm>
          <a:prstGeom prst="rect">
            <a:avLst/>
          </a:prstGeom>
          <a:noFill/>
        </p:spPr>
        <p:txBody>
          <a:bodyPr wrap="square" rtlCol="0">
            <a:spAutoFit/>
          </a:bodyPr>
          <a:lstStyle/>
          <a:p>
            <a:pPr algn="ctr"/>
            <a:r>
              <a:rPr lang="en-US" sz="1600" dirty="0"/>
              <a:t>Unit Time Delay</a:t>
            </a:r>
          </a:p>
        </p:txBody>
      </p:sp>
      <p:sp>
        <p:nvSpPr>
          <p:cNvPr id="206" name="TextBox 205">
            <a:extLst>
              <a:ext uri="{FF2B5EF4-FFF2-40B4-BE49-F238E27FC236}">
                <a16:creationId xmlns:a16="http://schemas.microsoft.com/office/drawing/2014/main" id="{3CE73A37-BC08-5D50-D126-41E9C17BFA80}"/>
              </a:ext>
            </a:extLst>
          </p:cNvPr>
          <p:cNvSpPr txBox="1"/>
          <p:nvPr/>
        </p:nvSpPr>
        <p:spPr>
          <a:xfrm>
            <a:off x="4350686" y="3607979"/>
            <a:ext cx="1267666" cy="584775"/>
          </a:xfrm>
          <a:prstGeom prst="rect">
            <a:avLst/>
          </a:prstGeom>
          <a:noFill/>
        </p:spPr>
        <p:txBody>
          <a:bodyPr wrap="square" rtlCol="0">
            <a:spAutoFit/>
          </a:bodyPr>
          <a:lstStyle/>
          <a:p>
            <a:pPr algn="ctr"/>
            <a:r>
              <a:rPr lang="en-US" sz="1600" dirty="0"/>
              <a:t>Drive to Gap</a:t>
            </a:r>
          </a:p>
          <a:p>
            <a:pPr algn="ctr"/>
            <a:r>
              <a:rPr lang="en-US" sz="1600" dirty="0"/>
              <a:t>Model</a:t>
            </a:r>
          </a:p>
        </p:txBody>
      </p:sp>
      <p:sp>
        <p:nvSpPr>
          <p:cNvPr id="207" name="TextBox 206">
            <a:extLst>
              <a:ext uri="{FF2B5EF4-FFF2-40B4-BE49-F238E27FC236}">
                <a16:creationId xmlns:a16="http://schemas.microsoft.com/office/drawing/2014/main" id="{1F5FA460-3A8D-C5CB-6123-271B25BE255A}"/>
              </a:ext>
            </a:extLst>
          </p:cNvPr>
          <p:cNvSpPr txBox="1"/>
          <p:nvPr/>
        </p:nvSpPr>
        <p:spPr>
          <a:xfrm>
            <a:off x="4404547" y="4633993"/>
            <a:ext cx="1187354" cy="584775"/>
          </a:xfrm>
          <a:prstGeom prst="rect">
            <a:avLst/>
          </a:prstGeom>
          <a:noFill/>
        </p:spPr>
        <p:txBody>
          <a:bodyPr wrap="square" rtlCol="0">
            <a:spAutoFit/>
          </a:bodyPr>
          <a:lstStyle/>
          <a:p>
            <a:pPr algn="ctr"/>
            <a:r>
              <a:rPr lang="en-US" sz="1600" dirty="0"/>
              <a:t>STG 1 to Gap Model</a:t>
            </a:r>
          </a:p>
        </p:txBody>
      </p:sp>
      <p:sp>
        <p:nvSpPr>
          <p:cNvPr id="208" name="TextBox 207">
            <a:extLst>
              <a:ext uri="{FF2B5EF4-FFF2-40B4-BE49-F238E27FC236}">
                <a16:creationId xmlns:a16="http://schemas.microsoft.com/office/drawing/2014/main" id="{75E63BE5-D1BF-F3BD-03B6-D67721CB34FE}"/>
              </a:ext>
            </a:extLst>
          </p:cNvPr>
          <p:cNvSpPr txBox="1"/>
          <p:nvPr/>
        </p:nvSpPr>
        <p:spPr>
          <a:xfrm>
            <a:off x="7740198" y="4288389"/>
            <a:ext cx="1480959" cy="338554"/>
          </a:xfrm>
          <a:prstGeom prst="rect">
            <a:avLst/>
          </a:prstGeom>
          <a:noFill/>
        </p:spPr>
        <p:txBody>
          <a:bodyPr wrap="square" rtlCol="0">
            <a:spAutoFit/>
          </a:bodyPr>
          <a:lstStyle/>
          <a:p>
            <a:pPr algn="ctr"/>
            <a:r>
              <a:rPr lang="en-US" sz="1600" dirty="0"/>
              <a:t>Blend Filter</a:t>
            </a:r>
          </a:p>
        </p:txBody>
      </p:sp>
      <p:sp>
        <p:nvSpPr>
          <p:cNvPr id="213" name="TextBox 212">
            <a:extLst>
              <a:ext uri="{FF2B5EF4-FFF2-40B4-BE49-F238E27FC236}">
                <a16:creationId xmlns:a16="http://schemas.microsoft.com/office/drawing/2014/main" id="{11329E07-D35F-2F91-268F-0DB7BB5D5901}"/>
              </a:ext>
            </a:extLst>
          </p:cNvPr>
          <p:cNvSpPr txBox="1"/>
          <p:nvPr/>
        </p:nvSpPr>
        <p:spPr>
          <a:xfrm>
            <a:off x="7787433" y="5629553"/>
            <a:ext cx="1480959" cy="338554"/>
          </a:xfrm>
          <a:prstGeom prst="rect">
            <a:avLst/>
          </a:prstGeom>
          <a:noFill/>
        </p:spPr>
        <p:txBody>
          <a:bodyPr wrap="square" rtlCol="0">
            <a:spAutoFit/>
          </a:bodyPr>
          <a:lstStyle/>
          <a:p>
            <a:pPr algn="ctr"/>
            <a:r>
              <a:rPr lang="en-US" sz="1600" dirty="0"/>
              <a:t>Blend Filter</a:t>
            </a:r>
          </a:p>
        </p:txBody>
      </p:sp>
      <p:sp>
        <p:nvSpPr>
          <p:cNvPr id="215" name="TextBox 214">
            <a:extLst>
              <a:ext uri="{FF2B5EF4-FFF2-40B4-BE49-F238E27FC236}">
                <a16:creationId xmlns:a16="http://schemas.microsoft.com/office/drawing/2014/main" id="{EDC18D02-1D14-7771-168D-374EE532F85C}"/>
              </a:ext>
            </a:extLst>
          </p:cNvPr>
          <p:cNvSpPr txBox="1"/>
          <p:nvPr/>
        </p:nvSpPr>
        <p:spPr>
          <a:xfrm rot="5400000">
            <a:off x="8624819" y="4871878"/>
            <a:ext cx="2248519" cy="369332"/>
          </a:xfrm>
          <a:prstGeom prst="rect">
            <a:avLst/>
          </a:prstGeom>
          <a:noFill/>
        </p:spPr>
        <p:txBody>
          <a:bodyPr wrap="square" rtlCol="0">
            <a:spAutoFit/>
          </a:bodyPr>
          <a:lstStyle/>
          <a:p>
            <a:pPr algn="ctr"/>
            <a:r>
              <a:rPr lang="en-US" dirty="0"/>
              <a:t>Estim ator</a:t>
            </a:r>
          </a:p>
        </p:txBody>
      </p:sp>
      <p:sp>
        <p:nvSpPr>
          <p:cNvPr id="217" name="TextBox 216">
            <a:extLst>
              <a:ext uri="{FF2B5EF4-FFF2-40B4-BE49-F238E27FC236}">
                <a16:creationId xmlns:a16="http://schemas.microsoft.com/office/drawing/2014/main" id="{C0F81CC7-2A25-12CA-BEBB-2559E8A9A2A8}"/>
              </a:ext>
            </a:extLst>
          </p:cNvPr>
          <p:cNvSpPr txBox="1"/>
          <p:nvPr/>
        </p:nvSpPr>
        <p:spPr>
          <a:xfrm>
            <a:off x="2061567" y="4750573"/>
            <a:ext cx="837761" cy="338554"/>
          </a:xfrm>
          <a:prstGeom prst="rect">
            <a:avLst/>
          </a:prstGeom>
          <a:noFill/>
        </p:spPr>
        <p:txBody>
          <a:bodyPr wrap="square" rtlCol="0">
            <a:spAutoFit/>
          </a:bodyPr>
          <a:lstStyle/>
          <a:p>
            <a:pPr algn="ctr"/>
            <a:r>
              <a:rPr lang="en-US" sz="1600" dirty="0"/>
              <a:t>STG 1 Z</a:t>
            </a:r>
          </a:p>
        </p:txBody>
      </p:sp>
      <p:cxnSp>
        <p:nvCxnSpPr>
          <p:cNvPr id="220" name="Straight Connector 219">
            <a:extLst>
              <a:ext uri="{FF2B5EF4-FFF2-40B4-BE49-F238E27FC236}">
                <a16:creationId xmlns:a16="http://schemas.microsoft.com/office/drawing/2014/main" id="{A3A23769-740C-3A9E-1B6F-FF824DB71B57}"/>
              </a:ext>
            </a:extLst>
          </p:cNvPr>
          <p:cNvCxnSpPr>
            <a:cxnSpLocks/>
            <a:endCxn id="217" idx="1"/>
          </p:cNvCxnSpPr>
          <p:nvPr/>
        </p:nvCxnSpPr>
        <p:spPr>
          <a:xfrm>
            <a:off x="1252304" y="4915878"/>
            <a:ext cx="809263" cy="3972"/>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C65811CA-24A9-989B-8196-50C7D4ACE42E}"/>
              </a:ext>
            </a:extLst>
          </p:cNvPr>
          <p:cNvSpPr txBox="1"/>
          <p:nvPr/>
        </p:nvSpPr>
        <p:spPr>
          <a:xfrm>
            <a:off x="2059685" y="5509940"/>
            <a:ext cx="837761" cy="584775"/>
          </a:xfrm>
          <a:prstGeom prst="rect">
            <a:avLst/>
          </a:prstGeom>
          <a:noFill/>
        </p:spPr>
        <p:txBody>
          <a:bodyPr wrap="square" rtlCol="0">
            <a:spAutoFit/>
          </a:bodyPr>
          <a:lstStyle/>
          <a:p>
            <a:pPr algn="ctr"/>
            <a:r>
              <a:rPr lang="en-US" sz="1600" dirty="0"/>
              <a:t>STG 2</a:t>
            </a:r>
          </a:p>
          <a:p>
            <a:pPr algn="ctr"/>
            <a:r>
              <a:rPr lang="en-US" sz="1600" dirty="0"/>
              <a:t>OSEM</a:t>
            </a:r>
          </a:p>
        </p:txBody>
      </p:sp>
      <p:cxnSp>
        <p:nvCxnSpPr>
          <p:cNvPr id="226" name="Straight Connector 225">
            <a:extLst>
              <a:ext uri="{FF2B5EF4-FFF2-40B4-BE49-F238E27FC236}">
                <a16:creationId xmlns:a16="http://schemas.microsoft.com/office/drawing/2014/main" id="{1E4B6ACB-4216-101F-7971-70E4EFA09C27}"/>
              </a:ext>
            </a:extLst>
          </p:cNvPr>
          <p:cNvCxnSpPr>
            <a:cxnSpLocks/>
            <a:endCxn id="224" idx="1"/>
          </p:cNvCxnSpPr>
          <p:nvPr/>
        </p:nvCxnSpPr>
        <p:spPr>
          <a:xfrm>
            <a:off x="1252304" y="5802328"/>
            <a:ext cx="80738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07EC98B1-1A70-6B5E-56D8-0283A09F6454}"/>
              </a:ext>
            </a:extLst>
          </p:cNvPr>
          <p:cNvSpPr txBox="1"/>
          <p:nvPr/>
        </p:nvSpPr>
        <p:spPr>
          <a:xfrm>
            <a:off x="6232369" y="4156313"/>
            <a:ext cx="1531238" cy="338554"/>
          </a:xfrm>
          <a:prstGeom prst="rect">
            <a:avLst/>
          </a:prstGeom>
          <a:noFill/>
        </p:spPr>
        <p:txBody>
          <a:bodyPr wrap="square" rtlCol="0">
            <a:spAutoFit/>
          </a:bodyPr>
          <a:lstStyle/>
          <a:p>
            <a:r>
              <a:rPr lang="en-US" sz="1600" dirty="0"/>
              <a:t>Modeled Gap</a:t>
            </a:r>
          </a:p>
        </p:txBody>
      </p:sp>
      <p:sp>
        <p:nvSpPr>
          <p:cNvPr id="233" name="TextBox 232">
            <a:extLst>
              <a:ext uri="{FF2B5EF4-FFF2-40B4-BE49-F238E27FC236}">
                <a16:creationId xmlns:a16="http://schemas.microsoft.com/office/drawing/2014/main" id="{C9F5A5FE-DF5A-1BA8-DF8F-77B8768C7D33}"/>
              </a:ext>
            </a:extLst>
          </p:cNvPr>
          <p:cNvSpPr txBox="1"/>
          <p:nvPr/>
        </p:nvSpPr>
        <p:spPr>
          <a:xfrm>
            <a:off x="6093106" y="5506704"/>
            <a:ext cx="1531238" cy="338554"/>
          </a:xfrm>
          <a:prstGeom prst="rect">
            <a:avLst/>
          </a:prstGeom>
          <a:noFill/>
        </p:spPr>
        <p:txBody>
          <a:bodyPr wrap="square" rtlCol="0">
            <a:spAutoFit/>
          </a:bodyPr>
          <a:lstStyle/>
          <a:p>
            <a:r>
              <a:rPr lang="en-US" sz="1600" dirty="0"/>
              <a:t>Measured Gap</a:t>
            </a:r>
          </a:p>
        </p:txBody>
      </p:sp>
      <p:sp>
        <p:nvSpPr>
          <p:cNvPr id="121" name="TextBox 120">
            <a:extLst>
              <a:ext uri="{FF2B5EF4-FFF2-40B4-BE49-F238E27FC236}">
                <a16:creationId xmlns:a16="http://schemas.microsoft.com/office/drawing/2014/main" id="{00818C75-9A67-CBFE-1A23-0E32FA2D97AE}"/>
              </a:ext>
            </a:extLst>
          </p:cNvPr>
          <p:cNvSpPr txBox="1"/>
          <p:nvPr/>
        </p:nvSpPr>
        <p:spPr>
          <a:xfrm>
            <a:off x="9333891" y="4881557"/>
            <a:ext cx="231422" cy="523220"/>
          </a:xfrm>
          <a:prstGeom prst="rect">
            <a:avLst/>
          </a:prstGeom>
          <a:noFill/>
        </p:spPr>
        <p:txBody>
          <a:bodyPr wrap="square" rtlCol="0">
            <a:spAutoFit/>
          </a:bodyPr>
          <a:lstStyle/>
          <a:p>
            <a:pPr algn="ctr"/>
            <a:r>
              <a:rPr lang="en-US" sz="2800" dirty="0"/>
              <a:t>+</a:t>
            </a:r>
          </a:p>
        </p:txBody>
      </p:sp>
      <p:sp>
        <p:nvSpPr>
          <p:cNvPr id="257" name="TextBox 256">
            <a:extLst>
              <a:ext uri="{FF2B5EF4-FFF2-40B4-BE49-F238E27FC236}">
                <a16:creationId xmlns:a16="http://schemas.microsoft.com/office/drawing/2014/main" id="{56835638-1F91-59B5-4688-BC56418A827F}"/>
              </a:ext>
            </a:extLst>
          </p:cNvPr>
          <p:cNvSpPr txBox="1"/>
          <p:nvPr/>
        </p:nvSpPr>
        <p:spPr>
          <a:xfrm>
            <a:off x="9974845" y="4721914"/>
            <a:ext cx="1127917" cy="338554"/>
          </a:xfrm>
          <a:prstGeom prst="rect">
            <a:avLst/>
          </a:prstGeom>
          <a:noFill/>
        </p:spPr>
        <p:txBody>
          <a:bodyPr wrap="square" rtlCol="0">
            <a:spAutoFit/>
          </a:bodyPr>
          <a:lstStyle/>
          <a:p>
            <a:pPr algn="ctr"/>
            <a:r>
              <a:rPr lang="en-US" sz="1600" dirty="0"/>
              <a:t>Switch</a:t>
            </a:r>
          </a:p>
        </p:txBody>
      </p:sp>
      <p:cxnSp>
        <p:nvCxnSpPr>
          <p:cNvPr id="284" name="Straight Connector 283">
            <a:extLst>
              <a:ext uri="{FF2B5EF4-FFF2-40B4-BE49-F238E27FC236}">
                <a16:creationId xmlns:a16="http://schemas.microsoft.com/office/drawing/2014/main" id="{D9F939C3-0F5C-3BF1-7E4A-6D336C016FE2}"/>
              </a:ext>
            </a:extLst>
          </p:cNvPr>
          <p:cNvCxnSpPr>
            <a:cxnSpLocks/>
          </p:cNvCxnSpPr>
          <p:nvPr/>
        </p:nvCxnSpPr>
        <p:spPr>
          <a:xfrm flipV="1">
            <a:off x="4340867" y="2081213"/>
            <a:ext cx="0" cy="558549"/>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F21CCB63-0435-D7EE-C22E-6D79F309F153}"/>
              </a:ext>
            </a:extLst>
          </p:cNvPr>
          <p:cNvSpPr/>
          <p:nvPr/>
        </p:nvSpPr>
        <p:spPr>
          <a:xfrm>
            <a:off x="0" y="6142798"/>
            <a:ext cx="12207577" cy="703292"/>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02283-B4E4-AF32-D95B-2C6F846DB99D}"/>
              </a:ext>
            </a:extLst>
          </p:cNvPr>
          <p:cNvSpPr/>
          <p:nvPr/>
        </p:nvSpPr>
        <p:spPr>
          <a:xfrm>
            <a:off x="-15577" y="999716"/>
            <a:ext cx="12207577" cy="2485890"/>
          </a:xfrm>
          <a:prstGeom prst="rect">
            <a:avLst/>
          </a:prstGeom>
          <a:solidFill>
            <a:schemeClr val="bg2">
              <a:lumMod val="2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6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E9CADA610AC4593DF005887F0F003" ma:contentTypeVersion="5" ma:contentTypeDescription="Create a new document." ma:contentTypeScope="" ma:versionID="44e0e341bf5cdc5633d678e4201f54d9">
  <xsd:schema xmlns:xsd="http://www.w3.org/2001/XMLSchema" xmlns:xs="http://www.w3.org/2001/XMLSchema" xmlns:p="http://schemas.microsoft.com/office/2006/metadata/properties" xmlns:ns3="a049f156-e186-423d-bb6f-605028314a50" targetNamespace="http://schemas.microsoft.com/office/2006/metadata/properties" ma:root="true" ma:fieldsID="b6e86c37de642bce3c26ac0053634d08" ns3:_="">
    <xsd:import namespace="a049f156-e186-423d-bb6f-605028314a5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49f156-e186-423d-bb6f-605028314a5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9676FC-A64E-4B8B-8F5C-86A77EEB7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49f156-e186-423d-bb6f-605028314a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160A50-89F1-436D-8A03-9EF25F336FFB}">
  <ds:schemaRefs>
    <ds:schemaRef ds:uri="http://schemas.microsoft.com/sharepoint/v3/contenttype/forms"/>
  </ds:schemaRefs>
</ds:datastoreItem>
</file>

<file path=customXml/itemProps3.xml><?xml version="1.0" encoding="utf-8"?>
<ds:datastoreItem xmlns:ds="http://schemas.openxmlformats.org/officeDocument/2006/customXml" ds:itemID="{3E3AE48E-4C89-4DC5-A985-DCD887CA7013}">
  <ds:schemaRefs>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www.w3.org/XML/1998/namespace"/>
    <ds:schemaRef ds:uri="http://schemas.microsoft.com/office/infopath/2007/PartnerControls"/>
    <ds:schemaRef ds:uri="a049f156-e186-423d-bb6f-605028314a5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24293</TotalTime>
  <Words>1171</Words>
  <Application>Microsoft Office PowerPoint</Application>
  <PresentationFormat>Widescreen</PresentationFormat>
  <Paragraphs>339</Paragraphs>
  <Slides>22</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vt:lpstr>
      <vt:lpstr>Cambria Math</vt:lpstr>
      <vt:lpstr>Office Theme</vt:lpstr>
      <vt:lpstr>OSEM Estimator for Improved Damping</vt:lpstr>
      <vt:lpstr>OSEM Limitations</vt:lpstr>
      <vt:lpstr>Suspensions vs Seismic Table</vt:lpstr>
      <vt:lpstr>Design Concept</vt:lpstr>
      <vt:lpstr>Design Concept</vt:lpstr>
      <vt:lpstr>Design Concept</vt:lpstr>
      <vt:lpstr>Design Concept</vt:lpstr>
      <vt:lpstr>Design Concept</vt:lpstr>
      <vt:lpstr>Design Concept</vt:lpstr>
      <vt:lpstr>Design Concept</vt:lpstr>
      <vt:lpstr>Design Concept</vt:lpstr>
      <vt:lpstr>Model Design Process</vt:lpstr>
      <vt:lpstr>Gap Drive to Gap Model</vt:lpstr>
      <vt:lpstr>Stage 1 Motion to Gap Model</vt:lpstr>
      <vt:lpstr>Stage 2 Damping Using CPS</vt:lpstr>
      <vt:lpstr>Estimator – CPS Blend</vt:lpstr>
      <vt:lpstr>Model Performance</vt:lpstr>
      <vt:lpstr>Estimator Performance</vt:lpstr>
      <vt:lpstr>Future Work / Improvements</vt:lpstr>
      <vt:lpstr>Questions</vt:lpstr>
      <vt:lpstr>Gap Motion, STG1, STG2</vt:lpstr>
      <vt:lpstr>Design Concept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Pierce Andrew Garver</dc:creator>
  <cp:lastModifiedBy>Pierce Andrew Garver</cp:lastModifiedBy>
  <cp:revision>13</cp:revision>
  <dcterms:created xsi:type="dcterms:W3CDTF">2024-08-26T22:26:30Z</dcterms:created>
  <dcterms:modified xsi:type="dcterms:W3CDTF">2024-09-23T03:34:02Z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0x010100882E9CADA610AC4593DF005887F0F003</vt:lpwstr>
  </property>
</Properties>
</file>