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Inter" panose="020B0604020202020204" charset="0"/>
      <p:regular r:id="rId24"/>
      <p:bold r:id="rId25"/>
      <p:italic r:id="rId26"/>
      <p:boldItalic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PT Sans" panose="020B060402020202020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56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5888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21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f58e7025b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f58e7025b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f1fdb412fc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f1fdb412fc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9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f58e7025b3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f58e7025b3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75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f47ef838bb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f47ef838bb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f47ef838bb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f47ef838bb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97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f47ef838b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f47ef838b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32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f47ef838b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f47ef838b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9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f58e7025b3_3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f58e7025b3_3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759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108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f47ef838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f47ef838b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94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388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f24c884d5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f24c884d5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10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f1fdb412fc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f1fdb412fc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92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f47ef838b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f47ef838b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23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1fdb412fc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f1fdb412fc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3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47ef838b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f47ef838b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09039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57c6537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f57c6537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21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f1fdb412f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f1fdb412fc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0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47ef838bb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f47ef838bb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45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01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3223008" y="-2215775"/>
            <a:ext cx="14556557" cy="10211427"/>
            <a:chOff x="-3223008" y="-2215775"/>
            <a:chExt cx="14556557" cy="10211427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776129">
              <a:off x="5398439" y="-990361"/>
              <a:ext cx="5655472" cy="2626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180232">
              <a:off x="-2566982" y="1792900"/>
              <a:ext cx="7185315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/>
          <p:nvPr/>
        </p:nvSpPr>
        <p:spPr>
          <a:xfrm>
            <a:off x="233100" y="252900"/>
            <a:ext cx="8677800" cy="4637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830450" y="1191425"/>
            <a:ext cx="5483100" cy="20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830450" y="3712375"/>
            <a:ext cx="54831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233100" y="252900"/>
            <a:ext cx="8677800" cy="4637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7" name="Google Shape;87;p11"/>
          <p:cNvGrpSpPr/>
          <p:nvPr/>
        </p:nvGrpSpPr>
        <p:grpSpPr>
          <a:xfrm>
            <a:off x="-4971915" y="-3881976"/>
            <a:ext cx="18182489" cy="12782477"/>
            <a:chOff x="-4971915" y="-3881976"/>
            <a:chExt cx="18182489" cy="12782477"/>
          </a:xfrm>
        </p:grpSpPr>
        <p:pic>
          <p:nvPicPr>
            <p:cNvPr id="88" name="Google Shape;88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-4971915" y="2603050"/>
              <a:ext cx="8091299" cy="629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148722" flipH="1">
              <a:off x="6678496" y="-3064850"/>
              <a:ext cx="5850427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1440450" y="1858125"/>
            <a:ext cx="6263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1440450" y="3238450"/>
            <a:ext cx="62631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 hasCustomPrompt="1"/>
          </p:nvPr>
        </p:nvSpPr>
        <p:spPr>
          <a:xfrm>
            <a:off x="719990" y="1485883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3" hasCustomPrompt="1"/>
          </p:nvPr>
        </p:nvSpPr>
        <p:spPr>
          <a:xfrm>
            <a:off x="719990" y="307169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3395853" y="1485883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 hasCustomPrompt="1"/>
          </p:nvPr>
        </p:nvSpPr>
        <p:spPr>
          <a:xfrm>
            <a:off x="3395853" y="3071691"/>
            <a:ext cx="640200" cy="6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6" hasCustomPrompt="1"/>
          </p:nvPr>
        </p:nvSpPr>
        <p:spPr>
          <a:xfrm>
            <a:off x="6071690" y="1485883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 hasCustomPrompt="1"/>
          </p:nvPr>
        </p:nvSpPr>
        <p:spPr>
          <a:xfrm>
            <a:off x="6071690" y="307169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719990" y="2069875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8"/>
          </p:nvPr>
        </p:nvSpPr>
        <p:spPr>
          <a:xfrm>
            <a:off x="3395853" y="2069875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9"/>
          </p:nvPr>
        </p:nvSpPr>
        <p:spPr>
          <a:xfrm>
            <a:off x="6071690" y="2069875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3"/>
          </p:nvPr>
        </p:nvSpPr>
        <p:spPr>
          <a:xfrm>
            <a:off x="719990" y="3655750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4"/>
          </p:nvPr>
        </p:nvSpPr>
        <p:spPr>
          <a:xfrm>
            <a:off x="3395853" y="3655750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5"/>
          </p:nvPr>
        </p:nvSpPr>
        <p:spPr>
          <a:xfrm>
            <a:off x="6071690" y="3655750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1275021" y="-3502600"/>
            <a:ext cx="13069940" cy="10958650"/>
            <a:chOff x="-1275021" y="-3502600"/>
            <a:chExt cx="13069940" cy="10958650"/>
          </a:xfrm>
        </p:grpSpPr>
        <p:pic>
          <p:nvPicPr>
            <p:cNvPr id="110" name="Google Shape;11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916632" y="-3502600"/>
              <a:ext cx="5878286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275021" y="3960050"/>
              <a:ext cx="3976501" cy="349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14"/>
          <p:cNvGrpSpPr/>
          <p:nvPr/>
        </p:nvGrpSpPr>
        <p:grpSpPr>
          <a:xfrm>
            <a:off x="-1539621" y="-3809525"/>
            <a:ext cx="13694365" cy="11466650"/>
            <a:chOff x="-1539621" y="-3809525"/>
            <a:chExt cx="13694365" cy="11466650"/>
          </a:xfrm>
        </p:grpSpPr>
        <p:pic>
          <p:nvPicPr>
            <p:cNvPr id="116" name="Google Shape;116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76457" y="-3809525"/>
              <a:ext cx="5878286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539621" y="4161125"/>
              <a:ext cx="3976501" cy="349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14"/>
          <p:cNvGrpSpPr/>
          <p:nvPr/>
        </p:nvGrpSpPr>
        <p:grpSpPr>
          <a:xfrm>
            <a:off x="7943775" y="4745225"/>
            <a:ext cx="974000" cy="227100"/>
            <a:chOff x="415725" y="425950"/>
            <a:chExt cx="974000" cy="227100"/>
          </a:xfrm>
        </p:grpSpPr>
        <p:sp>
          <p:nvSpPr>
            <p:cNvPr id="119" name="Google Shape;119;p14"/>
            <p:cNvSpPr/>
            <p:nvPr/>
          </p:nvSpPr>
          <p:spPr>
            <a:xfrm>
              <a:off x="415725" y="4259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789175" y="4259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162625" y="4259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>
            <a:off x="-3776125" y="-1302384"/>
            <a:ext cx="16409011" cy="8311516"/>
            <a:chOff x="-3776125" y="-1302384"/>
            <a:chExt cx="16409011" cy="8311516"/>
          </a:xfrm>
        </p:grpSpPr>
        <p:pic>
          <p:nvPicPr>
            <p:cNvPr id="125" name="Google Shape;125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234889" flipH="1">
              <a:off x="6313778" y="1464677"/>
              <a:ext cx="5591045" cy="42899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377405" flipH="1">
              <a:off x="-3052474" y="-2349"/>
              <a:ext cx="5591048" cy="42899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15"/>
          <p:cNvGrpSpPr/>
          <p:nvPr/>
        </p:nvGrpSpPr>
        <p:grpSpPr>
          <a:xfrm>
            <a:off x="216188" y="201838"/>
            <a:ext cx="8711625" cy="4739825"/>
            <a:chOff x="216188" y="201838"/>
            <a:chExt cx="8711625" cy="4739825"/>
          </a:xfrm>
        </p:grpSpPr>
        <p:grpSp>
          <p:nvGrpSpPr>
            <p:cNvPr id="129" name="Google Shape;129;p15"/>
            <p:cNvGrpSpPr/>
            <p:nvPr/>
          </p:nvGrpSpPr>
          <p:grpSpPr>
            <a:xfrm>
              <a:off x="216188" y="201838"/>
              <a:ext cx="600550" cy="227100"/>
              <a:chOff x="415725" y="425950"/>
              <a:chExt cx="600550" cy="227100"/>
            </a:xfrm>
          </p:grpSpPr>
          <p:sp>
            <p:nvSpPr>
              <p:cNvPr id="130" name="Google Shape;130;p15"/>
              <p:cNvSpPr/>
              <p:nvPr/>
            </p:nvSpPr>
            <p:spPr>
              <a:xfrm>
                <a:off x="41572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78917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32" name="Google Shape;132;p15"/>
            <p:cNvSpPr/>
            <p:nvPr/>
          </p:nvSpPr>
          <p:spPr>
            <a:xfrm>
              <a:off x="8700713" y="4714563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6"/>
          <p:cNvGrpSpPr/>
          <p:nvPr/>
        </p:nvGrpSpPr>
        <p:grpSpPr>
          <a:xfrm>
            <a:off x="-1984754" y="-1676000"/>
            <a:ext cx="12909980" cy="8388363"/>
            <a:chOff x="-1984754" y="-1676000"/>
            <a:chExt cx="12909980" cy="8388363"/>
          </a:xfrm>
        </p:grpSpPr>
        <p:pic>
          <p:nvPicPr>
            <p:cNvPr id="136" name="Google Shape;136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776128">
              <a:off x="6815676" y="-827507"/>
              <a:ext cx="3915924" cy="181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180237">
              <a:off x="-1603831" y="3110699"/>
              <a:ext cx="4172179" cy="2986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16"/>
          <p:cNvGrpSpPr/>
          <p:nvPr/>
        </p:nvGrpSpPr>
        <p:grpSpPr>
          <a:xfrm>
            <a:off x="254750" y="233675"/>
            <a:ext cx="8634500" cy="3814575"/>
            <a:chOff x="254750" y="233675"/>
            <a:chExt cx="8634500" cy="3814575"/>
          </a:xfrm>
        </p:grpSpPr>
        <p:grpSp>
          <p:nvGrpSpPr>
            <p:cNvPr id="140" name="Google Shape;140;p16"/>
            <p:cNvGrpSpPr/>
            <p:nvPr/>
          </p:nvGrpSpPr>
          <p:grpSpPr>
            <a:xfrm rot="-5400000">
              <a:off x="-118700" y="607125"/>
              <a:ext cx="974000" cy="227100"/>
              <a:chOff x="415725" y="425950"/>
              <a:chExt cx="974000" cy="227100"/>
            </a:xfrm>
          </p:grpSpPr>
          <p:sp>
            <p:nvSpPr>
              <p:cNvPr id="141" name="Google Shape;141;p16"/>
              <p:cNvSpPr/>
              <p:nvPr/>
            </p:nvSpPr>
            <p:spPr>
              <a:xfrm>
                <a:off x="41572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78917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116262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44" name="Google Shape;144;p16"/>
            <p:cNvSpPr/>
            <p:nvPr/>
          </p:nvSpPr>
          <p:spPr>
            <a:xfrm rot="-5400000">
              <a:off x="8662150" y="38211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7"/>
          <p:cNvGrpSpPr/>
          <p:nvPr/>
        </p:nvGrpSpPr>
        <p:grpSpPr>
          <a:xfrm>
            <a:off x="-1932494" y="-1357225"/>
            <a:ext cx="12499649" cy="7027446"/>
            <a:chOff x="-1932494" y="-1357225"/>
            <a:chExt cx="12499649" cy="7027446"/>
          </a:xfrm>
        </p:grpSpPr>
        <p:pic>
          <p:nvPicPr>
            <p:cNvPr id="148" name="Google Shape;148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-2138120" y="-1151600"/>
              <a:ext cx="3403375" cy="299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27776" flipH="1">
              <a:off x="6967591" y="3675139"/>
              <a:ext cx="3457954" cy="1605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720000" y="1094211"/>
            <a:ext cx="77040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8"/>
          <p:cNvGrpSpPr/>
          <p:nvPr/>
        </p:nvGrpSpPr>
        <p:grpSpPr>
          <a:xfrm>
            <a:off x="-3249083" y="-2554995"/>
            <a:ext cx="13382083" cy="10199264"/>
            <a:chOff x="-3249083" y="-2554995"/>
            <a:chExt cx="13382083" cy="10199264"/>
          </a:xfrm>
        </p:grpSpPr>
        <p:pic>
          <p:nvPicPr>
            <p:cNvPr id="155" name="Google Shape;155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8749677" flipH="1">
              <a:off x="5789549" y="-1600199"/>
              <a:ext cx="4076800" cy="2202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399998" flipH="1">
              <a:off x="6997389" y="-156474"/>
              <a:ext cx="3625604" cy="1683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030686">
              <a:off x="-2360369" y="3109466"/>
              <a:ext cx="3434962" cy="39235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18"/>
          <p:cNvGrpSpPr/>
          <p:nvPr/>
        </p:nvGrpSpPr>
        <p:grpSpPr>
          <a:xfrm>
            <a:off x="317375" y="312400"/>
            <a:ext cx="8562875" cy="4535000"/>
            <a:chOff x="317375" y="312400"/>
            <a:chExt cx="8562875" cy="4535000"/>
          </a:xfrm>
        </p:grpSpPr>
        <p:grpSp>
          <p:nvGrpSpPr>
            <p:cNvPr id="159" name="Google Shape;159;p18"/>
            <p:cNvGrpSpPr/>
            <p:nvPr/>
          </p:nvGrpSpPr>
          <p:grpSpPr>
            <a:xfrm flipH="1">
              <a:off x="8653150" y="4246850"/>
              <a:ext cx="227100" cy="600550"/>
              <a:chOff x="228300" y="4246850"/>
              <a:chExt cx="227100" cy="600550"/>
            </a:xfrm>
          </p:grpSpPr>
          <p:sp>
            <p:nvSpPr>
              <p:cNvPr id="160" name="Google Shape;160;p18"/>
              <p:cNvSpPr/>
              <p:nvPr/>
            </p:nvSpPr>
            <p:spPr>
              <a:xfrm rot="5400000">
                <a:off x="228300" y="42468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 rot="5400000">
                <a:off x="228300" y="462030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62" name="Google Shape;162;p18"/>
            <p:cNvSpPr/>
            <p:nvPr/>
          </p:nvSpPr>
          <p:spPr>
            <a:xfrm flipH="1">
              <a:off x="317375" y="31240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720000" y="1094211"/>
            <a:ext cx="7704000" cy="3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1"/>
          </p:nvPr>
        </p:nvSpPr>
        <p:spPr>
          <a:xfrm>
            <a:off x="956725" y="2985117"/>
            <a:ext cx="2163900" cy="15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2"/>
          </p:nvPr>
        </p:nvSpPr>
        <p:spPr>
          <a:xfrm>
            <a:off x="3490047" y="2985117"/>
            <a:ext cx="2163900" cy="15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3"/>
          </p:nvPr>
        </p:nvSpPr>
        <p:spPr>
          <a:xfrm>
            <a:off x="6023375" y="2985117"/>
            <a:ext cx="2163900" cy="15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"/>
          </p:nvPr>
        </p:nvSpPr>
        <p:spPr>
          <a:xfrm>
            <a:off x="956725" y="2500400"/>
            <a:ext cx="21639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5"/>
          </p:nvPr>
        </p:nvSpPr>
        <p:spPr>
          <a:xfrm>
            <a:off x="3490050" y="2500400"/>
            <a:ext cx="21639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6"/>
          </p:nvPr>
        </p:nvSpPr>
        <p:spPr>
          <a:xfrm>
            <a:off x="6023375" y="2500400"/>
            <a:ext cx="21639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174" name="Google Shape;174;p19"/>
          <p:cNvGrpSpPr/>
          <p:nvPr/>
        </p:nvGrpSpPr>
        <p:grpSpPr>
          <a:xfrm>
            <a:off x="190525" y="179350"/>
            <a:ext cx="8762950" cy="4784800"/>
            <a:chOff x="190525" y="179350"/>
            <a:chExt cx="8762950" cy="4784800"/>
          </a:xfrm>
        </p:grpSpPr>
        <p:sp>
          <p:nvSpPr>
            <p:cNvPr id="175" name="Google Shape;175;p19"/>
            <p:cNvSpPr/>
            <p:nvPr/>
          </p:nvSpPr>
          <p:spPr>
            <a:xfrm>
              <a:off x="190525" y="1793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7073575" y="47370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7452800" y="47370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8726375" y="47370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9" name="Google Shape;179;p19"/>
          <p:cNvGrpSpPr/>
          <p:nvPr/>
        </p:nvGrpSpPr>
        <p:grpSpPr>
          <a:xfrm>
            <a:off x="-3037400" y="-1718489"/>
            <a:ext cx="14769488" cy="8858914"/>
            <a:chOff x="-3037400" y="-1718489"/>
            <a:chExt cx="14769488" cy="8858914"/>
          </a:xfrm>
        </p:grpSpPr>
        <p:pic>
          <p:nvPicPr>
            <p:cNvPr id="180" name="Google Shape;18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3037400" y="3344800"/>
              <a:ext cx="5132926" cy="3795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94100">
              <a:off x="7625150" y="-1360450"/>
              <a:ext cx="3859948" cy="28543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0"/>
          <p:cNvGrpSpPr/>
          <p:nvPr/>
        </p:nvGrpSpPr>
        <p:grpSpPr>
          <a:xfrm>
            <a:off x="-1981200" y="-1251175"/>
            <a:ext cx="13727485" cy="10013074"/>
            <a:chOff x="-1981200" y="-1251175"/>
            <a:chExt cx="13727485" cy="10013074"/>
          </a:xfrm>
        </p:grpSpPr>
        <p:pic>
          <p:nvPicPr>
            <p:cNvPr id="185" name="Google Shape;185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489510" flipH="1">
              <a:off x="5337025" y="4274525"/>
              <a:ext cx="6187501" cy="287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-1981200" y="-1251175"/>
              <a:ext cx="4248050" cy="30409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1"/>
          </p:nvPr>
        </p:nvSpPr>
        <p:spPr>
          <a:xfrm>
            <a:off x="793574" y="1820300"/>
            <a:ext cx="2811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2"/>
          </p:nvPr>
        </p:nvSpPr>
        <p:spPr>
          <a:xfrm>
            <a:off x="4620126" y="1820300"/>
            <a:ext cx="2811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3"/>
          </p:nvPr>
        </p:nvSpPr>
        <p:spPr>
          <a:xfrm>
            <a:off x="793574" y="3524129"/>
            <a:ext cx="2811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"/>
          </p:nvPr>
        </p:nvSpPr>
        <p:spPr>
          <a:xfrm>
            <a:off x="4620126" y="3524129"/>
            <a:ext cx="2811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5"/>
          </p:nvPr>
        </p:nvSpPr>
        <p:spPr>
          <a:xfrm>
            <a:off x="793575" y="1345790"/>
            <a:ext cx="28110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6"/>
          </p:nvPr>
        </p:nvSpPr>
        <p:spPr>
          <a:xfrm>
            <a:off x="793575" y="3046885"/>
            <a:ext cx="28110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7"/>
          </p:nvPr>
        </p:nvSpPr>
        <p:spPr>
          <a:xfrm>
            <a:off x="4620100" y="1345790"/>
            <a:ext cx="28110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8"/>
          </p:nvPr>
        </p:nvSpPr>
        <p:spPr>
          <a:xfrm>
            <a:off x="4620100" y="3046885"/>
            <a:ext cx="28110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196" name="Google Shape;196;p20"/>
          <p:cNvGrpSpPr/>
          <p:nvPr/>
        </p:nvGrpSpPr>
        <p:grpSpPr>
          <a:xfrm>
            <a:off x="226225" y="312400"/>
            <a:ext cx="8665550" cy="4649350"/>
            <a:chOff x="226225" y="312400"/>
            <a:chExt cx="8665550" cy="4649350"/>
          </a:xfrm>
        </p:grpSpPr>
        <p:sp>
          <p:nvSpPr>
            <p:cNvPr id="197" name="Google Shape;197;p20"/>
            <p:cNvSpPr/>
            <p:nvPr/>
          </p:nvSpPr>
          <p:spPr>
            <a:xfrm>
              <a:off x="8664675" y="31240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98" name="Google Shape;198;p20"/>
            <p:cNvGrpSpPr/>
            <p:nvPr/>
          </p:nvGrpSpPr>
          <p:grpSpPr>
            <a:xfrm>
              <a:off x="226225" y="4734650"/>
              <a:ext cx="600550" cy="227100"/>
              <a:chOff x="415725" y="425950"/>
              <a:chExt cx="600550" cy="227100"/>
            </a:xfrm>
          </p:grpSpPr>
          <p:sp>
            <p:nvSpPr>
              <p:cNvPr id="199" name="Google Shape;199;p20"/>
              <p:cNvSpPr/>
              <p:nvPr/>
            </p:nvSpPr>
            <p:spPr>
              <a:xfrm>
                <a:off x="41572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78917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sp>
        <p:nvSpPr>
          <p:cNvPr id="201" name="Google Shape;20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233100" y="252900"/>
            <a:ext cx="8677800" cy="4637700"/>
            <a:chOff x="233100" y="252900"/>
            <a:chExt cx="8677800" cy="4637700"/>
          </a:xfrm>
        </p:grpSpPr>
        <p:sp>
          <p:nvSpPr>
            <p:cNvPr id="19" name="Google Shape;19;p3"/>
            <p:cNvSpPr/>
            <p:nvPr/>
          </p:nvSpPr>
          <p:spPr>
            <a:xfrm>
              <a:off x="233100" y="252900"/>
              <a:ext cx="8677800" cy="4637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7688150" y="4376900"/>
              <a:ext cx="974000" cy="227100"/>
              <a:chOff x="415725" y="425950"/>
              <a:chExt cx="974000" cy="227100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41572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78917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116262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74570">
            <a:off x="-2728068" y="-1291109"/>
            <a:ext cx="7575637" cy="54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219950" y="2666938"/>
            <a:ext cx="39312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4219950" y="1702288"/>
            <a:ext cx="12357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>
            <a:spLocks noGrp="1"/>
          </p:cNvSpPr>
          <p:nvPr>
            <p:ph type="pic" idx="3"/>
          </p:nvPr>
        </p:nvSpPr>
        <p:spPr>
          <a:xfrm>
            <a:off x="5284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subTitle" idx="1"/>
          </p:nvPr>
        </p:nvSpPr>
        <p:spPr>
          <a:xfrm>
            <a:off x="723900" y="1815708"/>
            <a:ext cx="1986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ubTitle" idx="2"/>
          </p:nvPr>
        </p:nvSpPr>
        <p:spPr>
          <a:xfrm>
            <a:off x="3579000" y="1815718"/>
            <a:ext cx="1986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3"/>
          </p:nvPr>
        </p:nvSpPr>
        <p:spPr>
          <a:xfrm>
            <a:off x="723900" y="3527763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4"/>
          </p:nvPr>
        </p:nvSpPr>
        <p:spPr>
          <a:xfrm>
            <a:off x="3579000" y="3527763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subTitle" idx="5"/>
          </p:nvPr>
        </p:nvSpPr>
        <p:spPr>
          <a:xfrm>
            <a:off x="6434447" y="181571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6"/>
          </p:nvPr>
        </p:nvSpPr>
        <p:spPr>
          <a:xfrm>
            <a:off x="6434447" y="3527763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7"/>
          </p:nvPr>
        </p:nvSpPr>
        <p:spPr>
          <a:xfrm>
            <a:off x="723900" y="1214975"/>
            <a:ext cx="1984200" cy="5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8"/>
          </p:nvPr>
        </p:nvSpPr>
        <p:spPr>
          <a:xfrm>
            <a:off x="3579000" y="1214983"/>
            <a:ext cx="1984200" cy="5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9"/>
          </p:nvPr>
        </p:nvSpPr>
        <p:spPr>
          <a:xfrm>
            <a:off x="6436247" y="1214983"/>
            <a:ext cx="1984200" cy="5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13"/>
          </p:nvPr>
        </p:nvSpPr>
        <p:spPr>
          <a:xfrm>
            <a:off x="723900" y="2923927"/>
            <a:ext cx="1986000" cy="5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4"/>
          </p:nvPr>
        </p:nvSpPr>
        <p:spPr>
          <a:xfrm>
            <a:off x="3579000" y="2923927"/>
            <a:ext cx="1984200" cy="5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5"/>
          </p:nvPr>
        </p:nvSpPr>
        <p:spPr>
          <a:xfrm>
            <a:off x="6436247" y="2923927"/>
            <a:ext cx="1984200" cy="5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216" name="Google Shape;21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8855">
            <a:off x="7573882" y="2765850"/>
            <a:ext cx="587828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21"/>
          <p:cNvGrpSpPr/>
          <p:nvPr/>
        </p:nvGrpSpPr>
        <p:grpSpPr>
          <a:xfrm>
            <a:off x="246950" y="282625"/>
            <a:ext cx="227100" cy="2989200"/>
            <a:chOff x="246950" y="282625"/>
            <a:chExt cx="227100" cy="2989200"/>
          </a:xfrm>
        </p:grpSpPr>
        <p:sp>
          <p:nvSpPr>
            <p:cNvPr id="218" name="Google Shape;218;p21"/>
            <p:cNvSpPr/>
            <p:nvPr/>
          </p:nvSpPr>
          <p:spPr>
            <a:xfrm>
              <a:off x="246950" y="282625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246950" y="2671275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246950" y="3044725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21" name="Google Shape;22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2"/>
          <p:cNvGrpSpPr/>
          <p:nvPr/>
        </p:nvGrpSpPr>
        <p:grpSpPr>
          <a:xfrm>
            <a:off x="233100" y="252900"/>
            <a:ext cx="8677800" cy="4637700"/>
            <a:chOff x="233100" y="252900"/>
            <a:chExt cx="8677800" cy="4637700"/>
          </a:xfrm>
        </p:grpSpPr>
        <p:sp>
          <p:nvSpPr>
            <p:cNvPr id="224" name="Google Shape;224;p22"/>
            <p:cNvSpPr/>
            <p:nvPr/>
          </p:nvSpPr>
          <p:spPr>
            <a:xfrm>
              <a:off x="233100" y="252900"/>
              <a:ext cx="8677800" cy="4637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525525" y="53950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226" name="Google Shape;226;p22"/>
            <p:cNvGrpSpPr/>
            <p:nvPr/>
          </p:nvGrpSpPr>
          <p:grpSpPr>
            <a:xfrm>
              <a:off x="8056808" y="4376900"/>
              <a:ext cx="600550" cy="227100"/>
              <a:chOff x="415725" y="425950"/>
              <a:chExt cx="600550" cy="227100"/>
            </a:xfrm>
          </p:grpSpPr>
          <p:sp>
            <p:nvSpPr>
              <p:cNvPr id="227" name="Google Shape;227;p22"/>
              <p:cNvSpPr/>
              <p:nvPr/>
            </p:nvSpPr>
            <p:spPr>
              <a:xfrm>
                <a:off x="41572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789175" y="4259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229" name="Google Shape;229;p22"/>
          <p:cNvGrpSpPr/>
          <p:nvPr/>
        </p:nvGrpSpPr>
        <p:grpSpPr>
          <a:xfrm>
            <a:off x="-2952001" y="-4698135"/>
            <a:ext cx="15645749" cy="14619814"/>
            <a:chOff x="-2952001" y="-4698135"/>
            <a:chExt cx="15645749" cy="14619814"/>
          </a:xfrm>
        </p:grpSpPr>
        <p:pic>
          <p:nvPicPr>
            <p:cNvPr id="230" name="Google Shape;230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722178" flipH="1">
              <a:off x="3128559" y="2066019"/>
              <a:ext cx="8613734" cy="6166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755818" flipH="1">
              <a:off x="-2107475" y="-3404575"/>
              <a:ext cx="9742450" cy="71383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22"/>
          <p:cNvSpPr txBox="1">
            <a:spLocks noGrp="1"/>
          </p:cNvSpPr>
          <p:nvPr>
            <p:ph type="title" hasCustomPrompt="1"/>
          </p:nvPr>
        </p:nvSpPr>
        <p:spPr>
          <a:xfrm>
            <a:off x="941525" y="2678296"/>
            <a:ext cx="3492600" cy="80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1"/>
          </p:nvPr>
        </p:nvSpPr>
        <p:spPr>
          <a:xfrm>
            <a:off x="941525" y="3452940"/>
            <a:ext cx="34926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title" idx="2" hasCustomPrompt="1"/>
          </p:nvPr>
        </p:nvSpPr>
        <p:spPr>
          <a:xfrm>
            <a:off x="2968838" y="1030510"/>
            <a:ext cx="3492600" cy="80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3"/>
          </p:nvPr>
        </p:nvSpPr>
        <p:spPr>
          <a:xfrm>
            <a:off x="2968838" y="1805448"/>
            <a:ext cx="34926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title" idx="4" hasCustomPrompt="1"/>
          </p:nvPr>
        </p:nvSpPr>
        <p:spPr>
          <a:xfrm>
            <a:off x="4709875" y="2678296"/>
            <a:ext cx="3492600" cy="80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5"/>
          </p:nvPr>
        </p:nvSpPr>
        <p:spPr>
          <a:xfrm>
            <a:off x="4709875" y="3452940"/>
            <a:ext cx="34926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3"/>
          <p:cNvGrpSpPr/>
          <p:nvPr/>
        </p:nvGrpSpPr>
        <p:grpSpPr>
          <a:xfrm>
            <a:off x="233100" y="252900"/>
            <a:ext cx="8677800" cy="4637700"/>
            <a:chOff x="233100" y="252900"/>
            <a:chExt cx="8677800" cy="4637700"/>
          </a:xfrm>
        </p:grpSpPr>
        <p:sp>
          <p:nvSpPr>
            <p:cNvPr id="241" name="Google Shape;241;p23"/>
            <p:cNvSpPr/>
            <p:nvPr/>
          </p:nvSpPr>
          <p:spPr>
            <a:xfrm>
              <a:off x="233100" y="252900"/>
              <a:ext cx="8677800" cy="4637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242" name="Google Shape;242;p23"/>
            <p:cNvGrpSpPr/>
            <p:nvPr/>
          </p:nvGrpSpPr>
          <p:grpSpPr>
            <a:xfrm>
              <a:off x="486125" y="539500"/>
              <a:ext cx="8171750" cy="4064500"/>
              <a:chOff x="486125" y="539500"/>
              <a:chExt cx="8171750" cy="4064500"/>
            </a:xfrm>
          </p:grpSpPr>
          <p:grpSp>
            <p:nvGrpSpPr>
              <p:cNvPr id="243" name="Google Shape;243;p23"/>
              <p:cNvGrpSpPr/>
              <p:nvPr/>
            </p:nvGrpSpPr>
            <p:grpSpPr>
              <a:xfrm rot="5400000">
                <a:off x="299400" y="4190175"/>
                <a:ext cx="600550" cy="227100"/>
                <a:chOff x="789175" y="425950"/>
                <a:chExt cx="600550" cy="227100"/>
              </a:xfrm>
            </p:grpSpPr>
            <p:sp>
              <p:nvSpPr>
                <p:cNvPr id="244" name="Google Shape;244;p23"/>
                <p:cNvSpPr/>
                <p:nvPr/>
              </p:nvSpPr>
              <p:spPr>
                <a:xfrm>
                  <a:off x="789175" y="425950"/>
                  <a:ext cx="227100" cy="2271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1162625" y="425950"/>
                  <a:ext cx="227100" cy="2271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sp>
            <p:nvSpPr>
              <p:cNvPr id="246" name="Google Shape;246;p23"/>
              <p:cNvSpPr/>
              <p:nvPr/>
            </p:nvSpPr>
            <p:spPr>
              <a:xfrm rot="5400000">
                <a:off x="8430775" y="53950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247" name="Google Shape;247;p23"/>
          <p:cNvGrpSpPr/>
          <p:nvPr/>
        </p:nvGrpSpPr>
        <p:grpSpPr>
          <a:xfrm>
            <a:off x="-4537575" y="-2249975"/>
            <a:ext cx="16677901" cy="9447826"/>
            <a:chOff x="-4537575" y="-2249975"/>
            <a:chExt cx="16677901" cy="9447826"/>
          </a:xfrm>
        </p:grpSpPr>
        <p:pic>
          <p:nvPicPr>
            <p:cNvPr id="248" name="Google Shape;248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10" flipH="1">
              <a:off x="-3782873" y="-489731"/>
              <a:ext cx="7077144" cy="5066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6020753">
              <a:off x="5478208" y="732544"/>
              <a:ext cx="7073111" cy="50631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2347950" y="539500"/>
            <a:ext cx="4448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1"/>
          </p:nvPr>
        </p:nvSpPr>
        <p:spPr>
          <a:xfrm>
            <a:off x="2347950" y="1940900"/>
            <a:ext cx="44481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2099100" y="4049900"/>
            <a:ext cx="494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4"/>
          <p:cNvGrpSpPr/>
          <p:nvPr/>
        </p:nvGrpSpPr>
        <p:grpSpPr>
          <a:xfrm>
            <a:off x="-2825274" y="-3157415"/>
            <a:ext cx="14284504" cy="10512800"/>
            <a:chOff x="-2825274" y="-3157415"/>
            <a:chExt cx="14284504" cy="10512800"/>
          </a:xfrm>
        </p:grpSpPr>
        <p:pic>
          <p:nvPicPr>
            <p:cNvPr id="256" name="Google Shape;256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78570" flipH="1">
              <a:off x="5206411" y="2520664"/>
              <a:ext cx="5820694" cy="4166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755820" flipH="1">
              <a:off x="-2240196" y="-2261255"/>
              <a:ext cx="6749446" cy="4945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24"/>
          <p:cNvGrpSpPr/>
          <p:nvPr/>
        </p:nvGrpSpPr>
        <p:grpSpPr>
          <a:xfrm>
            <a:off x="246950" y="1923050"/>
            <a:ext cx="227100" cy="2989200"/>
            <a:chOff x="246950" y="282625"/>
            <a:chExt cx="227100" cy="2989200"/>
          </a:xfrm>
        </p:grpSpPr>
        <p:sp>
          <p:nvSpPr>
            <p:cNvPr id="259" name="Google Shape;259;p24"/>
            <p:cNvSpPr/>
            <p:nvPr/>
          </p:nvSpPr>
          <p:spPr>
            <a:xfrm>
              <a:off x="246950" y="282625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246950" y="2671275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246950" y="3044725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62" name="Google Shape;26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5"/>
          <p:cNvGrpSpPr/>
          <p:nvPr/>
        </p:nvGrpSpPr>
        <p:grpSpPr>
          <a:xfrm>
            <a:off x="233100" y="252900"/>
            <a:ext cx="8677800" cy="4637700"/>
            <a:chOff x="233100" y="252900"/>
            <a:chExt cx="8677800" cy="4637700"/>
          </a:xfrm>
        </p:grpSpPr>
        <p:sp>
          <p:nvSpPr>
            <p:cNvPr id="265" name="Google Shape;265;p25"/>
            <p:cNvSpPr/>
            <p:nvPr/>
          </p:nvSpPr>
          <p:spPr>
            <a:xfrm>
              <a:off x="233100" y="252900"/>
              <a:ext cx="8677800" cy="4637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266" name="Google Shape;266;p25"/>
            <p:cNvGrpSpPr/>
            <p:nvPr/>
          </p:nvGrpSpPr>
          <p:grpSpPr>
            <a:xfrm>
              <a:off x="486125" y="539500"/>
              <a:ext cx="8171750" cy="4064500"/>
              <a:chOff x="486125" y="539500"/>
              <a:chExt cx="8171750" cy="4064500"/>
            </a:xfrm>
          </p:grpSpPr>
          <p:grpSp>
            <p:nvGrpSpPr>
              <p:cNvPr id="267" name="Google Shape;267;p25"/>
              <p:cNvGrpSpPr/>
              <p:nvPr/>
            </p:nvGrpSpPr>
            <p:grpSpPr>
              <a:xfrm rot="5400000">
                <a:off x="299400" y="4190175"/>
                <a:ext cx="600550" cy="227100"/>
                <a:chOff x="789175" y="425950"/>
                <a:chExt cx="600550" cy="227100"/>
              </a:xfrm>
            </p:grpSpPr>
            <p:sp>
              <p:nvSpPr>
                <p:cNvPr id="268" name="Google Shape;268;p25"/>
                <p:cNvSpPr/>
                <p:nvPr/>
              </p:nvSpPr>
              <p:spPr>
                <a:xfrm>
                  <a:off x="789175" y="425950"/>
                  <a:ext cx="227100" cy="2271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269" name="Google Shape;269;p25"/>
                <p:cNvSpPr/>
                <p:nvPr/>
              </p:nvSpPr>
              <p:spPr>
                <a:xfrm>
                  <a:off x="1162625" y="425950"/>
                  <a:ext cx="227100" cy="2271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sp>
            <p:nvSpPr>
              <p:cNvPr id="270" name="Google Shape;270;p25"/>
              <p:cNvSpPr/>
              <p:nvPr/>
            </p:nvSpPr>
            <p:spPr>
              <a:xfrm rot="5400000">
                <a:off x="8430775" y="53950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271" name="Google Shape;271;p25"/>
          <p:cNvGrpSpPr/>
          <p:nvPr/>
        </p:nvGrpSpPr>
        <p:grpSpPr>
          <a:xfrm>
            <a:off x="-4637900" y="-3318702"/>
            <a:ext cx="16509950" cy="12107424"/>
            <a:chOff x="-4637900" y="-3318702"/>
            <a:chExt cx="16509950" cy="12107424"/>
          </a:xfrm>
        </p:grpSpPr>
        <p:pic>
          <p:nvPicPr>
            <p:cNvPr id="272" name="Google Shape;272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4174564">
              <a:off x="6805253" y="-2152294"/>
              <a:ext cx="5000719" cy="3615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4174570">
              <a:off x="-4537818" y="1545241"/>
              <a:ext cx="7575637" cy="54764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-1932494" y="-1357225"/>
            <a:ext cx="12499649" cy="7027446"/>
            <a:chOff x="-1932494" y="-1357225"/>
            <a:chExt cx="12499649" cy="7027446"/>
          </a:xfrm>
        </p:grpSpPr>
        <p:pic>
          <p:nvPicPr>
            <p:cNvPr id="31" name="Google Shape;3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-2138120" y="-1151600"/>
              <a:ext cx="3403375" cy="299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27776" flipH="1">
              <a:off x="6967591" y="3675139"/>
              <a:ext cx="3457954" cy="1605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-4289842" y="-1304667"/>
            <a:ext cx="16897342" cy="8304584"/>
            <a:chOff x="-4289842" y="-1304667"/>
            <a:chExt cx="16897342" cy="8304584"/>
          </a:xfrm>
        </p:grpSpPr>
        <p:pic>
          <p:nvPicPr>
            <p:cNvPr id="38" name="Google Shape;38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565567" flipH="1">
              <a:off x="6303202" y="702652"/>
              <a:ext cx="5591046" cy="4289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 flipH="1">
              <a:off x="-3438028" y="275875"/>
              <a:ext cx="660095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4931306" y="2985568"/>
            <a:ext cx="31779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1034779" y="2985568"/>
            <a:ext cx="31779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034779" y="2495086"/>
            <a:ext cx="31779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4931306" y="2495086"/>
            <a:ext cx="31779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ter"/>
              <a:buNone/>
              <a:defRPr sz="18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-3249083" y="-2554995"/>
            <a:ext cx="13382083" cy="10199264"/>
            <a:chOff x="-3249083" y="-2554995"/>
            <a:chExt cx="13382083" cy="10199264"/>
          </a:xfrm>
        </p:grpSpPr>
        <p:pic>
          <p:nvPicPr>
            <p:cNvPr id="49" name="Google Shape;4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8749677" flipH="1">
              <a:off x="5789549" y="-1600199"/>
              <a:ext cx="4076800" cy="2202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399998" flipH="1">
              <a:off x="6997389" y="-156474"/>
              <a:ext cx="3625604" cy="1683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030686">
              <a:off x="-2360369" y="3109466"/>
              <a:ext cx="3434962" cy="39235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Google Shape;52;p6"/>
          <p:cNvGrpSpPr/>
          <p:nvPr/>
        </p:nvGrpSpPr>
        <p:grpSpPr>
          <a:xfrm>
            <a:off x="317375" y="312400"/>
            <a:ext cx="8562875" cy="4535000"/>
            <a:chOff x="317375" y="312400"/>
            <a:chExt cx="8562875" cy="4535000"/>
          </a:xfrm>
        </p:grpSpPr>
        <p:grpSp>
          <p:nvGrpSpPr>
            <p:cNvPr id="53" name="Google Shape;53;p6"/>
            <p:cNvGrpSpPr/>
            <p:nvPr/>
          </p:nvGrpSpPr>
          <p:grpSpPr>
            <a:xfrm flipH="1">
              <a:off x="8653150" y="4246850"/>
              <a:ext cx="227100" cy="600550"/>
              <a:chOff x="228300" y="4246850"/>
              <a:chExt cx="227100" cy="600550"/>
            </a:xfrm>
          </p:grpSpPr>
          <p:sp>
            <p:nvSpPr>
              <p:cNvPr id="54" name="Google Shape;54;p6"/>
              <p:cNvSpPr/>
              <p:nvPr/>
            </p:nvSpPr>
            <p:spPr>
              <a:xfrm rot="5400000">
                <a:off x="228300" y="424685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 rot="5400000">
                <a:off x="228300" y="4620300"/>
                <a:ext cx="227100" cy="2271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56" name="Google Shape;56;p6"/>
            <p:cNvSpPr/>
            <p:nvPr/>
          </p:nvSpPr>
          <p:spPr>
            <a:xfrm flipH="1">
              <a:off x="317375" y="31240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7"/>
          <p:cNvGrpSpPr/>
          <p:nvPr/>
        </p:nvGrpSpPr>
        <p:grpSpPr>
          <a:xfrm>
            <a:off x="4603568" y="-2592501"/>
            <a:ext cx="8123095" cy="8341702"/>
            <a:chOff x="4260143" y="-2592501"/>
            <a:chExt cx="8123095" cy="8341702"/>
          </a:xfrm>
        </p:grpSpPr>
        <p:pic>
          <p:nvPicPr>
            <p:cNvPr id="60" name="Google Shape;60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4001898">
              <a:off x="3921136" y="361618"/>
              <a:ext cx="3811483" cy="1770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430132">
              <a:off x="5126443" y="-993400"/>
              <a:ext cx="6608665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3225" y="1129450"/>
            <a:ext cx="41607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713225" y="1910450"/>
            <a:ext cx="4160700" cy="2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>
            <a:spLocks noGrp="1"/>
          </p:cNvSpPr>
          <p:nvPr>
            <p:ph type="pic" idx="2"/>
          </p:nvPr>
        </p:nvSpPr>
        <p:spPr>
          <a:xfrm>
            <a:off x="5827325" y="539550"/>
            <a:ext cx="27870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65" name="Google Shape;65;p7"/>
          <p:cNvGrpSpPr/>
          <p:nvPr/>
        </p:nvGrpSpPr>
        <p:grpSpPr>
          <a:xfrm>
            <a:off x="226225" y="4734650"/>
            <a:ext cx="974000" cy="227100"/>
            <a:chOff x="415725" y="425950"/>
            <a:chExt cx="974000" cy="227100"/>
          </a:xfrm>
        </p:grpSpPr>
        <p:sp>
          <p:nvSpPr>
            <p:cNvPr id="66" name="Google Shape;66;p7"/>
            <p:cNvSpPr/>
            <p:nvPr/>
          </p:nvSpPr>
          <p:spPr>
            <a:xfrm>
              <a:off x="415725" y="4259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789175" y="4259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162625" y="425950"/>
              <a:ext cx="227100" cy="22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180232" flipH="1">
            <a:off x="4983783" y="1865850"/>
            <a:ext cx="718531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9"/>
          <p:cNvGrpSpPr/>
          <p:nvPr/>
        </p:nvGrpSpPr>
        <p:grpSpPr>
          <a:xfrm>
            <a:off x="-3528300" y="-3099700"/>
            <a:ext cx="15963524" cy="11225150"/>
            <a:chOff x="-3528300" y="-3099700"/>
            <a:chExt cx="15963524" cy="11225150"/>
          </a:xfrm>
        </p:grpSpPr>
        <p:pic>
          <p:nvPicPr>
            <p:cNvPr id="76" name="Google Shape;76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3430134">
              <a:off x="6535544" y="-1799650"/>
              <a:ext cx="5372760" cy="418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3430134">
              <a:off x="-3001381" y="2643800"/>
              <a:ext cx="5372760" cy="4181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810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>
            <a:spLocks noGrp="1"/>
          </p:cNvSpPr>
          <p:nvPr>
            <p:ph type="ctrTitle"/>
          </p:nvPr>
        </p:nvSpPr>
        <p:spPr>
          <a:xfrm>
            <a:off x="1830450" y="1191425"/>
            <a:ext cx="5483100" cy="20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Decoding the Effects of Varying Frequency Bands on GW Source Characterization</a:t>
            </a:r>
            <a:endParaRPr sz="2500"/>
          </a:p>
        </p:txBody>
      </p:sp>
      <p:sp>
        <p:nvSpPr>
          <p:cNvPr id="280" name="Google Shape;280;p26"/>
          <p:cNvSpPr txBox="1">
            <a:spLocks noGrp="1"/>
          </p:cNvSpPr>
          <p:nvPr>
            <p:ph type="subTitle" idx="1"/>
          </p:nvPr>
        </p:nvSpPr>
        <p:spPr>
          <a:xfrm>
            <a:off x="1670300" y="3712375"/>
            <a:ext cx="58239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Sena Kalabalık, Bogazici University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Mentors: Rhiannon Udall, Lucy M. Thomas and Derek Davis</a:t>
            </a:r>
            <a:endParaRPr/>
          </a:p>
        </p:txBody>
      </p:sp>
      <p:cxnSp>
        <p:nvCxnSpPr>
          <p:cNvPr id="281" name="Google Shape;281;p26"/>
          <p:cNvCxnSpPr/>
          <p:nvPr/>
        </p:nvCxnSpPr>
        <p:spPr>
          <a:xfrm>
            <a:off x="2512650" y="3534450"/>
            <a:ext cx="411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50" name="Google Shape;450;p35"/>
          <p:cNvSpPr/>
          <p:nvPr/>
        </p:nvSpPr>
        <p:spPr>
          <a:xfrm>
            <a:off x="1538625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5"/>
          <p:cNvSpPr/>
          <p:nvPr/>
        </p:nvSpPr>
        <p:spPr>
          <a:xfrm>
            <a:off x="3501808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5"/>
          <p:cNvSpPr/>
          <p:nvPr/>
        </p:nvSpPr>
        <p:spPr>
          <a:xfrm>
            <a:off x="5464992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5"/>
          <p:cNvSpPr/>
          <p:nvPr/>
        </p:nvSpPr>
        <p:spPr>
          <a:xfrm>
            <a:off x="7428200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5"/>
          <p:cNvSpPr txBox="1"/>
          <p:nvPr/>
        </p:nvSpPr>
        <p:spPr>
          <a:xfrm flipH="1">
            <a:off x="71242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DINGO network using a single ASD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5" name="Google Shape;455;p35"/>
          <p:cNvSpPr txBox="1"/>
          <p:nvPr/>
        </p:nvSpPr>
        <p:spPr>
          <a:xfrm flipH="1">
            <a:off x="2675621" y="186132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Integrating frequency masking to DINGO network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6" name="Google Shape;456;p35"/>
          <p:cNvSpPr txBox="1"/>
          <p:nvPr/>
        </p:nvSpPr>
        <p:spPr>
          <a:xfrm flipH="1">
            <a:off x="4638792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Applying frequency cuts to injections and infer them by Bilby and DINGO 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7" name="Google Shape;457;p35"/>
          <p:cNvSpPr txBox="1"/>
          <p:nvPr/>
        </p:nvSpPr>
        <p:spPr>
          <a:xfrm flipH="1">
            <a:off x="660197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Developing statistical methods to interpret the frequency cut posteriors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8" name="Google Shape;458;p35"/>
          <p:cNvCxnSpPr>
            <a:stCxn id="451" idx="3"/>
            <a:endCxn id="452" idx="1"/>
          </p:cNvCxnSpPr>
          <p:nvPr/>
        </p:nvCxnSpPr>
        <p:spPr>
          <a:xfrm>
            <a:off x="3678208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35"/>
          <p:cNvCxnSpPr>
            <a:stCxn id="452" idx="3"/>
            <a:endCxn id="453" idx="1"/>
          </p:cNvCxnSpPr>
          <p:nvPr/>
        </p:nvCxnSpPr>
        <p:spPr>
          <a:xfrm>
            <a:off x="5641392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35"/>
          <p:cNvCxnSpPr>
            <a:stCxn id="450" idx="2"/>
            <a:endCxn id="454" idx="0"/>
          </p:cNvCxnSpPr>
          <p:nvPr/>
        </p:nvCxnSpPr>
        <p:spPr>
          <a:xfrm>
            <a:off x="1626825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35"/>
          <p:cNvCxnSpPr>
            <a:stCxn id="451" idx="2"/>
            <a:endCxn id="455" idx="0"/>
          </p:cNvCxnSpPr>
          <p:nvPr/>
        </p:nvCxnSpPr>
        <p:spPr>
          <a:xfrm>
            <a:off x="3590008" y="1538100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Google Shape;462;p35"/>
          <p:cNvCxnSpPr>
            <a:stCxn id="452" idx="2"/>
            <a:endCxn id="456" idx="0"/>
          </p:cNvCxnSpPr>
          <p:nvPr/>
        </p:nvCxnSpPr>
        <p:spPr>
          <a:xfrm>
            <a:off x="5553192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35"/>
          <p:cNvCxnSpPr>
            <a:stCxn id="453" idx="2"/>
            <a:endCxn id="457" idx="0"/>
          </p:cNvCxnSpPr>
          <p:nvPr/>
        </p:nvCxnSpPr>
        <p:spPr>
          <a:xfrm>
            <a:off x="7516400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4" name="Google Shape;464;p35"/>
          <p:cNvSpPr/>
          <p:nvPr/>
        </p:nvSpPr>
        <p:spPr>
          <a:xfrm>
            <a:off x="1538625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5"/>
          <p:cNvSpPr/>
          <p:nvPr/>
        </p:nvSpPr>
        <p:spPr>
          <a:xfrm>
            <a:off x="3501808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5"/>
          <p:cNvSpPr txBox="1"/>
          <p:nvPr/>
        </p:nvSpPr>
        <p:spPr>
          <a:xfrm flipH="1">
            <a:off x="712425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Comparing the results and testing DINGO’s reliability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7" name="Google Shape;467;p35"/>
          <p:cNvSpPr txBox="1"/>
          <p:nvPr/>
        </p:nvSpPr>
        <p:spPr>
          <a:xfrm flipH="1">
            <a:off x="2675600" y="3697025"/>
            <a:ext cx="18288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full DINGO network using an ASD dataset to analyze O4 data.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8" name="Google Shape;468;p35"/>
          <p:cNvCxnSpPr>
            <a:stCxn id="464" idx="3"/>
            <a:endCxn id="465" idx="1"/>
          </p:cNvCxnSpPr>
          <p:nvPr/>
        </p:nvCxnSpPr>
        <p:spPr>
          <a:xfrm>
            <a:off x="1715025" y="328435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35"/>
          <p:cNvCxnSpPr>
            <a:stCxn id="464" idx="2"/>
            <a:endCxn id="466" idx="0"/>
          </p:cNvCxnSpPr>
          <p:nvPr/>
        </p:nvCxnSpPr>
        <p:spPr>
          <a:xfrm>
            <a:off x="1626825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35"/>
          <p:cNvCxnSpPr>
            <a:stCxn id="465" idx="2"/>
            <a:endCxn id="467" idx="0"/>
          </p:cNvCxnSpPr>
          <p:nvPr/>
        </p:nvCxnSpPr>
        <p:spPr>
          <a:xfrm>
            <a:off x="3590008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35"/>
          <p:cNvCxnSpPr>
            <a:stCxn id="453" idx="3"/>
            <a:endCxn id="464" idx="1"/>
          </p:cNvCxnSpPr>
          <p:nvPr/>
        </p:nvCxnSpPr>
        <p:spPr>
          <a:xfrm flipH="1">
            <a:off x="1538600" y="1449900"/>
            <a:ext cx="6066000" cy="1834500"/>
          </a:xfrm>
          <a:prstGeom prst="bentConnector5">
            <a:avLst>
              <a:gd name="adj1" fmla="val -12908"/>
              <a:gd name="adj2" fmla="val 76192"/>
              <a:gd name="adj3" fmla="val 11320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2" name="Google Shape;472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cxnSp>
        <p:nvCxnSpPr>
          <p:cNvPr id="473" name="Google Shape;473;p35"/>
          <p:cNvCxnSpPr>
            <a:stCxn id="450" idx="3"/>
            <a:endCxn id="451" idx="1"/>
          </p:cNvCxnSpPr>
          <p:nvPr/>
        </p:nvCxnSpPr>
        <p:spPr>
          <a:xfrm>
            <a:off x="1715025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35"/>
          <p:cNvSpPr/>
          <p:nvPr/>
        </p:nvSpPr>
        <p:spPr>
          <a:xfrm>
            <a:off x="5355800" y="1281600"/>
            <a:ext cx="3948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DINGO Results -Current Status</a:t>
            </a:r>
            <a:endParaRPr/>
          </a:p>
        </p:txBody>
      </p:sp>
      <p:sp>
        <p:nvSpPr>
          <p:cNvPr id="480" name="Google Shape;480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81" name="Google Shape;481;p36"/>
          <p:cNvSpPr txBox="1"/>
          <p:nvPr/>
        </p:nvSpPr>
        <p:spPr>
          <a:xfrm>
            <a:off x="616425" y="1151525"/>
            <a:ext cx="41322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IS: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Efficient only when the proposal distribution q is similar to the target distribution p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current results don’t accurately represent p—showing the network’s insufficiency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 results with a larger dataset and optimized configurations are on the way </a:t>
            </a:r>
            <a:r>
              <a:rPr lang="en" sz="1300">
                <a:solidFill>
                  <a:srgbClr val="404040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Updates coming soon!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404040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82" name="Google Shape;4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025" y="1100925"/>
            <a:ext cx="3744600" cy="37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6"/>
          <p:cNvPicPr preferRelativeResize="0"/>
          <p:nvPr/>
        </p:nvPicPr>
        <p:blipFill rotWithShape="1">
          <a:blip r:embed="rId3">
            <a:alphaModFix/>
          </a:blip>
          <a:srcRect l="87701" b="93289"/>
          <a:stretch/>
        </p:blipFill>
        <p:spPr>
          <a:xfrm>
            <a:off x="7379525" y="1100925"/>
            <a:ext cx="1420626" cy="77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89" name="Google Shape;489;p37"/>
          <p:cNvSpPr/>
          <p:nvPr/>
        </p:nvSpPr>
        <p:spPr>
          <a:xfrm>
            <a:off x="1538625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7"/>
          <p:cNvSpPr/>
          <p:nvPr/>
        </p:nvSpPr>
        <p:spPr>
          <a:xfrm>
            <a:off x="3501808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7"/>
          <p:cNvSpPr/>
          <p:nvPr/>
        </p:nvSpPr>
        <p:spPr>
          <a:xfrm>
            <a:off x="5464992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>
            <a:off x="7428200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 txBox="1"/>
          <p:nvPr/>
        </p:nvSpPr>
        <p:spPr>
          <a:xfrm flipH="1">
            <a:off x="71242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DINGO network using a single ASD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4" name="Google Shape;494;p37"/>
          <p:cNvSpPr txBox="1"/>
          <p:nvPr/>
        </p:nvSpPr>
        <p:spPr>
          <a:xfrm flipH="1">
            <a:off x="2675621" y="186132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Integrating frequency masking to DINGO network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37"/>
          <p:cNvSpPr txBox="1"/>
          <p:nvPr/>
        </p:nvSpPr>
        <p:spPr>
          <a:xfrm flipH="1">
            <a:off x="4638792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Applying frequency cuts to injections and infer them by Bilby and DINGO 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37"/>
          <p:cNvSpPr txBox="1"/>
          <p:nvPr/>
        </p:nvSpPr>
        <p:spPr>
          <a:xfrm flipH="1">
            <a:off x="660197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Developing statistical methods to interpret the frequency cut posteriors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97" name="Google Shape;497;p37"/>
          <p:cNvCxnSpPr>
            <a:stCxn id="490" idx="3"/>
            <a:endCxn id="491" idx="1"/>
          </p:cNvCxnSpPr>
          <p:nvPr/>
        </p:nvCxnSpPr>
        <p:spPr>
          <a:xfrm>
            <a:off x="3678208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37"/>
          <p:cNvCxnSpPr>
            <a:stCxn id="491" idx="3"/>
            <a:endCxn id="492" idx="1"/>
          </p:cNvCxnSpPr>
          <p:nvPr/>
        </p:nvCxnSpPr>
        <p:spPr>
          <a:xfrm>
            <a:off x="5641392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37"/>
          <p:cNvCxnSpPr>
            <a:stCxn id="489" idx="2"/>
            <a:endCxn id="493" idx="0"/>
          </p:cNvCxnSpPr>
          <p:nvPr/>
        </p:nvCxnSpPr>
        <p:spPr>
          <a:xfrm>
            <a:off x="1626825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0" name="Google Shape;500;p37"/>
          <p:cNvCxnSpPr>
            <a:stCxn id="490" idx="2"/>
            <a:endCxn id="494" idx="0"/>
          </p:cNvCxnSpPr>
          <p:nvPr/>
        </p:nvCxnSpPr>
        <p:spPr>
          <a:xfrm>
            <a:off x="3590008" y="1538100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37"/>
          <p:cNvCxnSpPr>
            <a:stCxn id="491" idx="2"/>
            <a:endCxn id="495" idx="0"/>
          </p:cNvCxnSpPr>
          <p:nvPr/>
        </p:nvCxnSpPr>
        <p:spPr>
          <a:xfrm>
            <a:off x="5553192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37"/>
          <p:cNvCxnSpPr>
            <a:stCxn id="492" idx="2"/>
            <a:endCxn id="496" idx="0"/>
          </p:cNvCxnSpPr>
          <p:nvPr/>
        </p:nvCxnSpPr>
        <p:spPr>
          <a:xfrm>
            <a:off x="7516400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3" name="Google Shape;503;p37"/>
          <p:cNvSpPr/>
          <p:nvPr/>
        </p:nvSpPr>
        <p:spPr>
          <a:xfrm>
            <a:off x="1538625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7"/>
          <p:cNvSpPr/>
          <p:nvPr/>
        </p:nvSpPr>
        <p:spPr>
          <a:xfrm>
            <a:off x="3501808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7"/>
          <p:cNvSpPr txBox="1"/>
          <p:nvPr/>
        </p:nvSpPr>
        <p:spPr>
          <a:xfrm flipH="1">
            <a:off x="712425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Comparing the results and testing DINGO’s reliability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6" name="Google Shape;506;p37"/>
          <p:cNvSpPr txBox="1"/>
          <p:nvPr/>
        </p:nvSpPr>
        <p:spPr>
          <a:xfrm flipH="1">
            <a:off x="2675600" y="3697025"/>
            <a:ext cx="18288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full DINGO network using an ASD dataset to analyze O4 data.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7" name="Google Shape;507;p37"/>
          <p:cNvSpPr txBox="1"/>
          <p:nvPr/>
        </p:nvSpPr>
        <p:spPr>
          <a:xfrm flipH="1">
            <a:off x="4638800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8" name="Google Shape;508;p37"/>
          <p:cNvCxnSpPr>
            <a:stCxn id="503" idx="3"/>
            <a:endCxn id="504" idx="1"/>
          </p:cNvCxnSpPr>
          <p:nvPr/>
        </p:nvCxnSpPr>
        <p:spPr>
          <a:xfrm>
            <a:off x="1715025" y="328435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37"/>
          <p:cNvCxnSpPr>
            <a:stCxn id="503" idx="2"/>
            <a:endCxn id="505" idx="0"/>
          </p:cNvCxnSpPr>
          <p:nvPr/>
        </p:nvCxnSpPr>
        <p:spPr>
          <a:xfrm>
            <a:off x="1626825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37"/>
          <p:cNvCxnSpPr>
            <a:stCxn id="504" idx="2"/>
            <a:endCxn id="506" idx="0"/>
          </p:cNvCxnSpPr>
          <p:nvPr/>
        </p:nvCxnSpPr>
        <p:spPr>
          <a:xfrm>
            <a:off x="3590008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37"/>
          <p:cNvCxnSpPr>
            <a:stCxn id="492" idx="3"/>
            <a:endCxn id="503" idx="1"/>
          </p:cNvCxnSpPr>
          <p:nvPr/>
        </p:nvCxnSpPr>
        <p:spPr>
          <a:xfrm flipH="1">
            <a:off x="1538600" y="1449900"/>
            <a:ext cx="6066000" cy="1834500"/>
          </a:xfrm>
          <a:prstGeom prst="bentConnector5">
            <a:avLst>
              <a:gd name="adj1" fmla="val -12908"/>
              <a:gd name="adj2" fmla="val 76192"/>
              <a:gd name="adj3" fmla="val 11320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513" name="Google Shape;513;p37"/>
          <p:cNvCxnSpPr>
            <a:stCxn id="489" idx="3"/>
            <a:endCxn id="490" idx="1"/>
          </p:cNvCxnSpPr>
          <p:nvPr/>
        </p:nvCxnSpPr>
        <p:spPr>
          <a:xfrm>
            <a:off x="1715025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4" name="Google Shape;514;p37"/>
          <p:cNvSpPr/>
          <p:nvPr/>
        </p:nvSpPr>
        <p:spPr>
          <a:xfrm>
            <a:off x="7318975" y="1281600"/>
            <a:ext cx="3948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375" y="904550"/>
            <a:ext cx="3804575" cy="372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375" y="904538"/>
            <a:ext cx="3804575" cy="372659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044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Kappa-D Testing</a:t>
            </a:r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2"/>
          </p:nvPr>
        </p:nvSpPr>
        <p:spPr>
          <a:xfrm>
            <a:off x="831775" y="1181525"/>
            <a:ext cx="1664100" cy="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JS Distance</a:t>
            </a:r>
            <a:endParaRPr sz="17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3" name="Google Shape;523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24" name="Google Shape;52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4075" y="1655988"/>
            <a:ext cx="2366310" cy="6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8"/>
          <p:cNvSpPr txBox="1"/>
          <p:nvPr/>
        </p:nvSpPr>
        <p:spPr>
          <a:xfrm>
            <a:off x="842275" y="2319400"/>
            <a:ext cx="26997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where m is the pointwise mean of p and q and D is the Kullback-Leibler divergence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6" name="Google Shape;526;p38"/>
          <p:cNvSpPr txBox="1"/>
          <p:nvPr/>
        </p:nvSpPr>
        <p:spPr>
          <a:xfrm>
            <a:off x="5050225" y="4631125"/>
            <a:ext cx="3086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Example JSD plot for a single injection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" name="Google Shape;527;p38"/>
          <p:cNvSpPr txBox="1"/>
          <p:nvPr/>
        </p:nvSpPr>
        <p:spPr>
          <a:xfrm>
            <a:off x="1682275" y="3610200"/>
            <a:ext cx="26997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2"/>
                </a:highlight>
                <a:latin typeface="Inter"/>
                <a:ea typeface="Inter"/>
                <a:cs typeface="Inter"/>
                <a:sym typeface="Inter"/>
              </a:rPr>
              <a:t>J</a:t>
            </a:r>
            <a:r>
              <a:rPr lang="en" sz="1000">
                <a:solidFill>
                  <a:schemeClr val="dk1"/>
                </a:solidFill>
                <a:highlight>
                  <a:schemeClr val="lt2"/>
                </a:highlight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en" sz="1200">
                <a:solidFill>
                  <a:schemeClr val="dk1"/>
                </a:solidFill>
                <a:highlight>
                  <a:schemeClr val="lt2"/>
                </a:highlight>
                <a:latin typeface="Inter"/>
                <a:ea typeface="Inter"/>
                <a:cs typeface="Inter"/>
                <a:sym typeface="Inter"/>
              </a:rPr>
              <a:t>=JSD(20Hz Posterior || Prior)</a:t>
            </a:r>
            <a:endParaRPr sz="1200">
              <a:solidFill>
                <a:schemeClr val="dk1"/>
              </a:solidFill>
              <a:highlight>
                <a:schemeClr val="lt2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8" name="Google Shape;528;p38"/>
          <p:cNvSpPr txBox="1"/>
          <p:nvPr/>
        </p:nvSpPr>
        <p:spPr>
          <a:xfrm>
            <a:off x="3264775" y="4141275"/>
            <a:ext cx="110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49A2C6"/>
                </a:highlight>
                <a:latin typeface="Inter"/>
                <a:ea typeface="Inter"/>
                <a:cs typeface="Inter"/>
                <a:sym typeface="Inter"/>
              </a:rPr>
              <a:t>y + x = J</a:t>
            </a:r>
            <a:r>
              <a:rPr lang="en" sz="1000">
                <a:solidFill>
                  <a:schemeClr val="dk1"/>
                </a:solidFill>
                <a:highlight>
                  <a:srgbClr val="49A2C6"/>
                </a:highlight>
                <a:latin typeface="Inter"/>
                <a:ea typeface="Inter"/>
                <a:cs typeface="Inter"/>
                <a:sym typeface="Inter"/>
              </a:rPr>
              <a:t>0</a:t>
            </a:r>
            <a:endParaRPr sz="1000">
              <a:solidFill>
                <a:schemeClr val="dk1"/>
              </a:solidFill>
              <a:highlight>
                <a:srgbClr val="49A2C6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29" name="Google Shape;529;p38"/>
          <p:cNvCxnSpPr/>
          <p:nvPr/>
        </p:nvCxnSpPr>
        <p:spPr>
          <a:xfrm flipH="1">
            <a:off x="4129275" y="3170325"/>
            <a:ext cx="1532100" cy="1039800"/>
          </a:xfrm>
          <a:prstGeom prst="straightConnector1">
            <a:avLst/>
          </a:prstGeom>
          <a:noFill/>
          <a:ln w="19050" cap="flat" cmpd="sng">
            <a:solidFill>
              <a:srgbClr val="49A2C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0" name="Google Shape;530;p38"/>
          <p:cNvCxnSpPr/>
          <p:nvPr/>
        </p:nvCxnSpPr>
        <p:spPr>
          <a:xfrm flipH="1">
            <a:off x="5248275" y="2234825"/>
            <a:ext cx="638100" cy="5145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stealth" w="med" len="med"/>
            <a:tailEnd type="triangle" w="med" len="med"/>
          </a:ln>
        </p:spPr>
      </p:cxnSp>
      <p:cxnSp>
        <p:nvCxnSpPr>
          <p:cNvPr id="531" name="Google Shape;531;p38"/>
          <p:cNvCxnSpPr/>
          <p:nvPr/>
        </p:nvCxnSpPr>
        <p:spPr>
          <a:xfrm flipH="1">
            <a:off x="5473275" y="2852450"/>
            <a:ext cx="188100" cy="15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triangle" w="med" len="med"/>
          </a:ln>
        </p:spPr>
      </p:cxnSp>
      <p:cxnSp>
        <p:nvCxnSpPr>
          <p:cNvPr id="532" name="Google Shape;532;p38"/>
          <p:cNvCxnSpPr/>
          <p:nvPr/>
        </p:nvCxnSpPr>
        <p:spPr>
          <a:xfrm flipH="1">
            <a:off x="6180525" y="3631975"/>
            <a:ext cx="76200" cy="62100"/>
          </a:xfrm>
          <a:prstGeom prst="straightConnector1">
            <a:avLst/>
          </a:prstGeom>
          <a:noFill/>
          <a:ln w="9525" cap="flat" cmpd="sng">
            <a:solidFill>
              <a:srgbClr val="F5BEF6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33" name="Google Shape;533;p38"/>
          <p:cNvCxnSpPr/>
          <p:nvPr/>
        </p:nvCxnSpPr>
        <p:spPr>
          <a:xfrm flipH="1">
            <a:off x="3433875" y="2674800"/>
            <a:ext cx="1735500" cy="982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4" name="Google Shape;534;p38"/>
          <p:cNvSpPr txBox="1"/>
          <p:nvPr/>
        </p:nvSpPr>
        <p:spPr>
          <a:xfrm>
            <a:off x="720000" y="3023712"/>
            <a:ext cx="26037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Κ</a:t>
            </a: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-D=Distance from the J</a:t>
            </a: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line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5" name="Google Shape;535;p38"/>
          <p:cNvSpPr/>
          <p:nvPr/>
        </p:nvSpPr>
        <p:spPr>
          <a:xfrm>
            <a:off x="5400675" y="3957375"/>
            <a:ext cx="1027500" cy="156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38"/>
          <p:cNvSpPr txBox="1"/>
          <p:nvPr/>
        </p:nvSpPr>
        <p:spPr>
          <a:xfrm>
            <a:off x="6656775" y="3723675"/>
            <a:ext cx="17355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Similarity increases!</a:t>
            </a:r>
            <a:endParaRPr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" name="Google Shape;537;p38"/>
          <p:cNvSpPr/>
          <p:nvPr/>
        </p:nvSpPr>
        <p:spPr>
          <a:xfrm>
            <a:off x="5229050" y="2932250"/>
            <a:ext cx="168000" cy="929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8" name="Google Shape;538;p38"/>
          <p:cNvSpPr txBox="1"/>
          <p:nvPr/>
        </p:nvSpPr>
        <p:spPr>
          <a:xfrm>
            <a:off x="751575" y="3436800"/>
            <a:ext cx="74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980000"/>
                </a:solidFill>
                <a:latin typeface="Inter"/>
                <a:ea typeface="Inter"/>
                <a:cs typeface="Inter"/>
                <a:sym typeface="Inter"/>
              </a:rPr>
              <a:t>Κ</a:t>
            </a:r>
            <a:r>
              <a:rPr lang="en" sz="1100">
                <a:solidFill>
                  <a:srgbClr val="980000"/>
                </a:solidFill>
                <a:latin typeface="Inter"/>
                <a:ea typeface="Inter"/>
                <a:cs typeface="Inter"/>
                <a:sym typeface="Inter"/>
              </a:rPr>
              <a:t>-D(40)</a:t>
            </a:r>
            <a:endParaRPr sz="1100">
              <a:solidFill>
                <a:srgbClr val="98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Κ</a:t>
            </a:r>
            <a:r>
              <a:rPr lang="en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-D(50)</a:t>
            </a:r>
            <a:endParaRPr sz="1100">
              <a:solidFill>
                <a:srgbClr val="98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5BEF6"/>
                </a:solidFill>
                <a:latin typeface="Inter"/>
                <a:ea typeface="Inter"/>
                <a:cs typeface="Inter"/>
                <a:sym typeface="Inter"/>
              </a:rPr>
              <a:t>Κ</a:t>
            </a:r>
            <a:r>
              <a:rPr lang="en" sz="1100">
                <a:solidFill>
                  <a:srgbClr val="F5BEF6"/>
                </a:solidFill>
                <a:latin typeface="Inter"/>
                <a:ea typeface="Inter"/>
                <a:cs typeface="Inter"/>
                <a:sym typeface="Inter"/>
              </a:rPr>
              <a:t>-D(30)</a:t>
            </a:r>
            <a:endParaRPr sz="1100">
              <a:solidFill>
                <a:srgbClr val="F5BEF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44" name="Google Shape;544;p39"/>
          <p:cNvSpPr txBox="1"/>
          <p:nvPr/>
        </p:nvSpPr>
        <p:spPr>
          <a:xfrm>
            <a:off x="3831875" y="325700"/>
            <a:ext cx="8281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   With the background set as a benchmark, we can now analyze real data!</a:t>
            </a:r>
            <a:endParaRPr sz="1100">
              <a:solidFill>
                <a:schemeClr val="accent2"/>
              </a:solidFill>
            </a:endParaRPr>
          </a:p>
        </p:txBody>
      </p:sp>
      <p:sp>
        <p:nvSpPr>
          <p:cNvPr id="545" name="Google Shape;545;p39"/>
          <p:cNvSpPr txBox="1"/>
          <p:nvPr/>
        </p:nvSpPr>
        <p:spPr>
          <a:xfrm>
            <a:off x="497150" y="164475"/>
            <a:ext cx="34899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Testing GW191109</a:t>
            </a:r>
            <a:endParaRPr sz="3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46" name="Google Shape;5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5075"/>
            <a:ext cx="3129825" cy="31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825" y="1055075"/>
            <a:ext cx="3065540" cy="31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050" y="1055075"/>
            <a:ext cx="3065552" cy="3145843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9"/>
          <p:cNvSpPr txBox="1"/>
          <p:nvPr/>
        </p:nvSpPr>
        <p:spPr>
          <a:xfrm>
            <a:off x="985350" y="4473825"/>
            <a:ext cx="735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Histograms showing the distributions of the </a:t>
            </a:r>
            <a:r>
              <a:rPr lang="en" sz="1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expected deviations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from the J0 line for 50 injections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0" name="Google Shape;550;p39"/>
          <p:cNvSpPr txBox="1"/>
          <p:nvPr/>
        </p:nvSpPr>
        <p:spPr>
          <a:xfrm>
            <a:off x="870225" y="3985075"/>
            <a:ext cx="1649100" cy="29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     </a:t>
            </a:r>
            <a:r>
              <a:rPr lang="en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-D(30)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39"/>
          <p:cNvSpPr txBox="1"/>
          <p:nvPr/>
        </p:nvSpPr>
        <p:spPr>
          <a:xfrm>
            <a:off x="4070625" y="3985075"/>
            <a:ext cx="1649100" cy="29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aleway"/>
                <a:ea typeface="Roboto"/>
                <a:cs typeface="Roboto"/>
                <a:sym typeface="Raleway"/>
              </a:rPr>
              <a:t> </a:t>
            </a:r>
            <a:r>
              <a:rPr lang="en" sz="1200" dirty="0" smtClean="0">
                <a:solidFill>
                  <a:schemeClr val="dk1"/>
                </a:solidFill>
                <a:latin typeface="Raleway"/>
                <a:ea typeface="Roboto"/>
                <a:cs typeface="Roboto"/>
                <a:sym typeface="Raleway"/>
              </a:rPr>
              <a:t>              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" sz="12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-D(40</a:t>
            </a: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39"/>
          <p:cNvSpPr txBox="1"/>
          <p:nvPr/>
        </p:nvSpPr>
        <p:spPr>
          <a:xfrm>
            <a:off x="7071875" y="3985075"/>
            <a:ext cx="1649100" cy="29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  </a:t>
            </a:r>
            <a:r>
              <a:rPr lang="en" sz="12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-D(50)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58" name="Google Shape;558;p40"/>
          <p:cNvSpPr txBox="1"/>
          <p:nvPr/>
        </p:nvSpPr>
        <p:spPr>
          <a:xfrm>
            <a:off x="4953875" y="649275"/>
            <a:ext cx="343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559" name="Google Shape;559;p40"/>
          <p:cNvSpPr txBox="1">
            <a:spLocks noGrp="1"/>
          </p:cNvSpPr>
          <p:nvPr>
            <p:ph type="body" idx="1"/>
          </p:nvPr>
        </p:nvSpPr>
        <p:spPr>
          <a:xfrm>
            <a:off x="5331425" y="278800"/>
            <a:ext cx="3057300" cy="4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BF9000"/>
                </a:solidFill>
              </a:rPr>
              <a:t>GW191109</a:t>
            </a:r>
            <a:endParaRPr sz="2300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BF9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aleway Light"/>
              <a:buChar char="●"/>
            </a:pPr>
            <a:r>
              <a:rPr lang="en" sz="1300"/>
              <a:t>The path of the real data is in agreement with the glitch region!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aleway Light"/>
              <a:buChar char="●"/>
            </a:pPr>
            <a:r>
              <a:rPr lang="en" sz="1300"/>
              <a:t>The frequency cuts application for this case is</a:t>
            </a:r>
            <a:r>
              <a:rPr lang="en" sz="1300">
                <a:solidFill>
                  <a:schemeClr val="accent2"/>
                </a:solidFill>
              </a:rPr>
              <a:t> justified</a:t>
            </a:r>
            <a:r>
              <a:rPr lang="en" sz="1300"/>
              <a:t>! </a:t>
            </a:r>
            <a:endParaRPr sz="13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We can conclude that 40 Hz frequency cut is </a:t>
            </a:r>
            <a:r>
              <a:rPr lang="en" sz="1300">
                <a:solidFill>
                  <a:schemeClr val="accent2"/>
                </a:solidFill>
              </a:rPr>
              <a:t>more trustable </a:t>
            </a:r>
            <a:r>
              <a:rPr lang="en" sz="1300"/>
              <a:t>than the other posteriors.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Note that the variance of the expected deviations is high.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0" name="Google Shape;5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50" y="278800"/>
            <a:ext cx="4370724" cy="4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Future Work</a:t>
            </a:r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67" name="Google Shape;567;p41"/>
          <p:cNvSpPr txBox="1"/>
          <p:nvPr/>
        </p:nvSpPr>
        <p:spPr>
          <a:xfrm>
            <a:off x="760025" y="1272625"/>
            <a:ext cx="64869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Kappa-D deviation test provides a reliable and straightforward approach to identify the </a:t>
            </a:r>
            <a:r>
              <a:rPr lang="en" sz="1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more unbiased and informative choice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between frequency cuts and full-band signals.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test can be used on O4 data to make decision-making </a:t>
            </a: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more systematic.</a:t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However, generating a background for each detected event and running over 50 inferences per frequency limit with Bilby is computationally expensive. If DINGO results align with Bilby, we could </a:t>
            </a:r>
            <a:r>
              <a:rPr lang="en" sz="1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eliminate the need for Bilby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train a DINGO network using an ASD dataset for O4 data!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73" name="Google Shape;573;p42"/>
          <p:cNvSpPr/>
          <p:nvPr/>
        </p:nvSpPr>
        <p:spPr>
          <a:xfrm>
            <a:off x="1538625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2"/>
          <p:cNvSpPr/>
          <p:nvPr/>
        </p:nvSpPr>
        <p:spPr>
          <a:xfrm>
            <a:off x="3501808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2"/>
          <p:cNvSpPr/>
          <p:nvPr/>
        </p:nvSpPr>
        <p:spPr>
          <a:xfrm>
            <a:off x="5464992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2"/>
          <p:cNvSpPr/>
          <p:nvPr/>
        </p:nvSpPr>
        <p:spPr>
          <a:xfrm>
            <a:off x="7428200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/>
          <p:nvPr/>
        </p:nvSpPr>
        <p:spPr>
          <a:xfrm flipH="1">
            <a:off x="71242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DINGO network using a single ASD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8" name="Google Shape;578;p42"/>
          <p:cNvSpPr txBox="1"/>
          <p:nvPr/>
        </p:nvSpPr>
        <p:spPr>
          <a:xfrm flipH="1">
            <a:off x="2675621" y="186132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Integrating frequency masking to DINGO network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9" name="Google Shape;579;p42"/>
          <p:cNvSpPr txBox="1"/>
          <p:nvPr/>
        </p:nvSpPr>
        <p:spPr>
          <a:xfrm flipH="1">
            <a:off x="4638792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Applying frequency cuts to injections and infer them by Bilby and DINGO 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0" name="Google Shape;580;p42"/>
          <p:cNvSpPr txBox="1"/>
          <p:nvPr/>
        </p:nvSpPr>
        <p:spPr>
          <a:xfrm flipH="1">
            <a:off x="660197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Developing statistical methods to interpret the frequency cut posteriors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1" name="Google Shape;581;p42"/>
          <p:cNvCxnSpPr>
            <a:stCxn id="574" idx="3"/>
            <a:endCxn id="575" idx="1"/>
          </p:cNvCxnSpPr>
          <p:nvPr/>
        </p:nvCxnSpPr>
        <p:spPr>
          <a:xfrm>
            <a:off x="3678208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42"/>
          <p:cNvCxnSpPr>
            <a:stCxn id="575" idx="3"/>
            <a:endCxn id="576" idx="1"/>
          </p:cNvCxnSpPr>
          <p:nvPr/>
        </p:nvCxnSpPr>
        <p:spPr>
          <a:xfrm>
            <a:off x="5641392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42"/>
          <p:cNvCxnSpPr>
            <a:stCxn id="573" idx="2"/>
            <a:endCxn id="577" idx="0"/>
          </p:cNvCxnSpPr>
          <p:nvPr/>
        </p:nvCxnSpPr>
        <p:spPr>
          <a:xfrm>
            <a:off x="1626825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42"/>
          <p:cNvCxnSpPr>
            <a:stCxn id="574" idx="2"/>
            <a:endCxn id="578" idx="0"/>
          </p:cNvCxnSpPr>
          <p:nvPr/>
        </p:nvCxnSpPr>
        <p:spPr>
          <a:xfrm>
            <a:off x="3590008" y="1538100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42"/>
          <p:cNvCxnSpPr>
            <a:stCxn id="575" idx="2"/>
            <a:endCxn id="579" idx="0"/>
          </p:cNvCxnSpPr>
          <p:nvPr/>
        </p:nvCxnSpPr>
        <p:spPr>
          <a:xfrm>
            <a:off x="5553192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42"/>
          <p:cNvCxnSpPr>
            <a:stCxn id="576" idx="2"/>
            <a:endCxn id="580" idx="0"/>
          </p:cNvCxnSpPr>
          <p:nvPr/>
        </p:nvCxnSpPr>
        <p:spPr>
          <a:xfrm>
            <a:off x="7516400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7" name="Google Shape;587;p42"/>
          <p:cNvSpPr/>
          <p:nvPr/>
        </p:nvSpPr>
        <p:spPr>
          <a:xfrm>
            <a:off x="1538625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2"/>
          <p:cNvSpPr/>
          <p:nvPr/>
        </p:nvSpPr>
        <p:spPr>
          <a:xfrm>
            <a:off x="3501808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2"/>
          <p:cNvSpPr txBox="1"/>
          <p:nvPr/>
        </p:nvSpPr>
        <p:spPr>
          <a:xfrm flipH="1">
            <a:off x="712425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Comparing the results and testing DINGO’s reliability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0" name="Google Shape;590;p42"/>
          <p:cNvSpPr txBox="1"/>
          <p:nvPr/>
        </p:nvSpPr>
        <p:spPr>
          <a:xfrm flipH="1">
            <a:off x="2675600" y="3697025"/>
            <a:ext cx="18288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full DINGO network using an ASD dataset to analyze O4 data.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1" name="Google Shape;591;p42"/>
          <p:cNvSpPr txBox="1"/>
          <p:nvPr/>
        </p:nvSpPr>
        <p:spPr>
          <a:xfrm flipH="1">
            <a:off x="4638800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2" name="Google Shape;592;p42"/>
          <p:cNvCxnSpPr>
            <a:stCxn id="587" idx="3"/>
            <a:endCxn id="588" idx="1"/>
          </p:cNvCxnSpPr>
          <p:nvPr/>
        </p:nvCxnSpPr>
        <p:spPr>
          <a:xfrm>
            <a:off x="1715025" y="328435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42"/>
          <p:cNvCxnSpPr>
            <a:stCxn id="587" idx="2"/>
            <a:endCxn id="589" idx="0"/>
          </p:cNvCxnSpPr>
          <p:nvPr/>
        </p:nvCxnSpPr>
        <p:spPr>
          <a:xfrm>
            <a:off x="1626825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42"/>
          <p:cNvCxnSpPr>
            <a:stCxn id="588" idx="2"/>
            <a:endCxn id="590" idx="0"/>
          </p:cNvCxnSpPr>
          <p:nvPr/>
        </p:nvCxnSpPr>
        <p:spPr>
          <a:xfrm>
            <a:off x="3590008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42"/>
          <p:cNvCxnSpPr>
            <a:stCxn id="576" idx="3"/>
            <a:endCxn id="587" idx="1"/>
          </p:cNvCxnSpPr>
          <p:nvPr/>
        </p:nvCxnSpPr>
        <p:spPr>
          <a:xfrm flipH="1">
            <a:off x="1538600" y="1449900"/>
            <a:ext cx="6066000" cy="1834500"/>
          </a:xfrm>
          <a:prstGeom prst="bentConnector5">
            <a:avLst>
              <a:gd name="adj1" fmla="val -12908"/>
              <a:gd name="adj2" fmla="val 76192"/>
              <a:gd name="adj3" fmla="val 11320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6" name="Google Shape;596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cxnSp>
        <p:nvCxnSpPr>
          <p:cNvPr id="597" name="Google Shape;597;p42"/>
          <p:cNvCxnSpPr>
            <a:stCxn id="573" idx="3"/>
            <a:endCxn id="574" idx="1"/>
          </p:cNvCxnSpPr>
          <p:nvPr/>
        </p:nvCxnSpPr>
        <p:spPr>
          <a:xfrm>
            <a:off x="1715025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/>
          <p:nvPr/>
        </p:nvSpPr>
        <p:spPr>
          <a:xfrm>
            <a:off x="4676275" y="1537750"/>
            <a:ext cx="1848600" cy="92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3" name="Google Shape;603;p43"/>
          <p:cNvSpPr txBox="1">
            <a:spLocks noGrp="1"/>
          </p:cNvSpPr>
          <p:nvPr>
            <p:ph type="title"/>
          </p:nvPr>
        </p:nvSpPr>
        <p:spPr>
          <a:xfrm>
            <a:off x="436450" y="130000"/>
            <a:ext cx="4448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Acknowledgements</a:t>
            </a:r>
            <a:endParaRPr sz="3400"/>
          </a:p>
        </p:txBody>
      </p:sp>
      <p:sp>
        <p:nvSpPr>
          <p:cNvPr id="604" name="Google Shape;604;p43"/>
          <p:cNvSpPr txBox="1">
            <a:spLocks noGrp="1"/>
          </p:cNvSpPr>
          <p:nvPr>
            <p:ph type="subTitle" idx="1"/>
          </p:nvPr>
        </p:nvSpPr>
        <p:spPr>
          <a:xfrm>
            <a:off x="763400" y="1238200"/>
            <a:ext cx="4448100" cy="2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Special thanks to my mentors: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Lucy M. Thomas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Rhiannon Udall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Derek Davis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And thanks to DINGO developers.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This work was supported by: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The National Science Foundation Research Experience for Undergraduates (NSF REU) program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The LIGO Laboratory Summer Undergraduate Research Fellowship program (NSF LIGO)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nter"/>
                <a:ea typeface="Inter"/>
                <a:cs typeface="Inter"/>
                <a:sym typeface="Inter"/>
              </a:rPr>
              <a:t>The California Institute of Technology Student-Faculty Programs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05" name="Google Shape;605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606" name="Google Shape;6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426" y="1632600"/>
            <a:ext cx="1688202" cy="126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7975" y="3301100"/>
            <a:ext cx="1266149" cy="126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6225" y="536701"/>
            <a:ext cx="2587625" cy="6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5950" y="1552749"/>
            <a:ext cx="1848600" cy="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9999" y="2775525"/>
            <a:ext cx="1211351" cy="12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4"/>
          <p:cNvSpPr txBox="1">
            <a:spLocks noGrp="1"/>
          </p:cNvSpPr>
          <p:nvPr>
            <p:ph type="title"/>
          </p:nvPr>
        </p:nvSpPr>
        <p:spPr>
          <a:xfrm>
            <a:off x="1440450" y="1858125"/>
            <a:ext cx="6263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616" name="Google Shape;616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title" idx="2"/>
          </p:nvPr>
        </p:nvSpPr>
        <p:spPr>
          <a:xfrm>
            <a:off x="719990" y="1485883"/>
            <a:ext cx="640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title" idx="3"/>
          </p:nvPr>
        </p:nvSpPr>
        <p:spPr>
          <a:xfrm>
            <a:off x="719990" y="3071691"/>
            <a:ext cx="640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title" idx="4"/>
          </p:nvPr>
        </p:nvSpPr>
        <p:spPr>
          <a:xfrm>
            <a:off x="3395853" y="1485883"/>
            <a:ext cx="640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title" idx="5"/>
          </p:nvPr>
        </p:nvSpPr>
        <p:spPr>
          <a:xfrm>
            <a:off x="3395853" y="3071691"/>
            <a:ext cx="6402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title" idx="6"/>
          </p:nvPr>
        </p:nvSpPr>
        <p:spPr>
          <a:xfrm>
            <a:off x="6071690" y="1485883"/>
            <a:ext cx="640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subTitle" idx="1"/>
          </p:nvPr>
        </p:nvSpPr>
        <p:spPr>
          <a:xfrm>
            <a:off x="719990" y="2069875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subTitle" idx="8"/>
          </p:nvPr>
        </p:nvSpPr>
        <p:spPr>
          <a:xfrm>
            <a:off x="3395853" y="2069875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subTitle" idx="9"/>
          </p:nvPr>
        </p:nvSpPr>
        <p:spPr>
          <a:xfrm>
            <a:off x="6071700" y="2069875"/>
            <a:ext cx="2352300" cy="10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3"/>
          </p:nvPr>
        </p:nvSpPr>
        <p:spPr>
          <a:xfrm>
            <a:off x="719990" y="3655750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Future Work</a:t>
            </a:r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14"/>
          </p:nvPr>
        </p:nvSpPr>
        <p:spPr>
          <a:xfrm>
            <a:off x="3395853" y="3655750"/>
            <a:ext cx="2352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Sampling</a:t>
            </a:r>
            <a:endParaRPr/>
          </a:p>
        </p:txBody>
      </p:sp>
      <p:sp>
        <p:nvSpPr>
          <p:cNvPr id="622" name="Google Shape;622;p45"/>
          <p:cNvSpPr txBox="1">
            <a:spLocks noGrp="1"/>
          </p:cNvSpPr>
          <p:nvPr>
            <p:ph type="subTitle" idx="2"/>
          </p:nvPr>
        </p:nvSpPr>
        <p:spPr>
          <a:xfrm>
            <a:off x="891750" y="1223575"/>
            <a:ext cx="7360500" cy="20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 Monte Carlo method to estimate the properties of a distribution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How it works:</a:t>
            </a:r>
            <a:endParaRPr/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Sampling from a secondary distribution and assigns weights to these samples</a:t>
            </a:r>
            <a:r>
              <a:rPr lang="en" b="1">
                <a:solidFill>
                  <a:schemeClr val="accent2"/>
                </a:solidFill>
              </a:rPr>
              <a:t> to lower the variance.</a:t>
            </a:r>
            <a:endParaRPr b="1">
              <a:solidFill>
                <a:schemeClr val="accent2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b="1">
                <a:solidFill>
                  <a:schemeClr val="lt2"/>
                </a:solidFill>
              </a:rPr>
              <a:t>Emphasizing important values</a:t>
            </a:r>
            <a:r>
              <a:rPr lang="en"/>
              <a:t> by sampling them more frequently,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>
                <a:solidFill>
                  <a:schemeClr val="accent1"/>
                </a:solidFill>
              </a:rPr>
              <a:t>accuracy </a:t>
            </a:r>
            <a:r>
              <a:rPr lang="en"/>
              <a:t>is evaluated using “the effective number of samples”: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24" name="Google Shape;624;p45"/>
          <p:cNvSpPr txBox="1"/>
          <p:nvPr/>
        </p:nvSpPr>
        <p:spPr>
          <a:xfrm>
            <a:off x="4144375" y="3332025"/>
            <a:ext cx="33426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High weight variance reduces n_eff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Disproportionally high weights: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dominate the distribution 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n_eff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lead to undersampling.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5" name="Google Shape;625;p45"/>
          <p:cNvSpPr/>
          <p:nvPr/>
        </p:nvSpPr>
        <p:spPr>
          <a:xfrm>
            <a:off x="3536975" y="3460775"/>
            <a:ext cx="634800" cy="20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6" name="Google Shape;62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925" y="3285675"/>
            <a:ext cx="2160050" cy="5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Efficiency</a:t>
            </a:r>
            <a:endParaRPr/>
          </a:p>
        </p:txBody>
      </p:sp>
      <p:sp>
        <p:nvSpPr>
          <p:cNvPr id="632" name="Google Shape;632;p46"/>
          <p:cNvSpPr txBox="1">
            <a:spLocks noGrp="1"/>
          </p:cNvSpPr>
          <p:nvPr>
            <p:ph type="subTitle" idx="2"/>
          </p:nvPr>
        </p:nvSpPr>
        <p:spPr>
          <a:xfrm>
            <a:off x="892013" y="3616700"/>
            <a:ext cx="2522400" cy="14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widely scattered</a:t>
            </a:r>
            <a:endParaRPr sz="15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Samples should ideally align with the line!</a:t>
            </a:r>
            <a:endParaRPr sz="15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3" name="Google Shape;633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634" name="Google Shape;6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75" y="1094225"/>
            <a:ext cx="4077999" cy="252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175" y="1094225"/>
            <a:ext cx="2522475" cy="25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6"/>
          <p:cNvSpPr txBox="1"/>
          <p:nvPr/>
        </p:nvSpPr>
        <p:spPr>
          <a:xfrm>
            <a:off x="4523150" y="3745800"/>
            <a:ext cx="41574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low weights -&gt; contributing very little</a:t>
            </a:r>
            <a:endParaRPr sz="15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high weights -&gt; dominate as the effective samples</a:t>
            </a:r>
            <a:endParaRPr sz="15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Source Characterization </a:t>
            </a:r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05" name="Google Shape;305;p28"/>
          <p:cNvSpPr txBox="1"/>
          <p:nvPr/>
        </p:nvSpPr>
        <p:spPr>
          <a:xfrm>
            <a:off x="720000" y="1228450"/>
            <a:ext cx="628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Parameter Estimation for CBC: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Understanding the properties of merging compact objects using Bayes’ Theorem with GW strain data.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6" name="Google Shape;3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750" y="3109425"/>
            <a:ext cx="1792201" cy="56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28"/>
          <p:cNvCxnSpPr/>
          <p:nvPr/>
        </p:nvCxnSpPr>
        <p:spPr>
          <a:xfrm rot="10800000" flipH="1">
            <a:off x="2691550" y="3479825"/>
            <a:ext cx="495000" cy="291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8" name="Google Shape;308;p28"/>
          <p:cNvSpPr txBox="1"/>
          <p:nvPr/>
        </p:nvSpPr>
        <p:spPr>
          <a:xfrm>
            <a:off x="2003400" y="3695225"/>
            <a:ext cx="822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Posterior</a:t>
            </a:r>
            <a:endParaRPr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09" name="Google Shape;309;p28"/>
          <p:cNvCxnSpPr/>
          <p:nvPr/>
        </p:nvCxnSpPr>
        <p:spPr>
          <a:xfrm flipH="1">
            <a:off x="4176425" y="2817050"/>
            <a:ext cx="432900" cy="344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0" name="Google Shape;310;p28"/>
          <p:cNvSpPr txBox="1"/>
          <p:nvPr/>
        </p:nvSpPr>
        <p:spPr>
          <a:xfrm>
            <a:off x="4552350" y="2552300"/>
            <a:ext cx="9441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Likelihood</a:t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1" name="Google Shape;311;p28"/>
          <p:cNvCxnSpPr/>
          <p:nvPr/>
        </p:nvCxnSpPr>
        <p:spPr>
          <a:xfrm rot="10800000">
            <a:off x="4747775" y="3343425"/>
            <a:ext cx="391800" cy="31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2" name="Google Shape;312;p28"/>
          <p:cNvSpPr txBox="1"/>
          <p:nvPr/>
        </p:nvSpPr>
        <p:spPr>
          <a:xfrm>
            <a:off x="5085750" y="3542900"/>
            <a:ext cx="9441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Prior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3" name="Google Shape;313;p28"/>
          <p:cNvCxnSpPr/>
          <p:nvPr/>
        </p:nvCxnSpPr>
        <p:spPr>
          <a:xfrm rot="-5400000" flipH="1">
            <a:off x="3332325" y="3612475"/>
            <a:ext cx="618600" cy="335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14" name="Google Shape;314;p28"/>
          <p:cNvSpPr txBox="1"/>
          <p:nvPr/>
        </p:nvSpPr>
        <p:spPr>
          <a:xfrm>
            <a:off x="3342375" y="3972425"/>
            <a:ext cx="944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strain data</a:t>
            </a:r>
            <a:endParaRPr sz="1200">
              <a:solidFill>
                <a:srgbClr val="434343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2275575" y="2448425"/>
            <a:ext cx="11982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15 parameters</a:t>
            </a:r>
            <a:endParaRPr sz="1200">
              <a:solidFill>
                <a:srgbClr val="434343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6" name="Google Shape;316;p28"/>
          <p:cNvCxnSpPr/>
          <p:nvPr/>
        </p:nvCxnSpPr>
        <p:spPr>
          <a:xfrm rot="5400000" flipH="1">
            <a:off x="2775175" y="2709975"/>
            <a:ext cx="556800" cy="547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17" name="Google Shape;317;p28"/>
          <p:cNvSpPr txBox="1"/>
          <p:nvPr/>
        </p:nvSpPr>
        <p:spPr>
          <a:xfrm>
            <a:off x="5294925" y="2552000"/>
            <a:ext cx="4068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-&gt; Typical Noise Assumption: stationary and Gaussian</a:t>
            </a:r>
            <a:endParaRPr sz="13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604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323" name="Google Shape;323;p29"/>
          <p:cNvSpPr txBox="1">
            <a:spLocks noGrp="1"/>
          </p:cNvSpPr>
          <p:nvPr>
            <p:ph type="body" idx="1"/>
          </p:nvPr>
        </p:nvSpPr>
        <p:spPr>
          <a:xfrm>
            <a:off x="503475" y="1215750"/>
            <a:ext cx="36045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Glitches:</a:t>
            </a:r>
            <a:r>
              <a:rPr lang="en"/>
              <a:t> Noise transients that corrupt the signal and invalidate the noise assumptions necessary for typical GW source characterization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Frequency Cuts:</a:t>
            </a:r>
            <a:r>
              <a:rPr lang="en"/>
              <a:t> The  method to mitigate glitches by cutting off the frequency range where the glitch is present.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"/>
          <p:cNvSpPr txBox="1"/>
          <p:nvPr/>
        </p:nvSpPr>
        <p:spPr>
          <a:xfrm>
            <a:off x="345175" y="4410775"/>
            <a:ext cx="150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Fewer data points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5" name="Google Shape;325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26" name="Google Shape;326;p29"/>
          <p:cNvSpPr txBox="1"/>
          <p:nvPr/>
        </p:nvSpPr>
        <p:spPr>
          <a:xfrm>
            <a:off x="4810825" y="3279975"/>
            <a:ext cx="3803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signal becomes clearer, but we lose some information by reducing the number of frequency bins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2047800" y="4422925"/>
            <a:ext cx="186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less constrained model</a:t>
            </a:r>
            <a:endParaRPr/>
          </a:p>
        </p:txBody>
      </p:sp>
      <p:sp>
        <p:nvSpPr>
          <p:cNvPr id="328" name="Google Shape;328;p29"/>
          <p:cNvSpPr txBox="1"/>
          <p:nvPr/>
        </p:nvSpPr>
        <p:spPr>
          <a:xfrm>
            <a:off x="4114800" y="4419600"/>
            <a:ext cx="179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increased uncertainty </a:t>
            </a:r>
            <a:endParaRPr/>
          </a:p>
        </p:txBody>
      </p:sp>
      <p:sp>
        <p:nvSpPr>
          <p:cNvPr id="329" name="Google Shape;329;p29"/>
          <p:cNvSpPr txBox="1"/>
          <p:nvPr/>
        </p:nvSpPr>
        <p:spPr>
          <a:xfrm>
            <a:off x="6032100" y="4418075"/>
            <a:ext cx="306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broader, more prior-like,  less informative posterior distributions!</a:t>
            </a:r>
            <a:endParaRPr/>
          </a:p>
        </p:txBody>
      </p:sp>
      <p:sp>
        <p:nvSpPr>
          <p:cNvPr id="330" name="Google Shape;330;p29"/>
          <p:cNvSpPr/>
          <p:nvPr/>
        </p:nvSpPr>
        <p:spPr>
          <a:xfrm>
            <a:off x="1794675" y="4580525"/>
            <a:ext cx="255900" cy="7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1" name="Google Shape;331;p29"/>
          <p:cNvSpPr/>
          <p:nvPr/>
        </p:nvSpPr>
        <p:spPr>
          <a:xfrm>
            <a:off x="3852075" y="4580525"/>
            <a:ext cx="255900" cy="7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5833275" y="4580525"/>
            <a:ext cx="255900" cy="7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7833700" y="771725"/>
            <a:ext cx="1088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GW191109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351350" y="4082650"/>
            <a:ext cx="42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Based on the noise assumptions, what we expect:</a:t>
            </a:r>
            <a:endParaRPr sz="13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5" name="Google Shape;3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200" y="1052300"/>
            <a:ext cx="4447302" cy="2225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25" y="558225"/>
            <a:ext cx="3785774" cy="386471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4914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342" name="Google Shape;342;p30"/>
          <p:cNvSpPr txBox="1">
            <a:spLocks noGrp="1"/>
          </p:cNvSpPr>
          <p:nvPr>
            <p:ph type="body" idx="1"/>
          </p:nvPr>
        </p:nvSpPr>
        <p:spPr>
          <a:xfrm>
            <a:off x="34200" y="1063350"/>
            <a:ext cx="5013000" cy="3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However…. We observe a significantly different behavior for GW191109!</a:t>
            </a:r>
            <a:endParaRPr sz="18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</a:rPr>
              <a:t>Trusting Frequency Cuts vs. Full-Band Analysis?</a:t>
            </a:r>
            <a:endParaRPr sz="15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highlight>
                  <a:schemeClr val="accent2"/>
                </a:highlight>
              </a:rPr>
              <a:t>Need for a robust test to validate frequency cuts!</a:t>
            </a:r>
            <a:endParaRPr sz="1400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6486950" y="4479300"/>
            <a:ext cx="1177200" cy="12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6054539" y="4422937"/>
            <a:ext cx="2176319" cy="602216"/>
          </a:xfrm>
          <a:prstGeom prst="rect">
            <a:avLst/>
          </a:prstGeom>
          <a:solidFill>
            <a:srgbClr val="D7DFE5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χeff​ posterior is shifted!</a:t>
            </a:r>
            <a:endParaRPr sz="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5" name="Google Shape;345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cxnSp>
        <p:nvCxnSpPr>
          <p:cNvPr id="346" name="Google Shape;346;p30"/>
          <p:cNvCxnSpPr/>
          <p:nvPr/>
        </p:nvCxnSpPr>
        <p:spPr>
          <a:xfrm>
            <a:off x="4948700" y="2716950"/>
            <a:ext cx="1056600" cy="287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7" name="Google Shape;347;p30"/>
          <p:cNvSpPr txBox="1"/>
          <p:nvPr/>
        </p:nvSpPr>
        <p:spPr>
          <a:xfrm>
            <a:off x="4422800" y="2492550"/>
            <a:ext cx="59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20 Hz</a:t>
            </a:r>
            <a:endParaRPr sz="1100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8" name="Google Shape;348;p30"/>
          <p:cNvCxnSpPr>
            <a:stCxn id="349" idx="2"/>
          </p:cNvCxnSpPr>
          <p:nvPr/>
        </p:nvCxnSpPr>
        <p:spPr>
          <a:xfrm flipH="1">
            <a:off x="8298625" y="2616150"/>
            <a:ext cx="561300" cy="407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9" name="Google Shape;349;p30"/>
          <p:cNvSpPr txBox="1"/>
          <p:nvPr/>
        </p:nvSpPr>
        <p:spPr>
          <a:xfrm>
            <a:off x="8562625" y="2315550"/>
            <a:ext cx="59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40 Hz</a:t>
            </a:r>
            <a:endParaRPr sz="11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1538625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3501808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5464992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7428200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1"/>
          <p:cNvSpPr txBox="1"/>
          <p:nvPr/>
        </p:nvSpPr>
        <p:spPr>
          <a:xfrm flipH="1">
            <a:off x="71242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DINGO network using a single ASD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 flipH="1">
            <a:off x="2675621" y="186132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Integrating frequency masking to DINGO network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 flipH="1">
            <a:off x="4638792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Applying frequency cuts to injections and infer them by Bilby and DINGO 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 flipH="1">
            <a:off x="660197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Developing statistical methods to interpret the frequency cut posteriors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3" name="Google Shape;363;p31"/>
          <p:cNvCxnSpPr>
            <a:stCxn id="356" idx="3"/>
            <a:endCxn id="357" idx="1"/>
          </p:cNvCxnSpPr>
          <p:nvPr/>
        </p:nvCxnSpPr>
        <p:spPr>
          <a:xfrm>
            <a:off x="3678208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1"/>
          <p:cNvCxnSpPr>
            <a:stCxn id="357" idx="3"/>
            <a:endCxn id="358" idx="1"/>
          </p:cNvCxnSpPr>
          <p:nvPr/>
        </p:nvCxnSpPr>
        <p:spPr>
          <a:xfrm>
            <a:off x="5641392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1"/>
          <p:cNvCxnSpPr>
            <a:stCxn id="355" idx="2"/>
            <a:endCxn id="359" idx="0"/>
          </p:cNvCxnSpPr>
          <p:nvPr/>
        </p:nvCxnSpPr>
        <p:spPr>
          <a:xfrm>
            <a:off x="1626825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31"/>
          <p:cNvCxnSpPr>
            <a:stCxn id="356" idx="2"/>
            <a:endCxn id="360" idx="0"/>
          </p:cNvCxnSpPr>
          <p:nvPr/>
        </p:nvCxnSpPr>
        <p:spPr>
          <a:xfrm>
            <a:off x="3590008" y="1538100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1"/>
          <p:cNvCxnSpPr>
            <a:stCxn id="357" idx="2"/>
            <a:endCxn id="361" idx="0"/>
          </p:cNvCxnSpPr>
          <p:nvPr/>
        </p:nvCxnSpPr>
        <p:spPr>
          <a:xfrm>
            <a:off x="5553192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1"/>
          <p:cNvCxnSpPr>
            <a:stCxn id="358" idx="2"/>
            <a:endCxn id="362" idx="0"/>
          </p:cNvCxnSpPr>
          <p:nvPr/>
        </p:nvCxnSpPr>
        <p:spPr>
          <a:xfrm>
            <a:off x="7516400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31"/>
          <p:cNvSpPr/>
          <p:nvPr/>
        </p:nvSpPr>
        <p:spPr>
          <a:xfrm>
            <a:off x="1538625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1"/>
          <p:cNvSpPr/>
          <p:nvPr/>
        </p:nvSpPr>
        <p:spPr>
          <a:xfrm>
            <a:off x="3501808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1"/>
          <p:cNvSpPr txBox="1"/>
          <p:nvPr/>
        </p:nvSpPr>
        <p:spPr>
          <a:xfrm flipH="1">
            <a:off x="712425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Comparing the results and testing DINGO’s reliability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 flipH="1">
            <a:off x="2675600" y="3697025"/>
            <a:ext cx="18288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full DINGO network using an ASD dataset to analyze O4 data.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 flipH="1">
            <a:off x="4638800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4" name="Google Shape;374;p31"/>
          <p:cNvCxnSpPr>
            <a:stCxn id="369" idx="3"/>
            <a:endCxn id="370" idx="1"/>
          </p:cNvCxnSpPr>
          <p:nvPr/>
        </p:nvCxnSpPr>
        <p:spPr>
          <a:xfrm>
            <a:off x="1715025" y="328435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31"/>
          <p:cNvCxnSpPr>
            <a:stCxn id="369" idx="2"/>
            <a:endCxn id="371" idx="0"/>
          </p:cNvCxnSpPr>
          <p:nvPr/>
        </p:nvCxnSpPr>
        <p:spPr>
          <a:xfrm>
            <a:off x="1626825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31"/>
          <p:cNvCxnSpPr>
            <a:stCxn id="370" idx="2"/>
            <a:endCxn id="372" idx="0"/>
          </p:cNvCxnSpPr>
          <p:nvPr/>
        </p:nvCxnSpPr>
        <p:spPr>
          <a:xfrm>
            <a:off x="3590008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31"/>
          <p:cNvCxnSpPr>
            <a:stCxn id="358" idx="3"/>
            <a:endCxn id="369" idx="1"/>
          </p:cNvCxnSpPr>
          <p:nvPr/>
        </p:nvCxnSpPr>
        <p:spPr>
          <a:xfrm flipH="1">
            <a:off x="1538600" y="1449900"/>
            <a:ext cx="6066000" cy="1834500"/>
          </a:xfrm>
          <a:prstGeom prst="bentConnector5">
            <a:avLst>
              <a:gd name="adj1" fmla="val -12908"/>
              <a:gd name="adj2" fmla="val 76192"/>
              <a:gd name="adj3" fmla="val 11320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379" name="Google Shape;379;p31"/>
          <p:cNvCxnSpPr>
            <a:stCxn id="355" idx="3"/>
            <a:endCxn id="356" idx="1"/>
          </p:cNvCxnSpPr>
          <p:nvPr/>
        </p:nvCxnSpPr>
        <p:spPr>
          <a:xfrm>
            <a:off x="1715025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0" name="Google Shape;380;p31"/>
          <p:cNvSpPr/>
          <p:nvPr/>
        </p:nvSpPr>
        <p:spPr>
          <a:xfrm>
            <a:off x="1429425" y="1281600"/>
            <a:ext cx="3948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DINGO Network</a:t>
            </a:r>
            <a:endParaRPr/>
          </a:p>
        </p:txBody>
      </p:sp>
      <p:sp>
        <p:nvSpPr>
          <p:cNvPr id="386" name="Google Shape;386;p32"/>
          <p:cNvSpPr txBox="1"/>
          <p:nvPr/>
        </p:nvSpPr>
        <p:spPr>
          <a:xfrm>
            <a:off x="4542150" y="1317850"/>
            <a:ext cx="4107000" cy="3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Neural Posterior Estimator performing </a:t>
            </a:r>
            <a:r>
              <a:rPr lang="en" sz="16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fast </a:t>
            </a: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likelihood-free inference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Simulation-based</a:t>
            </a: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training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q(θ|d) ≈ p(θ|d), an </a:t>
            </a:r>
            <a:r>
              <a:rPr lang="en" sz="1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approximation </a:t>
            </a: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 the true posterior!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rgbClr val="49A2C6"/>
                </a:solidFill>
                <a:latin typeface="Raleway"/>
                <a:ea typeface="Raleway"/>
                <a:cs typeface="Raleway"/>
                <a:sym typeface="Raleway"/>
              </a:rPr>
              <a:t>Importance Sampling</a:t>
            </a: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used to enhance estimation accuracy 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7" name="Google Shape;387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88" name="Google Shape;388;p32"/>
          <p:cNvPicPr preferRelativeResize="0"/>
          <p:nvPr/>
        </p:nvPicPr>
        <p:blipFill rotWithShape="1">
          <a:blip r:embed="rId3">
            <a:alphaModFix/>
          </a:blip>
          <a:srcRect l="49880" t="17415" r="13396" b="43011"/>
          <a:stretch/>
        </p:blipFill>
        <p:spPr>
          <a:xfrm>
            <a:off x="719999" y="1264076"/>
            <a:ext cx="3509951" cy="212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2"/>
          <p:cNvSpPr txBox="1"/>
          <p:nvPr/>
        </p:nvSpPr>
        <p:spPr>
          <a:xfrm>
            <a:off x="625500" y="3372150"/>
            <a:ext cx="1044900" cy="2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Dax+ 2021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5" name="Google Shape;395;p33"/>
          <p:cNvSpPr/>
          <p:nvPr/>
        </p:nvSpPr>
        <p:spPr>
          <a:xfrm>
            <a:off x="1538625" y="1361700"/>
            <a:ext cx="176400" cy="176400"/>
          </a:xfrm>
          <a:prstGeom prst="rect">
            <a:avLst/>
          </a:prstGeom>
          <a:solidFill>
            <a:srgbClr val="40404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3"/>
          <p:cNvSpPr/>
          <p:nvPr/>
        </p:nvSpPr>
        <p:spPr>
          <a:xfrm>
            <a:off x="3501808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3"/>
          <p:cNvSpPr/>
          <p:nvPr/>
        </p:nvSpPr>
        <p:spPr>
          <a:xfrm>
            <a:off x="5464992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3"/>
          <p:cNvSpPr/>
          <p:nvPr/>
        </p:nvSpPr>
        <p:spPr>
          <a:xfrm>
            <a:off x="7428200" y="136170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3"/>
          <p:cNvSpPr txBox="1"/>
          <p:nvPr/>
        </p:nvSpPr>
        <p:spPr>
          <a:xfrm flipH="1">
            <a:off x="71242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DINGO network using a single ASD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p33"/>
          <p:cNvSpPr txBox="1"/>
          <p:nvPr/>
        </p:nvSpPr>
        <p:spPr>
          <a:xfrm flipH="1">
            <a:off x="2675621" y="186132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Integrating frequency masking to DINGO network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1" name="Google Shape;401;p33"/>
          <p:cNvSpPr txBox="1"/>
          <p:nvPr/>
        </p:nvSpPr>
        <p:spPr>
          <a:xfrm flipH="1">
            <a:off x="4638792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Applying frequency cuts to injections and infer them by Bilby and DINGO 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p33"/>
          <p:cNvSpPr txBox="1"/>
          <p:nvPr/>
        </p:nvSpPr>
        <p:spPr>
          <a:xfrm flipH="1">
            <a:off x="6601975" y="1862575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Developing statistical methods to interpret the frequency cut posteriors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3" name="Google Shape;403;p33"/>
          <p:cNvCxnSpPr>
            <a:stCxn id="396" idx="3"/>
            <a:endCxn id="397" idx="1"/>
          </p:cNvCxnSpPr>
          <p:nvPr/>
        </p:nvCxnSpPr>
        <p:spPr>
          <a:xfrm>
            <a:off x="3678208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33"/>
          <p:cNvCxnSpPr>
            <a:stCxn id="397" idx="3"/>
            <a:endCxn id="398" idx="1"/>
          </p:cNvCxnSpPr>
          <p:nvPr/>
        </p:nvCxnSpPr>
        <p:spPr>
          <a:xfrm>
            <a:off x="5641392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33"/>
          <p:cNvCxnSpPr>
            <a:stCxn id="395" idx="2"/>
            <a:endCxn id="399" idx="0"/>
          </p:cNvCxnSpPr>
          <p:nvPr/>
        </p:nvCxnSpPr>
        <p:spPr>
          <a:xfrm>
            <a:off x="1626825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33"/>
          <p:cNvCxnSpPr>
            <a:stCxn id="396" idx="2"/>
            <a:endCxn id="400" idx="0"/>
          </p:cNvCxnSpPr>
          <p:nvPr/>
        </p:nvCxnSpPr>
        <p:spPr>
          <a:xfrm>
            <a:off x="3590008" y="1538100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33"/>
          <p:cNvCxnSpPr>
            <a:stCxn id="397" idx="2"/>
            <a:endCxn id="401" idx="0"/>
          </p:cNvCxnSpPr>
          <p:nvPr/>
        </p:nvCxnSpPr>
        <p:spPr>
          <a:xfrm>
            <a:off x="5553192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33"/>
          <p:cNvCxnSpPr>
            <a:stCxn id="398" idx="2"/>
            <a:endCxn id="402" idx="0"/>
          </p:cNvCxnSpPr>
          <p:nvPr/>
        </p:nvCxnSpPr>
        <p:spPr>
          <a:xfrm>
            <a:off x="7516400" y="15381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33"/>
          <p:cNvSpPr/>
          <p:nvPr/>
        </p:nvSpPr>
        <p:spPr>
          <a:xfrm>
            <a:off x="1538625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"/>
          <p:cNvSpPr/>
          <p:nvPr/>
        </p:nvSpPr>
        <p:spPr>
          <a:xfrm>
            <a:off x="3501808" y="3196150"/>
            <a:ext cx="176400" cy="17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 txBox="1"/>
          <p:nvPr/>
        </p:nvSpPr>
        <p:spPr>
          <a:xfrm flipH="1">
            <a:off x="712425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Comparing the results and testing DINGO’s reliability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2" name="Google Shape;412;p33"/>
          <p:cNvSpPr txBox="1"/>
          <p:nvPr/>
        </p:nvSpPr>
        <p:spPr>
          <a:xfrm flipH="1">
            <a:off x="2675600" y="3697025"/>
            <a:ext cx="18288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the full DINGO network using an ASD dataset to analyze O4 data.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 flipH="1">
            <a:off x="4638800" y="3697025"/>
            <a:ext cx="1828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14" name="Google Shape;414;p33"/>
          <p:cNvCxnSpPr>
            <a:stCxn id="409" idx="3"/>
            <a:endCxn id="410" idx="1"/>
          </p:cNvCxnSpPr>
          <p:nvPr/>
        </p:nvCxnSpPr>
        <p:spPr>
          <a:xfrm>
            <a:off x="1715025" y="328435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33"/>
          <p:cNvCxnSpPr>
            <a:stCxn id="409" idx="2"/>
            <a:endCxn id="411" idx="0"/>
          </p:cNvCxnSpPr>
          <p:nvPr/>
        </p:nvCxnSpPr>
        <p:spPr>
          <a:xfrm>
            <a:off x="1626825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33"/>
          <p:cNvCxnSpPr>
            <a:stCxn id="410" idx="2"/>
            <a:endCxn id="412" idx="0"/>
          </p:cNvCxnSpPr>
          <p:nvPr/>
        </p:nvCxnSpPr>
        <p:spPr>
          <a:xfrm>
            <a:off x="3590008" y="337255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33"/>
          <p:cNvCxnSpPr>
            <a:stCxn id="398" idx="3"/>
            <a:endCxn id="409" idx="1"/>
          </p:cNvCxnSpPr>
          <p:nvPr/>
        </p:nvCxnSpPr>
        <p:spPr>
          <a:xfrm flipH="1">
            <a:off x="1538600" y="1449900"/>
            <a:ext cx="6066000" cy="1834500"/>
          </a:xfrm>
          <a:prstGeom prst="bentConnector5">
            <a:avLst>
              <a:gd name="adj1" fmla="val -12908"/>
              <a:gd name="adj2" fmla="val 76192"/>
              <a:gd name="adj3" fmla="val 11320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419" name="Google Shape;419;p33"/>
          <p:cNvCxnSpPr>
            <a:stCxn id="395" idx="3"/>
            <a:endCxn id="396" idx="1"/>
          </p:cNvCxnSpPr>
          <p:nvPr/>
        </p:nvCxnSpPr>
        <p:spPr>
          <a:xfrm>
            <a:off x="1715025" y="1449900"/>
            <a:ext cx="178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Google Shape;420;p33"/>
          <p:cNvSpPr/>
          <p:nvPr/>
        </p:nvSpPr>
        <p:spPr>
          <a:xfrm>
            <a:off x="3410625" y="1281600"/>
            <a:ext cx="394800" cy="39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"/>
          <p:cNvSpPr txBox="1">
            <a:spLocks noGrp="1"/>
          </p:cNvSpPr>
          <p:nvPr>
            <p:ph type="title"/>
          </p:nvPr>
        </p:nvSpPr>
        <p:spPr>
          <a:xfrm>
            <a:off x="720000" y="458725"/>
            <a:ext cx="7836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Cuts Integration to DINGO</a:t>
            </a:r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27" name="Google Shape;427;p34"/>
          <p:cNvPicPr preferRelativeResize="0"/>
          <p:nvPr/>
        </p:nvPicPr>
        <p:blipFill rotWithShape="1">
          <a:blip r:embed="rId3">
            <a:alphaModFix/>
          </a:blip>
          <a:srcRect r="18146"/>
          <a:stretch/>
        </p:blipFill>
        <p:spPr>
          <a:xfrm>
            <a:off x="2574900" y="1253875"/>
            <a:ext cx="3261425" cy="7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4"/>
          <p:cNvPicPr preferRelativeResize="0"/>
          <p:nvPr/>
        </p:nvPicPr>
        <p:blipFill rotWithShape="1">
          <a:blip r:embed="rId4">
            <a:alphaModFix/>
          </a:blip>
          <a:srcRect r="1019" b="8466"/>
          <a:stretch/>
        </p:blipFill>
        <p:spPr>
          <a:xfrm>
            <a:off x="2608575" y="2739675"/>
            <a:ext cx="3261426" cy="6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4"/>
          <p:cNvPicPr preferRelativeResize="0"/>
          <p:nvPr/>
        </p:nvPicPr>
        <p:blipFill rotWithShape="1">
          <a:blip r:embed="rId5">
            <a:alphaModFix/>
          </a:blip>
          <a:srcRect l="5598" t="10528" r="22987" b="8479"/>
          <a:stretch/>
        </p:blipFill>
        <p:spPr>
          <a:xfrm>
            <a:off x="3275100" y="4166900"/>
            <a:ext cx="1949675" cy="5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4"/>
          <p:cNvPicPr preferRelativeResize="0"/>
          <p:nvPr/>
        </p:nvPicPr>
        <p:blipFill rotWithShape="1">
          <a:blip r:embed="rId6">
            <a:alphaModFix/>
          </a:blip>
          <a:srcRect l="5472" r="4817"/>
          <a:stretch/>
        </p:blipFill>
        <p:spPr>
          <a:xfrm>
            <a:off x="4717009" y="2209426"/>
            <a:ext cx="1522871" cy="21896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4"/>
          <p:cNvSpPr/>
          <p:nvPr/>
        </p:nvSpPr>
        <p:spPr>
          <a:xfrm>
            <a:off x="4392512" y="3633239"/>
            <a:ext cx="169200" cy="29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2" name="Google Shape;432;p34"/>
          <p:cNvSpPr txBox="1"/>
          <p:nvPr/>
        </p:nvSpPr>
        <p:spPr>
          <a:xfrm>
            <a:off x="2719031" y="2121704"/>
            <a:ext cx="16347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highlight>
                  <a:schemeClr val="dk2"/>
                </a:highlight>
                <a:latin typeface="Raleway"/>
                <a:ea typeface="Raleway"/>
                <a:cs typeface="Raleway"/>
                <a:sym typeface="Raleway"/>
              </a:rPr>
              <a:t>Frequency Masking</a:t>
            </a:r>
            <a:endParaRPr sz="1200">
              <a:solidFill>
                <a:schemeClr val="accent2"/>
              </a:solidFill>
              <a:highlight>
                <a:schemeClr val="dk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p34"/>
          <p:cNvSpPr/>
          <p:nvPr/>
        </p:nvSpPr>
        <p:spPr>
          <a:xfrm>
            <a:off x="4392512" y="2164144"/>
            <a:ext cx="169200" cy="29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2701879" y="3587882"/>
            <a:ext cx="170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highlight>
                  <a:schemeClr val="dk2"/>
                </a:highlight>
                <a:latin typeface="Raleway"/>
                <a:ea typeface="Raleway"/>
                <a:cs typeface="Raleway"/>
                <a:sym typeface="Raleway"/>
              </a:rPr>
              <a:t>Embedding Network</a:t>
            </a:r>
            <a:endParaRPr>
              <a:solidFill>
                <a:schemeClr val="accent2"/>
              </a:solidFill>
              <a:highlight>
                <a:schemeClr val="dk2"/>
              </a:highlight>
            </a:endParaRPr>
          </a:p>
        </p:txBody>
      </p:sp>
      <p:cxnSp>
        <p:nvCxnSpPr>
          <p:cNvPr id="435" name="Google Shape;435;p34"/>
          <p:cNvCxnSpPr/>
          <p:nvPr/>
        </p:nvCxnSpPr>
        <p:spPr>
          <a:xfrm rot="10800000" flipH="1">
            <a:off x="2236022" y="3344203"/>
            <a:ext cx="414300" cy="136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6" name="Google Shape;436;p34"/>
          <p:cNvCxnSpPr>
            <a:stCxn id="437" idx="1"/>
          </p:cNvCxnSpPr>
          <p:nvPr/>
        </p:nvCxnSpPr>
        <p:spPr>
          <a:xfrm rot="10800000">
            <a:off x="5782938" y="3321354"/>
            <a:ext cx="217800" cy="3597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8" name="Google Shape;438;p34"/>
          <p:cNvSpPr txBox="1"/>
          <p:nvPr/>
        </p:nvSpPr>
        <p:spPr>
          <a:xfrm>
            <a:off x="1818319" y="3362312"/>
            <a:ext cx="557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f_min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34"/>
          <p:cNvSpPr txBox="1"/>
          <p:nvPr/>
        </p:nvSpPr>
        <p:spPr>
          <a:xfrm>
            <a:off x="6000738" y="3516954"/>
            <a:ext cx="6735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f_max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9" name="Google Shape;439;p34"/>
          <p:cNvCxnSpPr/>
          <p:nvPr/>
        </p:nvCxnSpPr>
        <p:spPr>
          <a:xfrm rot="10800000" flipH="1">
            <a:off x="2398804" y="3353322"/>
            <a:ext cx="876300" cy="430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0" name="Google Shape;440;p34"/>
          <p:cNvSpPr txBox="1"/>
          <p:nvPr/>
        </p:nvSpPr>
        <p:spPr>
          <a:xfrm>
            <a:off x="1653225" y="3671595"/>
            <a:ext cx="1041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f_min_upper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1" name="Google Shape;441;p34"/>
          <p:cNvCxnSpPr/>
          <p:nvPr/>
        </p:nvCxnSpPr>
        <p:spPr>
          <a:xfrm rot="10800000">
            <a:off x="5453146" y="3362337"/>
            <a:ext cx="538800" cy="5829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2" name="Google Shape;442;p34"/>
          <p:cNvSpPr txBox="1"/>
          <p:nvPr/>
        </p:nvSpPr>
        <p:spPr>
          <a:xfrm>
            <a:off x="5923286" y="3826237"/>
            <a:ext cx="11142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f_max_lower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p34"/>
          <p:cNvSpPr txBox="1"/>
          <p:nvPr/>
        </p:nvSpPr>
        <p:spPr>
          <a:xfrm>
            <a:off x="5901800" y="1429725"/>
            <a:ext cx="2020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 frequency bins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4" name="Google Shape;444;p34"/>
          <p:cNvSpPr txBox="1"/>
          <p:nvPr/>
        </p:nvSpPr>
        <p:spPr>
          <a:xfrm>
            <a:off x="5216000" y="4325325"/>
            <a:ext cx="1320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128 dimensions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k Gradient Pitch Deck by Slidesgo">
  <a:themeElements>
    <a:clrScheme name="Simple Light">
      <a:dk1>
        <a:srgbClr val="FFFFFF"/>
      </a:dk1>
      <a:lt1>
        <a:srgbClr val="191919"/>
      </a:lt1>
      <a:dk2>
        <a:srgbClr val="0044B8"/>
      </a:dk2>
      <a:lt2>
        <a:srgbClr val="00B47E"/>
      </a:lt2>
      <a:accent1>
        <a:srgbClr val="88AFF1"/>
      </a:accent1>
      <a:accent2>
        <a:srgbClr val="B6DED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On-screen Show (16:9)</PresentationFormat>
  <Paragraphs>215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Inter</vt:lpstr>
      <vt:lpstr>Raleway</vt:lpstr>
      <vt:lpstr>Raleway Light</vt:lpstr>
      <vt:lpstr>PT Sans</vt:lpstr>
      <vt:lpstr>Arial</vt:lpstr>
      <vt:lpstr>Roboto</vt:lpstr>
      <vt:lpstr>Nunito Light</vt:lpstr>
      <vt:lpstr>Dark Gradient Pitch Deck by Slidesgo</vt:lpstr>
      <vt:lpstr>Decoding the Effects of Varying Frequency Bands on GW Source Characterization</vt:lpstr>
      <vt:lpstr>Overview</vt:lpstr>
      <vt:lpstr>GW Source Characterization </vt:lpstr>
      <vt:lpstr>Motivation</vt:lpstr>
      <vt:lpstr>Motivation</vt:lpstr>
      <vt:lpstr>Roadmap</vt:lpstr>
      <vt:lpstr>Overview of DINGO Network</vt:lpstr>
      <vt:lpstr>Roadmap</vt:lpstr>
      <vt:lpstr>Frequency Cuts Integration to DINGO</vt:lpstr>
      <vt:lpstr>Roadmap</vt:lpstr>
      <vt:lpstr>DINGO Results -Current Status</vt:lpstr>
      <vt:lpstr>Roadmap</vt:lpstr>
      <vt:lpstr>Kappa-D Testing</vt:lpstr>
      <vt:lpstr>PowerPoint Presentation</vt:lpstr>
      <vt:lpstr>PowerPoint Presentation</vt:lpstr>
      <vt:lpstr>Conclusions and Future Work</vt:lpstr>
      <vt:lpstr>Roadmap</vt:lpstr>
      <vt:lpstr>Acknowledgements</vt:lpstr>
      <vt:lpstr>Appendix</vt:lpstr>
      <vt:lpstr>Importance Sampling</vt:lpstr>
      <vt:lpstr>Sampling Efficiency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the Effects of Varying Frequency Bands on GW Source Characterization</dc:title>
  <cp:lastModifiedBy>Microsoft account</cp:lastModifiedBy>
  <cp:revision>1</cp:revision>
  <dcterms:modified xsi:type="dcterms:W3CDTF">2024-08-23T16:17:34Z</dcterms:modified>
</cp:coreProperties>
</file>