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8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20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7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1.xml"/>
  <Override ContentType="application/vnd.openxmlformats-officedocument.presentationml.slide+xml" PartName="/ppt/slides/slide1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slide+xml" PartName="/ppt/slides/slide15.xml"/>
  <Override ContentType="application/vnd.openxmlformats-officedocument.presentationml.slide+xml" PartName="/ppt/slides/slide12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16.xml"/>
  <Override ContentType="application/vnd.openxmlformats-officedocument.presentationml.slide+xml" PartName="/ppt/slides/slide8.xml"/>
  <Override ContentType="application/vnd.openxmlformats-officedocument.presentationml.slide+xml" PartName="/ppt/slides/slide14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6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</p:sldIdLst>
  <p:sldSz cy="5143500" cx="9144000"/>
  <p:notesSz cx="6858000" cy="9144000"/>
  <p:embeddedFontLst>
    <p:embeddedFont>
      <p:font typeface="Montserrat"/>
      <p:regular r:id="rId22"/>
      <p:bold r:id="rId23"/>
      <p:italic r:id="rId24"/>
      <p:boldItalic r:id="rId25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slide" Target="slides/slide15.xml"/><Relationship Id="rId22" Type="http://schemas.openxmlformats.org/officeDocument/2006/relationships/font" Target="fonts/Montserrat-regular.fntdata"/><Relationship Id="rId21" Type="http://schemas.openxmlformats.org/officeDocument/2006/relationships/slide" Target="slides/slide16.xml"/><Relationship Id="rId24" Type="http://schemas.openxmlformats.org/officeDocument/2006/relationships/font" Target="fonts/Montserrat-italic.fntdata"/><Relationship Id="rId23" Type="http://schemas.openxmlformats.org/officeDocument/2006/relationships/font" Target="fonts/Montserrat-bold.fntdata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25" Type="http://schemas.openxmlformats.org/officeDocument/2006/relationships/font" Target="fonts/Montserrat-boldItalic.fntdata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19" Type="http://schemas.openxmlformats.org/officeDocument/2006/relationships/slide" Target="slides/slide14.xml"/><Relationship Id="rId18" Type="http://schemas.openxmlformats.org/officeDocument/2006/relationships/slide" Target="slides/slide1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indent="-298450" lvl="1" marL="9144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indent="-298450" lvl="2" marL="13716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indent="-298450" lvl="3" marL="18288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indent="-298450" lvl="4" marL="22860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indent="-298450" lvl="5" marL="27432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indent="-298450" lvl="6" marL="32004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indent="-298450" lvl="7" marL="36576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indent="-298450" lvl="8" marL="41148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9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Google Shape;150;p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1" name="Google Shape;151;p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5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g27829cbe716_0_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7" name="Google Shape;157;g27829cbe716_0_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0" name="Shape 1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1" name="Google Shape;171;g27829cbe716_0_4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2" name="Google Shape;172;g27829cbe716_0_4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4" name="Shape 1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Google Shape;185;g27829cbe716_0_1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6" name="Google Shape;186;g27829cbe716_0_1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90" name="Shape 1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" name="Google Shape;191;g27829cbe716_0_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92" name="Google Shape;192;g27829cbe716_0_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09" name="Shape 2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" name="Google Shape;210;g27829cbe716_0_3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1" name="Google Shape;211;g27829cbe716_0_3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16" name="Shape 2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" name="Google Shape;217;g27829cbe716_0_1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8" name="Google Shape;218;g27829cbe716_0_1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2" name="Shape 2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Google Shape;223;g27829cbe716_0_2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4" name="Google Shape;224;g27829cbe716_0_2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8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Google Shape;229;g27829cbe716_0_11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0" name="Google Shape;230;g27829cbe716_0_11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35" name="Shape 2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" name="Google Shape;236;g2f4f5e7b839_0_14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7" name="Google Shape;237;g2f4f5e7b839_0_14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43" name="Shape 2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4" name="Google Shape;244;g27829cbe716_0_9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5" name="Google Shape;245;g27829cbe716_0_9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0" name="Shape 2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1" name="Google Shape;251;g27829cbe716_0_10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2" name="Google Shape;252;g27829cbe716_0_10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7" name="Shape 2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Google Shape;258;g27829cbe716_0_10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9" name="Google Shape;259;g27829cbe716_0_10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64" name="Shape 2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5" name="Google Shape;265;g27829cbe716_0_8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6" name="Google Shape;266;g27829cbe716_0_8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71" name="Shape 2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" name="Google Shape;272;g27829cbe716_0_2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3" name="Google Shape;273;g27829cbe716_0_2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77" name="Shape 2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8" name="Google Shape;278;g2f4f5e7b839_0_20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9" name="Google Shape;279;g2f4f5e7b839_0_20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Relationship Id="rId3" Type="http://schemas.openxmlformats.org/officeDocument/2006/relationships/image" Target="../media/image2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11" name="Shape 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TitleHD.png" id="12" name="Google Shape;12;p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3" name="Google Shape;13;p2"/>
          <p:cNvSpPr txBox="1"/>
          <p:nvPr>
            <p:ph type="ctrTitle"/>
          </p:nvPr>
        </p:nvSpPr>
        <p:spPr>
          <a:xfrm>
            <a:off x="2971799" y="1473200"/>
            <a:ext cx="5398200" cy="18162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Calibri"/>
              <a:buNone/>
              <a:defRPr sz="36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4" name="Google Shape;14;p2"/>
          <p:cNvSpPr txBox="1"/>
          <p:nvPr>
            <p:ph idx="1" type="subTitle"/>
          </p:nvPr>
        </p:nvSpPr>
        <p:spPr>
          <a:xfrm>
            <a:off x="2971799" y="3289299"/>
            <a:ext cx="5398200" cy="10542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400"/>
              <a:buNone/>
              <a:defRPr sz="1400" cap="none">
                <a:solidFill>
                  <a:schemeClr val="lt1"/>
                </a:solidFill>
              </a:defRPr>
            </a:lvl1pPr>
            <a:lvl2pPr lvl="1" algn="ctr">
              <a:spcBef>
                <a:spcPts val="800"/>
              </a:spcBef>
              <a:spcAft>
                <a:spcPts val="0"/>
              </a:spcAft>
              <a:buSzPts val="1200"/>
              <a:buNone/>
              <a:defRPr>
                <a:solidFill>
                  <a:schemeClr val="lt1"/>
                </a:solidFill>
              </a:defRPr>
            </a:lvl2pPr>
            <a:lvl3pPr lvl="2" algn="ctr">
              <a:spcBef>
                <a:spcPts val="800"/>
              </a:spcBef>
              <a:spcAft>
                <a:spcPts val="0"/>
              </a:spcAft>
              <a:buSzPts val="1100"/>
              <a:buNone/>
              <a:defRPr>
                <a:solidFill>
                  <a:schemeClr val="lt1"/>
                </a:solidFill>
              </a:defRPr>
            </a:lvl3pPr>
            <a:lvl4pPr lvl="3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4pPr>
            <a:lvl5pPr lvl="4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5pPr>
            <a:lvl6pPr lvl="5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6pPr>
            <a:lvl7pPr lvl="6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7pPr>
            <a:lvl8pPr lvl="7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8pPr>
            <a:lvl9pPr lvl="8" algn="ctr">
              <a:spcBef>
                <a:spcPts val="800"/>
              </a:spcBef>
              <a:spcAft>
                <a:spcPts val="800"/>
              </a:spcAft>
              <a:buSzPts val="900"/>
              <a:buNone/>
              <a:defRPr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5" name="Google Shape;15;p2"/>
          <p:cNvSpPr txBox="1"/>
          <p:nvPr>
            <p:ph idx="10" type="dt"/>
          </p:nvPr>
        </p:nvSpPr>
        <p:spPr>
          <a:xfrm>
            <a:off x="6699418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6" name="Google Shape;16;p2"/>
          <p:cNvSpPr txBox="1"/>
          <p:nvPr>
            <p:ph idx="11" type="ftr"/>
          </p:nvPr>
        </p:nvSpPr>
        <p:spPr>
          <a:xfrm>
            <a:off x="2971799" y="4402931"/>
            <a:ext cx="36705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7" name="Google Shape;17;p2"/>
          <p:cNvSpPr txBox="1"/>
          <p:nvPr>
            <p:ph idx="12" type="sldNum"/>
          </p:nvPr>
        </p:nvSpPr>
        <p:spPr>
          <a:xfrm>
            <a:off x="7956718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ontent" type="obj">
  <p:cSld name="OBJECT">
    <p:spTree>
      <p:nvGrpSpPr>
        <p:cNvPr id="18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9" name="Google Shape;19;p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20" name="Google Shape;20;p3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1" name="Google Shape;21;p3"/>
          <p:cNvSpPr txBox="1"/>
          <p:nvPr>
            <p:ph idx="1" type="body"/>
          </p:nvPr>
        </p:nvSpPr>
        <p:spPr>
          <a:xfrm>
            <a:off x="514351" y="1606550"/>
            <a:ext cx="75987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22" name="Google Shape;22;p3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3" name="Google Shape;23;p3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4" name="Google Shape;24;p3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26" name="Google Shape;26;p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27" name="Google Shape;27;p4"/>
          <p:cNvSpPr txBox="1"/>
          <p:nvPr>
            <p:ph type="title"/>
          </p:nvPr>
        </p:nvSpPr>
        <p:spPr>
          <a:xfrm>
            <a:off x="514350" y="2481436"/>
            <a:ext cx="7598700" cy="11016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000"/>
              <a:buFont typeface="Calibri"/>
              <a:buNone/>
              <a:defRPr b="0" sz="3000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8" name="Google Shape;28;p4"/>
          <p:cNvSpPr txBox="1"/>
          <p:nvPr>
            <p:ph idx="1" type="body"/>
          </p:nvPr>
        </p:nvSpPr>
        <p:spPr>
          <a:xfrm>
            <a:off x="514349" y="3583036"/>
            <a:ext cx="7598700" cy="6453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 cap="none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29" name="Google Shape;29;p4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0" name="Google Shape;30;p4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1" name="Google Shape;31;p4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wo Content" type="twoObj">
  <p:cSld name="TWO_OBJECTS"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33" name="Google Shape;33;p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34" name="Google Shape;34;p5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5" name="Google Shape;35;p5"/>
          <p:cNvSpPr txBox="1"/>
          <p:nvPr>
            <p:ph idx="1" type="body"/>
          </p:nvPr>
        </p:nvSpPr>
        <p:spPr>
          <a:xfrm>
            <a:off x="514352" y="1606550"/>
            <a:ext cx="37464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36" name="Google Shape;36;p5"/>
          <p:cNvSpPr txBox="1"/>
          <p:nvPr>
            <p:ph idx="2" type="body"/>
          </p:nvPr>
        </p:nvSpPr>
        <p:spPr>
          <a:xfrm>
            <a:off x="4366421" y="1606550"/>
            <a:ext cx="37464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37" name="Google Shape;37;p5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8" name="Google Shape;38;p5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9" name="Google Shape;39;p5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mparison" type="twoTxTwoObj">
  <p:cSld name="TWO_OBJECTS_WITH_TEXT">
    <p:spTree>
      <p:nvGrpSpPr>
        <p:cNvPr id="40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6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00"/>
              <a:buFont typeface="Calibri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42" name="Google Shape;42;p6"/>
          <p:cNvSpPr txBox="1"/>
          <p:nvPr>
            <p:ph idx="1" type="body"/>
          </p:nvPr>
        </p:nvSpPr>
        <p:spPr>
          <a:xfrm>
            <a:off x="730253" y="1663700"/>
            <a:ext cx="3531900" cy="4323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2100"/>
              <a:buNone/>
              <a:defRPr b="0" sz="21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500"/>
              <a:buNone/>
              <a:defRPr b="1" sz="15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400"/>
              <a:buNone/>
              <a:defRPr b="1" sz="14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200"/>
              <a:buNone/>
              <a:defRPr b="1" sz="1200"/>
            </a:lvl9pPr>
          </a:lstStyle>
          <a:p/>
        </p:txBody>
      </p:sp>
      <p:sp>
        <p:nvSpPr>
          <p:cNvPr id="43" name="Google Shape;43;p6"/>
          <p:cNvSpPr txBox="1"/>
          <p:nvPr>
            <p:ph idx="2" type="body"/>
          </p:nvPr>
        </p:nvSpPr>
        <p:spPr>
          <a:xfrm>
            <a:off x="514351" y="2152651"/>
            <a:ext cx="3747600" cy="2190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44" name="Google Shape;44;p6"/>
          <p:cNvSpPr txBox="1"/>
          <p:nvPr>
            <p:ph idx="3" type="body"/>
          </p:nvPr>
        </p:nvSpPr>
        <p:spPr>
          <a:xfrm>
            <a:off x="4572002" y="1670050"/>
            <a:ext cx="3542100" cy="4323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2100"/>
              <a:buNone/>
              <a:defRPr b="0" sz="21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500"/>
              <a:buNone/>
              <a:defRPr b="1" sz="15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400"/>
              <a:buNone/>
              <a:defRPr b="1" sz="14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200"/>
              <a:buNone/>
              <a:defRPr b="1" sz="1200"/>
            </a:lvl9pPr>
          </a:lstStyle>
          <a:p/>
        </p:txBody>
      </p:sp>
      <p:sp>
        <p:nvSpPr>
          <p:cNvPr id="45" name="Google Shape;45;p6"/>
          <p:cNvSpPr txBox="1"/>
          <p:nvPr>
            <p:ph idx="4" type="body"/>
          </p:nvPr>
        </p:nvSpPr>
        <p:spPr>
          <a:xfrm>
            <a:off x="4367612" y="2152651"/>
            <a:ext cx="3746400" cy="2190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46" name="Google Shape;46;p6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47" name="Google Shape;47;p6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48" name="Google Shape;48;p6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49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50" name="Google Shape;50;p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51" name="Google Shape;51;p7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2" name="Google Shape;52;p7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3" name="Google Shape;53;p7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4" name="Google Shape;54;p7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55" name="Shape 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56" name="Google Shape;56;p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57" name="Google Shape;57;p8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8" name="Google Shape;58;p8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9" name="Google Shape;59;p8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t with Caption" type="objTx">
  <p:cSld name="OBJECT_WITH_CAPTION_TEXT">
    <p:spTree>
      <p:nvGrpSpPr>
        <p:cNvPr id="60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61" name="Google Shape;61;p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62" name="Google Shape;62;p9"/>
          <p:cNvSpPr txBox="1"/>
          <p:nvPr>
            <p:ph type="title"/>
          </p:nvPr>
        </p:nvSpPr>
        <p:spPr>
          <a:xfrm>
            <a:off x="514350" y="1555750"/>
            <a:ext cx="2760600" cy="10287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  <a:defRPr b="0" sz="18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3" name="Google Shape;63;p9"/>
          <p:cNvSpPr txBox="1"/>
          <p:nvPr>
            <p:ph idx="1" type="body"/>
          </p:nvPr>
        </p:nvSpPr>
        <p:spPr>
          <a:xfrm>
            <a:off x="3486151" y="457201"/>
            <a:ext cx="4626900" cy="3886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64" name="Google Shape;64;p9"/>
          <p:cNvSpPr txBox="1"/>
          <p:nvPr>
            <p:ph idx="2" type="body"/>
          </p:nvPr>
        </p:nvSpPr>
        <p:spPr>
          <a:xfrm>
            <a:off x="514350" y="2584450"/>
            <a:ext cx="2760600" cy="13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900"/>
              <a:buNone/>
              <a:defRPr sz="9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800"/>
              <a:buNone/>
              <a:defRPr sz="8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700"/>
              <a:buNone/>
              <a:defRPr sz="700"/>
            </a:lvl9pPr>
          </a:lstStyle>
          <a:p/>
        </p:txBody>
      </p:sp>
      <p:sp>
        <p:nvSpPr>
          <p:cNvPr id="65" name="Google Shape;65;p9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6" name="Google Shape;66;p9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7" name="Google Shape;67;p9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icture with Caption" type="picTx">
  <p:cSld name="PICTURE_WITH_CAPTION_TEXT">
    <p:spTree>
      <p:nvGrpSpPr>
        <p:cNvPr id="68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69" name="Google Shape;69;p10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70" name="Google Shape;70;p10"/>
          <p:cNvSpPr txBox="1"/>
          <p:nvPr>
            <p:ph type="title"/>
          </p:nvPr>
        </p:nvSpPr>
        <p:spPr>
          <a:xfrm>
            <a:off x="514350" y="1200150"/>
            <a:ext cx="4623600" cy="10287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100"/>
              <a:buFont typeface="Calibri"/>
              <a:buNone/>
              <a:defRPr b="0" sz="21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1" name="Google Shape;71;p10"/>
          <p:cNvSpPr/>
          <p:nvPr>
            <p:ph idx="2" type="pic"/>
          </p:nvPr>
        </p:nvSpPr>
        <p:spPr>
          <a:xfrm>
            <a:off x="5652190" y="685800"/>
            <a:ext cx="2460600" cy="3429000"/>
          </a:xfrm>
          <a:prstGeom prst="roundRect">
            <a:avLst>
              <a:gd fmla="val 4280" name="adj"/>
            </a:avLst>
          </a:prstGeom>
          <a:noFill/>
          <a:ln cap="sq" cmpd="dbl" w="50800">
            <a:solidFill>
              <a:srgbClr val="FFFFFF"/>
            </a:solidFill>
            <a:prstDash val="solid"/>
            <a:miter lim="800000"/>
            <a:headEnd len="sm" w="sm" type="none"/>
            <a:tailEnd len="sm" w="sm" type="none"/>
          </a:ln>
          <a:effectLst>
            <a:outerShdw blurRad="254000" rotWithShape="0" algn="tl">
              <a:srgbClr val="000000">
                <a:alpha val="42745"/>
              </a:srgbClr>
            </a:outerShdw>
          </a:effectLst>
        </p:spPr>
        <p:txBody>
          <a:bodyPr anchorCtr="0" anchor="t" bIns="34275" lIns="68575" spcFirstLastPara="1" rIns="68575" wrap="square" tIns="34275">
            <a:no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800"/>
              </a:spcBef>
              <a:spcAft>
                <a:spcPts val="80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2" name="Google Shape;72;p10"/>
          <p:cNvSpPr txBox="1"/>
          <p:nvPr>
            <p:ph idx="1" type="body"/>
          </p:nvPr>
        </p:nvSpPr>
        <p:spPr>
          <a:xfrm>
            <a:off x="514350" y="2228850"/>
            <a:ext cx="4623600" cy="13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900"/>
              <a:buNone/>
              <a:defRPr sz="9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800"/>
              <a:buNone/>
              <a:defRPr sz="8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700"/>
              <a:buNone/>
              <a:defRPr sz="700"/>
            </a:lvl9pPr>
          </a:lstStyle>
          <a:p/>
        </p:txBody>
      </p:sp>
      <p:sp>
        <p:nvSpPr>
          <p:cNvPr id="73" name="Google Shape;73;p10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4" name="Google Shape;74;p10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5" name="Google Shape;75;p10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anoramic Picture with Caption">
  <p:cSld name="Panoramic Picture with Caption">
    <p:spTree>
      <p:nvGrpSpPr>
        <p:cNvPr id="76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77" name="Google Shape;77;p1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78" name="Google Shape;78;p11"/>
          <p:cNvSpPr txBox="1"/>
          <p:nvPr>
            <p:ph type="title"/>
          </p:nvPr>
        </p:nvSpPr>
        <p:spPr>
          <a:xfrm>
            <a:off x="514350" y="3549649"/>
            <a:ext cx="7598700" cy="4251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  <a:defRPr b="0" sz="18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9" name="Google Shape;79;p11"/>
          <p:cNvSpPr/>
          <p:nvPr>
            <p:ph idx="2" type="pic"/>
          </p:nvPr>
        </p:nvSpPr>
        <p:spPr>
          <a:xfrm>
            <a:off x="1028700" y="699084"/>
            <a:ext cx="6570000" cy="2373600"/>
          </a:xfrm>
          <a:prstGeom prst="roundRect">
            <a:avLst>
              <a:gd fmla="val 4380" name="adj"/>
            </a:avLst>
          </a:prstGeom>
          <a:noFill/>
          <a:ln cap="sq" cmpd="dbl" w="50800">
            <a:solidFill>
              <a:srgbClr val="FFFFFF"/>
            </a:solidFill>
            <a:prstDash val="solid"/>
            <a:miter lim="800000"/>
            <a:headEnd len="sm" w="sm" type="none"/>
            <a:tailEnd len="sm" w="sm" type="none"/>
          </a:ln>
          <a:effectLst>
            <a:outerShdw blurRad="254000" rotWithShape="0" algn="tl">
              <a:srgbClr val="000000">
                <a:alpha val="42745"/>
              </a:srgbClr>
            </a:outerShdw>
          </a:effectLst>
        </p:spPr>
        <p:txBody>
          <a:bodyPr anchorCtr="0" anchor="t" bIns="34275" lIns="68575" spcFirstLastPara="1" rIns="68575" wrap="square" tIns="34275">
            <a:no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800"/>
              </a:spcBef>
              <a:spcAft>
                <a:spcPts val="80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0" name="Google Shape;80;p11"/>
          <p:cNvSpPr txBox="1"/>
          <p:nvPr>
            <p:ph idx="1" type="body"/>
          </p:nvPr>
        </p:nvSpPr>
        <p:spPr>
          <a:xfrm>
            <a:off x="514350" y="3974702"/>
            <a:ext cx="7598700" cy="3702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100"/>
              <a:buNone/>
              <a:defRPr sz="11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900"/>
              <a:buNone/>
              <a:defRPr sz="9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800"/>
              <a:buNone/>
              <a:defRPr sz="8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700"/>
              <a:buNone/>
              <a:defRPr sz="700"/>
            </a:lvl9pPr>
          </a:lstStyle>
          <a:p/>
        </p:txBody>
      </p:sp>
      <p:sp>
        <p:nvSpPr>
          <p:cNvPr id="81" name="Google Shape;81;p11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2" name="Google Shape;82;p11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3" name="Google Shape;83;p11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aption">
  <p:cSld name="Title and Caption">
    <p:spTree>
      <p:nvGrpSpPr>
        <p:cNvPr id="84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85" name="Google Shape;85;p1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86" name="Google Shape;86;p12"/>
          <p:cNvSpPr txBox="1"/>
          <p:nvPr>
            <p:ph type="title"/>
          </p:nvPr>
        </p:nvSpPr>
        <p:spPr>
          <a:xfrm>
            <a:off x="514351" y="457201"/>
            <a:ext cx="7598700" cy="2343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7" name="Google Shape;87;p12"/>
          <p:cNvSpPr txBox="1"/>
          <p:nvPr>
            <p:ph idx="1" type="body"/>
          </p:nvPr>
        </p:nvSpPr>
        <p:spPr>
          <a:xfrm>
            <a:off x="514350" y="3257550"/>
            <a:ext cx="7598700" cy="1086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88" name="Google Shape;88;p12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9" name="Google Shape;89;p12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0" name="Google Shape;90;p12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Quote with Caption">
  <p:cSld name="Quote with Caption">
    <p:spTree>
      <p:nvGrpSpPr>
        <p:cNvPr id="9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92" name="Google Shape;92;p1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93" name="Google Shape;93;p13"/>
          <p:cNvSpPr txBox="1"/>
          <p:nvPr/>
        </p:nvSpPr>
        <p:spPr>
          <a:xfrm>
            <a:off x="7678400" y="2057400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”</a:t>
            </a:r>
            <a:endParaRPr sz="1100"/>
          </a:p>
        </p:txBody>
      </p:sp>
      <p:sp>
        <p:nvSpPr>
          <p:cNvPr id="94" name="Google Shape;94;p13"/>
          <p:cNvSpPr txBox="1"/>
          <p:nvPr/>
        </p:nvSpPr>
        <p:spPr>
          <a:xfrm>
            <a:off x="366206" y="617503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“</a:t>
            </a:r>
            <a:endParaRPr sz="1100"/>
          </a:p>
        </p:txBody>
      </p:sp>
      <p:sp>
        <p:nvSpPr>
          <p:cNvPr id="95" name="Google Shape;95;p13"/>
          <p:cNvSpPr txBox="1"/>
          <p:nvPr>
            <p:ph type="title"/>
          </p:nvPr>
        </p:nvSpPr>
        <p:spPr>
          <a:xfrm>
            <a:off x="744200" y="457201"/>
            <a:ext cx="7162800" cy="2057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>
                <a:solidFill>
                  <a:schemeClr val="lt1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6" name="Google Shape;96;p13"/>
          <p:cNvSpPr txBox="1"/>
          <p:nvPr>
            <p:ph idx="1" type="body"/>
          </p:nvPr>
        </p:nvSpPr>
        <p:spPr>
          <a:xfrm>
            <a:off x="823406" y="2514600"/>
            <a:ext cx="7004400" cy="285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Font typeface="Calibri"/>
              <a:buNone/>
              <a:defRPr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200"/>
              <a:buFont typeface="Calibri"/>
              <a:buNone/>
              <a:defRPr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100"/>
              <a:buFont typeface="Calibri"/>
              <a:buNone/>
              <a:defRPr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900"/>
              <a:buFont typeface="Calibri"/>
              <a:buNone/>
              <a:defRPr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900"/>
              <a:buFont typeface="Calibri"/>
              <a:buNone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97" name="Google Shape;97;p13"/>
          <p:cNvSpPr txBox="1"/>
          <p:nvPr>
            <p:ph idx="2" type="body"/>
          </p:nvPr>
        </p:nvSpPr>
        <p:spPr>
          <a:xfrm>
            <a:off x="515599" y="3257550"/>
            <a:ext cx="7614300" cy="1086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98" name="Google Shape;98;p13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9" name="Google Shape;99;p13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0" name="Google Shape;100;p13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Name Card">
  <p:cSld name="Name Card">
    <p:spTree>
      <p:nvGrpSpPr>
        <p:cNvPr id="10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02" name="Google Shape;102;p1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03" name="Google Shape;103;p14"/>
          <p:cNvSpPr txBox="1"/>
          <p:nvPr>
            <p:ph type="title"/>
          </p:nvPr>
        </p:nvSpPr>
        <p:spPr>
          <a:xfrm>
            <a:off x="514352" y="2481436"/>
            <a:ext cx="7598700" cy="11016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4" name="Google Shape;104;p14"/>
          <p:cNvSpPr txBox="1"/>
          <p:nvPr>
            <p:ph idx="1" type="body"/>
          </p:nvPr>
        </p:nvSpPr>
        <p:spPr>
          <a:xfrm>
            <a:off x="514351" y="3583036"/>
            <a:ext cx="7598700" cy="6453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05" name="Google Shape;105;p14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6" name="Google Shape;106;p14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7" name="Google Shape;107;p14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Quote Name Card">
  <p:cSld name="Quote Name Card">
    <p:spTree>
      <p:nvGrpSpPr>
        <p:cNvPr id="108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09" name="Google Shape;109;p1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10" name="Google Shape;110;p15"/>
          <p:cNvSpPr txBox="1"/>
          <p:nvPr/>
        </p:nvSpPr>
        <p:spPr>
          <a:xfrm>
            <a:off x="7678400" y="2057400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”</a:t>
            </a:r>
            <a:endParaRPr sz="1100"/>
          </a:p>
        </p:txBody>
      </p:sp>
      <p:sp>
        <p:nvSpPr>
          <p:cNvPr id="111" name="Google Shape;111;p15"/>
          <p:cNvSpPr txBox="1"/>
          <p:nvPr/>
        </p:nvSpPr>
        <p:spPr>
          <a:xfrm>
            <a:off x="366206" y="617503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“</a:t>
            </a:r>
            <a:endParaRPr sz="1100"/>
          </a:p>
        </p:txBody>
      </p:sp>
      <p:sp>
        <p:nvSpPr>
          <p:cNvPr id="112" name="Google Shape;112;p15"/>
          <p:cNvSpPr txBox="1"/>
          <p:nvPr>
            <p:ph type="title"/>
          </p:nvPr>
        </p:nvSpPr>
        <p:spPr>
          <a:xfrm>
            <a:off x="744200" y="457201"/>
            <a:ext cx="7162800" cy="2057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>
                <a:solidFill>
                  <a:schemeClr val="lt1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3" name="Google Shape;113;p15"/>
          <p:cNvSpPr txBox="1"/>
          <p:nvPr>
            <p:ph idx="1" type="body"/>
          </p:nvPr>
        </p:nvSpPr>
        <p:spPr>
          <a:xfrm>
            <a:off x="514350" y="2914650"/>
            <a:ext cx="7601700" cy="6669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800"/>
              <a:buNone/>
              <a:defRPr b="0" sz="1800" cap="none">
                <a:solidFill>
                  <a:schemeClr val="lt1"/>
                </a:solidFill>
              </a:defRPr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14" name="Google Shape;114;p15"/>
          <p:cNvSpPr txBox="1"/>
          <p:nvPr>
            <p:ph idx="2" type="body"/>
          </p:nvPr>
        </p:nvSpPr>
        <p:spPr>
          <a:xfrm>
            <a:off x="514349" y="3581400"/>
            <a:ext cx="7601700" cy="7620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15" name="Google Shape;115;p15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6" name="Google Shape;116;p15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7" name="Google Shape;117;p15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rue or False">
  <p:cSld name="True or False">
    <p:spTree>
      <p:nvGrpSpPr>
        <p:cNvPr id="118" name="Shape 1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19" name="Google Shape;119;p1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20" name="Google Shape;120;p16"/>
          <p:cNvSpPr txBox="1"/>
          <p:nvPr>
            <p:ph type="title"/>
          </p:nvPr>
        </p:nvSpPr>
        <p:spPr>
          <a:xfrm>
            <a:off x="514351" y="457201"/>
            <a:ext cx="7598700" cy="2057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00"/>
              <a:buFont typeface="Calibri"/>
              <a:buNone/>
              <a:defRPr b="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1" name="Google Shape;121;p16"/>
          <p:cNvSpPr txBox="1"/>
          <p:nvPr>
            <p:ph idx="1" type="body"/>
          </p:nvPr>
        </p:nvSpPr>
        <p:spPr>
          <a:xfrm>
            <a:off x="514351" y="2628900"/>
            <a:ext cx="7598700" cy="6285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2100"/>
              <a:buNone/>
              <a:defRPr b="0" sz="2100" cap="none">
                <a:solidFill>
                  <a:schemeClr val="lt1"/>
                </a:solidFill>
              </a:defRPr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22" name="Google Shape;122;p16"/>
          <p:cNvSpPr txBox="1"/>
          <p:nvPr>
            <p:ph idx="2" type="body"/>
          </p:nvPr>
        </p:nvSpPr>
        <p:spPr>
          <a:xfrm>
            <a:off x="514350" y="3257550"/>
            <a:ext cx="7598700" cy="10860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23" name="Google Shape;123;p16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4" name="Google Shape;124;p16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5" name="Google Shape;125;p16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Vertical Text" type="vertTx">
  <p:cSld name="VERTICAL_TEXT">
    <p:spTree>
      <p:nvGrpSpPr>
        <p:cNvPr id="126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27" name="Google Shape;127;p1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28" name="Google Shape;128;p17"/>
          <p:cNvSpPr txBox="1"/>
          <p:nvPr>
            <p:ph idx="1" type="body"/>
          </p:nvPr>
        </p:nvSpPr>
        <p:spPr>
          <a:xfrm rot="5400000">
            <a:off x="2945119" y="-824350"/>
            <a:ext cx="2736900" cy="75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29" name="Google Shape;129;p17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0" name="Google Shape;130;p17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1" name="Google Shape;131;p17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sp>
        <p:nvSpPr>
          <p:cNvPr id="132" name="Google Shape;132;p17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Vertical Title and Text" type="vertTitleAndTx">
  <p:cSld name="VERTICAL_TITLE_AND_VERTICAL_TEXT">
    <p:spTree>
      <p:nvGrpSpPr>
        <p:cNvPr id="133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34" name="Google Shape;134;p1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35" name="Google Shape;135;p18"/>
          <p:cNvSpPr txBox="1"/>
          <p:nvPr>
            <p:ph type="title"/>
          </p:nvPr>
        </p:nvSpPr>
        <p:spPr>
          <a:xfrm rot="5400000">
            <a:off x="5360421" y="1590899"/>
            <a:ext cx="3886200" cy="1618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6" name="Google Shape;136;p18"/>
          <p:cNvSpPr txBox="1"/>
          <p:nvPr>
            <p:ph idx="1" type="body"/>
          </p:nvPr>
        </p:nvSpPr>
        <p:spPr>
          <a:xfrm rot="5400000">
            <a:off x="1508337" y="-536700"/>
            <a:ext cx="3886200" cy="58740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37" name="Google Shape;137;p18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8" name="Google Shape;138;p18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9" name="Google Shape;139;p18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61">
  <p:cSld name="p61">
    <p:spTree>
      <p:nvGrpSpPr>
        <p:cNvPr id="140" name="Shape 1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" name="Google Shape;141;p19"/>
          <p:cNvSpPr/>
          <p:nvPr>
            <p:ph idx="2" type="pic"/>
          </p:nvPr>
        </p:nvSpPr>
        <p:spPr>
          <a:xfrm>
            <a:off x="745233" y="735285"/>
            <a:ext cx="2574000" cy="3672900"/>
          </a:xfrm>
          <a:prstGeom prst="rect">
            <a:avLst/>
          </a:prstGeom>
          <a:solidFill>
            <a:srgbClr val="D8D8D8"/>
          </a:solidFill>
          <a:ln>
            <a:noFill/>
          </a:ln>
        </p:spPr>
        <p:txBody>
          <a:bodyPr anchorCtr="0" anchor="ctr" bIns="38100" lIns="38100" spcFirstLastPara="1" rIns="38100" wrap="square" tIns="381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1pPr>
            <a:lvl2pPr lvl="1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2pPr>
            <a:lvl3pPr lvl="2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3pPr>
            <a:lvl4pPr lvl="3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4pPr>
            <a:lvl5pPr lvl="4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5pPr>
            <a:lvl6pPr lvl="5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6pPr>
            <a:lvl7pPr lvl="6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7pPr>
            <a:lvl8pPr lvl="7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8pPr>
            <a:lvl9pPr lvl="8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9pPr>
          </a:lstStyle>
          <a:p/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42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Google Shape;143;p2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7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44" name="Google Shape;144;p20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rtl="0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04800" lvl="1" marL="914400" rtl="0">
              <a:spcBef>
                <a:spcPts val="800"/>
              </a:spcBef>
              <a:spcAft>
                <a:spcPts val="0"/>
              </a:spcAft>
              <a:buSzPts val="1200"/>
              <a:buChar char="•"/>
              <a:defRPr/>
            </a:lvl2pPr>
            <a:lvl3pPr indent="-298450" lvl="2" marL="1371600" rtl="0">
              <a:spcBef>
                <a:spcPts val="800"/>
              </a:spcBef>
              <a:spcAft>
                <a:spcPts val="0"/>
              </a:spcAft>
              <a:buSzPts val="1100"/>
              <a:buChar char="•"/>
              <a:defRPr/>
            </a:lvl3pPr>
            <a:lvl4pPr indent="-285750" lvl="3" marL="18288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4pPr>
            <a:lvl5pPr indent="-285750" lvl="4" marL="22860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5pPr>
            <a:lvl6pPr indent="-285750" lvl="5" marL="27432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6pPr>
            <a:lvl7pPr indent="-285750" lvl="6" marL="32004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7pPr>
            <a:lvl8pPr indent="-285750" lvl="7" marL="36576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8pPr>
            <a:lvl9pPr indent="-285750" lvl="8" marL="4114800" rtl="0">
              <a:spcBef>
                <a:spcPts val="800"/>
              </a:spcBef>
              <a:spcAft>
                <a:spcPts val="800"/>
              </a:spcAft>
              <a:buSzPts val="900"/>
              <a:buChar char="•"/>
              <a:defRPr/>
            </a:lvl9pPr>
          </a:lstStyle>
          <a:p/>
        </p:txBody>
      </p:sp>
      <p:sp>
        <p:nvSpPr>
          <p:cNvPr id="145" name="Google Shape;145;p2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_HEADER_1">
  <p:cSld name="SECTION_HEADER_1">
    <p:spTree>
      <p:nvGrpSpPr>
        <p:cNvPr id="146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p21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48" name="Google Shape;148;p2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20" Type="http://schemas.openxmlformats.org/officeDocument/2006/relationships/slideLayout" Target="../slideLayouts/slideLayout19.xml"/><Relationship Id="rId11" Type="http://schemas.openxmlformats.org/officeDocument/2006/relationships/slideLayout" Target="../slideLayouts/slideLayout10.xml"/><Relationship Id="rId22" Type="http://schemas.openxmlformats.org/officeDocument/2006/relationships/theme" Target="../theme/theme1.xml"/><Relationship Id="rId10" Type="http://schemas.openxmlformats.org/officeDocument/2006/relationships/slideLayout" Target="../slideLayouts/slideLayout9.xml"/><Relationship Id="rId21" Type="http://schemas.openxmlformats.org/officeDocument/2006/relationships/slideLayout" Target="../slideLayouts/slideLayout20.xml"/><Relationship Id="rId13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1.xml"/><Relationship Id="rId1" Type="http://schemas.openxmlformats.org/officeDocument/2006/relationships/image" Target="../media/image3.jpg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9" Type="http://schemas.openxmlformats.org/officeDocument/2006/relationships/slideLayout" Target="../slideLayouts/slideLayout8.xml"/><Relationship Id="rId15" Type="http://schemas.openxmlformats.org/officeDocument/2006/relationships/slideLayout" Target="../slideLayouts/slideLayout14.xml"/><Relationship Id="rId14" Type="http://schemas.openxmlformats.org/officeDocument/2006/relationships/slideLayout" Target="../slideLayouts/slideLayout13.xml"/><Relationship Id="rId17" Type="http://schemas.openxmlformats.org/officeDocument/2006/relationships/slideLayout" Target="../slideLayouts/slideLayout16.xml"/><Relationship Id="rId16" Type="http://schemas.openxmlformats.org/officeDocument/2006/relationships/slideLayout" Target="../slideLayouts/slideLayout15.xml"/><Relationship Id="rId5" Type="http://schemas.openxmlformats.org/officeDocument/2006/relationships/slideLayout" Target="../slideLayouts/slideLayout4.xml"/><Relationship Id="rId19" Type="http://schemas.openxmlformats.org/officeDocument/2006/relationships/slideLayout" Target="../slideLayouts/slideLayout18.xml"/><Relationship Id="rId6" Type="http://schemas.openxmlformats.org/officeDocument/2006/relationships/slideLayout" Target="../slideLayouts/slideLayout5.xml"/><Relationship Id="rId18" Type="http://schemas.openxmlformats.org/officeDocument/2006/relationships/slideLayout" Target="../slideLayouts/slideLayout17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1">
            <a:alphaModFix/>
          </a:blip>
          <a:stretch>
            <a:fillRect/>
          </a:stretch>
        </a:blip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00"/>
              <a:buFont typeface="Calibri"/>
              <a:buNone/>
              <a:defRPr b="0" i="0" sz="27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514351" y="1606550"/>
            <a:ext cx="75987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marR="0" rt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304800" lvl="1" marL="9144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Char char="•"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98450" lvl="2" marL="13716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Char char="•"/>
              <a:defRPr b="0" i="0" sz="11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85750" lvl="3" marL="18288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85750" lvl="4" marL="22860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85750" lvl="5" marL="27432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85750" lvl="6" marL="32004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85750" lvl="7" marL="36576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85750" lvl="8" marL="4114800" marR="0" rtl="0" algn="l">
              <a:spcBef>
                <a:spcPts val="800"/>
              </a:spcBef>
              <a:spcAft>
                <a:spcPts val="80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r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9" name="Google Shape;9;p1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0" name="Google Shape;10;p1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2"/>
    <p:sldLayoutId id="2147483649" r:id="rId3"/>
    <p:sldLayoutId id="2147483650" r:id="rId4"/>
    <p:sldLayoutId id="2147483651" r:id="rId5"/>
    <p:sldLayoutId id="2147483652" r:id="rId6"/>
    <p:sldLayoutId id="2147483653" r:id="rId7"/>
    <p:sldLayoutId id="2147483654" r:id="rId8"/>
    <p:sldLayoutId id="2147483655" r:id="rId9"/>
    <p:sldLayoutId id="2147483656" r:id="rId10"/>
    <p:sldLayoutId id="2147483657" r:id="rId11"/>
    <p:sldLayoutId id="2147483658" r:id="rId12"/>
    <p:sldLayoutId id="2147483659" r:id="rId13"/>
    <p:sldLayoutId id="2147483660" r:id="rId14"/>
    <p:sldLayoutId id="2147483661" r:id="rId15"/>
    <p:sldLayoutId id="2147483662" r:id="rId16"/>
    <p:sldLayoutId id="2147483663" r:id="rId17"/>
    <p:sldLayoutId id="2147483664" r:id="rId18"/>
    <p:sldLayoutId id="2147483665" r:id="rId19"/>
    <p:sldLayoutId id="2147483666" r:id="rId20"/>
    <p:sldLayoutId id="2147483667" r:id="rId2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5.pn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5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20.pn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18.png"/><Relationship Id="rId4" Type="http://schemas.openxmlformats.org/officeDocument/2006/relationships/image" Target="../media/image19.png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7.png"/><Relationship Id="rId4" Type="http://schemas.openxmlformats.org/officeDocument/2006/relationships/image" Target="../media/image14.png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1.png"/><Relationship Id="rId4" Type="http://schemas.openxmlformats.org/officeDocument/2006/relationships/image" Target="../media/image16.png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5.png"/><Relationship Id="rId4" Type="http://schemas.openxmlformats.org/officeDocument/2006/relationships/image" Target="../media/image9.png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3.xml"/><Relationship Id="rId3" Type="http://schemas.openxmlformats.org/officeDocument/2006/relationships/image" Target="../media/image12.png"/><Relationship Id="rId4" Type="http://schemas.openxmlformats.org/officeDocument/2006/relationships/image" Target="../media/image8.png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10.png"/></Relationships>
</file>

<file path=ppt/slides/_rels/slide1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5.xml"/></Relationships>
</file>

<file path=ppt/slides/_rels/slide1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6.xml"/><Relationship Id="rId3" Type="http://schemas.openxmlformats.org/officeDocument/2006/relationships/image" Target="../media/image6.png"/><Relationship Id="rId4" Type="http://schemas.openxmlformats.org/officeDocument/2006/relationships/image" Target="../media/image7.png"/><Relationship Id="rId5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2" name="Shape 1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Google Shape;153;p22"/>
          <p:cNvSpPr txBox="1"/>
          <p:nvPr>
            <p:ph type="ctrTitle"/>
          </p:nvPr>
        </p:nvSpPr>
        <p:spPr>
          <a:xfrm>
            <a:off x="311708" y="820775"/>
            <a:ext cx="8520600" cy="2052600"/>
          </a:xfrm>
          <a:prstGeom prst="rect">
            <a:avLst/>
          </a:prstGeom>
        </p:spPr>
        <p:txBody>
          <a:bodyPr anchorCtr="0" anchor="b" bIns="34275" lIns="68575" spcFirstLastPara="1" rIns="68575" wrap="square" tIns="3427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BayesWave++: A Bayesian inference package </a:t>
            </a:r>
            <a:endParaRPr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for gravitational waves</a:t>
            </a:r>
            <a:endParaRPr/>
          </a:p>
        </p:txBody>
      </p:sp>
      <p:sp>
        <p:nvSpPr>
          <p:cNvPr id="154" name="Google Shape;154;p22"/>
          <p:cNvSpPr txBox="1"/>
          <p:nvPr>
            <p:ph idx="1" type="subTitle"/>
          </p:nvPr>
        </p:nvSpPr>
        <p:spPr>
          <a:xfrm>
            <a:off x="311700" y="2986525"/>
            <a:ext cx="8520600" cy="792600"/>
          </a:xfrm>
          <a:prstGeom prst="rect">
            <a:avLst/>
          </a:prstGeom>
        </p:spPr>
        <p:txBody>
          <a:bodyPr anchorCtr="0" anchor="t" bIns="34275" lIns="68575" spcFirstLastPara="1" rIns="68575" wrap="square" tIns="3427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Maven Holst</a:t>
            </a:r>
            <a:endParaRPr sz="1800"/>
          </a:p>
          <a:p>
            <a:pPr indent="0" lvl="0" marL="0" rtl="0" algn="ctr">
              <a:spcBef>
                <a:spcPts val="800"/>
              </a:spcBef>
              <a:spcAft>
                <a:spcPts val="800"/>
              </a:spcAft>
              <a:buNone/>
            </a:pPr>
            <a:r>
              <a:rPr lang="en" sz="1800"/>
              <a:t>August 2024</a:t>
            </a:r>
            <a:endParaRPr sz="180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8" name="Shape 1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" name="Google Shape;159;p2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Bayesian Statistics: A Primer</a:t>
            </a:r>
            <a:endParaRPr/>
          </a:p>
        </p:txBody>
      </p:sp>
      <p:sp>
        <p:nvSpPr>
          <p:cNvPr id="160" name="Google Shape;160;p23"/>
          <p:cNvSpPr txBox="1"/>
          <p:nvPr>
            <p:ph idx="1" type="body"/>
          </p:nvPr>
        </p:nvSpPr>
        <p:spPr>
          <a:xfrm>
            <a:off x="311700" y="1152475"/>
            <a:ext cx="8520600" cy="464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For waveform </a:t>
            </a:r>
            <a:r>
              <a:rPr b="1" lang="en" sz="1800"/>
              <a:t>h</a:t>
            </a:r>
            <a:r>
              <a:rPr lang="en" sz="1800"/>
              <a:t>, model M, data </a:t>
            </a:r>
            <a:r>
              <a:rPr b="1" lang="en" sz="1800"/>
              <a:t>s</a:t>
            </a:r>
            <a:r>
              <a:rPr lang="en" sz="1800"/>
              <a:t>, Bayes’ Theorem is:</a:t>
            </a:r>
            <a:endParaRPr sz="1800"/>
          </a:p>
        </p:txBody>
      </p:sp>
      <p:pic>
        <p:nvPicPr>
          <p:cNvPr descr="p(\mathbf{h}|\mathbf{s}, M) = \frac{p(\mathbf{h}|M) p(\mathbf{s}|\mathbf{h}, M)}{p(\mathbf{s}|M)}" id="161" name="Google Shape;161;p23" title="MathEquation,#ffffff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604156" y="2471225"/>
            <a:ext cx="5297714" cy="927100"/>
          </a:xfrm>
          <a:prstGeom prst="rect">
            <a:avLst/>
          </a:prstGeom>
          <a:noFill/>
          <a:ln>
            <a:noFill/>
          </a:ln>
        </p:spPr>
      </p:pic>
      <p:sp>
        <p:nvSpPr>
          <p:cNvPr id="162" name="Google Shape;162;p23"/>
          <p:cNvSpPr txBox="1"/>
          <p:nvPr/>
        </p:nvSpPr>
        <p:spPr>
          <a:xfrm>
            <a:off x="560175" y="2009525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posterior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3" name="Google Shape;163;p23"/>
          <p:cNvCxnSpPr>
            <a:stCxn id="162" idx="2"/>
          </p:cNvCxnSpPr>
          <p:nvPr/>
        </p:nvCxnSpPr>
        <p:spPr>
          <a:xfrm>
            <a:off x="1158525" y="2471225"/>
            <a:ext cx="585600" cy="2403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64" name="Google Shape;164;p23"/>
          <p:cNvSpPr txBox="1"/>
          <p:nvPr/>
        </p:nvSpPr>
        <p:spPr>
          <a:xfrm>
            <a:off x="3835025" y="1656425"/>
            <a:ext cx="8025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5" name="Google Shape;165;p23"/>
          <p:cNvCxnSpPr>
            <a:stCxn id="164" idx="2"/>
          </p:cNvCxnSpPr>
          <p:nvPr/>
        </p:nvCxnSpPr>
        <p:spPr>
          <a:xfrm>
            <a:off x="4236275" y="2118125"/>
            <a:ext cx="296100" cy="3009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66" name="Google Shape;166;p23"/>
          <p:cNvSpPr txBox="1"/>
          <p:nvPr/>
        </p:nvSpPr>
        <p:spPr>
          <a:xfrm>
            <a:off x="6715675" y="1693075"/>
            <a:ext cx="12579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likelihood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7" name="Google Shape;167;p23"/>
          <p:cNvCxnSpPr>
            <a:stCxn id="166" idx="2"/>
          </p:cNvCxnSpPr>
          <p:nvPr/>
        </p:nvCxnSpPr>
        <p:spPr>
          <a:xfrm flipH="1">
            <a:off x="6811225" y="2154775"/>
            <a:ext cx="533400" cy="3150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68" name="Google Shape;168;p23"/>
          <p:cNvSpPr txBox="1"/>
          <p:nvPr/>
        </p:nvSpPr>
        <p:spPr>
          <a:xfrm>
            <a:off x="4951400" y="3969050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evidence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9" name="Google Shape;169;p23"/>
          <p:cNvCxnSpPr>
            <a:stCxn id="168" idx="0"/>
          </p:cNvCxnSpPr>
          <p:nvPr/>
        </p:nvCxnSpPr>
        <p:spPr>
          <a:xfrm rot="10800000">
            <a:off x="5538050" y="3462650"/>
            <a:ext cx="11700" cy="5064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73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p(\mathbf{h}|\mathbf{s}, M) = \frac{p(\mathbf{h}|M) p(\mathbf{s}|\mathbf{h}, M)}{p(\mathbf{s}|M)}" id="174" name="Google Shape;174;p24" title="MathEquation,#ffffff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604156" y="871025"/>
            <a:ext cx="5297714" cy="927100"/>
          </a:xfrm>
          <a:prstGeom prst="rect">
            <a:avLst/>
          </a:prstGeom>
          <a:noFill/>
          <a:ln>
            <a:noFill/>
          </a:ln>
        </p:spPr>
      </p:pic>
      <p:sp>
        <p:nvSpPr>
          <p:cNvPr id="175" name="Google Shape;175;p24"/>
          <p:cNvSpPr txBox="1"/>
          <p:nvPr/>
        </p:nvSpPr>
        <p:spPr>
          <a:xfrm>
            <a:off x="560175" y="409325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posterior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76" name="Google Shape;176;p24"/>
          <p:cNvCxnSpPr>
            <a:stCxn id="175" idx="2"/>
          </p:cNvCxnSpPr>
          <p:nvPr/>
        </p:nvCxnSpPr>
        <p:spPr>
          <a:xfrm>
            <a:off x="1158525" y="871025"/>
            <a:ext cx="585600" cy="2403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77" name="Google Shape;177;p24"/>
          <p:cNvSpPr txBox="1"/>
          <p:nvPr/>
        </p:nvSpPr>
        <p:spPr>
          <a:xfrm>
            <a:off x="3835025" y="56225"/>
            <a:ext cx="8025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78" name="Google Shape;178;p24"/>
          <p:cNvCxnSpPr>
            <a:stCxn id="177" idx="2"/>
          </p:cNvCxnSpPr>
          <p:nvPr/>
        </p:nvCxnSpPr>
        <p:spPr>
          <a:xfrm>
            <a:off x="4236275" y="517925"/>
            <a:ext cx="296100" cy="3009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79" name="Google Shape;179;p24"/>
          <p:cNvSpPr txBox="1"/>
          <p:nvPr/>
        </p:nvSpPr>
        <p:spPr>
          <a:xfrm>
            <a:off x="6715675" y="92875"/>
            <a:ext cx="12579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likelihood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80" name="Google Shape;180;p24"/>
          <p:cNvCxnSpPr>
            <a:stCxn id="179" idx="2"/>
          </p:cNvCxnSpPr>
          <p:nvPr/>
        </p:nvCxnSpPr>
        <p:spPr>
          <a:xfrm flipH="1">
            <a:off x="6811225" y="554575"/>
            <a:ext cx="533400" cy="3150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1" name="Google Shape;181;p24"/>
          <p:cNvSpPr txBox="1"/>
          <p:nvPr/>
        </p:nvSpPr>
        <p:spPr>
          <a:xfrm>
            <a:off x="2774350" y="1694050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evidence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82" name="Google Shape;182;p24"/>
          <p:cNvCxnSpPr>
            <a:stCxn id="181" idx="3"/>
          </p:cNvCxnSpPr>
          <p:nvPr/>
        </p:nvCxnSpPr>
        <p:spPr>
          <a:xfrm flipH="1" rot="10800000">
            <a:off x="3971050" y="1667800"/>
            <a:ext cx="981600" cy="2571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3" name="Google Shape;183;p24"/>
          <p:cNvSpPr txBox="1"/>
          <p:nvPr>
            <p:ph idx="1" type="body"/>
          </p:nvPr>
        </p:nvSpPr>
        <p:spPr>
          <a:xfrm>
            <a:off x="311700" y="2231950"/>
            <a:ext cx="8520600" cy="27711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b="1" lang="en" sz="1800"/>
              <a:t>Posterior</a:t>
            </a:r>
            <a:r>
              <a:rPr lang="en" sz="1800"/>
              <a:t>: probability distribution of parameter values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b="1" lang="en" sz="1800"/>
              <a:t>Prior</a:t>
            </a:r>
            <a:r>
              <a:rPr lang="en" sz="1800"/>
              <a:t>: assumed shape of parameter distribution before knowing data</a:t>
            </a:r>
            <a:endParaRPr sz="1800"/>
          </a:p>
          <a:p>
            <a:pPr indent="-342900" lvl="1" marL="9144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In BayesWave, priors are mostly uniform distributions - the “uninformed” prior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b="1" lang="en" sz="1800"/>
              <a:t>Likelihood</a:t>
            </a:r>
            <a:r>
              <a:rPr lang="en" sz="1800"/>
              <a:t>: assuming the model with given parameters is true, what is the probability that a signal </a:t>
            </a:r>
            <a:r>
              <a:rPr b="1" lang="en" sz="1800"/>
              <a:t>s</a:t>
            </a:r>
            <a:r>
              <a:rPr lang="en" sz="1800"/>
              <a:t> appears?</a:t>
            </a:r>
            <a:endParaRPr sz="1800"/>
          </a:p>
          <a:p>
            <a:pPr indent="-342900" lvl="1" marL="9144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Calculated by determining how close the residual </a:t>
            </a:r>
            <a:r>
              <a:rPr b="1" lang="en" sz="1800"/>
              <a:t>r</a:t>
            </a:r>
            <a:r>
              <a:rPr lang="en" sz="1800"/>
              <a:t> = </a:t>
            </a:r>
            <a:r>
              <a:rPr b="1" lang="en" sz="1800"/>
              <a:t>s </a:t>
            </a:r>
            <a:r>
              <a:rPr lang="en" sz="1800"/>
              <a:t>- </a:t>
            </a:r>
            <a:r>
              <a:rPr b="1" lang="en" sz="1800"/>
              <a:t>h</a:t>
            </a:r>
            <a:r>
              <a:rPr lang="en" sz="1800"/>
              <a:t> is to expected stationary Gaussian noise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b="1" lang="en" sz="1800"/>
              <a:t>Evidence</a:t>
            </a:r>
            <a:r>
              <a:rPr lang="en" sz="1800"/>
              <a:t>: largely a normalization factor (same for all parameter vectors </a:t>
            </a:r>
            <a:r>
              <a:rPr b="1" lang="en" sz="1800"/>
              <a:t>h</a:t>
            </a:r>
            <a:r>
              <a:rPr lang="en" sz="1800"/>
              <a:t> in a model M), so </a:t>
            </a:r>
            <a:r>
              <a:rPr lang="en" sz="1800"/>
              <a:t>posterior</a:t>
            </a:r>
            <a:r>
              <a:rPr lang="en" sz="1800"/>
              <a:t> distributions are independent of this</a:t>
            </a:r>
            <a:endParaRPr sz="180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87" name="Shape 1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" name="Google Shape;188;p2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BayesWave++ Gravitational Wave and Glitch Models</a:t>
            </a:r>
            <a:endParaRPr/>
          </a:p>
        </p:txBody>
      </p:sp>
      <p:sp>
        <p:nvSpPr>
          <p:cNvPr id="189" name="Google Shape;189;p25"/>
          <p:cNvSpPr txBox="1"/>
          <p:nvPr>
            <p:ph idx="1" type="body"/>
          </p:nvPr>
        </p:nvSpPr>
        <p:spPr>
          <a:xfrm>
            <a:off x="311700" y="1152475"/>
            <a:ext cx="8520600" cy="37110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BayesWave++ uses Bayesian statistics to fit different models to GW/glitch signals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Wavelet models</a:t>
            </a:r>
            <a:r>
              <a:rPr lang="en" sz="1800"/>
              <a:t>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Morlet-Gabor wavelets (sinusoid multiplied by Gaussian window) are fit to glitch and GW burst signals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5 parameters per wavelet (time, frequency, Q factor, amplitude, phase)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Any number of wavelets can be fit to data → 5n params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GW models have different wavelets fit in each detector (intrinsic models), but the same extrinsic parameters across all detectors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Compact Binary Coalescence models</a:t>
            </a:r>
            <a:r>
              <a:rPr lang="en" sz="1800"/>
              <a:t>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Waveform templates from CBC models using numerical relativity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Same extrinsic params as GW wavelet model + params intrinsic to CBC bodies</a:t>
            </a:r>
            <a:endParaRPr sz="180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93" name="Shape 1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Google Shape;194;p2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Markov Chain Monte Carlo (MCMC) Methods</a:t>
            </a:r>
            <a:endParaRPr/>
          </a:p>
        </p:txBody>
      </p:sp>
      <p:sp>
        <p:nvSpPr>
          <p:cNvPr id="195" name="Google Shape;195;p26"/>
          <p:cNvSpPr txBox="1"/>
          <p:nvPr>
            <p:ph idx="1" type="body"/>
          </p:nvPr>
        </p:nvSpPr>
        <p:spPr>
          <a:xfrm>
            <a:off x="311700" y="1152475"/>
            <a:ext cx="8520600" cy="7701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Numerical recipes for computationally generating posterior distributions, built from chains of parameter vectors </a:t>
            </a:r>
            <a:r>
              <a:rPr b="1" lang="en" sz="1800"/>
              <a:t>x</a:t>
            </a:r>
            <a:r>
              <a:rPr baseline="-25000" lang="en" sz="1800"/>
              <a:t>i</a:t>
            </a:r>
            <a:endParaRPr sz="1800"/>
          </a:p>
        </p:txBody>
      </p:sp>
      <p:sp>
        <p:nvSpPr>
          <p:cNvPr id="196" name="Google Shape;196;p26"/>
          <p:cNvSpPr/>
          <p:nvPr/>
        </p:nvSpPr>
        <p:spPr>
          <a:xfrm>
            <a:off x="331325" y="2303025"/>
            <a:ext cx="1298700" cy="7701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Draw initial </a:t>
            </a:r>
            <a:r>
              <a:rPr b="1" lang="en"/>
              <a:t>x</a:t>
            </a:r>
            <a:r>
              <a:rPr baseline="-25000" lang="en"/>
              <a:t>0</a:t>
            </a:r>
            <a:r>
              <a:rPr lang="en"/>
              <a:t> guess from prior </a:t>
            </a:r>
            <a:endParaRPr/>
          </a:p>
        </p:txBody>
      </p:sp>
      <p:sp>
        <p:nvSpPr>
          <p:cNvPr id="197" name="Google Shape;197;p26"/>
          <p:cNvSpPr/>
          <p:nvPr/>
        </p:nvSpPr>
        <p:spPr>
          <a:xfrm>
            <a:off x="4099025" y="2130075"/>
            <a:ext cx="1821000" cy="11160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Randomly permute </a:t>
            </a:r>
            <a:r>
              <a:rPr b="1" lang="en"/>
              <a:t>x</a:t>
            </a:r>
            <a:r>
              <a:rPr baseline="-25000" lang="en"/>
              <a:t>i</a:t>
            </a:r>
            <a:r>
              <a:rPr lang="en"/>
              <a:t> → </a:t>
            </a:r>
            <a:r>
              <a:rPr b="1" lang="en"/>
              <a:t>x</a:t>
            </a:r>
            <a:r>
              <a:rPr baseline="-25000" lang="en"/>
              <a:t>i</a:t>
            </a:r>
            <a:r>
              <a:rPr lang="en"/>
              <a:t>’</a:t>
            </a:r>
            <a:endParaRPr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600"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</a:t>
            </a:r>
            <a:r>
              <a:rPr lang="en"/>
              <a:t>ompute new likelihood L’</a:t>
            </a:r>
            <a:endParaRPr/>
          </a:p>
        </p:txBody>
      </p:sp>
      <p:sp>
        <p:nvSpPr>
          <p:cNvPr id="198" name="Google Shape;198;p26"/>
          <p:cNvSpPr/>
          <p:nvPr/>
        </p:nvSpPr>
        <p:spPr>
          <a:xfrm>
            <a:off x="2266175" y="2401725"/>
            <a:ext cx="1196700" cy="5727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Compute likelihood L</a:t>
            </a:r>
            <a:endParaRPr/>
          </a:p>
        </p:txBody>
      </p:sp>
      <p:sp>
        <p:nvSpPr>
          <p:cNvPr id="199" name="Google Shape;199;p26"/>
          <p:cNvSpPr/>
          <p:nvPr/>
        </p:nvSpPr>
        <p:spPr>
          <a:xfrm>
            <a:off x="6556175" y="2209725"/>
            <a:ext cx="2049900" cy="9294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L’ &gt; L: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i+1</a:t>
            </a:r>
            <a:r>
              <a:rPr lang="en"/>
              <a:t> =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r>
              <a:rPr lang="en">
                <a:solidFill>
                  <a:schemeClr val="dk1"/>
                </a:solidFill>
              </a:rPr>
              <a:t>’</a:t>
            </a:r>
            <a:endParaRPr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600"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L’ &lt; L: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i+1</a:t>
            </a:r>
            <a:r>
              <a:rPr lang="en"/>
              <a:t> =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endParaRPr/>
          </a:p>
        </p:txBody>
      </p:sp>
      <p:cxnSp>
        <p:nvCxnSpPr>
          <p:cNvPr id="200" name="Google Shape;200;p26"/>
          <p:cNvCxnSpPr>
            <a:stCxn id="196" idx="3"/>
            <a:endCxn id="198" idx="1"/>
          </p:cNvCxnSpPr>
          <p:nvPr/>
        </p:nvCxnSpPr>
        <p:spPr>
          <a:xfrm>
            <a:off x="1630025" y="2688075"/>
            <a:ext cx="636300" cy="0"/>
          </a:xfrm>
          <a:prstGeom prst="straightConnector1">
            <a:avLst/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01" name="Google Shape;201;p26"/>
          <p:cNvSpPr txBox="1"/>
          <p:nvPr/>
        </p:nvSpPr>
        <p:spPr>
          <a:xfrm>
            <a:off x="1717875" y="2666925"/>
            <a:ext cx="3828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0</a:t>
            </a:r>
            <a:endParaRPr sz="1800">
              <a:solidFill>
                <a:schemeClr val="dk2"/>
              </a:solidFill>
            </a:endParaRPr>
          </a:p>
        </p:txBody>
      </p:sp>
      <p:cxnSp>
        <p:nvCxnSpPr>
          <p:cNvPr id="202" name="Google Shape;202;p26"/>
          <p:cNvCxnSpPr>
            <a:stCxn id="198" idx="3"/>
            <a:endCxn id="197" idx="1"/>
          </p:cNvCxnSpPr>
          <p:nvPr/>
        </p:nvCxnSpPr>
        <p:spPr>
          <a:xfrm>
            <a:off x="3462875" y="2688075"/>
            <a:ext cx="636300" cy="0"/>
          </a:xfrm>
          <a:prstGeom prst="straightConnector1">
            <a:avLst/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03" name="Google Shape;203;p26"/>
          <p:cNvSpPr txBox="1"/>
          <p:nvPr/>
        </p:nvSpPr>
        <p:spPr>
          <a:xfrm>
            <a:off x="3546325" y="2666925"/>
            <a:ext cx="3828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endParaRPr sz="1800">
              <a:solidFill>
                <a:schemeClr val="dk2"/>
              </a:solidFill>
            </a:endParaRPr>
          </a:p>
        </p:txBody>
      </p:sp>
      <p:cxnSp>
        <p:nvCxnSpPr>
          <p:cNvPr id="204" name="Google Shape;204;p26"/>
          <p:cNvCxnSpPr>
            <a:stCxn id="197" idx="3"/>
            <a:endCxn id="199" idx="1"/>
          </p:cNvCxnSpPr>
          <p:nvPr/>
        </p:nvCxnSpPr>
        <p:spPr>
          <a:xfrm flipH="1" rot="10800000">
            <a:off x="5920025" y="2674575"/>
            <a:ext cx="636300" cy="13500"/>
          </a:xfrm>
          <a:prstGeom prst="straightConnector1">
            <a:avLst/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05" name="Google Shape;205;p26"/>
          <p:cNvSpPr txBox="1"/>
          <p:nvPr/>
        </p:nvSpPr>
        <p:spPr>
          <a:xfrm>
            <a:off x="5920025" y="2666925"/>
            <a:ext cx="6363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 </a:t>
            </a:r>
            <a:r>
              <a:rPr lang="en">
                <a:solidFill>
                  <a:schemeClr val="dk1"/>
                </a:solidFill>
              </a:rPr>
              <a:t>,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r>
              <a:rPr lang="en">
                <a:solidFill>
                  <a:schemeClr val="dk1"/>
                </a:solidFill>
              </a:rPr>
              <a:t>’</a:t>
            </a:r>
            <a:endParaRPr sz="1800">
              <a:solidFill>
                <a:schemeClr val="dk2"/>
              </a:solidFill>
            </a:endParaRPr>
          </a:p>
        </p:txBody>
      </p:sp>
      <p:cxnSp>
        <p:nvCxnSpPr>
          <p:cNvPr id="206" name="Google Shape;206;p26"/>
          <p:cNvCxnSpPr>
            <a:stCxn id="198" idx="2"/>
            <a:endCxn id="199" idx="2"/>
          </p:cNvCxnSpPr>
          <p:nvPr/>
        </p:nvCxnSpPr>
        <p:spPr>
          <a:xfrm flipH="1" rot="-5400000">
            <a:off x="5140475" y="698475"/>
            <a:ext cx="164700" cy="4716600"/>
          </a:xfrm>
          <a:prstGeom prst="bentConnector3">
            <a:avLst>
              <a:gd fmla="val 380571" name="adj1"/>
            </a:avLst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207" name="Google Shape;207;p26"/>
          <p:cNvSpPr txBox="1"/>
          <p:nvPr/>
        </p:nvSpPr>
        <p:spPr>
          <a:xfrm>
            <a:off x="4925225" y="3601675"/>
            <a:ext cx="6363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i+1</a:t>
            </a:r>
            <a:endParaRPr sz="1800">
              <a:solidFill>
                <a:schemeClr val="dk2"/>
              </a:solidFill>
            </a:endParaRPr>
          </a:p>
        </p:txBody>
      </p:sp>
      <p:sp>
        <p:nvSpPr>
          <p:cNvPr id="208" name="Google Shape;208;p26"/>
          <p:cNvSpPr txBox="1"/>
          <p:nvPr>
            <p:ph idx="1" type="body"/>
          </p:nvPr>
        </p:nvSpPr>
        <p:spPr>
          <a:xfrm>
            <a:off x="311700" y="4154725"/>
            <a:ext cx="8520600" cy="7701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BayesWave++ uses a Reversible-Jump MCMC (RJMCMC) algorithm, a modification of MCMC to allow for comparison across parameter spaces of different dimension</a:t>
            </a:r>
            <a:endParaRPr sz="180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2" name="Shape 2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Google Shape;213;p27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Adding Real Data Support in Pipeline</a:t>
            </a:r>
            <a:endParaRPr/>
          </a:p>
        </p:txBody>
      </p:sp>
      <p:sp>
        <p:nvSpPr>
          <p:cNvPr id="214" name="Google Shape;214;p27"/>
          <p:cNvSpPr txBox="1"/>
          <p:nvPr>
            <p:ph idx="1" type="body"/>
          </p:nvPr>
        </p:nvSpPr>
        <p:spPr>
          <a:xfrm>
            <a:off x="311700" y="1017725"/>
            <a:ext cx="8520600" cy="17559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Established and streamlined a process by which to grab real LIGO data using </a:t>
            </a:r>
            <a:r>
              <a:rPr lang="en" sz="1800">
                <a:latin typeface="Courier New"/>
                <a:ea typeface="Courier New"/>
                <a:cs typeface="Courier New"/>
                <a:sym typeface="Courier New"/>
              </a:rPr>
              <a:t>gw_data_find</a:t>
            </a:r>
            <a:r>
              <a:rPr lang="en" sz="1800"/>
              <a:t> and sending it to BayesWave++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Added optional </a:t>
            </a:r>
            <a:r>
              <a:rPr lang="en" sz="1800">
                <a:latin typeface="Courier New"/>
                <a:ea typeface="Courier New"/>
                <a:cs typeface="Courier New"/>
                <a:sym typeface="Courier New"/>
              </a:rPr>
              <a:t>datafind</a:t>
            </a:r>
            <a:r>
              <a:rPr lang="en" sz="1800"/>
              <a:t> step to the BayesWave++ pipeline, allowing automated runs on real data given time start/end search parameters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Generates job files for submission to cluster scheduler using input config file</a:t>
            </a:r>
            <a:endParaRPr sz="1800"/>
          </a:p>
        </p:txBody>
      </p:sp>
      <p:pic>
        <p:nvPicPr>
          <p:cNvPr id="215" name="Google Shape;215;p27"/>
          <p:cNvPicPr preferRelativeResize="0"/>
          <p:nvPr/>
        </p:nvPicPr>
        <p:blipFill rotWithShape="1">
          <a:blip r:embed="rId3">
            <a:alphaModFix/>
          </a:blip>
          <a:srcRect b="12326" l="0" r="0" t="0"/>
          <a:stretch/>
        </p:blipFill>
        <p:spPr>
          <a:xfrm>
            <a:off x="1289538" y="2773625"/>
            <a:ext cx="6564925" cy="219207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9" name="Shape 2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" name="Google Shape;220;p2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Tests of RJMCMC Performance</a:t>
            </a:r>
            <a:endParaRPr/>
          </a:p>
        </p:txBody>
      </p:sp>
      <p:sp>
        <p:nvSpPr>
          <p:cNvPr id="221" name="Google Shape;221;p28"/>
          <p:cNvSpPr txBox="1"/>
          <p:nvPr>
            <p:ph idx="1" type="body"/>
          </p:nvPr>
        </p:nvSpPr>
        <p:spPr>
          <a:xfrm>
            <a:off x="311700" y="1152475"/>
            <a:ext cx="8520600" cy="3635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/>
              <a:t>Prior testing: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Run model and skip likelihood calculation/comparison step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Then all posterior distributions should be direct samples of prior distributions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Ensuring posteriors match priors helps check sampler bias, etc.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P-P plots: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Dr</a:t>
            </a:r>
            <a:r>
              <a:rPr lang="en" sz="1800"/>
              <a:t>aw injected signals from prior distributions, then run code on injections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Over many runs, plotting the percentile of the </a:t>
            </a:r>
            <a:r>
              <a:rPr lang="en" sz="1800"/>
              <a:t>prior injection in the posterior distribution vs. the percentile of this percentile across all runs (theoretical vs. empirical CDFs) should result in a nearly straight line of slope 1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Checks convergence, sampling bias, overall fit performance</a:t>
            </a:r>
            <a:endParaRPr sz="180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25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p29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Current Review Results</a:t>
            </a:r>
            <a:endParaRPr/>
          </a:p>
        </p:txBody>
      </p:sp>
      <p:sp>
        <p:nvSpPr>
          <p:cNvPr id="227" name="Google Shape;227;p29"/>
          <p:cNvSpPr txBox="1"/>
          <p:nvPr>
            <p:ph idx="1" type="body"/>
          </p:nvPr>
        </p:nvSpPr>
        <p:spPr>
          <a:xfrm>
            <a:off x="311700" y="1228675"/>
            <a:ext cx="8520600" cy="36609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/>
              <a:t>Prior testing:</a:t>
            </a:r>
            <a:endParaRPr b="1"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Prior tests for glitch/GW wavelet and CBC models all indicate healthy sampling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P-P testing:</a:t>
            </a:r>
            <a:endParaRPr b="1"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P-P plots generated for glitch wavelet models - varying dimension ranges, SNR max/min, uniform vs. SNR-dependent amplitude prior, etc.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P-P plots also made for many param permutations for GW wavelet, CBC models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Analysis indicates overall good algorithm performance, with notable exceptions at higher dimensionality</a:t>
            </a:r>
            <a:endParaRPr sz="1800"/>
          </a:p>
          <a:p>
            <a:pPr indent="-342900" lvl="1" marL="9144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Deviations from straight line for higher-dimension data when SNR lower bound is small and SNR-dependent amplitude prior is used</a:t>
            </a:r>
            <a:endParaRPr sz="1800"/>
          </a:p>
          <a:p>
            <a:pPr indent="-342900" lvl="1" marL="9144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Explanation: certain approximations are used that depend on high SNR; these are inaccurate for low SNR</a:t>
            </a:r>
            <a:endParaRPr sz="180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31" name="Shape 2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" name="Google Shape;232;p30"/>
          <p:cNvSpPr txBox="1"/>
          <p:nvPr>
            <p:ph type="title"/>
          </p:nvPr>
        </p:nvSpPr>
        <p:spPr>
          <a:xfrm>
            <a:off x="311700" y="2164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Glitch/CBC Prior Testing Results</a:t>
            </a:r>
            <a:endParaRPr/>
          </a:p>
        </p:txBody>
      </p:sp>
      <p:pic>
        <p:nvPicPr>
          <p:cNvPr id="233" name="Google Shape;233;p30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97175" y="1017725"/>
            <a:ext cx="3973375" cy="3973375"/>
          </a:xfrm>
          <a:prstGeom prst="rect">
            <a:avLst/>
          </a:prstGeom>
          <a:noFill/>
          <a:ln>
            <a:noFill/>
          </a:ln>
        </p:spPr>
      </p:pic>
      <p:pic>
        <p:nvPicPr>
          <p:cNvPr id="234" name="Google Shape;234;p30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784475" y="1017725"/>
            <a:ext cx="3973375" cy="39733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38" name="Shape 2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" name="Google Shape;239;p3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GW-wavelet extrinsic P-P plots help confirm sampler bug</a:t>
            </a:r>
            <a:endParaRPr/>
          </a:p>
        </p:txBody>
      </p:sp>
      <p:pic>
        <p:nvPicPr>
          <p:cNvPr id="240" name="Google Shape;240;p3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296925" y="1131212"/>
            <a:ext cx="3614325" cy="3501825"/>
          </a:xfrm>
          <a:prstGeom prst="rect">
            <a:avLst/>
          </a:prstGeom>
          <a:noFill/>
          <a:ln>
            <a:noFill/>
          </a:ln>
        </p:spPr>
      </p:pic>
      <p:pic>
        <p:nvPicPr>
          <p:cNvPr id="241" name="Google Shape;241;p31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06850" y="1131200"/>
            <a:ext cx="4669133" cy="35018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42" name="Google Shape;242;p31"/>
          <p:cNvCxnSpPr/>
          <p:nvPr/>
        </p:nvCxnSpPr>
        <p:spPr>
          <a:xfrm flipH="1" rot="10800000">
            <a:off x="4730050" y="2882200"/>
            <a:ext cx="885000" cy="3600"/>
          </a:xfrm>
          <a:prstGeom prst="straightConnector1">
            <a:avLst/>
          </a:prstGeom>
          <a:noFill/>
          <a:ln cap="flat" cmpd="sng" w="38100">
            <a:solidFill>
              <a:srgbClr val="FF0000"/>
            </a:solidFill>
            <a:prstDash val="solid"/>
            <a:round/>
            <a:headEnd len="med" w="med" type="none"/>
            <a:tailEnd len="med" w="med" type="triangle"/>
          </a:ln>
          <a:effectLst>
            <a:reflection blurRad="0" dir="5400000" dist="38100" endA="0" endPos="30000" fadeDir="5400012" kx="0" rotWithShape="0" algn="bl" stPos="0" sy="-100000" ky="0"/>
          </a:effectLst>
        </p:spPr>
      </p:cxn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46" name="Shape 2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" name="Google Shape;247;p32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 P-P Plot: dim 1-20, SNR min 0.1, SNR-dependent amp</a:t>
            </a:r>
            <a:endParaRPr/>
          </a:p>
        </p:txBody>
      </p:sp>
      <p:pic>
        <p:nvPicPr>
          <p:cNvPr id="248" name="Google Shape;248;p3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524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49" name="Google Shape;249;p32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5651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53" name="Shape 2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4" name="Google Shape;254;p3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 P</a:t>
            </a:r>
            <a:r>
              <a:rPr lang="en"/>
              <a:t>-P Plot: dim 1-20, SNR min 5, SNR-dependent amp</a:t>
            </a:r>
            <a:endParaRPr/>
          </a:p>
        </p:txBody>
      </p:sp>
      <p:pic>
        <p:nvPicPr>
          <p:cNvPr id="255" name="Google Shape;255;p33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524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6" name="Google Shape;256;p33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5651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60" name="Shape 2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p3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 </a:t>
            </a:r>
            <a:r>
              <a:rPr lang="en"/>
              <a:t>P-P Plot: dim 1-20, SNR min 0.1, uniform amp</a:t>
            </a:r>
            <a:endParaRPr/>
          </a:p>
        </p:txBody>
      </p:sp>
      <p:pic>
        <p:nvPicPr>
          <p:cNvPr id="262" name="Google Shape;262;p3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524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63" name="Google Shape;263;p34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5651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67" name="Shape 2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8" name="Google Shape;268;p3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Slowed significantly by my cluster scheduler priority…</a:t>
            </a:r>
            <a:endParaRPr/>
          </a:p>
        </p:txBody>
      </p:sp>
      <p:pic>
        <p:nvPicPr>
          <p:cNvPr id="269" name="Google Shape;269;p35"/>
          <p:cNvPicPr preferRelativeResize="0"/>
          <p:nvPr/>
        </p:nvPicPr>
        <p:blipFill rotWithShape="1">
          <a:blip r:embed="rId3">
            <a:alphaModFix/>
          </a:blip>
          <a:srcRect b="0" l="0" r="24081" t="23739"/>
          <a:stretch/>
        </p:blipFill>
        <p:spPr>
          <a:xfrm>
            <a:off x="311700" y="1151958"/>
            <a:ext cx="8520602" cy="3422517"/>
          </a:xfrm>
          <a:prstGeom prst="rect">
            <a:avLst/>
          </a:prstGeom>
          <a:noFill/>
          <a:ln>
            <a:noFill/>
          </a:ln>
        </p:spPr>
      </p:pic>
      <p:sp>
        <p:nvSpPr>
          <p:cNvPr id="270" name="Google Shape;270;p35"/>
          <p:cNvSpPr/>
          <p:nvPr/>
        </p:nvSpPr>
        <p:spPr>
          <a:xfrm>
            <a:off x="228600" y="3606800"/>
            <a:ext cx="2628900" cy="279300"/>
          </a:xfrm>
          <a:prstGeom prst="roundRect">
            <a:avLst>
              <a:gd fmla="val 16667" name="adj"/>
            </a:avLst>
          </a:prstGeom>
          <a:noFill/>
          <a:ln cap="flat" cmpd="sng" w="28575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74" name="Shape 2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" name="Google Shape;275;p3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Next Steps</a:t>
            </a:r>
            <a:endParaRPr/>
          </a:p>
        </p:txBody>
      </p:sp>
      <p:sp>
        <p:nvSpPr>
          <p:cNvPr id="276" name="Google Shape;276;p36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More </a:t>
            </a:r>
            <a:r>
              <a:rPr lang="en" sz="1800"/>
              <a:t>P-P plots for GW wavelet, CBC models</a:t>
            </a:r>
            <a:endParaRPr sz="1800"/>
          </a:p>
          <a:p>
            <a:pPr indent="-342900" lvl="1" marL="9144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GW wavelet: test geocentric PSD option with different sky locations</a:t>
            </a:r>
            <a:endParaRPr sz="1800"/>
          </a:p>
          <a:p>
            <a:pPr indent="-342900" lvl="1" marL="9144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CBC: more complex waveforms (IMRPhenomXPHM)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Try to find if increasing iteration/chain count allows lower SNR minimum for multidimensional wavelet models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Put results on GitLab wiki</a:t>
            </a:r>
            <a:endParaRPr sz="180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80" name="Shape 2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1" name="Google Shape;281;p37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Acknowledgements</a:t>
            </a:r>
            <a:endParaRPr/>
          </a:p>
        </p:txBody>
      </p:sp>
      <p:sp>
        <p:nvSpPr>
          <p:cNvPr id="282" name="Google Shape;282;p37"/>
          <p:cNvSpPr txBox="1"/>
          <p:nvPr>
            <p:ph idx="1" type="body"/>
          </p:nvPr>
        </p:nvSpPr>
        <p:spPr>
          <a:xfrm>
            <a:off x="311700" y="1438650"/>
            <a:ext cx="8520600" cy="3130200"/>
          </a:xfrm>
          <a:prstGeom prst="rect">
            <a:avLst/>
          </a:prstGeom>
        </p:spPr>
        <p:txBody>
          <a:bodyPr anchorCtr="0" anchor="t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Mentors: Katerina Chatziioannou, Sophie Hourihane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800"/>
              </a:spcAft>
              <a:buNone/>
            </a:pPr>
            <a:r>
              <a:rPr lang="en" sz="1800"/>
              <a:t>Supported by NSF REU Program, Caltech SFP</a:t>
            </a:r>
            <a:endParaRPr sz="1800"/>
          </a:p>
        </p:txBody>
      </p:sp>
      <p:pic>
        <p:nvPicPr>
          <p:cNvPr id="283" name="Google Shape;283;p3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71175" y="2647950"/>
            <a:ext cx="2257725" cy="1693302"/>
          </a:xfrm>
          <a:prstGeom prst="rect">
            <a:avLst/>
          </a:prstGeom>
          <a:noFill/>
          <a:ln>
            <a:noFill/>
          </a:ln>
        </p:spPr>
      </p:pic>
      <p:pic>
        <p:nvPicPr>
          <p:cNvPr id="284" name="Google Shape;284;p37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577250" y="2406237"/>
            <a:ext cx="2166101" cy="2176724"/>
          </a:xfrm>
          <a:prstGeom prst="rect">
            <a:avLst/>
          </a:prstGeom>
          <a:noFill/>
          <a:ln>
            <a:noFill/>
          </a:ln>
        </p:spPr>
      </p:pic>
      <p:pic>
        <p:nvPicPr>
          <p:cNvPr id="285" name="Google Shape;285;p37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6354250" y="2445275"/>
            <a:ext cx="2098650" cy="20986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Celestial">
  <a:themeElements>
    <a:clrScheme name="Celestial">
      <a:dk1>
        <a:srgbClr val="000000"/>
      </a:dk1>
      <a:lt1>
        <a:srgbClr val="FFFFFF"/>
      </a:lt1>
      <a:dk2>
        <a:srgbClr val="18276C"/>
      </a:dk2>
      <a:lt2>
        <a:srgbClr val="EBEBEB"/>
      </a:lt2>
      <a:accent1>
        <a:srgbClr val="AC3EC1"/>
      </a:accent1>
      <a:accent2>
        <a:srgbClr val="477BD1"/>
      </a:accent2>
      <a:accent3>
        <a:srgbClr val="46B298"/>
      </a:accent3>
      <a:accent4>
        <a:srgbClr val="90BA4C"/>
      </a:accent4>
      <a:accent5>
        <a:srgbClr val="DD9D31"/>
      </a:accent5>
      <a:accent6>
        <a:srgbClr val="E25247"/>
      </a:accent6>
      <a:hlink>
        <a:srgbClr val="C573D2"/>
      </a:hlink>
      <a:folHlink>
        <a:srgbClr val="CCAEE8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