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0" r:id="rId3"/>
    <p:sldId id="337" r:id="rId4"/>
    <p:sldId id="261" r:id="rId5"/>
    <p:sldId id="262" r:id="rId6"/>
    <p:sldId id="259" r:id="rId7"/>
    <p:sldId id="264" r:id="rId8"/>
    <p:sldId id="265" r:id="rId9"/>
    <p:sldId id="263" r:id="rId10"/>
    <p:sldId id="338" r:id="rId11"/>
    <p:sldId id="267" r:id="rId12"/>
    <p:sldId id="268" r:id="rId13"/>
    <p:sldId id="341" r:id="rId14"/>
    <p:sldId id="342" r:id="rId15"/>
    <p:sldId id="299" r:id="rId16"/>
    <p:sldId id="269" r:id="rId17"/>
    <p:sldId id="300" r:id="rId18"/>
    <p:sldId id="343" r:id="rId19"/>
    <p:sldId id="339" r:id="rId20"/>
    <p:sldId id="340" r:id="rId21"/>
    <p:sldId id="346" r:id="rId22"/>
    <p:sldId id="347" r:id="rId23"/>
    <p:sldId id="348" r:id="rId24"/>
    <p:sldId id="350" r:id="rId25"/>
    <p:sldId id="349" r:id="rId26"/>
    <p:sldId id="351" r:id="rId27"/>
    <p:sldId id="353" r:id="rId28"/>
    <p:sldId id="360" r:id="rId29"/>
    <p:sldId id="354" r:id="rId30"/>
    <p:sldId id="363" r:id="rId31"/>
    <p:sldId id="362" r:id="rId32"/>
    <p:sldId id="291" r:id="rId33"/>
    <p:sldId id="324" r:id="rId34"/>
    <p:sldId id="345" r:id="rId35"/>
    <p:sldId id="335" r:id="rId36"/>
    <p:sldId id="356" r:id="rId37"/>
    <p:sldId id="313" r:id="rId38"/>
    <p:sldId id="358" r:id="rId39"/>
    <p:sldId id="306" r:id="rId40"/>
    <p:sldId id="322" r:id="rId41"/>
    <p:sldId id="355" r:id="rId42"/>
    <p:sldId id="35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166"/>
    <a:srgbClr val="C86A1B"/>
    <a:srgbClr val="AC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6" autoAdjust="0"/>
    <p:restoredTop sz="91190" autoAdjust="0"/>
  </p:normalViewPr>
  <p:slideViewPr>
    <p:cSldViewPr snapToGrid="0" snapToObjects="1">
      <p:cViewPr>
        <p:scale>
          <a:sx n="86" d="100"/>
          <a:sy n="86" d="100"/>
        </p:scale>
        <p:origin x="696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8A0CC-383D-A04A-A6B1-03203BA01351}" type="datetimeFigureOut"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D78C2-5A6B-714F-AB40-3B725480DF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55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00EA0-1D87-4541-B078-DB12C3B2F856}" type="datetimeFigureOut"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F750D-288F-B64E-97D8-CA8C71C6EAF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832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679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82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4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598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409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31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2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7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96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2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44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3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25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F750D-288F-B64E-97D8-CA8C71C6EAF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94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03F80-DF62-2F42-8D2B-24466BF8CE6E}" type="datetime1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0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CF9F-9B31-864E-A949-DEC2707B7321}" type="datetime1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2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41DB-ABF0-0C40-9F6F-5E403D8499B1}" type="datetime1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14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3934" y="731520"/>
            <a:ext cx="8376138" cy="603504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1005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de-DE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100508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</a:pPr>
            <a:r>
              <a:rPr lang="en-US" dirty="0"/>
              <a:t>Click here to enter slide subtitle (location in presentation)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383930" y="1355014"/>
            <a:ext cx="8376138" cy="48244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here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 level</a:t>
            </a:r>
          </a:p>
          <a:p>
            <a:pPr lvl="6"/>
            <a:r>
              <a:rPr lang="en-US" noProof="0" dirty="0"/>
              <a:t>Seventh</a:t>
            </a:r>
            <a:r>
              <a:rPr lang="en-US" dirty="0"/>
              <a:t>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949440" y="6585092"/>
            <a:ext cx="0" cy="10772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1313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7B4FCA-D758-EB48-BD46-5EEF226FD218}" type="slidenum">
              <a:rPr lang="en-US" smtClean="0">
                <a:solidFill>
                  <a:srgbClr val="313131"/>
                </a:solidFill>
              </a:rPr>
              <a:pPr/>
              <a:t>‹#›</a:t>
            </a:fld>
            <a:endParaRPr lang="en-US">
              <a:solidFill>
                <a:srgbClr val="31313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3932" y="274320"/>
            <a:ext cx="8376140" cy="4297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225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83934" y="731520"/>
            <a:ext cx="8376138" cy="603504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1005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de-DE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100508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</a:pPr>
            <a:r>
              <a:rPr lang="en-US" dirty="0"/>
              <a:t>Click here to enter slide subtitle (location in presentation)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383930" y="1355014"/>
            <a:ext cx="8376138" cy="48244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here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 level</a:t>
            </a:r>
          </a:p>
          <a:p>
            <a:pPr lvl="6"/>
            <a:r>
              <a:rPr lang="en-US" noProof="0" dirty="0"/>
              <a:t>Seventh</a:t>
            </a:r>
            <a:r>
              <a:rPr lang="en-US" dirty="0"/>
              <a:t>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949440" y="6585092"/>
            <a:ext cx="0" cy="10772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1313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7B4FCA-D758-EB48-BD46-5EEF226FD218}" type="slidenum">
              <a:rPr lang="en-US" smtClean="0">
                <a:solidFill>
                  <a:srgbClr val="313131"/>
                </a:solidFill>
              </a:rPr>
              <a:pPr/>
              <a:t>‹#›</a:t>
            </a:fld>
            <a:endParaRPr lang="en-US">
              <a:solidFill>
                <a:srgbClr val="31313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3932" y="274320"/>
            <a:ext cx="8376140" cy="4297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655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  <a:lvl2pPr>
              <a:defRPr baseline="0">
                <a:solidFill>
                  <a:schemeClr val="bg1"/>
                </a:solidFill>
                <a:latin typeface="Cambria" panose="02040503050406030204" pitchFamily="18" charset="0"/>
              </a:defRPr>
            </a:lvl2pPr>
            <a:lvl3pPr>
              <a:defRPr baseline="0">
                <a:solidFill>
                  <a:schemeClr val="bg1"/>
                </a:solidFill>
                <a:latin typeface="Cambria" panose="02040503050406030204" pitchFamily="18" charset="0"/>
              </a:defRPr>
            </a:lvl3pPr>
            <a:lvl4pPr>
              <a:defRPr baseline="0">
                <a:solidFill>
                  <a:schemeClr val="bg1"/>
                </a:solidFill>
                <a:latin typeface="Cambria" panose="02040503050406030204" pitchFamily="18" charset="0"/>
              </a:defRPr>
            </a:lvl4pPr>
            <a:lvl5pPr>
              <a:defRPr baseline="0">
                <a:solidFill>
                  <a:schemeClr val="bg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770E-CFCE-3949-882B-4D122355A871}" type="datetime1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602" y="6408388"/>
            <a:ext cx="21336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CFACC497-1778-9C4F-921E-8E03730CF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7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A2EC-49D8-544B-AC45-02F65B7FDDDF}" type="datetime1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2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2BF7-FD47-684D-BAC2-62716D8A66B3}" type="datetime1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875-1109-B842-8518-B5B18898798E}" type="datetime1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4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BFCA-DD6E-064C-8E9D-342C588C88D6}" type="datetime1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E46B-3EAD-4E45-9E33-67E0336B241A}" type="datetime1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0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717F-4166-1241-8C16-F4ED649153ED}" type="datetime1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9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A890-CDBB-EF4D-AE6E-FA9B4CE1D7FA}" type="datetime1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2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33000">
              <a:schemeClr val="tx2">
                <a:lumMod val="75000"/>
              </a:schemeClr>
            </a:gs>
            <a:gs pos="67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E0D49-148B-A048-8680-B8126585DC24}" type="datetime1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31D818E-44E9-B542-8FBF-7F317DEBE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0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9" r:id="rId12"/>
    <p:sldLayoutId id="2147483740" r:id="rId13"/>
    <p:sldLayoutId id="2147483741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jp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o.org/science/Publication-O3aPopulation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igo.org/science/Publication-O3bAstroDist/" TargetMode="Externa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w-openscience.org/eventapi/html/GWTC-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zenodo.org/record/5655785" TargetMode="External"/><Relationship Id="rId4" Type="http://schemas.openxmlformats.org/officeDocument/2006/relationships/hyperlink" Target="https://dcc.ligo.org/LIGO-P2100239/publi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cedb.ligo.org/superevents/public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A40F5CB-04E2-F58C-4763-4E178496CB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-2012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6616"/>
            <a:ext cx="6400800" cy="2368499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3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POTOR 10</a:t>
            </a:r>
            <a:r>
              <a:rPr lang="en-GB" sz="3000" baseline="30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th</a:t>
            </a:r>
            <a:r>
              <a:rPr lang="en-GB" sz="3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 conference</a:t>
            </a:r>
          </a:p>
          <a:p>
            <a:r>
              <a:rPr lang="en-US" sz="1800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Kazimierz </a:t>
            </a:r>
            <a:r>
              <a:rPr lang="en-US" sz="1800" dirty="0" err="1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Dolny</a:t>
            </a:r>
            <a:r>
              <a:rPr lang="en-US" sz="1800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, 16-20 September 2024</a:t>
            </a:r>
            <a:br>
              <a:rPr lang="en-US" sz="3000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 </a:t>
            </a:r>
            <a:r>
              <a:rPr lang="en-US" sz="2400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Thomas Dent</a:t>
            </a:r>
            <a:br>
              <a:rPr lang="en-US" sz="2600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1800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(IGFAE, University of Santiago de Compostela)</a:t>
            </a:r>
            <a:endParaRPr lang="en-US" sz="2600" dirty="0">
              <a:ln w="635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156030" dist="31385" dir="3600000" algn="tl" rotWithShape="0">
                  <a:srgbClr val="000000">
                    <a:alpha val="70000"/>
                  </a:srgbClr>
                </a:outerShdw>
              </a:effectLst>
              <a:latin typeface="Gill Sans"/>
              <a:cs typeface="Gill Sans"/>
            </a:endParaRPr>
          </a:p>
          <a:p>
            <a:r>
              <a:rPr lang="en-US" sz="2000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56030" dist="31385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For the LIGO-Virgo-KAGRA collaborations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9007" y="6565381"/>
            <a:ext cx="16081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Image Credit: </a:t>
            </a:r>
            <a:r>
              <a:rPr lang="en-US" sz="1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NASA/GSFC</a:t>
            </a:r>
            <a:endParaRPr lang="en-US" sz="1000" b="0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AE5F67-CF9F-AFB9-EDF7-199C6A64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043" y="247281"/>
            <a:ext cx="1260000" cy="53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B978D6-3AC9-93F2-569F-2FFC21301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00" y="6380394"/>
            <a:ext cx="4193691" cy="360000"/>
          </a:xfrm>
          <a:prstGeom prst="rect">
            <a:avLst/>
          </a:prstGeom>
        </p:spPr>
      </p:pic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15265988-8FA0-361B-AF47-CEDF13DFD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606" y="6380394"/>
            <a:ext cx="2325846" cy="3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18243E-07AE-9F1C-30FF-66C8BB9A7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00" y="5905115"/>
            <a:ext cx="4770002" cy="3600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D53F521-910B-4F4A-D34B-BA1D2A91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361" y="80154"/>
            <a:ext cx="1527278" cy="63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DB2E2B-9B89-AFBA-0F1D-0BF8DE038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7529" y="94556"/>
            <a:ext cx="2987995" cy="3496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6C6818-6539-503B-2A1E-87F78F931F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736" b="17759"/>
          <a:stretch/>
        </p:blipFill>
        <p:spPr>
          <a:xfrm>
            <a:off x="7117908" y="483235"/>
            <a:ext cx="1943998" cy="4404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98907C-8FC2-2F43-5CD9-AB0D15A08C08}"/>
              </a:ext>
            </a:extLst>
          </p:cNvPr>
          <p:cNvSpPr/>
          <p:nvPr/>
        </p:nvSpPr>
        <p:spPr>
          <a:xfrm>
            <a:off x="293990" y="173930"/>
            <a:ext cx="1002203" cy="610806"/>
          </a:xfrm>
          <a:prstGeom prst="rect">
            <a:avLst/>
          </a:prstGeom>
          <a:gradFill flip="none" rotWithShape="1">
            <a:gsLst>
              <a:gs pos="0">
                <a:srgbClr val="D9D9D9"/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1B6E66-E7C0-AB46-51FD-6DD4E7A7E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6" y="-374160"/>
            <a:ext cx="1279636" cy="16559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6FEC03-A3E4-5B0B-C81B-0FABB5F76589}"/>
              </a:ext>
            </a:extLst>
          </p:cNvPr>
          <p:cNvSpPr txBox="1"/>
          <p:nvPr/>
        </p:nvSpPr>
        <p:spPr>
          <a:xfrm>
            <a:off x="7650150" y="6282705"/>
            <a:ext cx="1486092" cy="3401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LIGO-G2401768</a:t>
            </a:r>
          </a:p>
        </p:txBody>
      </p:sp>
      <p:pic>
        <p:nvPicPr>
          <p:cNvPr id="25" name="Picture 24" descr="A logo for a ministry of science and higher education&#10;&#10;Description automatically generated">
            <a:extLst>
              <a:ext uri="{FF2B5EF4-FFF2-40B4-BE49-F238E27FC236}">
                <a16:creationId xmlns:a16="http://schemas.microsoft.com/office/drawing/2014/main" id="{BAD77A7A-8A94-B412-52D3-C2D35B48C6A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9476" t="27748" r="15438" b="23757"/>
          <a:stretch/>
        </p:blipFill>
        <p:spPr>
          <a:xfrm>
            <a:off x="5754359" y="5789648"/>
            <a:ext cx="1486093" cy="478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A7A8DC-764E-41D4-A860-84BAB0C14947}"/>
              </a:ext>
            </a:extLst>
          </p:cNvPr>
          <p:cNvSpPr txBox="1">
            <a:spLocks/>
          </p:cNvSpPr>
          <p:nvPr/>
        </p:nvSpPr>
        <p:spPr>
          <a:xfrm>
            <a:off x="127322" y="1369254"/>
            <a:ext cx="8889357" cy="1704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z="3600" b="1" dirty="0">
                <a:ln w="1587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LIGO-Virgo-KAGRA network and observations in the O4 run</a:t>
            </a:r>
          </a:p>
        </p:txBody>
      </p:sp>
    </p:spTree>
    <p:extLst>
      <p:ext uri="{BB962C8B-B14F-4D97-AF65-F5344CB8AC3E}">
        <p14:creationId xmlns:p14="http://schemas.microsoft.com/office/powerpoint/2010/main" val="2969585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ack balls in a blue circle&#10;&#10;Description automatically generated with medium confidence">
            <a:extLst>
              <a:ext uri="{FF2B5EF4-FFF2-40B4-BE49-F238E27FC236}">
                <a16:creationId xmlns:a16="http://schemas.microsoft.com/office/drawing/2014/main" id="{F3B065D6-4013-371B-0D64-E0F55C4122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-1" b="35786"/>
          <a:stretch/>
        </p:blipFill>
        <p:spPr>
          <a:xfrm>
            <a:off x="3410952" y="-5"/>
            <a:ext cx="5733047" cy="368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r="3445" b="1"/>
          <a:stretch/>
        </p:blipFill>
        <p:spPr>
          <a:xfrm>
            <a:off x="3410953" y="3681409"/>
            <a:ext cx="5733047" cy="3176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46" y="1115219"/>
            <a:ext cx="494851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kern="1200" cap="none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ILL SANS SEMIBOLD" panose="020B0502020104020203" pitchFamily="34" charset="-79"/>
                <a:cs typeface="GILL SANS SEMIBOLD" panose="020B0502020104020203" pitchFamily="34" charset="-79"/>
              </a:rPr>
              <a:t>GROUND-BASED GW DETECTORS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3681408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89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0" y="1407101"/>
            <a:ext cx="4636720" cy="3364217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Laser interferometric detection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759" y="1417638"/>
            <a:ext cx="6189501" cy="471353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mbria"/>
                <a:cs typeface="Cambria"/>
              </a:rPr>
              <a:t>‘Michelson interferometer’ 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b="1" dirty="0">
                <a:latin typeface="Cambria"/>
                <a:cs typeface="Cambria"/>
              </a:rPr>
              <a:t>end mirrors</a:t>
            </a:r>
            <a:r>
              <a:rPr lang="en-US" sz="2400" dirty="0">
                <a:latin typeface="Cambria"/>
                <a:cs typeface="Cambria"/>
              </a:rPr>
              <a:t> free to move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along arms</a:t>
            </a:r>
            <a:br>
              <a:rPr lang="en-US" sz="2400" dirty="0">
                <a:latin typeface="Cambria"/>
                <a:cs typeface="Cambria"/>
              </a:rPr>
            </a:br>
            <a:endParaRPr lang="en-US" sz="2400" dirty="0">
              <a:latin typeface="Cambria"/>
              <a:cs typeface="Cambria"/>
            </a:endParaRPr>
          </a:p>
          <a:p>
            <a:r>
              <a:rPr lang="en-US" sz="2400" dirty="0">
                <a:latin typeface="Cambria"/>
                <a:cs typeface="Cambria"/>
              </a:rPr>
              <a:t>Differential length change  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  </a:t>
            </a:r>
            <a:r>
              <a:rPr lang="en-US" sz="2400" dirty="0" err="1">
                <a:latin typeface="Cambria"/>
                <a:cs typeface="Cambria"/>
              </a:rPr>
              <a:t>δ</a:t>
            </a:r>
            <a:r>
              <a:rPr lang="en-US" sz="2400" dirty="0">
                <a:latin typeface="Cambria"/>
                <a:cs typeface="Cambria"/>
              </a:rPr>
              <a:t>(L</a:t>
            </a:r>
            <a:r>
              <a:rPr lang="en-US" sz="2400" baseline="-25000" dirty="0">
                <a:latin typeface="Cambria"/>
                <a:cs typeface="Cambria"/>
              </a:rPr>
              <a:t>x</a:t>
            </a:r>
            <a:r>
              <a:rPr lang="en-US" sz="2400" dirty="0">
                <a:latin typeface="Cambria"/>
                <a:cs typeface="Cambria"/>
              </a:rPr>
              <a:t> − L</a:t>
            </a:r>
            <a:r>
              <a:rPr lang="en-US" sz="2400" baseline="-25000" dirty="0">
                <a:latin typeface="Cambria"/>
                <a:cs typeface="Cambria"/>
              </a:rPr>
              <a:t>y</a:t>
            </a:r>
            <a:r>
              <a:rPr lang="en-US" sz="2400" dirty="0">
                <a:latin typeface="Cambria"/>
                <a:cs typeface="Cambria"/>
              </a:rPr>
              <a:t>)  =  h(t) ·  L</a:t>
            </a:r>
            <a:br>
              <a:rPr lang="en-US" sz="2400" dirty="0">
                <a:latin typeface="Cambria"/>
                <a:cs typeface="Cambria"/>
              </a:rPr>
            </a:b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⇒  time of flight difference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⇒  relative phase difference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        @ beam-splitter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⇒  transmitted intensity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		variation @ PD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11</a:t>
            </a:fld>
            <a:endParaRPr lang="en-US"/>
          </a:p>
        </p:txBody>
      </p:sp>
      <p:pic>
        <p:nvPicPr>
          <p:cNvPr id="7" name="Content Placeholder 6" descr="reitze_fig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" b="9408"/>
          <a:stretch/>
        </p:blipFill>
        <p:spPr>
          <a:xfrm>
            <a:off x="4523448" y="4989733"/>
            <a:ext cx="4620552" cy="124151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82756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6 at 16.57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/>
          <a:stretch/>
        </p:blipFill>
        <p:spPr>
          <a:xfrm>
            <a:off x="214034" y="1641519"/>
            <a:ext cx="5526805" cy="48290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>
                <a:latin typeface="Gill Sans"/>
                <a:cs typeface="Gill Sans"/>
              </a:rPr>
              <a:t>own to &lt;𝟣e–𝟤𝟥: Enhance the signal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01424" y="1738457"/>
            <a:ext cx="3187662" cy="4140092"/>
          </a:xfrm>
        </p:spPr>
        <p:txBody>
          <a:bodyPr>
            <a:normAutofit/>
          </a:bodyPr>
          <a:lstStyle/>
          <a:p>
            <a:pPr marL="711450" lvl="1" indent="-457200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Long arms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High power ultra-stable laser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Power recycling (factor ~𝟥𝟧)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Resonant arm cavities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(factor ~𝟥𝟢𝟢)</a:t>
            </a:r>
          </a:p>
          <a:p>
            <a:pPr marL="711450" lvl="1" indent="-457200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Signal recycling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4034" y="2775342"/>
            <a:ext cx="551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303206" y="1777207"/>
            <a:ext cx="2377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3088228" y="6490818"/>
            <a:ext cx="2267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LVC, </a:t>
            </a:r>
            <a:r>
              <a:rPr lang="nb-NO" sz="1400" dirty="0"/>
              <a:t>PRL </a:t>
            </a:r>
            <a:r>
              <a:rPr lang="nb-NO" sz="1400" b="1" dirty="0"/>
              <a:t>116</a:t>
            </a:r>
            <a:r>
              <a:rPr lang="nb-NO" sz="1400" dirty="0"/>
              <a:t> 061102 (2016)</a:t>
            </a:r>
          </a:p>
        </p:txBody>
      </p:sp>
    </p:spTree>
    <p:extLst>
      <p:ext uri="{BB962C8B-B14F-4D97-AF65-F5344CB8AC3E}">
        <p14:creationId xmlns:p14="http://schemas.microsoft.com/office/powerpoint/2010/main" val="27914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>
                <a:latin typeface="Gill Sans"/>
                <a:cs typeface="Gill Sans"/>
              </a:rPr>
              <a:t>own to &lt;𝟣e–𝟤𝟥: Suppress noise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3380" y="1867772"/>
            <a:ext cx="4653097" cy="3657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Cambria"/>
                <a:cs typeface="Cambria"/>
              </a:rPr>
              <a:t>Seismic noise reduction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Active seismic isolation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Quadruple pendulum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suspension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~𝟣𝟢 orders of magnitude displacement noise suppression above 𝟣𝟢Hz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13</a:t>
            </a:fld>
            <a:endParaRPr lang="en-US"/>
          </a:p>
        </p:txBody>
      </p:sp>
      <p:pic>
        <p:nvPicPr>
          <p:cNvPr id="5" name="Picture 4" descr="Screen Shot 2016-09-06 at 18.2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2" y="1424292"/>
            <a:ext cx="2981699" cy="526694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13793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>
                <a:latin typeface="Gill Sans"/>
                <a:cs typeface="Gill Sans"/>
              </a:rPr>
              <a:t>Precision Interferometry = </a:t>
            </a:r>
            <a:br>
              <a:rPr lang="en-US" sz="3600" dirty="0">
                <a:latin typeface="Gill Sans"/>
                <a:cs typeface="Gill Sans"/>
              </a:rPr>
            </a:br>
            <a:r>
              <a:rPr lang="en-US" sz="3600" dirty="0">
                <a:latin typeface="Gill Sans"/>
                <a:cs typeface="Gill Sans"/>
              </a:rPr>
              <a:t>Understanding Measurement Noises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" y="1549552"/>
            <a:ext cx="2942098" cy="502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en-US" sz="1800" u="sng" dirty="0">
                <a:solidFill>
                  <a:schemeClr val="bg1"/>
                </a:solidFill>
                <a:latin typeface="Cambria" panose="02040503050406030204" pitchFamily="18" charset="0"/>
              </a:rPr>
              <a:t>Fundamental Noises </a:t>
            </a:r>
          </a:p>
          <a:p>
            <a:pPr marL="256050" indent="-256050">
              <a:lnSpc>
                <a:spcPct val="130000"/>
              </a:lnSpc>
              <a:buAutoNum type="romanUcPeriod"/>
              <a:defRPr/>
            </a:pP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Displacement Noises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sym typeface="Wingdings"/>
              </a:rPr>
              <a:t>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cs typeface="Symbol" charset="2"/>
              </a:rPr>
              <a:t>𝚫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L(f)</a:t>
            </a:r>
          </a:p>
          <a:p>
            <a:pPr lvl="1">
              <a:lnSpc>
                <a:spcPct val="12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  <a:t> Seismic noise</a:t>
            </a:r>
          </a:p>
          <a:p>
            <a:pPr lvl="1">
              <a:lnSpc>
                <a:spcPct val="12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  <a:t> Radiation Pressure</a:t>
            </a:r>
          </a:p>
          <a:p>
            <a:pPr lvl="1">
              <a:lnSpc>
                <a:spcPct val="12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  <a:t> Thermal noise</a:t>
            </a:r>
          </a:p>
          <a:p>
            <a:pPr lvl="2">
              <a:lnSpc>
                <a:spcPct val="12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  <a:t> Suspensions</a:t>
            </a:r>
          </a:p>
          <a:p>
            <a:pPr lvl="2">
              <a:lnSpc>
                <a:spcPct val="12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  <a:t> Optics</a:t>
            </a:r>
          </a:p>
          <a:p>
            <a:pPr marL="256050" indent="-256050">
              <a:lnSpc>
                <a:spcPct val="130000"/>
              </a:lnSpc>
              <a:buFont typeface="+mj-lt"/>
              <a:buAutoNum type="romanUcPeriod" startAt="2"/>
              <a:defRPr/>
            </a:pP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Sensing Noises </a:t>
            </a:r>
          </a:p>
          <a:p>
            <a:pPr>
              <a:lnSpc>
                <a:spcPct val="13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sym typeface="Wingdings"/>
              </a:rPr>
              <a:t>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cs typeface="Symbol" charset="2"/>
              </a:rPr>
              <a:t>𝚫</a:t>
            </a:r>
            <a:r>
              <a:rPr lang="en-US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t</a:t>
            </a:r>
            <a:r>
              <a:rPr lang="en-US" sz="1800" baseline="-25000" dirty="0" err="1">
                <a:solidFill>
                  <a:schemeClr val="bg1"/>
                </a:solidFill>
                <a:latin typeface="Cambria" panose="02040503050406030204" pitchFamily="18" charset="0"/>
              </a:rPr>
              <a:t>photon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(f)</a:t>
            </a:r>
          </a:p>
          <a:p>
            <a:pPr marL="457200" lvl="2">
              <a:lnSpc>
                <a:spcPct val="12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  <a:t> Shot Noise</a:t>
            </a:r>
          </a:p>
          <a:p>
            <a:pPr marL="457200" lvl="2">
              <a:lnSpc>
                <a:spcPct val="120000"/>
              </a:lnSpc>
              <a:buFontTx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  <a:t> Residual Gas</a:t>
            </a:r>
            <a:b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800" b="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sz="1800" u="sng" dirty="0">
                <a:solidFill>
                  <a:schemeClr val="bg1"/>
                </a:solidFill>
                <a:latin typeface="Cambria" panose="02040503050406030204" pitchFamily="18" charset="0"/>
              </a:rPr>
              <a:t>Technical Noises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à"/>
              <a:defRPr/>
            </a:pPr>
            <a:r>
              <a:rPr lang="en-US" sz="1800" b="0" i="1" dirty="0">
                <a:solidFill>
                  <a:schemeClr val="bg1"/>
                </a:solidFill>
                <a:latin typeface="Cambria" panose="02040503050406030204" pitchFamily="18" charset="0"/>
              </a:rPr>
              <a:t>Hundreds of them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43880" y="1538136"/>
            <a:ext cx="430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Advanced LIGO Design Noise Budget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4307" y="6524710"/>
            <a:ext cx="285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dcc.ligo.org</a:t>
            </a:r>
            <a:r>
              <a:rPr lang="en-US" sz="1200" dirty="0"/>
              <a:t>/LIGO-T1800044/public</a:t>
            </a:r>
          </a:p>
        </p:txBody>
      </p:sp>
      <p:pic>
        <p:nvPicPr>
          <p:cNvPr id="6" name="Picture 5" descr="Screen Shot 2018-05-21 at 11.23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/>
          <a:stretch/>
        </p:blipFill>
        <p:spPr>
          <a:xfrm>
            <a:off x="3360643" y="1941335"/>
            <a:ext cx="5783357" cy="4467053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B7BA273-8701-310E-7668-BDDD48B8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602" y="6408388"/>
            <a:ext cx="2133600" cy="365125"/>
          </a:xfrm>
        </p:spPr>
        <p:txBody>
          <a:bodyPr/>
          <a:lstStyle/>
          <a:p>
            <a:fld id="{CFACC497-1778-9C4F-921E-8E03730CF7C5}" type="slidenum">
              <a:rPr>
                <a:solidFill>
                  <a:schemeClr val="accent5">
                    <a:lumMod val="60000"/>
                    <a:lumOff val="40000"/>
                  </a:schemeClr>
                </a:solidFill>
              </a:rPr>
              <a:t>14</a:t>
            </a:fld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5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EDE3DFE-5B6D-294A-B7B6-56287AD2217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9155" name="Content Placeholder 9" descr="beamtube-2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r="7989"/>
          <a:stretch/>
        </p:blipFill>
        <p:spPr bwMode="auto">
          <a:xfrm>
            <a:off x="-533399" y="-7938"/>
            <a:ext cx="10399042" cy="685800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23693"/>
            <a:ext cx="54010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Arial"/>
                <a:cs typeface="Arial"/>
              </a:rPr>
              <a:t>The LIGO Vacuum System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Consists of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9000 m</a:t>
            </a:r>
            <a:r>
              <a:rPr lang="en-US" sz="2400" b="1" baseline="300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volume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30000 m</a:t>
            </a:r>
            <a:r>
              <a:rPr lang="en-US" sz="2400" b="1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surface area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50000 m of spiral welds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  <a:latin typeface="Arial"/>
                <a:cs typeface="Arial"/>
              </a:rPr>
              <a:t>-8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- 10</a:t>
            </a:r>
            <a:r>
              <a:rPr lang="en-US" sz="2400" b="1" baseline="30000" dirty="0">
                <a:solidFill>
                  <a:schemeClr val="bg1"/>
                </a:solidFill>
                <a:latin typeface="Arial"/>
                <a:cs typeface="Arial"/>
              </a:rPr>
              <a:t>-9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torr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At each observatory</a:t>
            </a:r>
          </a:p>
        </p:txBody>
      </p:sp>
    </p:spTree>
    <p:extLst>
      <p:ext uri="{BB962C8B-B14F-4D97-AF65-F5344CB8AC3E}">
        <p14:creationId xmlns:p14="http://schemas.microsoft.com/office/powerpoint/2010/main" val="55989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A global network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4338" y="5113130"/>
            <a:ext cx="8695325" cy="1512957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>
                <a:cs typeface="Cambria"/>
              </a:rPr>
              <a:t>Detection rate, sky coverage, network duty cycle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cs typeface="Cambria"/>
              </a:rPr>
              <a:t>Greater accuracy on source parameters</a:t>
            </a:r>
            <a:br>
              <a:rPr lang="en-US" sz="3600" dirty="0">
                <a:cs typeface="Cambria"/>
              </a:rPr>
            </a:br>
            <a:r>
              <a:rPr lang="en-GB" sz="3400" dirty="0">
                <a:cs typeface="Cambria"/>
              </a:rPr>
              <a:t>   - </a:t>
            </a:r>
            <a:r>
              <a:rPr lang="en-US" sz="3400" dirty="0">
                <a:cs typeface="Cambria"/>
              </a:rPr>
              <a:t>Distance, sky location, orientation of source ...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16</a:t>
            </a:fld>
            <a:endParaRPr lang="en-US"/>
          </a:p>
        </p:txBody>
      </p:sp>
      <p:pic>
        <p:nvPicPr>
          <p:cNvPr id="5" name="Picture 4" descr="Screen Shot 2016-09-06 at 16.2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0" y="2045604"/>
            <a:ext cx="3077546" cy="2252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440" y="3759640"/>
            <a:ext cx="5514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/>
          </a:p>
        </p:txBody>
      </p:sp>
      <p:pic>
        <p:nvPicPr>
          <p:cNvPr id="8" name="Picture 7" descr="GW_Detector_Map_v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90" y="1366909"/>
            <a:ext cx="5717410" cy="3560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757CFE-9D13-BC06-08B8-FB7009B0BEDA}"/>
              </a:ext>
            </a:extLst>
          </p:cNvPr>
          <p:cNvSpPr txBox="1"/>
          <p:nvPr/>
        </p:nvSpPr>
        <p:spPr>
          <a:xfrm>
            <a:off x="7345320" y="4927297"/>
            <a:ext cx="159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LIGO Lab</a:t>
            </a:r>
          </a:p>
        </p:txBody>
      </p:sp>
    </p:spTree>
    <p:extLst>
      <p:ext uri="{BB962C8B-B14F-4D97-AF65-F5344CB8AC3E}">
        <p14:creationId xmlns:p14="http://schemas.microsoft.com/office/powerpoint/2010/main" val="4226493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R-0381A-11.tif"/>
          <p:cNvPicPr>
            <a:picLocks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ctrTitle" idx="4294967295"/>
          </p:nvPr>
        </p:nvSpPr>
        <p:spPr>
          <a:xfrm>
            <a:off x="0" y="265746"/>
            <a:ext cx="5388257" cy="888563"/>
          </a:xfrm>
        </p:spPr>
        <p:txBody>
          <a:bodyPr>
            <a:normAutofit/>
          </a:bodyPr>
          <a:lstStyle/>
          <a:p>
            <a:pPr algn="r"/>
            <a:r>
              <a:rPr lang="en-US" sz="4000" i="1" dirty="0">
                <a:latin typeface="Avenir Black"/>
                <a:cs typeface="Avenir Black"/>
              </a:rPr>
              <a:t>ADVANCED VIRGO</a:t>
            </a:r>
            <a:endParaRPr lang="en-US" sz="3200" i="1" dirty="0">
              <a:latin typeface="Avenir Black"/>
              <a:cs typeface="Avenir Black"/>
            </a:endParaRPr>
          </a:p>
        </p:txBody>
      </p:sp>
      <p:pic>
        <p:nvPicPr>
          <p:cNvPr id="5" name="Picture 9" descr="advlogo_fina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148662"/>
            <a:ext cx="1892212" cy="9935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374698" y="1289154"/>
            <a:ext cx="4394603" cy="887422"/>
          </a:xfrm>
          <a:prstGeom prst="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cs typeface="Avenir Book"/>
              </a:rPr>
              <a:t>163 Institutions in 20 different countries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cs typeface="Avenir Book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  <a:cs typeface="Avenir Book"/>
              </a:rPr>
              <a:t>~915 collaboration members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3817" y="591923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35328-0138-BF68-21AF-911B4DEB2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7358" y="1259174"/>
            <a:ext cx="1500138" cy="517260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9590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976827F-4481-F789-4B9D-9008EB47A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93B08ED-BFC4-5897-8FF2-1A5F1D778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23" y="4942432"/>
            <a:ext cx="2497015" cy="10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in white protective gear working on a machine&#10;&#10;Description automatically generated">
            <a:extLst>
              <a:ext uri="{FF2B5EF4-FFF2-40B4-BE49-F238E27FC236}">
                <a16:creationId xmlns:a16="http://schemas.microsoft.com/office/drawing/2014/main" id="{0EB157B3-10BD-C4ED-51E6-84724DF64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129" y="855784"/>
            <a:ext cx="3335401" cy="272307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5455B-E845-FB2C-5AC9-7EADE168FFF8}"/>
              </a:ext>
            </a:extLst>
          </p:cNvPr>
          <p:cNvSpPr txBox="1"/>
          <p:nvPr/>
        </p:nvSpPr>
        <p:spPr>
          <a:xfrm>
            <a:off x="122905" y="6139840"/>
            <a:ext cx="3514087" cy="584775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Cryogenic sapphire mirror payload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Image Credit: R</a:t>
            </a:r>
            <a:r>
              <a:rPr lang="en-GB" sz="1400" dirty="0">
                <a:solidFill>
                  <a:schemeClr val="bg1"/>
                </a:solidFill>
                <a:effectLst/>
              </a:rPr>
              <a:t>ahul Kumar/LIGO Lab</a:t>
            </a:r>
            <a:endParaRPr lang="nb-N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8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Transient GW sources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6409" y="3582493"/>
            <a:ext cx="6961568" cy="3081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mbria"/>
                <a:cs typeface="Cambria"/>
              </a:rPr>
              <a:t>Cataclysmic events of compact </a:t>
            </a:r>
            <a:br>
              <a:rPr lang="en-US" sz="2800" dirty="0">
                <a:latin typeface="Cambria"/>
                <a:cs typeface="Cambria"/>
              </a:rPr>
            </a:br>
            <a:r>
              <a:rPr lang="en-US" sz="2800" dirty="0">
                <a:latin typeface="Cambria"/>
                <a:cs typeface="Cambria"/>
              </a:rPr>
              <a:t>astrophysical objects</a:t>
            </a:r>
          </a:p>
          <a:p>
            <a:pPr lvl="1"/>
            <a:r>
              <a:rPr lang="en-US" sz="2400" b="1" dirty="0" err="1">
                <a:latin typeface="Cambria"/>
                <a:cs typeface="Cambria"/>
              </a:rPr>
              <a:t>N</a:t>
            </a:r>
            <a:r>
              <a:rPr lang="en-US" sz="2400" dirty="0" err="1">
                <a:latin typeface="Cambria"/>
                <a:cs typeface="Cambria"/>
              </a:rPr>
              <a:t>eutron</a:t>
            </a:r>
            <a:r>
              <a:rPr lang="en-US" sz="2400" b="1" dirty="0" err="1">
                <a:latin typeface="Cambria"/>
                <a:cs typeface="Cambria"/>
              </a:rPr>
              <a:t>S</a:t>
            </a:r>
            <a:r>
              <a:rPr lang="en-US" sz="2400" dirty="0" err="1">
                <a:latin typeface="Cambria"/>
                <a:cs typeface="Cambria"/>
              </a:rPr>
              <a:t>tar</a:t>
            </a:r>
            <a:r>
              <a:rPr lang="en-US" sz="2400" dirty="0">
                <a:latin typeface="Cambria"/>
                <a:cs typeface="Cambria"/>
              </a:rPr>
              <a:t> / </a:t>
            </a:r>
            <a:r>
              <a:rPr lang="en-US" sz="2400" b="1" dirty="0" err="1">
                <a:latin typeface="Cambria"/>
                <a:cs typeface="Cambria"/>
              </a:rPr>
              <a:t>B</a:t>
            </a:r>
            <a:r>
              <a:rPr lang="en-US" sz="2400" dirty="0" err="1">
                <a:latin typeface="Cambria"/>
                <a:cs typeface="Cambria"/>
              </a:rPr>
              <a:t>lack</a:t>
            </a:r>
            <a:r>
              <a:rPr lang="en-US" sz="2400" b="1" dirty="0" err="1">
                <a:latin typeface="Cambria"/>
                <a:cs typeface="Cambria"/>
              </a:rPr>
              <a:t>H</a:t>
            </a:r>
            <a:r>
              <a:rPr lang="en-US" sz="2400" dirty="0" err="1">
                <a:latin typeface="Cambria"/>
                <a:cs typeface="Cambria"/>
              </a:rPr>
              <a:t>ole</a:t>
            </a:r>
            <a:r>
              <a:rPr lang="en-US" sz="2400" dirty="0">
                <a:latin typeface="Cambria"/>
                <a:cs typeface="Cambria"/>
              </a:rPr>
              <a:t> binary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mergers</a:t>
            </a:r>
          </a:p>
          <a:p>
            <a:pPr lvl="1"/>
            <a:r>
              <a:rPr lang="en-US" sz="2400" b="1" dirty="0" err="1">
                <a:latin typeface="Cambria"/>
                <a:cs typeface="Cambria"/>
              </a:rPr>
              <a:t>C</a:t>
            </a:r>
            <a:r>
              <a:rPr lang="en-US" sz="2400" dirty="0" err="1">
                <a:latin typeface="Cambria"/>
                <a:cs typeface="Cambria"/>
              </a:rPr>
              <a:t>ore</a:t>
            </a:r>
            <a:r>
              <a:rPr lang="en-US" sz="2400" b="1" dirty="0" err="1">
                <a:latin typeface="Cambria"/>
                <a:cs typeface="Cambria"/>
              </a:rPr>
              <a:t>C</a:t>
            </a:r>
            <a:r>
              <a:rPr lang="en-US" sz="2400" dirty="0" err="1">
                <a:latin typeface="Cambria"/>
                <a:cs typeface="Cambria"/>
              </a:rPr>
              <a:t>ollapse</a:t>
            </a:r>
            <a:r>
              <a:rPr lang="en-US" sz="2400" b="1" dirty="0" err="1">
                <a:latin typeface="Cambria"/>
                <a:cs typeface="Cambria"/>
              </a:rPr>
              <a:t>S</a:t>
            </a:r>
            <a:r>
              <a:rPr lang="en-US" sz="2400" dirty="0" err="1">
                <a:latin typeface="Cambria"/>
                <a:cs typeface="Cambria"/>
              </a:rPr>
              <a:t>uper</a:t>
            </a:r>
            <a:r>
              <a:rPr lang="en-US" sz="2400" b="1" dirty="0" err="1">
                <a:latin typeface="Cambria"/>
                <a:cs typeface="Cambria"/>
              </a:rPr>
              <a:t>N</a:t>
            </a:r>
            <a:r>
              <a:rPr lang="en-US" sz="2400" dirty="0" err="1">
                <a:latin typeface="Cambria"/>
                <a:cs typeface="Cambria"/>
              </a:rPr>
              <a:t>ovae</a:t>
            </a:r>
            <a:endParaRPr lang="en-US" sz="2400" dirty="0">
              <a:latin typeface="Cambria"/>
              <a:cs typeface="Cambria"/>
            </a:endParaRPr>
          </a:p>
          <a:p>
            <a:pPr lvl="1"/>
            <a:r>
              <a:rPr lang="en-US" sz="2400" dirty="0">
                <a:latin typeface="Cambria"/>
                <a:cs typeface="Cambria"/>
              </a:rPr>
              <a:t>Pulsar glitches / oscillation modes ?</a:t>
            </a:r>
            <a:endParaRPr lang="en-US" sz="2400" i="1" dirty="0">
              <a:latin typeface="Cambria"/>
              <a:cs typeface="Cambria"/>
            </a:endParaRPr>
          </a:p>
          <a:p>
            <a:pPr lvl="1"/>
            <a:r>
              <a:rPr lang="en-US" sz="2400" dirty="0">
                <a:latin typeface="Cambria"/>
                <a:cs typeface="Cambria"/>
              </a:rPr>
              <a:t>Exotics : cosmic string kinks ? 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762"/>
          <a:stretch/>
        </p:blipFill>
        <p:spPr>
          <a:xfrm>
            <a:off x="168532" y="1431736"/>
            <a:ext cx="3283866" cy="166851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Rectangle 7"/>
          <p:cNvSpPr/>
          <p:nvPr/>
        </p:nvSpPr>
        <p:spPr>
          <a:xfrm>
            <a:off x="89803" y="3157148"/>
            <a:ext cx="33625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Image : D. Price (Exeter) &amp; S.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Rosswog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(Bremen)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300" y="2354019"/>
            <a:ext cx="3173318" cy="317331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0" name="Rectangle 9"/>
          <p:cNvSpPr/>
          <p:nvPr/>
        </p:nvSpPr>
        <p:spPr>
          <a:xfrm>
            <a:off x="6324785" y="5660001"/>
            <a:ext cx="29499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Simulation: F. Hanke et al. (MPIA </a:t>
            </a:r>
            <a:r>
              <a:rPr lang="en-US" sz="12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Garching</a:t>
            </a:r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3245" y="1279660"/>
            <a:ext cx="511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cs typeface="Cambria"/>
              </a:rPr>
              <a:t>Highly relativistic</a:t>
            </a:r>
            <a:r>
              <a:rPr lang="en-US" sz="2800" i="1" dirty="0">
                <a:solidFill>
                  <a:srgbClr val="FF0000"/>
                </a:solidFill>
                <a:latin typeface="Cambria"/>
                <a:cs typeface="Cambria"/>
              </a:rPr>
              <a:t> systems  …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522453-90D6-A205-6307-4C3F6BE14F86}"/>
              </a:ext>
            </a:extLst>
          </p:cNvPr>
          <p:cNvSpPr txBox="1">
            <a:spLocks/>
          </p:cNvSpPr>
          <p:nvPr/>
        </p:nvSpPr>
        <p:spPr>
          <a:xfrm>
            <a:off x="3543097" y="1997643"/>
            <a:ext cx="2340203" cy="1889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i="1" dirty="0">
                <a:solidFill>
                  <a:srgbClr val="FF0000"/>
                </a:solidFill>
                <a:latin typeface="Cambria"/>
                <a:cs typeface="Cambria"/>
              </a:rPr>
              <a:t>CBC</a:t>
            </a:r>
          </a:p>
          <a:p>
            <a:pPr marL="0" indent="0">
              <a:buNone/>
            </a:pPr>
            <a:br>
              <a:rPr lang="en-US" sz="2400" dirty="0">
                <a:latin typeface="Cambria"/>
                <a:cs typeface="Cambria"/>
              </a:rPr>
            </a:br>
            <a:endParaRPr lang="en-US" sz="2400" dirty="0"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en-US" sz="2600" b="1" i="1" dirty="0">
                <a:solidFill>
                  <a:srgbClr val="FF0000"/>
                </a:solidFill>
                <a:latin typeface="Cambria"/>
                <a:cs typeface="Cambria"/>
              </a:rPr>
              <a:t>                 Burst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4643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</a:t>
            </a:r>
            <a:r>
              <a:rPr lang="en-US" dirty="0">
                <a:solidFill>
                  <a:schemeClr val="bg1"/>
                </a:solidFill>
              </a:rPr>
              <a:t>IGO-</a:t>
            </a:r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en-US" dirty="0">
                <a:solidFill>
                  <a:schemeClr val="bg1"/>
                </a:solidFill>
              </a:rPr>
              <a:t>irgo-</a:t>
            </a:r>
            <a:r>
              <a:rPr lang="en-US" b="1" dirty="0">
                <a:solidFill>
                  <a:schemeClr val="bg1"/>
                </a:solidFill>
              </a:rPr>
              <a:t>K</a:t>
            </a:r>
            <a:r>
              <a:rPr lang="en-US" dirty="0">
                <a:solidFill>
                  <a:schemeClr val="bg1"/>
                </a:solidFill>
              </a:rPr>
              <a:t>AGRA collaborations</a:t>
            </a:r>
          </a:p>
        </p:txBody>
      </p:sp>
      <p:pic>
        <p:nvPicPr>
          <p:cNvPr id="7" name="Picture 6" descr="LSC_map_2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7" y="1352811"/>
            <a:ext cx="7130617" cy="3525786"/>
          </a:xfrm>
          <a:prstGeom prst="rect">
            <a:avLst/>
          </a:prstGeom>
        </p:spPr>
      </p:pic>
      <p:pic>
        <p:nvPicPr>
          <p:cNvPr id="9" name="Picture 8" descr="lsc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2" y="1364685"/>
            <a:ext cx="1035123" cy="438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720897-63D4-9E11-225C-F2025B081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005" y="4399569"/>
            <a:ext cx="3313946" cy="18720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D01E71A-9E0A-2D17-8BCA-2B4BB6B99FA0}"/>
              </a:ext>
            </a:extLst>
          </p:cNvPr>
          <p:cNvSpPr txBox="1">
            <a:spLocks/>
          </p:cNvSpPr>
          <p:nvPr/>
        </p:nvSpPr>
        <p:spPr>
          <a:xfrm>
            <a:off x="6902602" y="640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ACC497-1778-9C4F-921E-8E03730CF7C5}" type="slidenum">
              <a:rPr lang="en-U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pPr/>
              <a:t>2</a:t>
            </a:fld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39CFA-5115-B573-07B1-15C60FED2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3743406"/>
            <a:ext cx="3075600" cy="2528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2D47D-BC63-8DB9-1964-D6A28BFB8EF9}"/>
              </a:ext>
            </a:extLst>
          </p:cNvPr>
          <p:cNvSpPr txBox="1"/>
          <p:nvPr/>
        </p:nvSpPr>
        <p:spPr>
          <a:xfrm>
            <a:off x="647700" y="4929397"/>
            <a:ext cx="81624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&amp; others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Europe !</a:t>
            </a:r>
          </a:p>
        </p:txBody>
      </p:sp>
    </p:spTree>
    <p:extLst>
      <p:ext uri="{BB962C8B-B14F-4D97-AF65-F5344CB8AC3E}">
        <p14:creationId xmlns:p14="http://schemas.microsoft.com/office/powerpoint/2010/main" val="3000385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Persistent GW sources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4744E9C-CC51-9FBA-E8D9-5EF95F51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0"/>
          <a:stretch/>
        </p:blipFill>
        <p:spPr bwMode="auto">
          <a:xfrm>
            <a:off x="3727938" y="1603829"/>
            <a:ext cx="5379915" cy="380050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316" y="1688586"/>
            <a:ext cx="8773573" cy="4894776"/>
          </a:xfrm>
        </p:spPr>
        <p:txBody>
          <a:bodyPr>
            <a:normAutofit/>
          </a:bodyPr>
          <a:lstStyle/>
          <a:p>
            <a:r>
              <a:rPr lang="en-US" sz="2600" b="1" i="1" dirty="0">
                <a:solidFill>
                  <a:srgbClr val="FF0000"/>
                </a:solidFill>
                <a:latin typeface="Cambria"/>
                <a:cs typeface="Cambria"/>
              </a:rPr>
              <a:t>Continuous Wave</a:t>
            </a:r>
            <a:r>
              <a:rPr lang="en-US" sz="2600" b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2600" dirty="0">
                <a:latin typeface="Cambria"/>
                <a:cs typeface="Cambria"/>
              </a:rPr>
              <a:t>: sinusoids from rotating NS</a:t>
            </a:r>
          </a:p>
          <a:p>
            <a:pPr lvl="1"/>
            <a:r>
              <a:rPr lang="en-US" sz="2400" dirty="0">
                <a:latin typeface="Cambria"/>
                <a:cs typeface="Cambria"/>
              </a:rPr>
              <a:t>many potential sources in Galaxy</a:t>
            </a:r>
            <a:br>
              <a:rPr lang="en-US" sz="2400" dirty="0">
                <a:latin typeface="Cambria"/>
                <a:cs typeface="Cambria"/>
              </a:rPr>
            </a:br>
            <a:endParaRPr lang="en-US" sz="2400" dirty="0">
              <a:latin typeface="Cambria"/>
              <a:cs typeface="Cambria"/>
            </a:endParaRPr>
          </a:p>
          <a:p>
            <a:r>
              <a:rPr lang="en-US" sz="2600" b="1" i="1" dirty="0">
                <a:solidFill>
                  <a:srgbClr val="FF0000"/>
                </a:solidFill>
                <a:latin typeface="Cambria"/>
                <a:cs typeface="Cambria"/>
              </a:rPr>
              <a:t>Stochastic</a:t>
            </a:r>
            <a:r>
              <a:rPr lang="en-US" sz="2600" dirty="0">
                <a:latin typeface="Cambria"/>
                <a:cs typeface="Cambria"/>
              </a:rPr>
              <a:t> : random ‘background’</a:t>
            </a:r>
            <a:br>
              <a:rPr lang="en-US" sz="2600" dirty="0">
                <a:latin typeface="Cambria"/>
                <a:cs typeface="Cambria"/>
              </a:rPr>
            </a:br>
            <a:r>
              <a:rPr lang="en-US" sz="2600" dirty="0">
                <a:latin typeface="Cambria"/>
                <a:cs typeface="Cambria"/>
              </a:rPr>
              <a:t>from superposition of unresolved </a:t>
            </a:r>
            <a:br>
              <a:rPr lang="en-US" sz="2600" dirty="0">
                <a:latin typeface="Cambria"/>
                <a:cs typeface="Cambria"/>
              </a:rPr>
            </a:br>
            <a:r>
              <a:rPr lang="en-US" sz="2600" dirty="0">
                <a:latin typeface="Cambria"/>
                <a:cs typeface="Cambria"/>
              </a:rPr>
              <a:t>sources</a:t>
            </a:r>
          </a:p>
          <a:p>
            <a:pPr lvl="1"/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mbria"/>
                <a:cs typeface="Cambria"/>
              </a:rPr>
              <a:t>astrophysical</a:t>
            </a:r>
            <a:r>
              <a:rPr lang="en-US" sz="2400" dirty="0">
                <a:latin typeface="Cambria"/>
                <a:cs typeface="Cambria"/>
              </a:rPr>
              <a:t>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transients at high redshift</a:t>
            </a:r>
          </a:p>
          <a:p>
            <a:pPr lvl="1"/>
            <a:r>
              <a:rPr lang="en-US" sz="2400" dirty="0">
                <a:solidFill>
                  <a:srgbClr val="92D050"/>
                </a:solidFill>
                <a:latin typeface="Cambria"/>
                <a:cs typeface="Cambria"/>
              </a:rPr>
              <a:t>primordial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quantum fluctuations / critical </a:t>
            </a:r>
            <a:br>
              <a:rPr lang="en-US" sz="2400" dirty="0">
                <a:latin typeface="Cambria"/>
                <a:cs typeface="Cambria"/>
              </a:rPr>
            </a:br>
            <a:r>
              <a:rPr lang="en-US" sz="2400" dirty="0">
                <a:latin typeface="Cambria"/>
                <a:cs typeface="Cambria"/>
              </a:rPr>
              <a:t>phenomena in very early Universe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15276" y="5030914"/>
            <a:ext cx="24209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Chandra X-ray images of Crab pulsar</a:t>
            </a:r>
          </a:p>
        </p:txBody>
      </p:sp>
    </p:spTree>
    <p:extLst>
      <p:ext uri="{BB962C8B-B14F-4D97-AF65-F5344CB8AC3E}">
        <p14:creationId xmlns:p14="http://schemas.microsoft.com/office/powerpoint/2010/main" val="1612474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ainbow colored flower with a rainbow colored circle&#10;&#10;Description automatically generated with medium confidence">
            <a:extLst>
              <a:ext uri="{FF2B5EF4-FFF2-40B4-BE49-F238E27FC236}">
                <a16:creationId xmlns:a16="http://schemas.microsoft.com/office/drawing/2014/main" id="{C6FDB6D6-D7BB-3709-3B57-B733746B6B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5" r="12340" b="5727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F8EE32-9059-CE76-FD99-B89CDC01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2060217"/>
            <a:ext cx="4658992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dirty="0">
                <a:latin typeface="+mj-lt"/>
                <a:cs typeface="+mj-cs"/>
              </a:rPr>
              <a:t>Gw observations</a:t>
            </a:r>
            <a:br>
              <a:rPr lang="en-US" sz="4200" dirty="0">
                <a:latin typeface="+mj-lt"/>
                <a:cs typeface="+mj-cs"/>
              </a:rPr>
            </a:br>
            <a:r>
              <a:rPr lang="en-US" sz="4200" dirty="0">
                <a:latin typeface="+mj-lt"/>
                <a:cs typeface="+mj-cs"/>
              </a:rPr>
              <a:t>and relativity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77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DC4785-8B00-3D81-A1C8-4AEF6E72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‘Non-GW’ probes of GR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C9A21-6BF4-15D5-BC77-9966C4F27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60000"/>
              <a:buFont typeface="Wingdings" pitchFamily="2" charset="2"/>
              <a:buChar char="q"/>
            </a:pPr>
            <a:r>
              <a:rPr lang="en-US" dirty="0"/>
              <a:t>GR light deflection</a:t>
            </a:r>
          </a:p>
          <a:p>
            <a:pPr>
              <a:buSzPct val="60000"/>
              <a:buFont typeface="Wingdings" pitchFamily="2" charset="2"/>
              <a:buChar char="q"/>
            </a:pPr>
            <a:r>
              <a:rPr lang="en-US" dirty="0"/>
              <a:t>Perihelion shift of Mercury</a:t>
            </a:r>
          </a:p>
          <a:p>
            <a:pPr>
              <a:buSzPct val="60000"/>
              <a:buFont typeface="Wingdings" pitchFamily="2" charset="2"/>
              <a:buChar char="q"/>
            </a:pPr>
            <a:r>
              <a:rPr lang="en-US" dirty="0"/>
              <a:t>Solar System tests (Lunar Laser Ranging …)</a:t>
            </a:r>
          </a:p>
          <a:p>
            <a:pPr>
              <a:buSzPct val="60000"/>
              <a:buFont typeface="Wingdings" pitchFamily="2" charset="2"/>
              <a:buChar char="q"/>
            </a:pPr>
            <a:r>
              <a:rPr lang="en-US" dirty="0"/>
              <a:t>(Strong) Equivalence Principle tests</a:t>
            </a:r>
          </a:p>
          <a:p>
            <a:pPr>
              <a:buSzPct val="60000"/>
              <a:buFont typeface="Wingdings" pitchFamily="2" charset="2"/>
              <a:buChar char="q"/>
            </a:pPr>
            <a:r>
              <a:rPr lang="en-US" dirty="0"/>
              <a:t>Precision clock measurements, GPS, …</a:t>
            </a:r>
          </a:p>
          <a:p>
            <a:pPr>
              <a:buSzPct val="60000"/>
              <a:buFont typeface="Wingdings" pitchFamily="2" charset="2"/>
              <a:buChar char="q"/>
            </a:pPr>
            <a:r>
              <a:rPr lang="en-US" dirty="0"/>
              <a:t>Dynamics of galaxies &amp; galaxy clusters, cosmological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38A1F-16CA-9FB7-15F9-D52C7C30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7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ew Image">
            <a:extLst>
              <a:ext uri="{FF2B5EF4-FFF2-40B4-BE49-F238E27FC236}">
                <a16:creationId xmlns:a16="http://schemas.microsoft.com/office/drawing/2014/main" id="{7A5F711A-0B38-F1EC-5778-99339DA4F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b="9806"/>
          <a:stretch/>
        </p:blipFill>
        <p:spPr bwMode="auto">
          <a:xfrm>
            <a:off x="5532145" y="2177979"/>
            <a:ext cx="3587262" cy="35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E2A56-74EF-E283-DAEF-890DB40E1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44373"/>
          </a:xfrm>
        </p:spPr>
        <p:txBody>
          <a:bodyPr>
            <a:normAutofit/>
          </a:bodyPr>
          <a:lstStyle/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Strong field : </a:t>
            </a:r>
            <a:r>
              <a:rPr lang="en-US" sz="2800" dirty="0"/>
              <a:t>compact objects (NS, BH) </a:t>
            </a:r>
            <a:br>
              <a:rPr lang="en-US" sz="2800" dirty="0"/>
            </a:br>
            <a:r>
              <a:rPr lang="en-US" sz="2800" dirty="0"/>
              <a:t>  and behaviour ‘close to’ singularities via NR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Precise constraints </a:t>
            </a:r>
            <a:r>
              <a:rPr lang="en-US" sz="2800" dirty="0"/>
              <a:t>on low velocity PN expansion</a:t>
            </a:r>
          </a:p>
          <a:p>
            <a:pPr lvl="1">
              <a:buSzPct val="80000"/>
              <a:buFont typeface="Wingdings" pitchFamily="2" charset="2"/>
              <a:buChar char="Ø"/>
            </a:pPr>
            <a:r>
              <a:rPr lang="en-US" sz="2400" dirty="0"/>
              <a:t>v/c up to ~0.4</a:t>
            </a:r>
          </a:p>
          <a:p>
            <a:pPr lvl="1">
              <a:buSzPct val="80000"/>
              <a:buFont typeface="Wingdings" pitchFamily="2" charset="2"/>
              <a:buChar char="Ø"/>
            </a:pPr>
            <a:r>
              <a:rPr lang="en-US" sz="2400" dirty="0"/>
              <a:t>‘Higher modes’ (beyond quadrupole)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Black hole perturbation theory </a:t>
            </a:r>
            <a:r>
              <a:rPr lang="en-US" sz="2800" dirty="0"/>
              <a:t>- ‘ringdown’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Small mass ratio expansion </a:t>
            </a:r>
            <a:r>
              <a:rPr lang="en-US" sz="2800" dirty="0"/>
              <a:t>– ‘self-force’</a:t>
            </a:r>
          </a:p>
          <a:p>
            <a:pPr lvl="1">
              <a:buSzPct val="80000"/>
              <a:buFont typeface="Wingdings" pitchFamily="2" charset="2"/>
              <a:buChar char="Ø"/>
            </a:pPr>
            <a:r>
              <a:rPr lang="en-US" sz="2400" dirty="0"/>
              <a:t>Probe of Schwarzschild  / Kerr geometry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Exotics :</a:t>
            </a:r>
            <a:r>
              <a:rPr lang="en-US" sz="2800" dirty="0"/>
              <a:t> black hole mimickers, boson stars …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Early Universe </a:t>
            </a:r>
            <a:r>
              <a:rPr lang="en-US" sz="2800" dirty="0"/>
              <a:t>: quantum fluctuations … ??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AB1E2-60EE-1BE1-3248-8DFADAC8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Exploring general relativity with GW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F47D1-9AC1-5531-025C-4EC84411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8D5CB9-1560-6ACE-F35D-F25707D1DDD2}"/>
              </a:ext>
            </a:extLst>
          </p:cNvPr>
          <p:cNvSpPr txBox="1"/>
          <p:nvPr/>
        </p:nvSpPr>
        <p:spPr>
          <a:xfrm>
            <a:off x="2438400" y="6436796"/>
            <a:ext cx="652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Consistency of relativistic effects in double pulsar J0737–3039A, B  (Image M. Kramer)</a:t>
            </a:r>
          </a:p>
        </p:txBody>
      </p:sp>
    </p:spTree>
    <p:extLst>
      <p:ext uri="{BB962C8B-B14F-4D97-AF65-F5344CB8AC3E}">
        <p14:creationId xmlns:p14="http://schemas.microsoft.com/office/powerpoint/2010/main" val="1735002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09214-4ED1-2106-3261-7D4E1EFB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5" y="247837"/>
            <a:ext cx="8229600" cy="1143000"/>
          </a:xfrm>
        </p:spPr>
        <p:txBody>
          <a:bodyPr/>
          <a:lstStyle/>
          <a:p>
            <a:r>
              <a:rPr lang="en-US" dirty="0"/>
              <a:t>Anatomy of a binary merger</a:t>
            </a:r>
          </a:p>
        </p:txBody>
      </p:sp>
      <p:pic>
        <p:nvPicPr>
          <p:cNvPr id="14" name="Content Placeholder 13" descr="A diagram of a graph&#10;&#10;Description automatically generated">
            <a:extLst>
              <a:ext uri="{FF2B5EF4-FFF2-40B4-BE49-F238E27FC236}">
                <a16:creationId xmlns:a16="http://schemas.microsoft.com/office/drawing/2014/main" id="{7B08E474-8AED-E4AB-80AA-55FAE1F8B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5408"/>
          <a:stretch/>
        </p:blipFill>
        <p:spPr>
          <a:xfrm>
            <a:off x="-2532" y="1381814"/>
            <a:ext cx="9146532" cy="5072678"/>
          </a:xfrm>
          <a:effectLst>
            <a:softEdge rad="381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FDB46-E93A-D823-05C4-8B8FFE2F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A9813-9469-0A08-7272-52EA2BC84FEB}"/>
              </a:ext>
            </a:extLst>
          </p:cNvPr>
          <p:cNvSpPr txBox="1"/>
          <p:nvPr/>
        </p:nvSpPr>
        <p:spPr>
          <a:xfrm>
            <a:off x="1427695" y="4083109"/>
            <a:ext cx="243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</a:rPr>
              <a:t>P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</a:rPr>
              <a:t>ost-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</a:rPr>
              <a:t>N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</a:rPr>
              <a:t>ewtonian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A69DD-4450-BB5A-1966-BC7BEC2AE306}"/>
              </a:ext>
            </a:extLst>
          </p:cNvPr>
          <p:cNvSpPr txBox="1"/>
          <p:nvPr/>
        </p:nvSpPr>
        <p:spPr>
          <a:xfrm>
            <a:off x="4898293" y="3582805"/>
            <a:ext cx="281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N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umerical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R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rPr>
              <a:t>elativity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F8913-E943-77E8-BB37-A4DA86274569}"/>
              </a:ext>
            </a:extLst>
          </p:cNvPr>
          <p:cNvSpPr txBox="1"/>
          <p:nvPr/>
        </p:nvSpPr>
        <p:spPr>
          <a:xfrm>
            <a:off x="7203036" y="4104602"/>
            <a:ext cx="1917518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  <a:latin typeface="Cambria" panose="02040503050406030204" pitchFamily="18" charset="0"/>
              </a:rPr>
              <a:t>Black Hole </a:t>
            </a:r>
            <a:br>
              <a:rPr lang="en-US" sz="2400" i="1" dirty="0">
                <a:solidFill>
                  <a:srgbClr val="00B050"/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rgbClr val="00B050"/>
                </a:solidFill>
                <a:latin typeface="Cambria" panose="02040503050406030204" pitchFamily="18" charset="0"/>
              </a:rPr>
              <a:t>Perturbation</a:t>
            </a:r>
          </a:p>
          <a:p>
            <a:r>
              <a:rPr lang="en-US" sz="2400" i="1" dirty="0">
                <a:solidFill>
                  <a:srgbClr val="00B050"/>
                </a:solidFill>
                <a:latin typeface="Cambria" panose="02040503050406030204" pitchFamily="18" charset="0"/>
              </a:rPr>
              <a:t>Theory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5FD65-DB06-3A05-8FAF-F8C44220D113}"/>
              </a:ext>
            </a:extLst>
          </p:cNvPr>
          <p:cNvSpPr txBox="1"/>
          <p:nvPr/>
        </p:nvSpPr>
        <p:spPr>
          <a:xfrm>
            <a:off x="546538" y="6496515"/>
            <a:ext cx="197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LVC  </a:t>
            </a:r>
            <a:r>
              <a:rPr lang="en-US" sz="1200" dirty="0"/>
              <a:t>PRL </a:t>
            </a:r>
            <a:r>
              <a:rPr lang="en-US" sz="1200" b="1" dirty="0"/>
              <a:t>116</a:t>
            </a:r>
            <a:r>
              <a:rPr lang="en-US" sz="1200" dirty="0"/>
              <a:t>, 061102 (</a:t>
            </a:r>
            <a:r>
              <a:rPr lang="en-US" sz="1200"/>
              <a:t>2016)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0062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62FEF2C8-DF4A-7D74-03D8-AAB56752B715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14815" r="-341" b="14259"/>
          <a:stretch/>
        </p:blipFill>
        <p:spPr bwMode="auto">
          <a:xfrm>
            <a:off x="21300" y="0"/>
            <a:ext cx="9197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AB1E2-60EE-1BE1-3248-8DFADAC8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Exploring general relativity with GW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E2A56-74EF-E283-DAEF-890DB40E1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8500"/>
            <a:ext cx="8229600" cy="4525963"/>
          </a:xfrm>
        </p:spPr>
        <p:txBody>
          <a:bodyPr>
            <a:normAutofit/>
          </a:bodyPr>
          <a:lstStyle/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Verify 2 transverse tensor polarizations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Verify speed of GW propagation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US" sz="2400" dirty="0"/>
              <a:t>Multi-messenger events with prompt emission</a:t>
            </a:r>
            <a:br>
              <a:rPr lang="en-US" sz="2400" dirty="0"/>
            </a:br>
            <a:r>
              <a:rPr lang="en-US" sz="2400" dirty="0"/>
              <a:t>[GW170817 !]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b="1" dirty="0"/>
              <a:t>Constrain non-GR dispersion </a:t>
            </a:r>
            <a:r>
              <a:rPr lang="en-US" sz="2800" dirty="0"/>
              <a:t>(</a:t>
            </a:r>
            <a:r>
              <a:rPr lang="en-US" sz="2800" dirty="0" err="1"/>
              <a:t>eg</a:t>
            </a:r>
            <a:r>
              <a:rPr lang="en-US" sz="2800" dirty="0"/>
              <a:t> graviton mass)</a:t>
            </a:r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800" dirty="0"/>
              <a:t>(‘Strong’ or ‘Weak’) </a:t>
            </a:r>
            <a:r>
              <a:rPr lang="en-US" sz="2800" b="1" dirty="0"/>
              <a:t>Gravitational Lensing</a:t>
            </a:r>
            <a:r>
              <a:rPr lang="en-US" sz="2800" dirty="0"/>
              <a:t> of GW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US" sz="2400" dirty="0"/>
              <a:t>Amplification of signal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US" sz="2400" dirty="0"/>
              <a:t>Multiple transient “images”, other possible effects</a:t>
            </a:r>
          </a:p>
          <a:p>
            <a:pPr>
              <a:buSzPct val="80000"/>
              <a:buFont typeface="Wingdings" pitchFamily="2" charset="2"/>
              <a:buChar char="Ø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F47D1-9AC1-5531-025C-4EC84411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34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D6DF0F1-BDA5-0D7F-C340-B0E9774ADA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" y="0"/>
            <a:ext cx="9143999" cy="5565413"/>
          </a:xfrm>
          <a:prstGeom prst="rect">
            <a:avLst/>
          </a:prstGeom>
          <a:effectLst>
            <a:outerShdw blurRad="645513" dir="5400000" sx="101015" sy="101015" algn="t" rotWithShape="0">
              <a:prstClr val="black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0355E9-23A2-EBD4-E601-C8F839BD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50" y="2282594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dirty="0">
                <a:latin typeface="+mj-lt"/>
                <a:cs typeface="+mj-cs"/>
              </a:rPr>
              <a:t>LVK : Highlights up to O3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F9323-DE32-F908-68D2-CFB020781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414" y="5624945"/>
            <a:ext cx="680892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Detections of compact binary mergers from 2015-2020</a:t>
            </a:r>
            <a:b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Image credit: LVK / S.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Ghonge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&amp; K. Jani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2E8D2AC-979E-47D7-B4D6-381827B9E32D}"/>
              </a:ext>
            </a:extLst>
          </p:cNvPr>
          <p:cNvSpPr txBox="1">
            <a:spLocks/>
          </p:cNvSpPr>
          <p:nvPr/>
        </p:nvSpPr>
        <p:spPr>
          <a:xfrm>
            <a:off x="6902602" y="640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ACC497-1778-9C4F-921E-8E03730CF7C5}" type="slidenum">
              <a:rPr lang="en-U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pPr/>
              <a:t>26</a:t>
            </a:fld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7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96C7-7470-96A3-162A-5CFD82B8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LIGO-Virgo observations up to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F8EE8-E747-A8F2-E1DB-C9D37A2D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5153530"/>
            <a:ext cx="7239000" cy="12965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O3 run : April 2019 through March 2020</a:t>
            </a:r>
          </a:p>
          <a:p>
            <a:r>
              <a:rPr lang="en-US" sz="3000" dirty="0"/>
              <a:t>90 ‘significant’ binary merger candidates (cumulative O1-O3)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9A68-3BDD-FCA2-AF5E-74CCFD11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2" descr="Long-term observing schedule">
            <a:extLst>
              <a:ext uri="{FF2B5EF4-FFF2-40B4-BE49-F238E27FC236}">
                <a16:creationId xmlns:a16="http://schemas.microsoft.com/office/drawing/2014/main" id="{8E5739D3-0D24-35B8-D558-3C6181A40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3"/>
          <a:stretch/>
        </p:blipFill>
        <p:spPr bwMode="auto">
          <a:xfrm>
            <a:off x="184035" y="1571198"/>
            <a:ext cx="4127744" cy="328905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49FD5-A7E9-0934-F874-EBB26A6B8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71198"/>
            <a:ext cx="4387917" cy="328905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50653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9EB45-5A8E-EB3C-E71F-AB73F986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detectors to the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B3A1C-7753-68B6-1853-E0814687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9FDBB1-24BC-79FA-8B75-11A5200B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" y="1288663"/>
            <a:ext cx="8031893" cy="556933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4C871-2BE1-5633-1C63-7F72B84676ED}"/>
              </a:ext>
            </a:extLst>
          </p:cNvPr>
          <p:cNvSpPr txBox="1"/>
          <p:nvPr/>
        </p:nvSpPr>
        <p:spPr>
          <a:xfrm>
            <a:off x="593124" y="1536826"/>
            <a:ext cx="26319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LIGO &amp; Virgo Collaborations</a:t>
            </a:r>
            <a:br>
              <a:rPr lang="en-GB" sz="1400" i="1" dirty="0">
                <a:effectLst/>
              </a:rPr>
            </a:br>
            <a:r>
              <a:rPr lang="en-GB" sz="1400" i="1" dirty="0">
                <a:effectLst/>
              </a:rPr>
              <a:t>Class. Quantum </a:t>
            </a:r>
            <a:r>
              <a:rPr lang="en-GB" sz="1400" i="1" dirty="0" err="1">
                <a:effectLst/>
              </a:rPr>
              <a:t>Grav</a:t>
            </a:r>
            <a:r>
              <a:rPr lang="en-GB" sz="1400" i="1" dirty="0">
                <a:effectLst/>
              </a:rPr>
              <a:t>.</a:t>
            </a:r>
            <a:r>
              <a:rPr lang="en-GB" sz="1400" dirty="0">
                <a:effectLst/>
              </a:rPr>
              <a:t> </a:t>
            </a:r>
            <a:r>
              <a:rPr lang="en-GB" sz="1400" b="1" dirty="0">
                <a:effectLst/>
              </a:rPr>
              <a:t>37</a:t>
            </a:r>
            <a:r>
              <a:rPr lang="en-GB" sz="1400" dirty="0">
                <a:effectLst/>
              </a:rPr>
              <a:t> 055002</a:t>
            </a:r>
            <a:br>
              <a:rPr lang="en-GB" sz="1400" dirty="0">
                <a:effectLst/>
              </a:rPr>
            </a:br>
            <a:r>
              <a:rPr lang="en-GB" sz="1400" dirty="0">
                <a:effectLst/>
              </a:rPr>
              <a:t>(2020)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7392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2861" b="2861"/>
          <a:stretch/>
        </p:blipFill>
        <p:spPr>
          <a:xfrm>
            <a:off x="679779" y="25101"/>
            <a:ext cx="7784443" cy="683289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1635364" y="4835766"/>
            <a:ext cx="19912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BNS detections</a:t>
            </a:r>
          </a:p>
        </p:txBody>
      </p:sp>
      <p:sp>
        <p:nvSpPr>
          <p:cNvPr id="8" name="TextBox 7"/>
          <p:cNvSpPr txBox="1"/>
          <p:nvPr/>
        </p:nvSpPr>
        <p:spPr>
          <a:xfrm rot="18900000">
            <a:off x="3831871" y="2290383"/>
            <a:ext cx="27799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Broad BBH population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8277" y="1102509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ourier"/>
                <a:cs typeface="Couri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https://www.ligo.org/science/</a:t>
            </a:r>
            <a:b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ourier"/>
                <a:cs typeface="Couri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ourier"/>
                <a:cs typeface="Couri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Publication-O3bAstroDist/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 rot="18000000">
            <a:off x="6193891" y="4189811"/>
            <a:ext cx="1546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6600"/>
                </a:solidFill>
              </a:rPr>
              <a:t>Outliers ..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8024C-4204-4905-0614-7D1927BA07B5}"/>
              </a:ext>
            </a:extLst>
          </p:cNvPr>
          <p:cNvSpPr txBox="1"/>
          <p:nvPr/>
        </p:nvSpPr>
        <p:spPr>
          <a:xfrm>
            <a:off x="5178785" y="5733283"/>
            <a:ext cx="2218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NS-BH detections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A7DBB69-5F40-FCE9-1419-46EA58993CC6}"/>
              </a:ext>
            </a:extLst>
          </p:cNvPr>
          <p:cNvSpPr txBox="1">
            <a:spLocks/>
          </p:cNvSpPr>
          <p:nvPr/>
        </p:nvSpPr>
        <p:spPr>
          <a:xfrm>
            <a:off x="6902602" y="640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ACC497-1778-9C4F-921E-8E03730CF7C5}" type="slidenum">
              <a:rPr lang="en-U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pPr/>
              <a:t>29</a:t>
            </a:fld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7F78C-2C48-C078-86A8-241ADAD0AB07}"/>
              </a:ext>
            </a:extLst>
          </p:cNvPr>
          <p:cNvSpPr txBox="1"/>
          <p:nvPr/>
        </p:nvSpPr>
        <p:spPr>
          <a:xfrm rot="18000000">
            <a:off x="7677105" y="602424"/>
            <a:ext cx="1281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6600"/>
                </a:solidFill>
              </a:rPr>
              <a:t>IMBH …</a:t>
            </a:r>
          </a:p>
        </p:txBody>
      </p:sp>
    </p:spTree>
    <p:extLst>
      <p:ext uri="{BB962C8B-B14F-4D97-AF65-F5344CB8AC3E}">
        <p14:creationId xmlns:p14="http://schemas.microsoft.com/office/powerpoint/2010/main" val="302722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A4B11-9527-879E-3F38-13B736BA68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625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314B4-D8D2-AABB-738B-150BF5CCC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the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D61C-7ECE-7F9F-A7FB-DD1A1FF03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64" y="1600200"/>
            <a:ext cx="8120475" cy="4525963"/>
          </a:xfrm>
        </p:spPr>
        <p:txBody>
          <a:bodyPr/>
          <a:lstStyle/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  The weakest force : gravity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  Ground-based GW detectors &amp; sources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  GW as a natural relativity laboratory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  LVK observations up to O3 (2015-2020)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  The O4 run (2023-2025)</a:t>
            </a:r>
          </a:p>
          <a:p>
            <a:pPr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  O5, XG and looking forward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C1137-DC77-264E-344E-46764EAC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F189B-16EE-316F-D67B-DCFE61263435}"/>
              </a:ext>
            </a:extLst>
          </p:cNvPr>
          <p:cNvSpPr txBox="1"/>
          <p:nvPr/>
        </p:nvSpPr>
        <p:spPr>
          <a:xfrm>
            <a:off x="6015304" y="6520160"/>
            <a:ext cx="2551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Image Credit: </a:t>
            </a:r>
            <a:r>
              <a:rPr lang="en-US" sz="1200" b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Aurore</a:t>
            </a:r>
            <a:r>
              <a:rPr lang="en-US" sz="1200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Simonnet</a:t>
            </a:r>
            <a:r>
              <a:rPr lang="en-US" sz="1200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/SSU</a:t>
            </a:r>
          </a:p>
        </p:txBody>
      </p:sp>
    </p:spTree>
    <p:extLst>
      <p:ext uri="{BB962C8B-B14F-4D97-AF65-F5344CB8AC3E}">
        <p14:creationId xmlns:p14="http://schemas.microsoft.com/office/powerpoint/2010/main" val="2587400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1222-68C8-4D17-0035-14582C53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relativity doing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50F73-2669-3F75-C8B8-6CBC912D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02" y="5699254"/>
            <a:ext cx="8229600" cy="615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LVK, arXiv:2112.06861  (accepted, PRD)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76443-F825-F09B-B33E-A4E3CE27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6DA97C7-5F46-A4BE-0DD0-20C962A8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5" y="1600199"/>
            <a:ext cx="7697050" cy="4004969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41666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1222-68C8-4D17-0035-14582C53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relativity doing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50F73-2669-3F75-C8B8-6CBC912DC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76443-F825-F09B-B33E-A4E3CE27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6DA97C7-5F46-A4BE-0DD0-20C962A8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2" y="1417638"/>
            <a:ext cx="6415377" cy="333808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EB57077C-1512-C314-D239-8FF096E3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992" y="1600200"/>
            <a:ext cx="6250808" cy="404683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13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BD9C15F1-532E-6904-EBAA-517467A4B7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50"/>
          <a:stretch/>
        </p:blipFill>
        <p:spPr>
          <a:xfrm>
            <a:off x="589349" y="5019855"/>
            <a:ext cx="2390519" cy="5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87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LVK public data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GW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dirty="0"/>
              <a:t>pen </a:t>
            </a:r>
            <a:r>
              <a:rPr lang="en-US" b="1" dirty="0"/>
              <a:t>S</a:t>
            </a:r>
            <a:r>
              <a:rPr lang="en-US" dirty="0"/>
              <a:t>cience </a:t>
            </a:r>
            <a:r>
              <a:rPr lang="en-US" b="1" dirty="0"/>
              <a:t>C</a:t>
            </a:r>
            <a:r>
              <a:rPr lang="en-US" dirty="0"/>
              <a:t>enter data on GWTC-3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r>
              <a:rPr lang="en-US" sz="2800" dirty="0"/>
              <a:t>Data release for </a:t>
            </a:r>
            <a:br>
              <a:rPr lang="en-US" sz="2800" dirty="0"/>
            </a:br>
            <a:r>
              <a:rPr lang="en-US" sz="2800" dirty="0"/>
              <a:t>papers: inference </a:t>
            </a:r>
            <a:br>
              <a:rPr lang="en-US" sz="2800" dirty="0"/>
            </a:br>
            <a:r>
              <a:rPr lang="en-US" sz="2800" dirty="0"/>
              <a:t>samples, table data,</a:t>
            </a:r>
            <a:br>
              <a:rPr lang="en-US" sz="2800" dirty="0"/>
            </a:br>
            <a:r>
              <a:rPr lang="en-US" sz="2800" dirty="0"/>
              <a:t>tutorial notebook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50B9-8307-7946-BAEC-F7055B3DE179}" type="slidenum">
              <a:rPr lang="uk-UA"/>
              <a:t>32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1025770" y="2188311"/>
            <a:ext cx="5787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https://www.gw-openscience.org/eventapi/html/GWTC-3/</a:t>
            </a:r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pic>
        <p:nvPicPr>
          <p:cNvPr id="7" name="Picture 6" descr="Screen Shot 2021-04-17 at 21.46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" y="2601813"/>
            <a:ext cx="9036538" cy="716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7439" y="5965383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/>
                <a:cs typeface="Couri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https://dcc.ligo.org/LIGO-P2100239/public</a:t>
            </a:r>
            <a:br>
              <a:rPr lang="en-US" sz="1400" dirty="0">
                <a:latin typeface="Courier"/>
                <a:cs typeface="Courier"/>
              </a:rPr>
            </a:br>
            <a:r>
              <a:rPr lang="en-US" sz="1400" dirty="0">
                <a:latin typeface="Courier"/>
                <a:cs typeface="Couri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latin typeface="Courier"/>
                <a:cs typeface="Couri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zenodo.org</a:t>
            </a:r>
            <a:r>
              <a:rPr lang="en-US" sz="1400" dirty="0">
                <a:latin typeface="Courier"/>
                <a:cs typeface="Couri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/record/5655785</a:t>
            </a:r>
            <a:endParaRPr lang="en-US" sz="1400" dirty="0">
              <a:latin typeface="Courier"/>
              <a:cs typeface="Couri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7E23D5-9640-94C4-74CC-C2048FB48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398" y="3612733"/>
            <a:ext cx="4777871" cy="22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2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O3 to O4a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357191" cy="5001874"/>
          </a:xfrm>
        </p:spPr>
        <p:txBody>
          <a:bodyPr>
            <a:noAutofit/>
          </a:bodyPr>
          <a:lstStyle/>
          <a:p>
            <a:r>
              <a:rPr lang="en-US" sz="2600" dirty="0"/>
              <a:t>O4 started May 2023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dirty="0"/>
              <a:t> </a:t>
            </a:r>
          </a:p>
          <a:p>
            <a:pPr lvl="1"/>
            <a:r>
              <a:rPr lang="en-US" sz="2200" b="1" dirty="0">
                <a:cs typeface="Gill Sans"/>
              </a:rPr>
              <a:t>Frequency-dependent vacuum squeezing</a:t>
            </a:r>
            <a:r>
              <a:rPr lang="en-US" sz="2200" dirty="0">
                <a:cs typeface="Gill Sans"/>
              </a:rPr>
              <a:t> in LIGO</a:t>
            </a:r>
            <a:br>
              <a:rPr lang="en-US" sz="2200" dirty="0">
                <a:cs typeface="Gill Sans"/>
              </a:rPr>
            </a:br>
            <a:r>
              <a:rPr lang="en-US" sz="2200" dirty="0">
                <a:cs typeface="Gill Sans"/>
              </a:rPr>
              <a:t>   New 300m filter cavities, increased arm power …</a:t>
            </a:r>
            <a:endParaRPr lang="en-US" sz="2200" dirty="0"/>
          </a:p>
          <a:p>
            <a:pPr lvl="1"/>
            <a:r>
              <a:rPr lang="en-US" sz="2200" dirty="0"/>
              <a:t>KAGRA joined for 1mo, working to improve sensitivity</a:t>
            </a:r>
          </a:p>
          <a:p>
            <a:pPr lvl="1"/>
            <a:r>
              <a:rPr lang="en-US" sz="2200" dirty="0"/>
              <a:t>Virgo </a:t>
            </a:r>
            <a:r>
              <a:rPr lang="en-US" sz="2200" strike="sngStrike" dirty="0"/>
              <a:t>commissioning problems</a:t>
            </a:r>
            <a:r>
              <a:rPr lang="en-US" sz="2200" dirty="0"/>
              <a:t> </a:t>
            </a:r>
            <a:r>
              <a:rPr lang="en-US" sz="2200" i="1" dirty="0"/>
              <a:t>joined in O4b (see next slides!)</a:t>
            </a:r>
            <a:endParaRPr lang="en-US" sz="2600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92785-F32F-02BB-0A46-2EF7EBC1C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105" b="1926"/>
          <a:stretch/>
        </p:blipFill>
        <p:spPr>
          <a:xfrm>
            <a:off x="3495523" y="1830329"/>
            <a:ext cx="4625793" cy="2769832"/>
          </a:xfrm>
          <a:prstGeom prst="rect">
            <a:avLst/>
          </a:prstGeom>
          <a:solidFill>
            <a:schemeClr val="bg1">
              <a:alpha val="50491"/>
            </a:schemeClr>
          </a:solidFill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6E98FD68-4C8C-9EE2-2DFB-C349445DC4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AC3E1B-9647-7505-6AF9-E8A4E214F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91" r="2354"/>
          <a:stretch/>
        </p:blipFill>
        <p:spPr>
          <a:xfrm>
            <a:off x="2195211" y="2088869"/>
            <a:ext cx="1300312" cy="2514603"/>
          </a:xfrm>
          <a:prstGeom prst="rect">
            <a:avLst/>
          </a:prstGeom>
          <a:solidFill>
            <a:schemeClr val="bg1">
              <a:alpha val="50057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F9F2E3-0343-0E6A-0AD8-F64168E0D53D}"/>
              </a:ext>
            </a:extLst>
          </p:cNvPr>
          <p:cNvSpPr txBox="1"/>
          <p:nvPr/>
        </p:nvSpPr>
        <p:spPr>
          <a:xfrm>
            <a:off x="502111" y="3346170"/>
            <a:ext cx="16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Last part of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O3 (same scale)</a:t>
            </a:r>
          </a:p>
        </p:txBody>
      </p:sp>
    </p:spTree>
    <p:extLst>
      <p:ext uri="{BB962C8B-B14F-4D97-AF65-F5344CB8AC3E}">
        <p14:creationId xmlns:p14="http://schemas.microsoft.com/office/powerpoint/2010/main" val="3991600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713A-D04E-B4FF-573D-E198AFD0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news from O4b …</a:t>
            </a:r>
          </a:p>
        </p:txBody>
      </p:sp>
      <p:pic>
        <p:nvPicPr>
          <p:cNvPr id="7" name="Content Placeholder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141755A-C97E-0EB2-A826-409675B53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81" y="1417638"/>
            <a:ext cx="4375854" cy="2138362"/>
          </a:xfrm>
          <a:effectLst>
            <a:softEdge rad="127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CBC33-68EF-3CD1-0B4E-FFCB20B2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22F80-68F4-B23E-9373-60C5C98772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3" t="3787" r="4993"/>
          <a:stretch/>
        </p:blipFill>
        <p:spPr>
          <a:xfrm>
            <a:off x="4572000" y="1265480"/>
            <a:ext cx="4432300" cy="343414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B8A09-213F-3BE3-432F-6A26A3C8A7D3}"/>
              </a:ext>
            </a:extLst>
          </p:cNvPr>
          <p:cNvSpPr/>
          <p:nvPr/>
        </p:nvSpPr>
        <p:spPr>
          <a:xfrm>
            <a:off x="2639471" y="1600200"/>
            <a:ext cx="18000" cy="191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3ECE91-0B02-FBD3-6741-90CB9407658D}"/>
              </a:ext>
            </a:extLst>
          </p:cNvPr>
          <p:cNvSpPr txBox="1">
            <a:spLocks/>
          </p:cNvSpPr>
          <p:nvPr/>
        </p:nvSpPr>
        <p:spPr>
          <a:xfrm>
            <a:off x="139700" y="3700462"/>
            <a:ext cx="8828600" cy="2979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April 2024 : Virgo joined</a:t>
            </a:r>
          </a:p>
          <a:p>
            <a:pPr lvl="1"/>
            <a:r>
              <a:rPr lang="en-GB" sz="2100" dirty="0"/>
              <a:t>Sensitivity similar to O3 </a:t>
            </a:r>
            <a:r>
              <a:rPr lang="en-GB" sz="2100" dirty="0" err="1"/>
              <a:t>atm</a:t>
            </a:r>
            <a:endParaRPr lang="en-GB" sz="2100" dirty="0"/>
          </a:p>
          <a:p>
            <a:pPr lvl="1"/>
            <a:r>
              <a:rPr lang="en-GB" sz="2100" dirty="0"/>
              <a:t>ongoing ‘noise hunting’</a:t>
            </a:r>
          </a:p>
          <a:p>
            <a:r>
              <a:rPr lang="en-GB" sz="2400" dirty="0"/>
              <a:t>LIGO continues to improve …</a:t>
            </a:r>
          </a:p>
          <a:p>
            <a:r>
              <a:rPr lang="en-GB" sz="2400" b="1" dirty="0"/>
              <a:t>O4 extended to June 2025</a:t>
            </a:r>
          </a:p>
          <a:p>
            <a:pPr lvl="1"/>
            <a:r>
              <a:rPr lang="en-GB" sz="2100" dirty="0"/>
              <a:t>allow for preparation of O5 upgrade hardware</a:t>
            </a:r>
          </a:p>
          <a:p>
            <a:r>
              <a:rPr lang="en-GB" sz="2400" dirty="0"/>
              <a:t>KAGRA had significant setbacks from Noto Peninsula Earthquake (Jan 2024)</a:t>
            </a:r>
          </a:p>
          <a:p>
            <a:pPr lvl="1"/>
            <a:r>
              <a:rPr lang="en-GB" sz="2100" dirty="0"/>
              <a:t>All repairs now complete, commissioning work ongoing</a:t>
            </a:r>
          </a:p>
          <a:p>
            <a:pPr lvl="1"/>
            <a:r>
              <a:rPr lang="en-GB" sz="2100" dirty="0"/>
              <a:t>Goal to </a:t>
            </a:r>
            <a:r>
              <a:rPr lang="en-GB" sz="2100" b="1" dirty="0"/>
              <a:t>rejoin O4 with sensitivity ~10 </a:t>
            </a:r>
            <a:r>
              <a:rPr lang="en-GB" sz="2100" b="1" dirty="0" err="1"/>
              <a:t>Mpc</a:t>
            </a:r>
            <a:r>
              <a:rPr lang="en-GB" sz="2100" b="1" dirty="0"/>
              <a:t> or higher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2505495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23BA-68A3-F912-2010-E4C21423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few O4 public event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517B5-4A0A-8CD1-D831-33A05AFA2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dirty="0">
                <a:solidFill>
                  <a:srgbClr val="FFC000"/>
                </a:solidFill>
              </a:rPr>
              <a:t>230518</a:t>
            </a:r>
            <a:r>
              <a:rPr lang="en-US" sz="2400" dirty="0">
                <a:solidFill>
                  <a:schemeClr val="bg1"/>
                </a:solidFill>
              </a:rPr>
              <a:t> : pre-run engineering data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Probable NS-BH merger </a:t>
            </a:r>
          </a:p>
          <a:p>
            <a:endParaRPr lang="en-US" sz="2400" b="1" dirty="0"/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rgbClr val="FFC000"/>
                </a:solidFill>
              </a:rPr>
              <a:t>230529</a:t>
            </a:r>
            <a:r>
              <a:rPr lang="en-US" sz="2400" dirty="0"/>
              <a:t> : single-detector event</a:t>
            </a:r>
            <a:br>
              <a:rPr lang="en-US" sz="2400" dirty="0"/>
            </a:br>
            <a:r>
              <a:rPr lang="en-US" sz="2400" dirty="0"/>
              <a:t>  Another possible NS-BH merger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br>
              <a:rPr lang="en-US" sz="2400" b="1" dirty="0"/>
            </a:br>
            <a:r>
              <a:rPr lang="en-US" sz="2400" b="1" dirty="0"/>
              <a:t>  </a:t>
            </a:r>
            <a:r>
              <a:rPr lang="en-US" sz="2400" dirty="0"/>
              <a:t>(see next slide …)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  <a:p>
            <a:r>
              <a:rPr lang="en-US" sz="2400" i="1" dirty="0">
                <a:solidFill>
                  <a:srgbClr val="FFC000"/>
                </a:solidFill>
              </a:rPr>
              <a:t>240615 </a:t>
            </a:r>
            <a:r>
              <a:rPr lang="en-US" sz="2400" dirty="0"/>
              <a:t>: smallest localization area</a:t>
            </a:r>
            <a:br>
              <a:rPr lang="en-US" sz="2400" dirty="0"/>
            </a:br>
            <a:r>
              <a:rPr lang="en-US" sz="2400" dirty="0"/>
              <a:t>  5 deg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b="1" dirty="0"/>
              <a:t>due to 3 detectors</a:t>
            </a:r>
            <a:br>
              <a:rPr lang="en-US" sz="2400" dirty="0"/>
            </a:br>
            <a:r>
              <a:rPr lang="en-US" sz="2400" dirty="0"/>
              <a:t>  </a:t>
            </a:r>
            <a:r>
              <a:rPr lang="en-US" sz="2000" dirty="0"/>
              <a:t>(first of 2 alerts on same day!)</a:t>
            </a:r>
            <a:endParaRPr lang="en-US" sz="2000" i="1" dirty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56378-C2D9-0BB2-0AC2-E0636511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t>35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7FB4AB0-5B24-FF80-1F7F-4E560E0EF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12340" r="3636" b="18395"/>
          <a:stretch/>
        </p:blipFill>
        <p:spPr bwMode="auto">
          <a:xfrm>
            <a:off x="5914301" y="1305684"/>
            <a:ext cx="3001099" cy="17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03CA3-35F3-46C1-FA78-EB50B20E5FA2}"/>
              </a:ext>
            </a:extLst>
          </p:cNvPr>
          <p:cNvSpPr txBox="1"/>
          <p:nvPr/>
        </p:nvSpPr>
        <p:spPr>
          <a:xfrm>
            <a:off x="841372" y="6205189"/>
            <a:ext cx="3916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6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gracedb.ligo.org</a:t>
            </a: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6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superevents</a:t>
            </a: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/public/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9077A-FC93-0126-6AD0-FB0B08AF7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13626" r="2170" b="17590"/>
          <a:stretch/>
        </p:blipFill>
        <p:spPr bwMode="auto">
          <a:xfrm>
            <a:off x="5914302" y="2992622"/>
            <a:ext cx="3001098" cy="180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9CB33A53-AF91-7FAD-1EBC-E15C7E2F9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3582" r="2322" b="17735"/>
          <a:stretch/>
        </p:blipFill>
        <p:spPr bwMode="auto">
          <a:xfrm>
            <a:off x="5914300" y="4690436"/>
            <a:ext cx="3001097" cy="16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04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CFF8-542D-F99F-8E4F-BA523A43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GW230529 : the lightest NS-BH ?</a:t>
            </a:r>
            <a:endParaRPr lang="en-US" dirty="0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593F9D04-F311-3DDA-CE3C-4CCE6D1C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30675"/>
            <a:ext cx="5613399" cy="15331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A9833-D23D-9954-BBC6-7C82E567C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1799"/>
            <a:ext cx="8229600" cy="5025869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First publication of O4 run</a:t>
            </a:r>
          </a:p>
          <a:p>
            <a:endParaRPr lang="en-US" sz="3600" dirty="0">
              <a:solidFill>
                <a:srgbClr val="C00000"/>
              </a:solidFill>
            </a:endParaRPr>
          </a:p>
          <a:p>
            <a:r>
              <a:rPr lang="en-US" sz="2600" dirty="0"/>
              <a:t>Strengthens evidence</a:t>
            </a:r>
            <a:br>
              <a:rPr lang="en-US" sz="2600" dirty="0"/>
            </a:br>
            <a:r>
              <a:rPr lang="en-US" sz="2600" dirty="0"/>
              <a:t>against supposed</a:t>
            </a:r>
            <a:br>
              <a:rPr lang="en-US" sz="2600" dirty="0"/>
            </a:br>
            <a:r>
              <a:rPr lang="en-US" sz="2600" dirty="0"/>
              <a:t>‘mass gap’ 3-5 M</a:t>
            </a:r>
            <a:r>
              <a:rPr lang="en-US" sz="2600" baseline="-25000" dirty="0"/>
              <a:t>☉</a:t>
            </a:r>
          </a:p>
          <a:p>
            <a:r>
              <a:rPr lang="en-US" sz="2600" dirty="0"/>
              <a:t>No direct measurement </a:t>
            </a:r>
            <a:br>
              <a:rPr lang="en-US" sz="2600" dirty="0"/>
            </a:br>
            <a:r>
              <a:rPr lang="en-US" sz="2600" dirty="0"/>
              <a:t>of tidal (NS matter) effects</a:t>
            </a:r>
            <a:br>
              <a:rPr lang="en-US" sz="2600" dirty="0"/>
            </a:br>
            <a:r>
              <a:rPr lang="en-US" sz="2200" dirty="0"/>
              <a:t> </a:t>
            </a:r>
          </a:p>
          <a:p>
            <a:r>
              <a:rPr lang="en-US" sz="2600" dirty="0"/>
              <a:t>Increases our estimates</a:t>
            </a:r>
            <a:br>
              <a:rPr lang="en-US" sz="2600" dirty="0"/>
            </a:br>
            <a:r>
              <a:rPr lang="en-US" sz="2600" dirty="0"/>
              <a:t>for future NS-BH mergers</a:t>
            </a:r>
            <a:br>
              <a:rPr lang="en-US" sz="2600" dirty="0"/>
            </a:br>
            <a:r>
              <a:rPr lang="en-US" sz="2600" dirty="0"/>
              <a:t>with EM emission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4F2DD-E74C-B161-13B3-E0820CA0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6386" name="Picture 2" descr="Figure 1.">
            <a:extLst>
              <a:ext uri="{FF2B5EF4-FFF2-40B4-BE49-F238E27FC236}">
                <a16:creationId xmlns:a16="http://schemas.microsoft.com/office/drawing/2014/main" id="{17790A9F-1018-A92B-A9A6-DA7BB788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15" y="2863850"/>
            <a:ext cx="3836987" cy="386381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995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 </a:t>
            </a:r>
            <a:r>
              <a:rPr lang="en-US" dirty="0">
                <a:solidFill>
                  <a:schemeClr val="bg1"/>
                </a:solidFill>
              </a:rPr>
              <a:t>The future . . 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7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3421-E291-D1A5-809B-5EFF3CF2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O5 :  the ‘A+’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CE896-9C12-56F2-3369-EE273508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2" descr="Long-term observing schedule">
            <a:extLst>
              <a:ext uri="{FF2B5EF4-FFF2-40B4-BE49-F238E27FC236}">
                <a16:creationId xmlns:a16="http://schemas.microsoft.com/office/drawing/2014/main" id="{5FA2B6CB-B61D-B9D6-4572-778254D0D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"/>
          <a:stretch/>
        </p:blipFill>
        <p:spPr bwMode="auto">
          <a:xfrm>
            <a:off x="3220702" y="1417638"/>
            <a:ext cx="5923289" cy="244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3840EBA-BBB2-EC78-828F-0BDB85F7F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206" y="3452518"/>
            <a:ext cx="4122810" cy="3138432"/>
          </a:xfrm>
          <a:effectLst>
            <a:softEdge rad="127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F063A1-07D0-16C7-8F93-CEBEF7CACCB1}"/>
              </a:ext>
            </a:extLst>
          </p:cNvPr>
          <p:cNvSpPr txBox="1"/>
          <p:nvPr/>
        </p:nvSpPr>
        <p:spPr>
          <a:xfrm>
            <a:off x="3220702" y="1693790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LIGO-G2002127-v26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7CEEA-6888-81B8-5024-8076FDA95277}"/>
              </a:ext>
            </a:extLst>
          </p:cNvPr>
          <p:cNvSpPr txBox="1"/>
          <p:nvPr/>
        </p:nvSpPr>
        <p:spPr>
          <a:xfrm>
            <a:off x="457200" y="6581001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LIGO-T1800042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5E13A-FD78-A0F2-746A-D56CEB489ACB}"/>
              </a:ext>
            </a:extLst>
          </p:cNvPr>
          <p:cNvSpPr txBox="1"/>
          <p:nvPr/>
        </p:nvSpPr>
        <p:spPr>
          <a:xfrm>
            <a:off x="76200" y="1328738"/>
            <a:ext cx="3128742" cy="190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Mid-scale upgrade of</a:t>
            </a:r>
            <a:b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original ‘Advanced LIGO’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Frequency-dependent</a:t>
            </a:r>
            <a:b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squeezing already in O4</a:t>
            </a:r>
            <a:b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(LIGO)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1598A-A5B0-2293-61FC-EC88A820B9A9}"/>
              </a:ext>
            </a:extLst>
          </p:cNvPr>
          <p:cNvSpPr txBox="1"/>
          <p:nvPr/>
        </p:nvSpPr>
        <p:spPr>
          <a:xfrm>
            <a:off x="4657862" y="4138243"/>
            <a:ext cx="3956050" cy="2492990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Most critical technology : </a:t>
            </a:r>
            <a:b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improved mirror coatings </a:t>
            </a:r>
            <a:b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to deal with higher arm power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Virgo O5 plans &amp; sensitivity currently under reassessment</a:t>
            </a:r>
            <a:b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b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https://</a:t>
            </a:r>
            <a:r>
              <a:rPr lang="en-US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observing.docs.ligo.org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/plan/</a:t>
            </a:r>
          </a:p>
        </p:txBody>
      </p:sp>
    </p:spTree>
    <p:extLst>
      <p:ext uri="{BB962C8B-B14F-4D97-AF65-F5344CB8AC3E}">
        <p14:creationId xmlns:p14="http://schemas.microsoft.com/office/powerpoint/2010/main" val="1955667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Post-O5 :  A# / </a:t>
            </a:r>
            <a:r>
              <a:rPr lang="en-US" dirty="0" err="1"/>
              <a:t>Virgo_nEXT</a:t>
            </a:r>
            <a:r>
              <a:rPr lang="en-US" dirty="0"/>
              <a:t> /... 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244631" y="1466792"/>
            <a:ext cx="3893063" cy="2625764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buClr>
                <a:schemeClr val="bg1"/>
              </a:buClr>
              <a:buSzPct val="70000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cs typeface="Helvetica"/>
              </a:rPr>
              <a:t>Upgrades exploiting 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cs typeface="Helvetica"/>
              </a:rPr>
              <a:t>existing facilities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cs typeface="Helvetica"/>
              </a:rPr>
              <a:t> to the limit</a:t>
            </a:r>
          </a:p>
          <a:p>
            <a:pPr>
              <a:lnSpc>
                <a:spcPct val="110000"/>
              </a:lnSpc>
              <a:buClr>
                <a:schemeClr val="bg1"/>
              </a:buClr>
              <a:buSzPct val="70000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cs typeface="Helvetica"/>
              </a:rPr>
              <a:t>Targets factor ~2 increase in range over O5</a:t>
            </a:r>
          </a:p>
          <a:p>
            <a:pPr>
              <a:lnSpc>
                <a:spcPct val="110000"/>
              </a:lnSpc>
              <a:buClr>
                <a:schemeClr val="bg1"/>
              </a:buClr>
              <a:buSzPct val="70000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cs typeface="Helvetica"/>
              </a:rPr>
              <a:t>Stepping stone to future detector technologies</a:t>
            </a: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3590BB8-BBBF-FEE1-B264-EC64F91F8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43" y="1281712"/>
            <a:ext cx="4589637" cy="33410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 descr="A table with text and numbers&#10;&#10;Description automatically generated">
            <a:extLst>
              <a:ext uri="{FF2B5EF4-FFF2-40B4-BE49-F238E27FC236}">
                <a16:creationId xmlns:a16="http://schemas.microsoft.com/office/drawing/2014/main" id="{23EFF23E-A668-627A-5E7C-1A200EE47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3" y="3886200"/>
            <a:ext cx="4277770" cy="23749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07756C-CCAB-1A4E-C810-846C0919EE16}"/>
              </a:ext>
            </a:extLst>
          </p:cNvPr>
          <p:cNvSpPr>
            <a:spLocks noGrp="1"/>
          </p:cNvSpPr>
          <p:nvPr/>
        </p:nvSpPr>
        <p:spPr>
          <a:xfrm>
            <a:off x="4604934" y="4778336"/>
            <a:ext cx="4115871" cy="1943139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buClr>
                <a:schemeClr val="bg1"/>
              </a:buClr>
              <a:buSzPct val="70000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cs typeface="Helvetica"/>
              </a:rPr>
              <a:t>Fill gap in observational capability to ‘next generation’ of observatories</a:t>
            </a:r>
          </a:p>
          <a:p>
            <a:pPr>
              <a:lnSpc>
                <a:spcPct val="110000"/>
              </a:lnSpc>
              <a:buClr>
                <a:schemeClr val="bg1"/>
              </a:buClr>
              <a:buSzPct val="70000"/>
            </a:pPr>
            <a:r>
              <a:rPr lang="en-US" sz="2000" b="1" dirty="0">
                <a:solidFill>
                  <a:srgbClr val="FFC000"/>
                </a:solidFill>
                <a:latin typeface="Cambria" panose="02040503050406030204" pitchFamily="18" charset="0"/>
                <a:cs typeface="Helvetica"/>
              </a:rPr>
              <a:t>LIGO-India : </a:t>
            </a:r>
            <a:r>
              <a:rPr lang="en-US" sz="2000" dirty="0">
                <a:solidFill>
                  <a:srgbClr val="FFC000"/>
                </a:solidFill>
                <a:latin typeface="Cambria" panose="02040503050406030204" pitchFamily="18" charset="0"/>
                <a:cs typeface="Helvetica"/>
              </a:rPr>
              <a:t>(</a:t>
            </a:r>
            <a:r>
              <a:rPr lang="en-US" sz="2000" b="1" dirty="0">
                <a:solidFill>
                  <a:srgbClr val="FFC000"/>
                </a:solidFill>
                <a:latin typeface="Cambria" panose="02040503050406030204" pitchFamily="18" charset="0"/>
                <a:cs typeface="Helvetica"/>
              </a:rPr>
              <a:t>LAO, </a:t>
            </a:r>
            <a:r>
              <a:rPr lang="en-US" sz="2000" dirty="0" err="1">
                <a:solidFill>
                  <a:srgbClr val="FFC000"/>
                </a:solidFill>
                <a:latin typeface="Cambria" panose="02040503050406030204" pitchFamily="18" charset="0"/>
                <a:cs typeface="Helvetica"/>
              </a:rPr>
              <a:t>Aundha</a:t>
            </a:r>
            <a:r>
              <a:rPr lang="en-US" sz="2000" dirty="0">
                <a:solidFill>
                  <a:srgbClr val="FFC000"/>
                </a:solidFill>
                <a:latin typeface="Cambria" panose="02040503050406030204" pitchFamily="18" charset="0"/>
                <a:cs typeface="Helvetica"/>
              </a:rPr>
              <a:t>)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cs typeface="Helvetica"/>
              </a:rPr>
              <a:t> planned to operate early 2030s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52D8C-3CF3-AFB1-CB37-18AF3C77C45C}"/>
              </a:ext>
            </a:extLst>
          </p:cNvPr>
          <p:cNvSpPr txBox="1"/>
          <p:nvPr/>
        </p:nvSpPr>
        <p:spPr>
          <a:xfrm>
            <a:off x="171552" y="6356350"/>
            <a:ext cx="416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 Reitze, https://</a:t>
            </a:r>
            <a:r>
              <a:rPr lang="en-US" sz="1200" dirty="0" err="1"/>
              <a:t>www.nsf.gov</a:t>
            </a:r>
            <a:r>
              <a:rPr lang="en-US" sz="1200" dirty="0"/>
              <a:t>/</a:t>
            </a:r>
            <a:r>
              <a:rPr lang="en-US" sz="1200" dirty="0" err="1"/>
              <a:t>mps</a:t>
            </a:r>
            <a:r>
              <a:rPr lang="en-US" sz="1200" dirty="0"/>
              <a:t>/</a:t>
            </a:r>
            <a:r>
              <a:rPr lang="en-US" sz="1200" dirty="0" err="1"/>
              <a:t>phy</a:t>
            </a:r>
            <a:r>
              <a:rPr lang="en-US" sz="1200" dirty="0"/>
              <a:t>/</a:t>
            </a:r>
            <a:r>
              <a:rPr lang="en-US" sz="1200" dirty="0" err="1"/>
              <a:t>nggw</a:t>
            </a:r>
            <a:r>
              <a:rPr lang="en-US" sz="1200" dirty="0"/>
              <a:t>/</a:t>
            </a:r>
            <a:r>
              <a:rPr lang="en-US" sz="1200" dirty="0" err="1"/>
              <a:t>present_ligo.pdf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651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727"/>
            <a:ext cx="8229600" cy="1143000"/>
          </a:xfrm>
        </p:spPr>
        <p:txBody>
          <a:bodyPr/>
          <a:lstStyle/>
          <a:p>
            <a:r>
              <a:rPr lang="en-US" dirty="0"/>
              <a:t>4 (known) fundamental forces</a:t>
            </a:r>
          </a:p>
        </p:txBody>
      </p:sp>
      <p:pic>
        <p:nvPicPr>
          <p:cNvPr id="5" name="Picture 4" descr="Screen Shot 2021-07-12 at 14.40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332120"/>
            <a:ext cx="5588000" cy="53975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Donut 3"/>
          <p:cNvSpPr/>
          <p:nvPr/>
        </p:nvSpPr>
        <p:spPr>
          <a:xfrm>
            <a:off x="1546086" y="3854174"/>
            <a:ext cx="3246783" cy="3003826"/>
          </a:xfrm>
          <a:prstGeom prst="donut">
            <a:avLst>
              <a:gd name="adj" fmla="val 20034"/>
            </a:avLst>
          </a:prstGeom>
          <a:solidFill>
            <a:srgbClr val="E86EE1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6E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C78F-4136-6D46-8E1D-57C154B5CD95}" type="slidenum">
              <a:r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55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86" y="274638"/>
            <a:ext cx="856033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ea typeface="IM Fell English"/>
                <a:cs typeface="Gill Sans"/>
                <a:sym typeface="IM Fell English"/>
              </a:rPr>
              <a:t>Further on</a:t>
            </a:r>
            <a:r>
              <a:rPr lang="en-US" dirty="0">
                <a:latin typeface="Gill Sans"/>
                <a:ea typeface="IM Fell English"/>
                <a:cs typeface="Gill Sans"/>
                <a:sym typeface="IM Fell English"/>
              </a:rPr>
              <a:t> :</a:t>
            </a:r>
            <a:br>
              <a:rPr lang="en-US" dirty="0">
                <a:solidFill>
                  <a:schemeClr val="bg1"/>
                </a:solidFill>
                <a:latin typeface="Gill Sans"/>
                <a:ea typeface="IM Fell English"/>
                <a:cs typeface="Gill Sans"/>
                <a:sym typeface="IM Fell English"/>
              </a:rPr>
            </a:br>
            <a:r>
              <a:rPr lang="en-US" dirty="0">
                <a:solidFill>
                  <a:schemeClr val="bg1"/>
                </a:solidFill>
                <a:latin typeface="Gill Sans"/>
                <a:ea typeface="IM Fell English"/>
                <a:cs typeface="Gill Sans"/>
                <a:sym typeface="IM Fell English"/>
              </a:rPr>
              <a:t>Einstein Telescope, Cosmic Explorer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788" y="4425153"/>
            <a:ext cx="5349411" cy="193648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0" y="1747004"/>
            <a:ext cx="4581900" cy="2984638"/>
            <a:chOff x="4255306" y="1558751"/>
            <a:chExt cx="4099833" cy="2670621"/>
          </a:xfrm>
        </p:grpSpPr>
        <p:pic>
          <p:nvPicPr>
            <p:cNvPr id="8" name="Picture 7"/>
            <p:cNvPicPr/>
            <p:nvPr/>
          </p:nvPicPr>
          <p:blipFill>
            <a:blip r:embed="rId4"/>
            <a:stretch/>
          </p:blipFill>
          <p:spPr>
            <a:xfrm>
              <a:off x="4255306" y="1558751"/>
              <a:ext cx="4099833" cy="2670621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16689" y="3944323"/>
              <a:ext cx="2833208" cy="275395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i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cs typeface="Helvetica"/>
                </a:rPr>
                <a:t>A future GW observatory in the EU</a:t>
              </a:r>
              <a:endParaRPr lang="en-US" sz="1400" b="1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52762" y="2183117"/>
              <a:ext cx="1861692" cy="30293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b="1" i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cs typeface="Helvetica"/>
                </a:rPr>
                <a:t>Einstein Telescope </a:t>
              </a:r>
              <a:endParaRPr lang="en-US" sz="1600" b="1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975732" y="4961480"/>
            <a:ext cx="2529463" cy="52322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solidFill>
                  <a:srgbClr val="FFFFFF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Cosmic Explorer – A future</a:t>
            </a:r>
          </a:p>
          <a:p>
            <a:r>
              <a:rPr lang="en-US" i="1" dirty="0">
                <a:solidFill>
                  <a:srgbClr val="FFFFFF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GW observatory in the 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3CF48-0BE3-BE1B-A8B6-9C17B2F23C13}"/>
              </a:ext>
            </a:extLst>
          </p:cNvPr>
          <p:cNvSpPr txBox="1"/>
          <p:nvPr/>
        </p:nvSpPr>
        <p:spPr>
          <a:xfrm>
            <a:off x="4853772" y="1790700"/>
            <a:ext cx="3840695" cy="229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42840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New facilities to continue </a:t>
            </a:r>
            <a:b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     reducing noise floor</a:t>
            </a:r>
          </a:p>
          <a:p>
            <a:pPr marL="285750" indent="-42840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10km arms, underground </a:t>
            </a:r>
            <a:b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     + cryogenic : ET</a:t>
            </a:r>
          </a:p>
          <a:p>
            <a:pPr marL="285750" indent="-42840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40km arms : Cosmic </a:t>
            </a:r>
            <a:b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     Explorer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C808D-42ED-7800-EA9C-FF2231E52105}"/>
              </a:ext>
            </a:extLst>
          </p:cNvPr>
          <p:cNvSpPr txBox="1"/>
          <p:nvPr/>
        </p:nvSpPr>
        <p:spPr>
          <a:xfrm>
            <a:off x="177801" y="5163533"/>
            <a:ext cx="3840695" cy="1180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42840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Observe BBH mergers</a:t>
            </a:r>
            <a:b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   over our entire past</a:t>
            </a:r>
            <a:b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   light-cone !</a:t>
            </a:r>
          </a:p>
        </p:txBody>
      </p:sp>
    </p:spTree>
    <p:extLst>
      <p:ext uri="{BB962C8B-B14F-4D97-AF65-F5344CB8AC3E}">
        <p14:creationId xmlns:p14="http://schemas.microsoft.com/office/powerpoint/2010/main" val="1527830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6149-4FCF-745A-5B06-AC0A7C50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from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5A18E-00DF-F7E0-B64C-4E4B6F23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t>41</a:t>
            </a:fld>
            <a:endParaRPr lang="en-US"/>
          </a:p>
        </p:txBody>
      </p:sp>
      <p:pic>
        <p:nvPicPr>
          <p:cNvPr id="13314" name="Picture 2" descr="LISA – measuring gravitational waves">
            <a:extLst>
              <a:ext uri="{FF2B5EF4-FFF2-40B4-BE49-F238E27FC236}">
                <a16:creationId xmlns:a16="http://schemas.microsoft.com/office/drawing/2014/main" id="{1FE0D726-00C1-60F5-32CE-CCB5E365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955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919F35-94F2-7AA7-785E-E8AD82922DE4}"/>
              </a:ext>
            </a:extLst>
          </p:cNvPr>
          <p:cNvSpPr txBox="1"/>
          <p:nvPr/>
        </p:nvSpPr>
        <p:spPr>
          <a:xfrm>
            <a:off x="351184" y="1189402"/>
            <a:ext cx="7162799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Jan 2024 :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ESA adopted the LISA mission !   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Launch planned 2035 …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E1AC629-384B-1FC6-18C2-6AC115B3F1FF}"/>
              </a:ext>
            </a:extLst>
          </p:cNvPr>
          <p:cNvSpPr txBox="1">
            <a:spLocks/>
          </p:cNvSpPr>
          <p:nvPr/>
        </p:nvSpPr>
        <p:spPr>
          <a:xfrm>
            <a:off x="6902602" y="640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ACC497-1778-9C4F-921E-8E03730CF7C5}" type="slidenum">
              <a:rPr lang="en-US" smtClean="0">
                <a:solidFill>
                  <a:schemeClr val="accent5">
                    <a:lumMod val="75000"/>
                  </a:schemeClr>
                </a:solidFill>
              </a:rPr>
              <a:pPr/>
              <a:t>41</a:t>
            </a:fld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28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2C696-FB46-364E-DA61-0023BE5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68A46-5E28-5C78-EEDC-DAB3A78CB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/>
              <a:t>Gravitational waves are an (observationally)</a:t>
            </a:r>
            <a:br>
              <a:rPr lang="en-US" sz="2800" dirty="0"/>
            </a:br>
            <a:r>
              <a:rPr lang="en-US" sz="2800" dirty="0"/>
              <a:t>new arena for relativists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Many surprises for astrophysicists in</a:t>
            </a:r>
            <a:br>
              <a:rPr lang="en-US" sz="2800" dirty="0"/>
            </a:br>
            <a:r>
              <a:rPr lang="en-US" sz="2800" dirty="0"/>
              <a:t>the first 9 years of GW detection ...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None (yet) for GR !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LIGO-Virgo-KAGRA continue steady </a:t>
            </a:r>
            <a:br>
              <a:rPr lang="en-US" sz="2800" dirty="0"/>
            </a:br>
            <a:r>
              <a:rPr lang="en-US" sz="2800" dirty="0"/>
              <a:t>improvement ⇒ new astro source types ?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The opening of new frequency windows </a:t>
            </a:r>
            <a:br>
              <a:rPr lang="en-US" sz="2800" dirty="0"/>
            </a:br>
            <a:r>
              <a:rPr lang="en-US" sz="2800" dirty="0"/>
              <a:t>is in sight (... PTA 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E2DD5-F53B-A8EC-D1CE-B52EFFE3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80152-6184-6ED6-894A-030DA466009A}"/>
              </a:ext>
            </a:extLst>
          </p:cNvPr>
          <p:cNvSpPr txBox="1"/>
          <p:nvPr/>
        </p:nvSpPr>
        <p:spPr>
          <a:xfrm>
            <a:off x="0" y="6582975"/>
            <a:ext cx="915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This material is based upon work supported by NSF’s LIGO Laboratory which is a major facility fully funded by the National Science Foundation.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D954B11-ED86-4C8D-4764-CE5B8ADF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39" y="2386183"/>
            <a:ext cx="1669774" cy="212785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5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727"/>
            <a:ext cx="8229600" cy="1143000"/>
          </a:xfrm>
        </p:spPr>
        <p:txBody>
          <a:bodyPr>
            <a:noAutofit/>
          </a:bodyPr>
          <a:lstStyle/>
          <a:p>
            <a:r>
              <a:rPr lang="en-US" sz="3800"/>
              <a:t>Exploring the cosmos via </a:t>
            </a:r>
            <a:br>
              <a:rPr lang="en-US" sz="3800"/>
            </a:br>
            <a:r>
              <a:rPr lang="en-US" sz="3800"/>
              <a:t>fundamental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584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Electromagnetism</a:t>
            </a:r>
            <a:r>
              <a:rPr lang="en-US" dirty="0"/>
              <a:t> : light ! </a:t>
            </a:r>
            <a:r>
              <a:rPr lang="en-US" sz="2800" dirty="0"/>
              <a:t>([pre-]C17 -)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r>
              <a:rPr lang="en-US" dirty="0"/>
              <a:t>optical, UV, IR, radio, X-ray, gamma-ray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Strong force </a:t>
            </a:r>
            <a:r>
              <a:rPr lang="en-US" dirty="0"/>
              <a:t>: Cosmic ray astronomy </a:t>
            </a:r>
            <a:r>
              <a:rPr lang="en-US" sz="2800" dirty="0"/>
              <a:t>(1912 -)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Weak force </a:t>
            </a:r>
            <a:r>
              <a:rPr lang="en-US" dirty="0"/>
              <a:t>: Neutrino astronomy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r>
              <a:rPr lang="en-US" dirty="0"/>
              <a:t>solar neutrinos (1968 -)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r>
              <a:rPr lang="en-US" dirty="0"/>
              <a:t>supernova neutrinos (1987 -)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r>
              <a:rPr lang="en-US" dirty="0"/>
              <a:t>UHE neutrinos (2013 -)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E86EE1"/>
                </a:solidFill>
              </a:rPr>
              <a:t>Gravitation</a:t>
            </a:r>
            <a:r>
              <a:rPr lang="en-US" dirty="0"/>
              <a:t> : </a:t>
            </a:r>
            <a:r>
              <a:rPr lang="en-US" b="1" dirty="0"/>
              <a:t>G</a:t>
            </a:r>
            <a:r>
              <a:rPr lang="en-US" dirty="0"/>
              <a:t>ravitational </a:t>
            </a:r>
            <a:r>
              <a:rPr lang="en-US" b="1" dirty="0"/>
              <a:t>W</a:t>
            </a:r>
            <a:r>
              <a:rPr lang="en-US" dirty="0"/>
              <a:t>aves </a:t>
            </a:r>
            <a:r>
              <a:rPr lang="en-US" sz="2800" dirty="0"/>
              <a:t>(Einstein 1916)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dirty="0"/>
              <a:t>indirect via effects on binary pulsars (1981 -)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b="1" dirty="0"/>
              <a:t>direct GW detection (2015 -)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C78F-4136-6D46-8E1D-57C154B5CD95}" type="slidenum">
              <a:r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1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/>
                <a:cs typeface="Gill Sans"/>
              </a:rPr>
              <a:t>Einstein 1916 : Gravitational waves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7191" y="4867908"/>
            <a:ext cx="4429844" cy="1758510"/>
          </a:xfrm>
        </p:spPr>
        <p:txBody>
          <a:bodyPr>
            <a:normAutofit fontScale="92500"/>
          </a:bodyPr>
          <a:lstStyle/>
          <a:p>
            <a:pPr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Linearized approximation</a:t>
            </a:r>
          </a:p>
          <a:p>
            <a:pPr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GW propagate with light speed</a:t>
            </a:r>
          </a:p>
          <a:p>
            <a:pPr>
              <a:buFont typeface="Courier New"/>
              <a:buChar char="o"/>
            </a:pPr>
            <a:r>
              <a:rPr lang="en-US" sz="2400" dirty="0">
                <a:latin typeface="Cambria"/>
                <a:cs typeface="Cambria"/>
              </a:rPr>
              <a:t>GW emission “</a:t>
            </a:r>
            <a:r>
              <a:rPr lang="en-US" sz="2400" b="1" dirty="0">
                <a:latin typeface="Cambria"/>
                <a:cs typeface="Cambria"/>
              </a:rPr>
              <a:t>vanishingly small in all conceivable cases</a:t>
            </a:r>
            <a:r>
              <a:rPr lang="en-US" sz="2400" dirty="0">
                <a:latin typeface="Cambria"/>
                <a:cs typeface="Cambria"/>
              </a:rPr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6</a:t>
            </a:fld>
            <a:endParaRPr lang="en-US"/>
          </a:p>
        </p:txBody>
      </p:sp>
      <p:pic>
        <p:nvPicPr>
          <p:cNvPr id="5" name="Picture 4" descr="Screen Shot 2016-09-06 at 12.39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9" y="1540928"/>
            <a:ext cx="4385966" cy="4601795"/>
          </a:xfrm>
          <a:prstGeom prst="rect">
            <a:avLst/>
          </a:prstGeom>
        </p:spPr>
      </p:pic>
      <p:pic>
        <p:nvPicPr>
          <p:cNvPr id="6" name="Picture 5" descr="Screen Shot 2016-09-06 at 12.43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34" y="1343567"/>
            <a:ext cx="4207088" cy="1778693"/>
          </a:xfrm>
          <a:prstGeom prst="rect">
            <a:avLst/>
          </a:prstGeom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716029"/>
              </p:ext>
            </p:extLst>
          </p:nvPr>
        </p:nvGraphicFramePr>
        <p:xfrm>
          <a:off x="4765434" y="3254715"/>
          <a:ext cx="2598437" cy="11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393700" progId="Equation.3">
                  <p:embed/>
                </p:oleObj>
              </mc:Choice>
              <mc:Fallback>
                <p:oleObj name="Equation" r:id="rId4" imgW="914400" imgH="393700" progId="Equation.3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434" y="3254715"/>
                        <a:ext cx="2598437" cy="11196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  <a:alpha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own Arrow 8"/>
          <p:cNvSpPr/>
          <p:nvPr/>
        </p:nvSpPr>
        <p:spPr bwMode="auto">
          <a:xfrm rot="16980000">
            <a:off x="7023604" y="3893094"/>
            <a:ext cx="348822" cy="1218884"/>
          </a:xfrm>
          <a:prstGeom prst="downArrow">
            <a:avLst>
              <a:gd name="adj1" fmla="val 50000"/>
              <a:gd name="adj2" fmla="val 101515"/>
            </a:avLst>
          </a:prstGeom>
          <a:solidFill>
            <a:srgbClr val="33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79585" y="4334807"/>
            <a:ext cx="1146825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66FF"/>
                </a:solidFill>
                <a:latin typeface="Arial"/>
                <a:cs typeface="Arial"/>
              </a:rPr>
              <a:t>~10</a:t>
            </a:r>
            <a:r>
              <a:rPr lang="en-US" sz="2800" b="1" baseline="30000" dirty="0">
                <a:solidFill>
                  <a:srgbClr val="3366FF"/>
                </a:solidFill>
                <a:latin typeface="Arial"/>
                <a:cs typeface="Arial"/>
              </a:rPr>
              <a:t>-43</a:t>
            </a:r>
            <a:endParaRPr lang="en-US" sz="28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703056" y="3202892"/>
            <a:ext cx="1165229" cy="1167189"/>
          </a:xfrm>
          <a:prstGeom prst="ellipse">
            <a:avLst/>
          </a:prstGeom>
          <a:noFill/>
          <a:ln w="57150" cap="flat" cmpd="sng" algn="ctr">
            <a:solidFill>
              <a:srgbClr val="0000FF">
                <a:alpha val="80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2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How to ‘see’ GW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62446" y="1613067"/>
            <a:ext cx="4581554" cy="4274169"/>
          </a:xfrm>
        </p:spPr>
        <p:txBody>
          <a:bodyPr>
            <a:normAutofit/>
          </a:bodyPr>
          <a:lstStyle/>
          <a:p>
            <a:pPr>
              <a:buFont typeface="Courier New"/>
              <a:buChar char="o"/>
            </a:pPr>
            <a:r>
              <a:rPr lang="en-US" sz="2600" i="1" dirty="0">
                <a:cs typeface="Cambria"/>
              </a:rPr>
              <a:t>Tidal</a:t>
            </a:r>
            <a:r>
              <a:rPr lang="en-US" sz="2600" dirty="0">
                <a:cs typeface="Cambria"/>
              </a:rPr>
              <a:t> effect on spatially </a:t>
            </a:r>
            <a:br>
              <a:rPr lang="en-US" sz="2600" dirty="0">
                <a:cs typeface="Cambria"/>
              </a:rPr>
            </a:br>
            <a:r>
              <a:rPr lang="en-US" sz="2600" dirty="0">
                <a:cs typeface="Cambria"/>
              </a:rPr>
              <a:t>  separated test particles </a:t>
            </a:r>
          </a:p>
          <a:p>
            <a:pPr>
              <a:buFont typeface="Courier New"/>
              <a:buChar char="o"/>
            </a:pPr>
            <a:r>
              <a:rPr lang="en-US" sz="2600" dirty="0">
                <a:cs typeface="Cambria"/>
              </a:rPr>
              <a:t>Can extract energy</a:t>
            </a:r>
            <a:br>
              <a:rPr lang="en-US" sz="2600" dirty="0">
                <a:cs typeface="Cambria"/>
              </a:rPr>
            </a:br>
            <a:r>
              <a:rPr lang="en-US" sz="2600" dirty="0">
                <a:cs typeface="Cambria"/>
              </a:rPr>
              <a:t>  </a:t>
            </a:r>
            <a:r>
              <a:rPr lang="mr-IN" sz="2600" dirty="0">
                <a:cs typeface="Cambria"/>
              </a:rPr>
              <a:t>–</a:t>
            </a:r>
            <a:r>
              <a:rPr lang="en-US" sz="2600" dirty="0">
                <a:cs typeface="Cambria"/>
              </a:rPr>
              <a:t> imagine a spring</a:t>
            </a:r>
            <a:br>
              <a:rPr lang="en-US" sz="2600" dirty="0">
                <a:cs typeface="Cambria"/>
              </a:rPr>
            </a:br>
            <a:r>
              <a:rPr lang="en-US" sz="2600" dirty="0">
                <a:cs typeface="Cambria"/>
              </a:rPr>
              <a:t>  connecting particles</a:t>
            </a:r>
            <a:br>
              <a:rPr lang="en-US" sz="2600" dirty="0">
                <a:cs typeface="Cambria"/>
              </a:rPr>
            </a:br>
            <a:endParaRPr lang="en-US" sz="2600" dirty="0">
              <a:cs typeface="Cambria"/>
            </a:endParaRPr>
          </a:p>
          <a:p>
            <a:pPr>
              <a:buFont typeface="Courier New"/>
              <a:buChar char="o"/>
            </a:pPr>
            <a:r>
              <a:rPr lang="en-US" sz="2600" dirty="0">
                <a:cs typeface="Cambria"/>
              </a:rPr>
              <a:t>Measure variations in </a:t>
            </a:r>
            <a:br>
              <a:rPr lang="en-US" sz="2600" dirty="0">
                <a:cs typeface="Cambria"/>
              </a:rPr>
            </a:br>
            <a:r>
              <a:rPr lang="en-US" sz="2600" dirty="0">
                <a:cs typeface="Cambria"/>
              </a:rPr>
              <a:t>  </a:t>
            </a:r>
            <a:r>
              <a:rPr lang="en-US" sz="2600" i="1" dirty="0">
                <a:cs typeface="Cambria"/>
              </a:rPr>
              <a:t>distance</a:t>
            </a:r>
            <a:r>
              <a:rPr lang="en-US" sz="2600" dirty="0">
                <a:cs typeface="Cambria"/>
              </a:rPr>
              <a:t> or </a:t>
            </a:r>
            <a:r>
              <a:rPr lang="en-US" sz="2600" i="1" dirty="0">
                <a:cs typeface="Cambria"/>
              </a:rPr>
              <a:t>travel time</a:t>
            </a:r>
            <a:endParaRPr lang="en-US" sz="2600" dirty="0">
              <a:cs typeface="Cambri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CC497-1778-9C4F-921E-8E03730CF7C5}" type="slidenum">
              <a:rPr/>
              <a:t>7</a:t>
            </a:fld>
            <a:endParaRPr lang="en-US" dirty="0"/>
          </a:p>
        </p:txBody>
      </p:sp>
      <p:pic>
        <p:nvPicPr>
          <p:cNvPr id="9" name="Picture 8" descr="mandala_g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" y="1767670"/>
            <a:ext cx="3517335" cy="3517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407" y="5546619"/>
            <a:ext cx="110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Strain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hof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60" y="5312512"/>
            <a:ext cx="2161414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7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GW are really small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985"/>
            <a:ext cx="8369300" cy="4525963"/>
          </a:xfrm>
        </p:spPr>
        <p:txBody>
          <a:bodyPr>
            <a:normAutofit/>
          </a:bodyPr>
          <a:lstStyle/>
          <a:p>
            <a:r>
              <a:rPr lang="en-US" sz="3000" dirty="0"/>
              <a:t>Closest known </a:t>
            </a:r>
            <a:r>
              <a:rPr lang="en-US" sz="3000" b="1" dirty="0"/>
              <a:t>n</a:t>
            </a:r>
            <a:r>
              <a:rPr lang="en-US" sz="3000" dirty="0"/>
              <a:t>eutron </a:t>
            </a:r>
            <a:r>
              <a:rPr lang="en-US" sz="3000" b="1" dirty="0"/>
              <a:t>s</a:t>
            </a:r>
            <a:r>
              <a:rPr lang="en-US" sz="3000" dirty="0"/>
              <a:t>tars 10</a:t>
            </a:r>
            <a:r>
              <a:rPr lang="en-US" sz="3000" baseline="30000" dirty="0"/>
              <a:t>2 </a:t>
            </a:r>
            <a:r>
              <a:rPr lang="en-US" sz="3000" dirty="0"/>
              <a:t>− 10</a:t>
            </a:r>
            <a:r>
              <a:rPr lang="en-US" sz="3000" baseline="30000" dirty="0"/>
              <a:t>3</a:t>
            </a:r>
            <a:r>
              <a:rPr lang="en-US" sz="3000" dirty="0"/>
              <a:t> pc away</a:t>
            </a:r>
            <a:br>
              <a:rPr lang="en-US" sz="3000" dirty="0"/>
            </a:br>
            <a:r>
              <a:rPr lang="en-US" sz="2800" dirty="0"/>
              <a:t>(scale of Galaxy ~10</a:t>
            </a:r>
            <a:r>
              <a:rPr lang="en-US" sz="2800" baseline="30000" dirty="0"/>
              <a:t>4</a:t>
            </a:r>
            <a:r>
              <a:rPr lang="en-US" sz="2800" dirty="0"/>
              <a:t> kpc)</a:t>
            </a:r>
          </a:p>
          <a:p>
            <a:r>
              <a:rPr lang="en-US" sz="3000" dirty="0"/>
              <a:t>Most efficient GW emitters are </a:t>
            </a:r>
            <a:r>
              <a:rPr lang="en-US" sz="3000" i="1" dirty="0"/>
              <a:t>compact binaries</a:t>
            </a:r>
            <a:br>
              <a:rPr lang="en-US" sz="3000" i="1" dirty="0"/>
            </a:br>
            <a:r>
              <a:rPr lang="en-US" sz="2800" dirty="0"/>
              <a:t>e.g. binary 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E803-0384-844D-8F8A-876D3B1DF172}" type="slidenum">
              <a:rPr lang="uk-UA"/>
              <a:pPr/>
              <a:t>8</a:t>
            </a:fld>
            <a:endParaRPr lang="uk-UA" dirty="0"/>
          </a:p>
        </p:txBody>
      </p:sp>
      <p:pic>
        <p:nvPicPr>
          <p:cNvPr id="8" name="Picture 7" descr="quantaNeutronStarMerger-T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6616" r="-359" b="14149"/>
          <a:stretch/>
        </p:blipFill>
        <p:spPr>
          <a:xfrm>
            <a:off x="3881870" y="3176955"/>
            <a:ext cx="3896832" cy="20196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strain_b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" y="5335669"/>
            <a:ext cx="7668768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1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</a:t>
            </a:r>
            <a:r>
              <a:rPr lang="en-US" dirty="0">
                <a:latin typeface="Gill Sans"/>
                <a:cs typeface="Gill Sans"/>
              </a:rPr>
              <a:t>road spectrum of GW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815"/>
            <a:ext cx="9152008" cy="514037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6969760" y="6444476"/>
            <a:ext cx="149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NASA / Ira </a:t>
            </a:r>
            <a:r>
              <a:rPr lang="cs-CZ" sz="1400" dirty="0" err="1"/>
              <a:t>Thorpe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660296" y="3879339"/>
            <a:ext cx="384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Hz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1914181-E70E-D83D-9EA1-87CFBA2CEBF3}"/>
              </a:ext>
            </a:extLst>
          </p:cNvPr>
          <p:cNvSpPr txBox="1">
            <a:spLocks/>
          </p:cNvSpPr>
          <p:nvPr/>
        </p:nvSpPr>
        <p:spPr>
          <a:xfrm>
            <a:off x="6902602" y="640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1E803-0384-844D-8F8A-876D3B1DF172}" type="slidenum">
              <a:rPr lang="uk-UA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pPr/>
              <a:t>9</a:t>
            </a:fld>
            <a:endParaRPr lang="uk-UA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67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52360</TotalTime>
  <Words>1730</Words>
  <Application>Microsoft Macintosh PowerPoint</Application>
  <PresentationFormat>On-screen Show (4:3)</PresentationFormat>
  <Paragraphs>290</Paragraphs>
  <Slides>42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Avenir Black</vt:lpstr>
      <vt:lpstr>Avenir Medium</vt:lpstr>
      <vt:lpstr>Calibri</vt:lpstr>
      <vt:lpstr>Cambria</vt:lpstr>
      <vt:lpstr>Courier</vt:lpstr>
      <vt:lpstr>Courier New</vt:lpstr>
      <vt:lpstr>Gill Sans</vt:lpstr>
      <vt:lpstr>GILL SANS SEMIBOLD</vt:lpstr>
      <vt:lpstr>Helvetica</vt:lpstr>
      <vt:lpstr>IM Fell English</vt:lpstr>
      <vt:lpstr>Wingdings</vt:lpstr>
      <vt:lpstr>Office Theme</vt:lpstr>
      <vt:lpstr>Equation</vt:lpstr>
      <vt:lpstr>PowerPoint Presentation</vt:lpstr>
      <vt:lpstr>LIGO-Virgo-KAGRA collaborations</vt:lpstr>
      <vt:lpstr>Plan of the talk</vt:lpstr>
      <vt:lpstr>4 (known) fundamental forces</vt:lpstr>
      <vt:lpstr>Exploring the cosmos via  fundamental forces</vt:lpstr>
      <vt:lpstr>Einstein 1916 : Gravitational waves</vt:lpstr>
      <vt:lpstr>How to ‘see’ GW</vt:lpstr>
      <vt:lpstr>GW are really small !</vt:lpstr>
      <vt:lpstr>The broad spectrum of GW</vt:lpstr>
      <vt:lpstr>GROUND-BASED GW DETECTORS</vt:lpstr>
      <vt:lpstr>Laser interferometric detection</vt:lpstr>
      <vt:lpstr>Down to &lt;𝟣e–𝟤𝟥: Enhance the signal</vt:lpstr>
      <vt:lpstr>Down to &lt;𝟣e–𝟤𝟥: Suppress noise</vt:lpstr>
      <vt:lpstr>Precision Interferometry =  Understanding Measurement Noises </vt:lpstr>
      <vt:lpstr>PowerPoint Presentation</vt:lpstr>
      <vt:lpstr>A global network</vt:lpstr>
      <vt:lpstr>ADVANCED VIRGO</vt:lpstr>
      <vt:lpstr>PowerPoint Presentation</vt:lpstr>
      <vt:lpstr>Transient GW sources</vt:lpstr>
      <vt:lpstr>Persistent GW sources</vt:lpstr>
      <vt:lpstr>Gw observations and relativity</vt:lpstr>
      <vt:lpstr>‘Non-GW’ probes of GR</vt:lpstr>
      <vt:lpstr>Exploring general relativity with GW sources</vt:lpstr>
      <vt:lpstr>Anatomy of a binary merger</vt:lpstr>
      <vt:lpstr>Exploring general relativity with GW propagation</vt:lpstr>
      <vt:lpstr>LVK : Highlights up to O3</vt:lpstr>
      <vt:lpstr>LIGO-Virgo observations up to 2020</vt:lpstr>
      <vt:lpstr>From the detectors to the events</vt:lpstr>
      <vt:lpstr>PowerPoint Presentation</vt:lpstr>
      <vt:lpstr>How is relativity doing ?</vt:lpstr>
      <vt:lpstr>How is relativity doing ?</vt:lpstr>
      <vt:lpstr>LVK public data products</vt:lpstr>
      <vt:lpstr>From O3 to O4a …</vt:lpstr>
      <vt:lpstr>The news from O4b …</vt:lpstr>
      <vt:lpstr>A few O4 public event highlights</vt:lpstr>
      <vt:lpstr>GW230529 : the lightest NS-BH ?</vt:lpstr>
      <vt:lpstr>INTO The future . . .</vt:lpstr>
      <vt:lpstr>O5 :  the ‘A+’ design</vt:lpstr>
      <vt:lpstr>Post-O5 :  A# / Virgo_nEXT /... </vt:lpstr>
      <vt:lpstr>Further on : Einstein Telescope, Cosmic Explorer</vt:lpstr>
      <vt:lpstr>News from space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Sound of Gravity</dc:title>
  <dc:creator>lsc reviewer</dc:creator>
  <cp:lastModifiedBy>DENT THOMAS</cp:lastModifiedBy>
  <cp:revision>646</cp:revision>
  <dcterms:created xsi:type="dcterms:W3CDTF">2016-08-21T14:25:59Z</dcterms:created>
  <dcterms:modified xsi:type="dcterms:W3CDTF">2024-09-26T21:15:17Z</dcterms:modified>
</cp:coreProperties>
</file>