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73" r:id="rId17"/>
    <p:sldId id="274" r:id="rId18"/>
    <p:sldId id="275" r:id="rId19"/>
    <p:sldId id="277" r:id="rId20"/>
    <p:sldId id="278" r:id="rId21"/>
    <p:sldId id="279" r:id="rId22"/>
  </p:sldIdLst>
  <p:sldSz cx="9144000" cy="5143500" type="screen16x9"/>
  <p:notesSz cx="6858000" cy="9144000"/>
  <p:embeddedFontLst>
    <p:embeddedFont>
      <p:font typeface="Gill Sans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2C2C78-4F19-4952-B9F4-A338F1D51CF9}">
  <a:tblStyle styleId="{BF2C2C78-4F19-4952-B9F4-A338F1D51C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2" d="100"/>
          <a:sy n="132" d="100"/>
        </p:scale>
        <p:origin x="10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e82db4a953_1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2e82db4a953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e8480ec650_2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e8480ec650_2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e8480ec650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e8480ec650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e86aaa6ad7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e86aaa6ad7_1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e8480ec650_2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e8480ec650_2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e86aaa6ad7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e86aaa6ad7_1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e8480ec650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e8480ec650_2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e8480ec650_2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e8480ec650_2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e8480ec650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e8480ec650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e8480ec650_2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e8480ec650_2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e8480ec650_2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e8480ec650_2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e82db4a953_1_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2e82db4a953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e82db4a953_1_3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2e82db4a953_1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82db4a953_1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2e82db4a953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e8480ec650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e8480ec650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e8480ec650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e8480ec650_2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e8480ec650_2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e8480ec650_2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e8480ec650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e8480ec650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e86aaa6ad7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e86aaa6ad7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e8480ec650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e8480ec650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334900" y="2314324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435893" y="765323"/>
            <a:ext cx="8245162" cy="1106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Gill Sans"/>
              <a:buNone/>
              <a:defRPr sz="27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435896" y="1871584"/>
            <a:ext cx="8245160" cy="44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spcBef>
                <a:spcPts val="200"/>
              </a:spcBef>
              <a:spcAft>
                <a:spcPts val="0"/>
              </a:spcAft>
              <a:buSzPts val="1100"/>
              <a:buNone/>
              <a:defRPr sz="1200" cap="none">
                <a:solidFill>
                  <a:schemeClr val="accent2"/>
                </a:solidFill>
              </a:defRPr>
            </a:lvl1pPr>
            <a:lvl2pPr lvl="1" algn="ctr">
              <a:spcBef>
                <a:spcPts val="5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00"/>
              </a:spcBef>
              <a:spcAft>
                <a:spcPts val="0"/>
              </a:spcAft>
              <a:buSzPts val="1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0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0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0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0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0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00"/>
              </a:spcBef>
              <a:spcAft>
                <a:spcPts val="500"/>
              </a:spcAft>
              <a:buSzPts val="8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dt" idx="10"/>
          </p:nvPr>
        </p:nvSpPr>
        <p:spPr>
          <a:xfrm>
            <a:off x="5704463" y="446710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ftr" idx="11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7918725" y="4467103"/>
            <a:ext cx="76233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700" b="0" i="0" u="none" strike="noStrike" cap="non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700" b="0" i="0" u="none" strike="noStrike" cap="non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700" b="0" i="0" u="none" strike="noStrike" cap="non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700" b="0" i="0" u="none" strike="noStrike" cap="non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700" b="0" i="0" u="none" strike="noStrike" cap="non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700" b="0" i="0" u="none" strike="noStrike" cap="non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700" b="0" i="0" u="none" strike="noStrike" cap="non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700" b="0" i="0" u="none" strike="noStrike" cap="non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700" b="0" i="0" u="none" strike="noStrike" cap="non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35894" y="1635372"/>
            <a:ext cx="8272211" cy="275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304800" algn="l">
              <a:spcBef>
                <a:spcPts val="300"/>
              </a:spcBef>
              <a:spcAft>
                <a:spcPts val="0"/>
              </a:spcAft>
              <a:buSzPts val="1200"/>
              <a:buChar char="◼"/>
              <a:defRPr/>
            </a:lvl1pPr>
            <a:lvl2pPr marL="914400" lvl="1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2pPr>
            <a:lvl3pPr marL="1371600" lvl="2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3pPr>
            <a:lvl4pPr marL="1828800" lvl="3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4pPr>
            <a:lvl5pPr marL="2286000" lvl="4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5pPr>
            <a:lvl6pPr marL="2743200" lvl="5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6pPr>
            <a:lvl7pPr marL="3200400" lvl="6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7pPr>
            <a:lvl8pPr marL="3657600" lvl="7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8pPr>
            <a:lvl9pPr marL="4114800" lvl="8" indent="-304800" algn="l">
              <a:spcBef>
                <a:spcPts val="500"/>
              </a:spcBef>
              <a:spcAft>
                <a:spcPts val="500"/>
              </a:spcAft>
              <a:buSzPts val="1200"/>
              <a:buChar char="◼"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dt" idx="10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ftr" idx="11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7918725" y="4467103"/>
            <a:ext cx="78938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/>
        </p:nvSpPr>
        <p:spPr>
          <a:xfrm>
            <a:off x="335863" y="3856481"/>
            <a:ext cx="8468145" cy="944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435895" y="2282932"/>
            <a:ext cx="8272211" cy="112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Gill Sans"/>
              <a:buNone/>
              <a:defRPr sz="2700" b="0" cap="none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435894" y="3406063"/>
            <a:ext cx="8272211" cy="450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400" cap="none">
                <a:solidFill>
                  <a:schemeClr val="accent2"/>
                </a:solidFill>
              </a:defRPr>
            </a:lvl1pPr>
            <a:lvl2pPr marL="914400" lvl="1" indent="-228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500"/>
              </a:spcBef>
              <a:spcAft>
                <a:spcPts val="500"/>
              </a:spcAft>
              <a:buSzPts val="10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700" b="0" i="0" u="none" strike="noStrike" cap="non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700" b="0" i="0" u="none" strike="noStrike" cap="non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700" b="0" i="0" u="none" strike="noStrike" cap="non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700" b="0" i="0" u="none" strike="noStrike" cap="non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700" b="0" i="0" u="none" strike="noStrike" cap="non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700" b="0" i="0" u="none" strike="noStrike" cap="non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700" b="0" i="0" u="none" strike="noStrike" cap="non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700" b="0" i="0" u="none" strike="noStrike" cap="non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700" b="0" i="0" u="none" strike="noStrike" cap="non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/>
          <p:nvPr/>
        </p:nvSpPr>
        <p:spPr>
          <a:xfrm>
            <a:off x="334486" y="454915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435895" y="1671002"/>
            <a:ext cx="4066793" cy="2724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304800" algn="l">
              <a:spcBef>
                <a:spcPts val="300"/>
              </a:spcBef>
              <a:spcAft>
                <a:spcPts val="0"/>
              </a:spcAft>
              <a:buSzPts val="1200"/>
              <a:buChar char="◼"/>
              <a:defRPr/>
            </a:lvl1pPr>
            <a:lvl2pPr marL="914400" lvl="1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2pPr>
            <a:lvl3pPr marL="1371600" lvl="2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3pPr>
            <a:lvl4pPr marL="1828800" lvl="3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4pPr>
            <a:lvl5pPr marL="2286000" lvl="4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5pPr>
            <a:lvl6pPr marL="2743200" lvl="5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6pPr>
            <a:lvl7pPr marL="3200400" lvl="6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7pPr>
            <a:lvl8pPr marL="3657600" lvl="7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8pPr>
            <a:lvl9pPr marL="4114800" lvl="8" indent="-304800" algn="l">
              <a:spcBef>
                <a:spcPts val="500"/>
              </a:spcBef>
              <a:spcAft>
                <a:spcPts val="500"/>
              </a:spcAft>
              <a:buSzPts val="1200"/>
              <a:buChar char="◼"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2"/>
          </p:nvPr>
        </p:nvSpPr>
        <p:spPr>
          <a:xfrm>
            <a:off x="4641313" y="1671002"/>
            <a:ext cx="4066794" cy="2724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304800" algn="l">
              <a:spcBef>
                <a:spcPts val="300"/>
              </a:spcBef>
              <a:spcAft>
                <a:spcPts val="0"/>
              </a:spcAft>
              <a:buSzPts val="1200"/>
              <a:buChar char="◼"/>
              <a:defRPr/>
            </a:lvl1pPr>
            <a:lvl2pPr marL="914400" lvl="1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2pPr>
            <a:lvl3pPr marL="1371600" lvl="2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3pPr>
            <a:lvl4pPr marL="1828800" lvl="3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4pPr>
            <a:lvl5pPr marL="2286000" lvl="4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5pPr>
            <a:lvl6pPr marL="2743200" lvl="5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6pPr>
            <a:lvl7pPr marL="3200400" lvl="6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7pPr>
            <a:lvl8pPr marL="3657600" lvl="7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8pPr>
            <a:lvl9pPr marL="4114800" lvl="8" indent="-304800" algn="l">
              <a:spcBef>
                <a:spcPts val="500"/>
              </a:spcBef>
              <a:spcAft>
                <a:spcPts val="500"/>
              </a:spcAft>
              <a:buSzPts val="1200"/>
              <a:buChar char="◼"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dt" idx="10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ftr" idx="11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/>
          <p:nvPr/>
        </p:nvSpPr>
        <p:spPr>
          <a:xfrm>
            <a:off x="334486" y="454915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665414" y="1688169"/>
            <a:ext cx="3815306" cy="40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700" b="0">
                <a:solidFill>
                  <a:schemeClr val="accent2"/>
                </a:solidFill>
              </a:defRPr>
            </a:lvl1pPr>
            <a:lvl2pPr marL="914400" lvl="1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 sz="1500" b="1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400" b="1"/>
            </a:lvl3pPr>
            <a:lvl4pPr marL="1828800" lvl="3" indent="-228600" algn="l">
              <a:spcBef>
                <a:spcPts val="500"/>
              </a:spcBef>
              <a:spcAft>
                <a:spcPts val="0"/>
              </a:spcAft>
              <a:buSzPts val="1100"/>
              <a:buNone/>
              <a:defRPr sz="1200" b="1"/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SzPts val="1100"/>
              <a:buNone/>
              <a:defRPr sz="1200" b="1"/>
            </a:lvl5pPr>
            <a:lvl6pPr marL="2743200" lvl="5" indent="-228600" algn="l">
              <a:spcBef>
                <a:spcPts val="500"/>
              </a:spcBef>
              <a:spcAft>
                <a:spcPts val="0"/>
              </a:spcAft>
              <a:buSzPts val="1100"/>
              <a:buNone/>
              <a:defRPr sz="1200" b="1"/>
            </a:lvl6pPr>
            <a:lvl7pPr marL="3200400" lvl="6" indent="-228600" algn="l">
              <a:spcBef>
                <a:spcPts val="500"/>
              </a:spcBef>
              <a:spcAft>
                <a:spcPts val="0"/>
              </a:spcAft>
              <a:buSzPts val="1100"/>
              <a:buNone/>
              <a:defRPr sz="1200" b="1"/>
            </a:lvl7pPr>
            <a:lvl8pPr marL="3657600" lvl="7" indent="-228600" algn="l">
              <a:spcBef>
                <a:spcPts val="500"/>
              </a:spcBef>
              <a:spcAft>
                <a:spcPts val="0"/>
              </a:spcAft>
              <a:buSzPts val="1100"/>
              <a:buNone/>
              <a:defRPr sz="1200" b="1"/>
            </a:lvl8pPr>
            <a:lvl9pPr marL="4114800" lvl="8" indent="-228600" algn="l">
              <a:spcBef>
                <a:spcPts val="500"/>
              </a:spcBef>
              <a:spcAft>
                <a:spcPts val="500"/>
              </a:spcAft>
              <a:buSzPts val="1100"/>
              <a:buNone/>
              <a:defRPr sz="1200" b="1"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2"/>
          </p:nvPr>
        </p:nvSpPr>
        <p:spPr>
          <a:xfrm>
            <a:off x="435896" y="2194539"/>
            <a:ext cx="4044825" cy="2201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04800" algn="l">
              <a:spcBef>
                <a:spcPts val="300"/>
              </a:spcBef>
              <a:spcAft>
                <a:spcPts val="0"/>
              </a:spcAft>
              <a:buSzPts val="1200"/>
              <a:buChar char="◼"/>
              <a:defRPr/>
            </a:lvl1pPr>
            <a:lvl2pPr marL="914400" lvl="1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2pPr>
            <a:lvl3pPr marL="1371600" lvl="2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3pPr>
            <a:lvl4pPr marL="1828800" lvl="3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4pPr>
            <a:lvl5pPr marL="2286000" lvl="4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5pPr>
            <a:lvl6pPr marL="2743200" lvl="5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6pPr>
            <a:lvl7pPr marL="3200400" lvl="6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7pPr>
            <a:lvl8pPr marL="3657600" lvl="7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8pPr>
            <a:lvl9pPr marL="4114800" lvl="8" indent="-304800" algn="l">
              <a:spcBef>
                <a:spcPts val="500"/>
              </a:spcBef>
              <a:spcAft>
                <a:spcPts val="500"/>
              </a:spcAft>
              <a:buSzPts val="1200"/>
              <a:buChar char="◼"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3"/>
          </p:nvPr>
        </p:nvSpPr>
        <p:spPr>
          <a:xfrm>
            <a:off x="4892801" y="1688169"/>
            <a:ext cx="3815305" cy="41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700" b="0">
                <a:solidFill>
                  <a:schemeClr val="accent2"/>
                </a:solidFill>
              </a:defRPr>
            </a:lvl1pPr>
            <a:lvl2pPr marL="914400" lvl="1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 sz="1500" b="1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400" b="1"/>
            </a:lvl3pPr>
            <a:lvl4pPr marL="1828800" lvl="3" indent="-228600" algn="l">
              <a:spcBef>
                <a:spcPts val="500"/>
              </a:spcBef>
              <a:spcAft>
                <a:spcPts val="0"/>
              </a:spcAft>
              <a:buSzPts val="1100"/>
              <a:buNone/>
              <a:defRPr sz="1200" b="1"/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SzPts val="1100"/>
              <a:buNone/>
              <a:defRPr sz="1200" b="1"/>
            </a:lvl5pPr>
            <a:lvl6pPr marL="2743200" lvl="5" indent="-228600" algn="l">
              <a:spcBef>
                <a:spcPts val="500"/>
              </a:spcBef>
              <a:spcAft>
                <a:spcPts val="0"/>
              </a:spcAft>
              <a:buSzPts val="1100"/>
              <a:buNone/>
              <a:defRPr sz="1200" b="1"/>
            </a:lvl6pPr>
            <a:lvl7pPr marL="3200400" lvl="6" indent="-228600" algn="l">
              <a:spcBef>
                <a:spcPts val="500"/>
              </a:spcBef>
              <a:spcAft>
                <a:spcPts val="0"/>
              </a:spcAft>
              <a:buSzPts val="1100"/>
              <a:buNone/>
              <a:defRPr sz="1200" b="1"/>
            </a:lvl7pPr>
            <a:lvl8pPr marL="3657600" lvl="7" indent="-228600" algn="l">
              <a:spcBef>
                <a:spcPts val="500"/>
              </a:spcBef>
              <a:spcAft>
                <a:spcPts val="0"/>
              </a:spcAft>
              <a:buSzPts val="1100"/>
              <a:buNone/>
              <a:defRPr sz="1200" b="1"/>
            </a:lvl8pPr>
            <a:lvl9pPr marL="4114800" lvl="8" indent="-228600" algn="l">
              <a:spcBef>
                <a:spcPts val="500"/>
              </a:spcBef>
              <a:spcAft>
                <a:spcPts val="500"/>
              </a:spcAft>
              <a:buSzPts val="1100"/>
              <a:buNone/>
              <a:defRPr sz="1200" b="1"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4"/>
          </p:nvPr>
        </p:nvSpPr>
        <p:spPr>
          <a:xfrm>
            <a:off x="4663282" y="2194539"/>
            <a:ext cx="4044825" cy="2201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04800" algn="l">
              <a:spcBef>
                <a:spcPts val="300"/>
              </a:spcBef>
              <a:spcAft>
                <a:spcPts val="0"/>
              </a:spcAft>
              <a:buSzPts val="1200"/>
              <a:buChar char="◼"/>
              <a:defRPr/>
            </a:lvl1pPr>
            <a:lvl2pPr marL="914400" lvl="1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2pPr>
            <a:lvl3pPr marL="1371600" lvl="2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3pPr>
            <a:lvl4pPr marL="1828800" lvl="3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4pPr>
            <a:lvl5pPr marL="2286000" lvl="4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5pPr>
            <a:lvl6pPr marL="2743200" lvl="5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6pPr>
            <a:lvl7pPr marL="3200400" lvl="6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7pPr>
            <a:lvl8pPr marL="3657600" lvl="7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8pPr>
            <a:lvl9pPr marL="4114800" lvl="8" indent="-304800" algn="l">
              <a:spcBef>
                <a:spcPts val="500"/>
              </a:spcBef>
              <a:spcAft>
                <a:spcPts val="500"/>
              </a:spcAft>
              <a:buSzPts val="1200"/>
              <a:buChar char="◼"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dt" idx="10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ftr" idx="11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sldNum" idx="12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>
            <a:off x="335863" y="3856480"/>
            <a:ext cx="8473650" cy="9560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435894" y="3946722"/>
            <a:ext cx="3682084" cy="517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C8089"/>
              </a:buClr>
              <a:buSzPts val="1500"/>
              <a:buFont typeface="Gill Sans"/>
              <a:buNone/>
              <a:defRPr sz="1500" b="0"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35862" y="450900"/>
            <a:ext cx="8469630" cy="3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SzPts val="1400"/>
              <a:buChar char="◼"/>
              <a:defRPr sz="1500">
                <a:solidFill>
                  <a:schemeClr val="dk2"/>
                </a:solidFill>
              </a:defRPr>
            </a:lvl1pPr>
            <a:lvl2pPr marL="914400" lvl="1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 sz="1400">
                <a:solidFill>
                  <a:schemeClr val="dk2"/>
                </a:solidFill>
              </a:defRPr>
            </a:lvl2pPr>
            <a:lvl3pPr marL="1371600" lvl="2" indent="-298450" algn="l">
              <a:spcBef>
                <a:spcPts val="500"/>
              </a:spcBef>
              <a:spcAft>
                <a:spcPts val="0"/>
              </a:spcAft>
              <a:buSzPts val="1100"/>
              <a:buChar char="◼"/>
              <a:defRPr sz="1200">
                <a:solidFill>
                  <a:schemeClr val="dk2"/>
                </a:solidFill>
              </a:defRPr>
            </a:lvl3pPr>
            <a:lvl4pPr marL="1828800" lvl="3" indent="-292100" algn="l">
              <a:spcBef>
                <a:spcPts val="500"/>
              </a:spcBef>
              <a:spcAft>
                <a:spcPts val="0"/>
              </a:spcAft>
              <a:buSzPts val="1000"/>
              <a:buChar char="◼"/>
              <a:defRPr sz="1100">
                <a:solidFill>
                  <a:schemeClr val="dk2"/>
                </a:solidFill>
              </a:defRPr>
            </a:lvl4pPr>
            <a:lvl5pPr marL="2286000" lvl="4" indent="-292100" algn="l">
              <a:spcBef>
                <a:spcPts val="500"/>
              </a:spcBef>
              <a:spcAft>
                <a:spcPts val="0"/>
              </a:spcAft>
              <a:buSzPts val="1000"/>
              <a:buChar char="◼"/>
              <a:defRPr sz="1100">
                <a:solidFill>
                  <a:schemeClr val="dk2"/>
                </a:solidFill>
              </a:defRPr>
            </a:lvl5pPr>
            <a:lvl6pPr marL="2743200" lvl="5" indent="-292100" algn="l">
              <a:spcBef>
                <a:spcPts val="500"/>
              </a:spcBef>
              <a:spcAft>
                <a:spcPts val="0"/>
              </a:spcAft>
              <a:buSzPts val="1000"/>
              <a:buChar char="◼"/>
              <a:defRPr sz="1100">
                <a:solidFill>
                  <a:schemeClr val="dk2"/>
                </a:solidFill>
              </a:defRPr>
            </a:lvl6pPr>
            <a:lvl7pPr marL="3200400" lvl="6" indent="-292100" algn="l">
              <a:spcBef>
                <a:spcPts val="500"/>
              </a:spcBef>
              <a:spcAft>
                <a:spcPts val="0"/>
              </a:spcAft>
              <a:buSzPts val="1000"/>
              <a:buChar char="◼"/>
              <a:defRPr sz="1100">
                <a:solidFill>
                  <a:schemeClr val="dk2"/>
                </a:solidFill>
              </a:defRPr>
            </a:lvl7pPr>
            <a:lvl8pPr marL="3657600" lvl="7" indent="-292100" algn="l">
              <a:spcBef>
                <a:spcPts val="500"/>
              </a:spcBef>
              <a:spcAft>
                <a:spcPts val="0"/>
              </a:spcAft>
              <a:buSzPts val="1000"/>
              <a:buChar char="◼"/>
              <a:defRPr sz="1100">
                <a:solidFill>
                  <a:schemeClr val="dk2"/>
                </a:solidFill>
              </a:defRPr>
            </a:lvl8pPr>
            <a:lvl9pPr marL="4114800" lvl="8" indent="-292100" algn="l">
              <a:spcBef>
                <a:spcPts val="500"/>
              </a:spcBef>
              <a:spcAft>
                <a:spcPts val="500"/>
              </a:spcAft>
              <a:buSzPts val="1000"/>
              <a:buChar char="◼"/>
              <a:defRPr sz="1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2"/>
          </p:nvPr>
        </p:nvSpPr>
        <p:spPr>
          <a:xfrm>
            <a:off x="4305617" y="3946722"/>
            <a:ext cx="4402490" cy="517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r">
              <a:spcBef>
                <a:spcPts val="2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500"/>
              </a:spcBef>
              <a:spcAft>
                <a:spcPts val="0"/>
              </a:spcAft>
              <a:buSzPts val="800"/>
              <a:buNone/>
              <a:defRPr sz="800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700"/>
              <a:buNone/>
              <a:defRPr sz="800"/>
            </a:lvl3pPr>
            <a:lvl4pPr marL="1828800" lvl="3" indent="-2286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5pPr>
            <a:lvl6pPr marL="2743200" lvl="5" indent="-2286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6pPr>
            <a:lvl7pPr marL="3200400" lvl="6" indent="-2286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7pPr>
            <a:lvl8pPr marL="3657600" lvl="7" indent="-2286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8pPr>
            <a:lvl9pPr marL="4114800" lvl="8" indent="-228600" algn="l">
              <a:spcBef>
                <a:spcPts val="500"/>
              </a:spcBef>
              <a:spcAft>
                <a:spcPts val="500"/>
              </a:spcAft>
              <a:buSzPts val="600"/>
              <a:buNone/>
              <a:defRPr sz="7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dt" idx="10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ftr" idx="11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ldNum" idx="12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dt" idx="10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ftr" idx="11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sldNum" idx="12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/>
          <p:nvPr/>
        </p:nvSpPr>
        <p:spPr>
          <a:xfrm>
            <a:off x="330512" y="454915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431921" y="547244"/>
            <a:ext cx="8272212" cy="741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dt" idx="10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ftr" idx="11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ldNum" idx="12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435895" y="3520042"/>
            <a:ext cx="8272212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Gill Sans"/>
              <a:buNone/>
              <a:defRPr sz="1800" b="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>
            <a:spLocks noGrp="1"/>
          </p:cNvSpPr>
          <p:nvPr>
            <p:ph type="pic" idx="2"/>
          </p:nvPr>
        </p:nvSpPr>
        <p:spPr>
          <a:xfrm>
            <a:off x="335863" y="449794"/>
            <a:ext cx="8468144" cy="2667939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435894" y="3945095"/>
            <a:ext cx="8272213" cy="44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SzPts val="800"/>
              <a:buNone/>
              <a:defRPr sz="900"/>
            </a:lvl1pPr>
            <a:lvl2pPr marL="914400" lvl="1" indent="-228600" algn="l">
              <a:spcBef>
                <a:spcPts val="500"/>
              </a:spcBef>
              <a:spcAft>
                <a:spcPts val="0"/>
              </a:spcAft>
              <a:buSzPts val="800"/>
              <a:buNone/>
              <a:defRPr sz="900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700"/>
              <a:buNone/>
              <a:defRPr sz="800"/>
            </a:lvl3pPr>
            <a:lvl4pPr marL="1828800" lvl="3" indent="-2286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5pPr>
            <a:lvl6pPr marL="2743200" lvl="5" indent="-2286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6pPr>
            <a:lvl7pPr marL="3200400" lvl="6" indent="-2286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7pPr>
            <a:lvl8pPr marL="3657600" lvl="7" indent="-228600" algn="l">
              <a:spcBef>
                <a:spcPts val="500"/>
              </a:spcBef>
              <a:spcAft>
                <a:spcPts val="0"/>
              </a:spcAft>
              <a:buSzPts val="600"/>
              <a:buNone/>
              <a:defRPr sz="700"/>
            </a:lvl8pPr>
            <a:lvl9pPr marL="4114800" lvl="8" indent="-228600" algn="l">
              <a:spcBef>
                <a:spcPts val="500"/>
              </a:spcBef>
              <a:spcAft>
                <a:spcPts val="500"/>
              </a:spcAft>
              <a:buSzPts val="600"/>
              <a:buNone/>
              <a:defRPr sz="700"/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dt" idx="10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ftr" idx="11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sldNum" idx="12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/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body" idx="1"/>
          </p:nvPr>
        </p:nvSpPr>
        <p:spPr>
          <a:xfrm rot="5400000">
            <a:off x="3250952" y="-1063056"/>
            <a:ext cx="2642096" cy="827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04800" algn="l">
              <a:spcBef>
                <a:spcPts val="300"/>
              </a:spcBef>
              <a:spcAft>
                <a:spcPts val="0"/>
              </a:spcAft>
              <a:buSzPts val="1200"/>
              <a:buChar char="◼"/>
              <a:defRPr/>
            </a:lvl1pPr>
            <a:lvl2pPr marL="914400" lvl="1" indent="-298450" algn="l">
              <a:spcBef>
                <a:spcPts val="500"/>
              </a:spcBef>
              <a:spcAft>
                <a:spcPts val="0"/>
              </a:spcAft>
              <a:buSzPts val="1100"/>
              <a:buChar char="◼"/>
              <a:defRPr/>
            </a:lvl2pPr>
            <a:lvl3pPr marL="1371600" lvl="2" indent="-292100" algn="l">
              <a:spcBef>
                <a:spcPts val="500"/>
              </a:spcBef>
              <a:spcAft>
                <a:spcPts val="0"/>
              </a:spcAft>
              <a:buSzPts val="1000"/>
              <a:buChar char="◼"/>
              <a:defRPr/>
            </a:lvl3pPr>
            <a:lvl4pPr marL="1828800" lvl="3" indent="-279400" algn="l">
              <a:spcBef>
                <a:spcPts val="500"/>
              </a:spcBef>
              <a:spcAft>
                <a:spcPts val="0"/>
              </a:spcAft>
              <a:buSzPts val="800"/>
              <a:buChar char="◼"/>
              <a:defRPr/>
            </a:lvl4pPr>
            <a:lvl5pPr marL="2286000" lvl="4" indent="-279400" algn="l">
              <a:spcBef>
                <a:spcPts val="500"/>
              </a:spcBef>
              <a:spcAft>
                <a:spcPts val="0"/>
              </a:spcAft>
              <a:buSzPts val="800"/>
              <a:buChar char="◼"/>
              <a:defRPr/>
            </a:lvl5pPr>
            <a:lvl6pPr marL="2743200" lvl="5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6pPr>
            <a:lvl7pPr marL="3200400" lvl="6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7pPr>
            <a:lvl8pPr marL="3657600" lvl="7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8pPr>
            <a:lvl9pPr marL="4114800" lvl="8" indent="-304800" algn="l">
              <a:spcBef>
                <a:spcPts val="500"/>
              </a:spcBef>
              <a:spcAft>
                <a:spcPts val="500"/>
              </a:spcAft>
              <a:buSzPts val="1200"/>
              <a:buChar char="◼"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dt" idx="10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ftr" idx="11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sldNum" idx="12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/>
          <p:nvPr/>
        </p:nvSpPr>
        <p:spPr>
          <a:xfrm>
            <a:off x="6629401" y="449794"/>
            <a:ext cx="2180113" cy="43627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 rot="5400000">
            <a:off x="5437310" y="1698885"/>
            <a:ext cx="3887305" cy="1503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body" idx="1"/>
          </p:nvPr>
        </p:nvSpPr>
        <p:spPr>
          <a:xfrm rot="5400000">
            <a:off x="1598644" y="-510658"/>
            <a:ext cx="3887305" cy="5922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04800" algn="l">
              <a:spcBef>
                <a:spcPts val="300"/>
              </a:spcBef>
              <a:spcAft>
                <a:spcPts val="0"/>
              </a:spcAft>
              <a:buSzPts val="1200"/>
              <a:buChar char="◼"/>
              <a:defRPr/>
            </a:lvl1pPr>
            <a:lvl2pPr marL="914400" lvl="1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2pPr>
            <a:lvl3pPr marL="1371600" lvl="2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3pPr>
            <a:lvl4pPr marL="1828800" lvl="3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4pPr>
            <a:lvl5pPr marL="2286000" lvl="4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5pPr>
            <a:lvl6pPr marL="2743200" lvl="5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6pPr>
            <a:lvl7pPr marL="3200400" lvl="6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7pPr>
            <a:lvl8pPr marL="3657600" lvl="7" indent="-304800" algn="l">
              <a:spcBef>
                <a:spcPts val="500"/>
              </a:spcBef>
              <a:spcAft>
                <a:spcPts val="0"/>
              </a:spcAft>
              <a:buSzPts val="1200"/>
              <a:buChar char="◼"/>
              <a:defRPr/>
            </a:lvl8pPr>
            <a:lvl9pPr marL="4114800" lvl="8" indent="-304800" algn="l">
              <a:spcBef>
                <a:spcPts val="500"/>
              </a:spcBef>
              <a:spcAft>
                <a:spcPts val="500"/>
              </a:spcAft>
              <a:buSzPts val="1200"/>
              <a:buChar char="◼"/>
              <a:defRPr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dt" idx="10"/>
          </p:nvPr>
        </p:nvSpPr>
        <p:spPr>
          <a:xfrm>
            <a:off x="6745255" y="4467103"/>
            <a:ext cx="99610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ftr" idx="11"/>
          </p:nvPr>
        </p:nvSpPr>
        <p:spPr>
          <a:xfrm>
            <a:off x="581192" y="4463858"/>
            <a:ext cx="592220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sldNum" idx="12"/>
          </p:nvPr>
        </p:nvSpPr>
        <p:spPr>
          <a:xfrm>
            <a:off x="7834961" y="4467103"/>
            <a:ext cx="87314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7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35894" y="528843"/>
            <a:ext cx="8272212" cy="892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Gill Sans"/>
              <a:buNone/>
              <a:defRPr sz="21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35894" y="1752002"/>
            <a:ext cx="8272212" cy="264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marR="0" lvl="0" indent="-3048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9845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9210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◼"/>
              <a:defRPr sz="11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7940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Noto Sans Symbols"/>
              <a:buChar char="◼"/>
              <a:defRPr sz="9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7940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Noto Sans Symbols"/>
              <a:buChar char="◼"/>
              <a:defRPr sz="9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7940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Noto Sans Symbols"/>
              <a:buChar char="◼"/>
              <a:defRPr sz="9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7940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Noto Sans Symbols"/>
              <a:buChar char="◼"/>
              <a:defRPr sz="9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7940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Noto Sans Symbols"/>
              <a:buChar char="◼"/>
              <a:defRPr sz="9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79400" algn="l" rtl="0"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ts val="800"/>
              <a:buFont typeface="Noto Sans Symbols"/>
              <a:buChar char="◼"/>
              <a:defRPr sz="9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5704463" y="446710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35894" y="4463858"/>
            <a:ext cx="51879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334900" y="342900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3181373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ctrTitle"/>
          </p:nvPr>
        </p:nvSpPr>
        <p:spPr>
          <a:xfrm>
            <a:off x="435893" y="765323"/>
            <a:ext cx="8245162" cy="1106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Gill Sans"/>
              <a:buNone/>
            </a:pPr>
            <a:r>
              <a:rPr lang="en" dirty="0"/>
              <a:t>Gravitational Wave Searches for Compact Binary Coalescences (CBCs)</a:t>
            </a:r>
            <a:endParaRPr dirty="0"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1"/>
          </p:nvPr>
        </p:nvSpPr>
        <p:spPr>
          <a:xfrm>
            <a:off x="449425" y="2743613"/>
            <a:ext cx="824520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PRATHAMESH JOSHI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Postdoctoral Scholar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Georgia Tech University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/>
          <p:nvPr/>
        </p:nvSpPr>
        <p:spPr>
          <a:xfrm>
            <a:off x="1744075" y="524725"/>
            <a:ext cx="2320500" cy="1359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r" rtl="0">
              <a:spcBef>
                <a:spcPts val="0"/>
              </a:spcBef>
              <a:spcAft>
                <a:spcPts val="0"/>
              </a:spcAft>
              <a:buSzPts val="1200"/>
              <a:buFont typeface="Gill Sans"/>
              <a:buChar char="●"/>
            </a:pPr>
            <a:r>
              <a:rPr lang="en" sz="1200">
                <a:latin typeface="Gill Sans"/>
                <a:ea typeface="Gill Sans"/>
                <a:cs typeface="Gill Sans"/>
                <a:sym typeface="Gill Sans"/>
              </a:rPr>
              <a:t> MLy</a:t>
            </a:r>
            <a:endParaRPr sz="120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04800" algn="r" rtl="0">
              <a:spcBef>
                <a:spcPts val="0"/>
              </a:spcBef>
              <a:spcAft>
                <a:spcPts val="0"/>
              </a:spcAft>
              <a:buSzPts val="1200"/>
              <a:buFont typeface="Gill Sans"/>
              <a:buChar char="●"/>
            </a:pPr>
            <a:r>
              <a:rPr lang="en" sz="1200">
                <a:latin typeface="Gill Sans"/>
                <a:ea typeface="Gill Sans"/>
                <a:cs typeface="Gill Sans"/>
                <a:sym typeface="Gill Sans"/>
              </a:rPr>
              <a:t> oLIB</a:t>
            </a:r>
            <a:endParaRPr sz="120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04800" algn="r" rtl="0">
              <a:spcBef>
                <a:spcPts val="0"/>
              </a:spcBef>
              <a:spcAft>
                <a:spcPts val="0"/>
              </a:spcAft>
              <a:buSzPts val="1200"/>
              <a:buFont typeface="Gill Sans"/>
              <a:buChar char="●"/>
            </a:pPr>
            <a:r>
              <a:rPr lang="en" sz="1200">
                <a:latin typeface="Gill Sans"/>
                <a:ea typeface="Gill Sans"/>
                <a:cs typeface="Gill Sans"/>
                <a:sym typeface="Gill Sans"/>
              </a:rPr>
              <a:t>cWB</a:t>
            </a:r>
            <a:endParaRPr sz="12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6" name="Google Shape;226;p34"/>
          <p:cNvSpPr/>
          <p:nvPr/>
        </p:nvSpPr>
        <p:spPr>
          <a:xfrm>
            <a:off x="285450" y="558875"/>
            <a:ext cx="2446200" cy="1359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Gill Sans"/>
              <a:buChar char="●"/>
            </a:pPr>
            <a:r>
              <a:rPr lang="en" sz="1200">
                <a:latin typeface="Gill Sans"/>
                <a:ea typeface="Gill Sans"/>
                <a:cs typeface="Gill Sans"/>
                <a:sym typeface="Gill Sans"/>
              </a:rPr>
              <a:t>GstLAL</a:t>
            </a:r>
            <a:endParaRPr sz="120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Gill Sans"/>
              <a:buChar char="●"/>
            </a:pPr>
            <a:r>
              <a:rPr lang="en" sz="1200">
                <a:latin typeface="Gill Sans"/>
                <a:ea typeface="Gill Sans"/>
                <a:cs typeface="Gill Sans"/>
                <a:sym typeface="Gill Sans"/>
              </a:rPr>
              <a:t>PyCBC</a:t>
            </a:r>
            <a:endParaRPr sz="120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Gill Sans"/>
              <a:buChar char="●"/>
            </a:pPr>
            <a:r>
              <a:rPr lang="en" sz="1200">
                <a:latin typeface="Gill Sans"/>
                <a:ea typeface="Gill Sans"/>
                <a:cs typeface="Gill Sans"/>
                <a:sym typeface="Gill Sans"/>
              </a:rPr>
              <a:t>MBTA</a:t>
            </a:r>
            <a:endParaRPr sz="120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Gill Sans"/>
              <a:buChar char="●"/>
            </a:pPr>
            <a:r>
              <a:rPr lang="en" sz="1200">
                <a:latin typeface="Gill Sans"/>
                <a:ea typeface="Gill Sans"/>
                <a:cs typeface="Gill Sans"/>
                <a:sym typeface="Gill Sans"/>
              </a:rPr>
              <a:t>SPIIR</a:t>
            </a:r>
            <a:endParaRPr sz="12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7" name="Google Shape;227;p34"/>
          <p:cNvSpPr txBox="1"/>
          <p:nvPr/>
        </p:nvSpPr>
        <p:spPr>
          <a:xfrm>
            <a:off x="416250" y="1985650"/>
            <a:ext cx="370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CBC pipelines                       Burst pipelines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8" name="Google Shape;228;p34"/>
          <p:cNvSpPr txBox="1"/>
          <p:nvPr/>
        </p:nvSpPr>
        <p:spPr>
          <a:xfrm>
            <a:off x="1810650" y="1054175"/>
            <a:ext cx="92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cWB_BBH</a:t>
            </a:r>
            <a:endParaRPr sz="12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9" name="Google Shape;229;p34"/>
          <p:cNvSpPr/>
          <p:nvPr/>
        </p:nvSpPr>
        <p:spPr>
          <a:xfrm>
            <a:off x="3532350" y="3033700"/>
            <a:ext cx="2079300" cy="1027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CBC searches use templates; Burst searches are unmodeled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30" name="Google Shape;23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25" y="2452725"/>
            <a:ext cx="3045700" cy="2598375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1" name="Google Shape;231;p34"/>
          <p:cNvSpPr txBox="1">
            <a:spLocks noGrp="1"/>
          </p:cNvSpPr>
          <p:nvPr>
            <p:ph type="body" idx="4294967295"/>
          </p:nvPr>
        </p:nvSpPr>
        <p:spPr>
          <a:xfrm>
            <a:off x="5762800" y="636575"/>
            <a:ext cx="2972400" cy="2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Online searches</a:t>
            </a:r>
            <a:r>
              <a:rPr lang="en"/>
              <a:t>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AllSky</a:t>
            </a:r>
            <a:endParaRPr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Early Warning</a:t>
            </a:r>
            <a:endParaRPr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Sub-Solar Mass</a:t>
            </a:r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body" idx="4294967295"/>
          </p:nvPr>
        </p:nvSpPr>
        <p:spPr>
          <a:xfrm>
            <a:off x="5848675" y="2510850"/>
            <a:ext cx="2972400" cy="2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Offline searches</a:t>
            </a:r>
            <a:r>
              <a:rPr lang="en"/>
              <a:t>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AllSky</a:t>
            </a:r>
            <a:endParaRPr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Sub-Solar Mass</a:t>
            </a:r>
            <a:endParaRPr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Intermediate-mass Black Hole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/>
          <p:nvPr/>
        </p:nvSpPr>
        <p:spPr>
          <a:xfrm>
            <a:off x="386588" y="598600"/>
            <a:ext cx="425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Early Warning Search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38" name="Google Shape;2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75" y="1239900"/>
            <a:ext cx="4222526" cy="72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5"/>
          <p:cNvSpPr/>
          <p:nvPr/>
        </p:nvSpPr>
        <p:spPr>
          <a:xfrm>
            <a:off x="1256300" y="1183758"/>
            <a:ext cx="266050" cy="838163"/>
          </a:xfrm>
          <a:custGeom>
            <a:avLst/>
            <a:gdLst/>
            <a:ahLst/>
            <a:cxnLst/>
            <a:rect l="l" t="t" r="r" b="b"/>
            <a:pathLst>
              <a:path w="10642" h="50844" extrusionOk="0">
                <a:moveTo>
                  <a:pt x="5321" y="0"/>
                </a:moveTo>
                <a:lnTo>
                  <a:pt x="0" y="9164"/>
                </a:lnTo>
                <a:lnTo>
                  <a:pt x="7391" y="6208"/>
                </a:lnTo>
                <a:lnTo>
                  <a:pt x="592" y="15667"/>
                </a:lnTo>
                <a:lnTo>
                  <a:pt x="8277" y="13893"/>
                </a:lnTo>
                <a:lnTo>
                  <a:pt x="1478" y="24831"/>
                </a:lnTo>
                <a:lnTo>
                  <a:pt x="10051" y="21283"/>
                </a:lnTo>
                <a:lnTo>
                  <a:pt x="1183" y="33994"/>
                </a:lnTo>
                <a:lnTo>
                  <a:pt x="10642" y="29856"/>
                </a:lnTo>
                <a:lnTo>
                  <a:pt x="887" y="44636"/>
                </a:lnTo>
                <a:lnTo>
                  <a:pt x="9164" y="39315"/>
                </a:lnTo>
                <a:lnTo>
                  <a:pt x="2070" y="50844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0" name="Google Shape;240;p35"/>
          <p:cNvSpPr/>
          <p:nvPr/>
        </p:nvSpPr>
        <p:spPr>
          <a:xfrm>
            <a:off x="3300875" y="4006400"/>
            <a:ext cx="2079300" cy="1027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Cut off the template at different points, and try to predict the merger time before it happens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41" name="Google Shape;24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5900" y="650326"/>
            <a:ext cx="3551250" cy="325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5"/>
          <p:cNvSpPr/>
          <p:nvPr/>
        </p:nvSpPr>
        <p:spPr>
          <a:xfrm>
            <a:off x="6234600" y="4006400"/>
            <a:ext cx="2079300" cy="1027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Only searches the low mass (BNS) space</a:t>
            </a:r>
            <a:br>
              <a:rPr lang="en">
                <a:latin typeface="Gill Sans"/>
                <a:ea typeface="Gill Sans"/>
                <a:cs typeface="Gill Sans"/>
                <a:sym typeface="Gill Sans"/>
              </a:rPr>
            </a:br>
            <a:r>
              <a:rPr lang="en">
                <a:latin typeface="Gill Sans"/>
                <a:ea typeface="Gill Sans"/>
                <a:cs typeface="Gill Sans"/>
                <a:sym typeface="Gill Sans"/>
              </a:rPr>
              <a:t>Crucial for multi-messenger astronomy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43" name="Google Shape;24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775" y="2232125"/>
            <a:ext cx="4222526" cy="72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5"/>
          <p:cNvSpPr/>
          <p:nvPr/>
        </p:nvSpPr>
        <p:spPr>
          <a:xfrm>
            <a:off x="1746350" y="2232133"/>
            <a:ext cx="266050" cy="838163"/>
          </a:xfrm>
          <a:custGeom>
            <a:avLst/>
            <a:gdLst/>
            <a:ahLst/>
            <a:cxnLst/>
            <a:rect l="l" t="t" r="r" b="b"/>
            <a:pathLst>
              <a:path w="10642" h="50844" extrusionOk="0">
                <a:moveTo>
                  <a:pt x="5321" y="0"/>
                </a:moveTo>
                <a:lnTo>
                  <a:pt x="0" y="9164"/>
                </a:lnTo>
                <a:lnTo>
                  <a:pt x="7391" y="6208"/>
                </a:lnTo>
                <a:lnTo>
                  <a:pt x="592" y="15667"/>
                </a:lnTo>
                <a:lnTo>
                  <a:pt x="8277" y="13893"/>
                </a:lnTo>
                <a:lnTo>
                  <a:pt x="1478" y="24831"/>
                </a:lnTo>
                <a:lnTo>
                  <a:pt x="10051" y="21283"/>
                </a:lnTo>
                <a:lnTo>
                  <a:pt x="1183" y="33994"/>
                </a:lnTo>
                <a:lnTo>
                  <a:pt x="10642" y="29856"/>
                </a:lnTo>
                <a:lnTo>
                  <a:pt x="887" y="44636"/>
                </a:lnTo>
                <a:lnTo>
                  <a:pt x="9164" y="39315"/>
                </a:lnTo>
                <a:lnTo>
                  <a:pt x="2070" y="50844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45" name="Google Shape;24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775" y="3224337"/>
            <a:ext cx="4222526" cy="72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5"/>
          <p:cNvSpPr/>
          <p:nvPr/>
        </p:nvSpPr>
        <p:spPr>
          <a:xfrm>
            <a:off x="2315400" y="3224346"/>
            <a:ext cx="266050" cy="838163"/>
          </a:xfrm>
          <a:custGeom>
            <a:avLst/>
            <a:gdLst/>
            <a:ahLst/>
            <a:cxnLst/>
            <a:rect l="l" t="t" r="r" b="b"/>
            <a:pathLst>
              <a:path w="10642" h="50844" extrusionOk="0">
                <a:moveTo>
                  <a:pt x="5321" y="0"/>
                </a:moveTo>
                <a:lnTo>
                  <a:pt x="0" y="9164"/>
                </a:lnTo>
                <a:lnTo>
                  <a:pt x="7391" y="6208"/>
                </a:lnTo>
                <a:lnTo>
                  <a:pt x="592" y="15667"/>
                </a:lnTo>
                <a:lnTo>
                  <a:pt x="8277" y="13893"/>
                </a:lnTo>
                <a:lnTo>
                  <a:pt x="1478" y="24831"/>
                </a:lnTo>
                <a:lnTo>
                  <a:pt x="10051" y="21283"/>
                </a:lnTo>
                <a:lnTo>
                  <a:pt x="1183" y="33994"/>
                </a:lnTo>
                <a:lnTo>
                  <a:pt x="10642" y="29856"/>
                </a:lnTo>
                <a:lnTo>
                  <a:pt x="887" y="44636"/>
                </a:lnTo>
                <a:lnTo>
                  <a:pt x="9164" y="39315"/>
                </a:lnTo>
                <a:lnTo>
                  <a:pt x="2070" y="50844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247" name="Google Shape;247;p35"/>
          <p:cNvCxnSpPr/>
          <p:nvPr/>
        </p:nvCxnSpPr>
        <p:spPr>
          <a:xfrm rot="10800000">
            <a:off x="2704675" y="3769000"/>
            <a:ext cx="894300" cy="17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8" name="Google Shape;248;p35"/>
          <p:cNvCxnSpPr/>
          <p:nvPr/>
        </p:nvCxnSpPr>
        <p:spPr>
          <a:xfrm rot="10800000">
            <a:off x="2128475" y="2778700"/>
            <a:ext cx="1463100" cy="116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9" name="Google Shape;249;p35"/>
          <p:cNvCxnSpPr/>
          <p:nvPr/>
        </p:nvCxnSpPr>
        <p:spPr>
          <a:xfrm rot="10800000">
            <a:off x="1729375" y="1818100"/>
            <a:ext cx="1869600" cy="212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 txBox="1"/>
          <p:nvPr/>
        </p:nvSpPr>
        <p:spPr>
          <a:xfrm>
            <a:off x="386588" y="598600"/>
            <a:ext cx="425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Sub-Solar Mass Search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5" name="Google Shape;255;p36"/>
          <p:cNvSpPr txBox="1">
            <a:spLocks noGrp="1"/>
          </p:cNvSpPr>
          <p:nvPr>
            <p:ph type="body" idx="4294967295"/>
          </p:nvPr>
        </p:nvSpPr>
        <p:spPr>
          <a:xfrm>
            <a:off x="386600" y="1205625"/>
            <a:ext cx="3870000" cy="3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dirty="0"/>
              <a:t>Searches for compact binaries with at least one component below 1 solar mass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dirty="0"/>
              <a:t>A very computationally expensive search, in terms of both number of templates and calculations per template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dirty="0"/>
              <a:t>Already being run online</a:t>
            </a:r>
            <a:endParaRPr dirty="0"/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dirty="0"/>
              <a:t>Pipelines are running more comprehensive offline searches</a:t>
            </a:r>
            <a:endParaRPr dirty="0"/>
          </a:p>
        </p:txBody>
      </p:sp>
      <p:pic>
        <p:nvPicPr>
          <p:cNvPr id="256" name="Google Shape;25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1288" y="669700"/>
            <a:ext cx="3731631" cy="308725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6"/>
          <p:cNvSpPr/>
          <p:nvPr/>
        </p:nvSpPr>
        <p:spPr>
          <a:xfrm>
            <a:off x="3626025" y="3340301"/>
            <a:ext cx="2226906" cy="1604610"/>
          </a:xfrm>
          <a:prstGeom prst="irregularSeal1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New Physics!!!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8" name="Google Shape;258;p36"/>
          <p:cNvSpPr txBox="1"/>
          <p:nvPr/>
        </p:nvSpPr>
        <p:spPr>
          <a:xfrm>
            <a:off x="6066525" y="3865125"/>
            <a:ext cx="275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GstLAL’s online SSM bank</a:t>
            </a:r>
            <a:endParaRPr sz="12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9"/>
          <p:cNvSpPr txBox="1">
            <a:spLocks noGrp="1"/>
          </p:cNvSpPr>
          <p:nvPr>
            <p:ph type="title"/>
          </p:nvPr>
        </p:nvSpPr>
        <p:spPr>
          <a:xfrm>
            <a:off x="435895" y="2282933"/>
            <a:ext cx="8272200" cy="1123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O4 Results</a:t>
            </a:r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body" idx="1"/>
          </p:nvPr>
        </p:nvSpPr>
        <p:spPr>
          <a:xfrm>
            <a:off x="435894" y="3406063"/>
            <a:ext cx="8272200" cy="450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5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0"/>
          <p:cNvSpPr/>
          <p:nvPr/>
        </p:nvSpPr>
        <p:spPr>
          <a:xfrm>
            <a:off x="695100" y="3748513"/>
            <a:ext cx="2079300" cy="1027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A retraction is a GW candidate that we sent out an alert for, but later on lost confidence in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290" name="Google Shape;290;p40"/>
          <p:cNvGraphicFramePr/>
          <p:nvPr>
            <p:extLst>
              <p:ext uri="{D42A27DB-BD31-4B8C-83A1-F6EECF244321}">
                <p14:modId xmlns:p14="http://schemas.microsoft.com/office/powerpoint/2010/main" val="3122579460"/>
              </p:ext>
            </p:extLst>
          </p:nvPr>
        </p:nvGraphicFramePr>
        <p:xfrm>
          <a:off x="627325" y="892488"/>
          <a:ext cx="3536600" cy="2011560"/>
        </p:xfrm>
        <a:graphic>
          <a:graphicData uri="http://schemas.openxmlformats.org/drawingml/2006/table">
            <a:tbl>
              <a:tblPr>
                <a:noFill/>
                <a:tableStyleId>{BF2C2C78-4F19-4952-B9F4-A338F1D51CF9}</a:tableStyleId>
              </a:tblPr>
              <a:tblGrid>
                <a:gridCol w="159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8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O3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O4a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O4b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8888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Detections (FAR &lt; 1/month)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103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Retractions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Duration (months)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10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2" name="Google Shape;292;p40"/>
          <p:cNvSpPr/>
          <p:nvPr/>
        </p:nvSpPr>
        <p:spPr>
          <a:xfrm>
            <a:off x="4840400" y="871038"/>
            <a:ext cx="2079300" cy="1027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Due to multiple pipelines running, we have a trials factor on what qualifies faor a public alert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3" name="Google Shape;293;p40"/>
          <p:cNvSpPr txBox="1">
            <a:spLocks noGrp="1"/>
          </p:cNvSpPr>
          <p:nvPr>
            <p:ph type="body" idx="4294967295"/>
          </p:nvPr>
        </p:nvSpPr>
        <p:spPr>
          <a:xfrm>
            <a:off x="4840400" y="2103175"/>
            <a:ext cx="2972400" cy="15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Trials factors for O4b</a:t>
            </a:r>
            <a:r>
              <a:rPr lang="en" dirty="0"/>
              <a:t>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dirty="0"/>
              <a:t>AllSky: 5</a:t>
            </a:r>
            <a:endParaRPr dirty="0"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dirty="0"/>
              <a:t>Early Warning: 3</a:t>
            </a:r>
            <a:endParaRPr dirty="0"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dirty="0"/>
              <a:t>Sub-Solar Mass: 2</a:t>
            </a:r>
            <a:endParaRPr dirty="0"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dirty="0"/>
              <a:t>Burst: 4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2"/>
          <p:cNvSpPr txBox="1"/>
          <p:nvPr/>
        </p:nvSpPr>
        <p:spPr>
          <a:xfrm>
            <a:off x="386588" y="598600"/>
            <a:ext cx="425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Interesting candidates: GW230529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09" name="Google Shape;30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21615"/>
            <a:ext cx="4419600" cy="287041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2"/>
          <p:cNvSpPr txBox="1"/>
          <p:nvPr/>
        </p:nvSpPr>
        <p:spPr>
          <a:xfrm>
            <a:off x="916350" y="4714875"/>
            <a:ext cx="228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https://arxiv.org/abs/2404.04248</a:t>
            </a:r>
            <a:endParaRPr sz="12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1" name="Google Shape;311;p42"/>
          <p:cNvSpPr txBox="1">
            <a:spLocks noGrp="1"/>
          </p:cNvSpPr>
          <p:nvPr>
            <p:ph type="body" idx="4294967295"/>
          </p:nvPr>
        </p:nvSpPr>
        <p:spPr>
          <a:xfrm>
            <a:off x="4643300" y="598600"/>
            <a:ext cx="4256700" cy="17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Probable NSBH during O4a</a:t>
            </a:r>
            <a:endParaRPr/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Single detector candidate</a:t>
            </a:r>
            <a:endParaRPr/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Provides support for objects in the lower mass gap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/>
              <a:t>Has implications for merger rates</a:t>
            </a:r>
            <a:endParaRPr/>
          </a:p>
        </p:txBody>
      </p:sp>
      <p:pic>
        <p:nvPicPr>
          <p:cNvPr id="312" name="Google Shape;31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9000" y="2415150"/>
            <a:ext cx="2466175" cy="262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3"/>
          <p:cNvSpPr txBox="1"/>
          <p:nvPr/>
        </p:nvSpPr>
        <p:spPr>
          <a:xfrm>
            <a:off x="386588" y="598600"/>
            <a:ext cx="425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Interesting candidates: S230814ah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18" name="Google Shape;31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5550" y="632400"/>
            <a:ext cx="3601775" cy="21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072" y="1276803"/>
            <a:ext cx="3111701" cy="309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4127" y="3042100"/>
            <a:ext cx="2908226" cy="1749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3"/>
          <p:cNvSpPr/>
          <p:nvPr/>
        </p:nvSpPr>
        <p:spPr>
          <a:xfrm>
            <a:off x="6902775" y="3209038"/>
            <a:ext cx="2079300" cy="1027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Unfortunately, only L1 was observing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4"/>
          <p:cNvSpPr txBox="1"/>
          <p:nvPr/>
        </p:nvSpPr>
        <p:spPr>
          <a:xfrm>
            <a:off x="386605" y="598600"/>
            <a:ext cx="5880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Interesting candidates: S240527fv, S240615dg, S240621dy </a:t>
            </a:r>
            <a:endParaRPr sz="17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7" name="Google Shape;32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575" y="1334225"/>
            <a:ext cx="2781474" cy="15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750" y="3180113"/>
            <a:ext cx="2838300" cy="1656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6925" y="1243175"/>
            <a:ext cx="3116275" cy="177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4"/>
          <p:cNvSpPr/>
          <p:nvPr/>
        </p:nvSpPr>
        <p:spPr>
          <a:xfrm>
            <a:off x="4286675" y="3494688"/>
            <a:ext cx="2079300" cy="1027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Virgo data has helped a lot in sky localization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1" name="Google Shape;331;p44"/>
          <p:cNvSpPr/>
          <p:nvPr/>
        </p:nvSpPr>
        <p:spPr>
          <a:xfrm>
            <a:off x="6900000" y="3494688"/>
            <a:ext cx="2079300" cy="1027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New SNR Optimization techniques also help make skymaps more accurate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6"/>
          <p:cNvSpPr txBox="1">
            <a:spLocks noGrp="1"/>
          </p:cNvSpPr>
          <p:nvPr>
            <p:ph type="title"/>
          </p:nvPr>
        </p:nvSpPr>
        <p:spPr>
          <a:xfrm>
            <a:off x="435895" y="2282933"/>
            <a:ext cx="8272200" cy="1123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Future Directions</a:t>
            </a:r>
            <a:endParaRPr dirty="0"/>
          </a:p>
        </p:txBody>
      </p:sp>
      <p:sp>
        <p:nvSpPr>
          <p:cNvPr id="347" name="Google Shape;347;p46"/>
          <p:cNvSpPr txBox="1">
            <a:spLocks noGrp="1"/>
          </p:cNvSpPr>
          <p:nvPr>
            <p:ph type="body" idx="1"/>
          </p:nvPr>
        </p:nvSpPr>
        <p:spPr>
          <a:xfrm>
            <a:off x="435894" y="3406063"/>
            <a:ext cx="8272200" cy="450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5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7"/>
          <p:cNvSpPr txBox="1">
            <a:spLocks noGrp="1"/>
          </p:cNvSpPr>
          <p:nvPr>
            <p:ph type="body" idx="4294967295"/>
          </p:nvPr>
        </p:nvSpPr>
        <p:spPr>
          <a:xfrm>
            <a:off x="365250" y="774149"/>
            <a:ext cx="3654900" cy="329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dirty="0"/>
              <a:t>Searches keep getting more robust, more flexible, and more efficient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dirty="0"/>
              <a:t>Precession and higher order modes are the next frontier to conquer for searches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lang="en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dirty="0"/>
              <a:t>We always want to do more science with searches, and faster. Combining searches and PE would be one such aim.</a:t>
            </a:r>
            <a:endParaRPr dirty="0"/>
          </a:p>
        </p:txBody>
      </p:sp>
      <p:sp>
        <p:nvSpPr>
          <p:cNvPr id="353" name="Google Shape;353;p47"/>
          <p:cNvSpPr txBox="1"/>
          <p:nvPr/>
        </p:nvSpPr>
        <p:spPr>
          <a:xfrm>
            <a:off x="5653425" y="3695050"/>
            <a:ext cx="2231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https://arxiv.org/pdf/2302.00436</a:t>
            </a:r>
            <a:endParaRPr sz="12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54" name="Google Shape;35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4475" y="1038525"/>
            <a:ext cx="4429500" cy="259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Gill Sans"/>
              <a:buNone/>
            </a:pPr>
            <a:r>
              <a:rPr lang="en"/>
              <a:t>CONTENTS</a:t>
            </a:r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body" idx="1"/>
          </p:nvPr>
        </p:nvSpPr>
        <p:spPr>
          <a:xfrm>
            <a:off x="435894" y="1635372"/>
            <a:ext cx="8272211" cy="275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228600" lvl="0" indent="-222250" algn="l" rtl="0">
              <a:spcBef>
                <a:spcPts val="0"/>
              </a:spcBef>
              <a:spcAft>
                <a:spcPts val="0"/>
              </a:spcAft>
              <a:buSzPts val="1500"/>
              <a:buChar char="◼"/>
            </a:pPr>
            <a:r>
              <a:rPr lang="en" sz="1700" dirty="0"/>
              <a:t>1. How do searches for compact binaries work?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228600" lvl="0" indent="-234950" algn="l" rtl="0">
              <a:spcBef>
                <a:spcPts val="0"/>
              </a:spcBef>
              <a:spcAft>
                <a:spcPts val="0"/>
              </a:spcAft>
              <a:buSzPts val="1700"/>
              <a:buChar char="◼"/>
            </a:pPr>
            <a:r>
              <a:rPr lang="en" sz="1700" dirty="0"/>
              <a:t>2. Searches running during O4</a:t>
            </a:r>
            <a:endParaRPr sz="1700" dirty="0"/>
          </a:p>
          <a:p>
            <a:pPr marL="228600" lvl="0" indent="-127000" algn="l" rtl="0">
              <a:spcBef>
                <a:spcPts val="800"/>
              </a:spcBef>
              <a:spcAft>
                <a:spcPts val="0"/>
              </a:spcAft>
              <a:buSzPts val="1500"/>
              <a:buNone/>
            </a:pPr>
            <a:endParaRPr sz="1700" dirty="0"/>
          </a:p>
          <a:p>
            <a:pPr marL="228600" lvl="0" indent="-222250" algn="l" rtl="0">
              <a:spcBef>
                <a:spcPts val="800"/>
              </a:spcBef>
              <a:spcAft>
                <a:spcPts val="0"/>
              </a:spcAft>
              <a:buSzPts val="1500"/>
              <a:buChar char="◼"/>
            </a:pPr>
            <a:r>
              <a:rPr lang="en" sz="1700" dirty="0"/>
              <a:t>3. O4 results</a:t>
            </a:r>
          </a:p>
          <a:p>
            <a:pPr marL="6350" lvl="0" indent="0" algn="l" rtl="0">
              <a:spcBef>
                <a:spcPts val="800"/>
              </a:spcBef>
              <a:spcAft>
                <a:spcPts val="0"/>
              </a:spcAft>
              <a:buSzPts val="1500"/>
              <a:buNone/>
            </a:pPr>
            <a:endParaRPr lang="en" sz="1700" dirty="0"/>
          </a:p>
          <a:p>
            <a:pPr marL="228600" lvl="0" indent="-222250" algn="l" rtl="0">
              <a:spcBef>
                <a:spcPts val="800"/>
              </a:spcBef>
              <a:spcAft>
                <a:spcPts val="0"/>
              </a:spcAft>
              <a:buSzPts val="1500"/>
              <a:buChar char="◼"/>
            </a:pPr>
            <a:r>
              <a:rPr lang="en" sz="1700" dirty="0"/>
              <a:t>4. Future Directions</a:t>
            </a:r>
            <a:endParaRPr sz="1700" dirty="0"/>
          </a:p>
        </p:txBody>
      </p:sp>
      <p:sp>
        <p:nvSpPr>
          <p:cNvPr id="149" name="Google Shape;149;p26"/>
          <p:cNvSpPr txBox="1">
            <a:spLocks noGrp="1"/>
          </p:cNvSpPr>
          <p:nvPr>
            <p:ph type="sldNum" idx="12"/>
          </p:nvPr>
        </p:nvSpPr>
        <p:spPr>
          <a:xfrm>
            <a:off x="7918725" y="4467103"/>
            <a:ext cx="78938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8"/>
          <p:cNvSpPr txBox="1"/>
          <p:nvPr/>
        </p:nvSpPr>
        <p:spPr>
          <a:xfrm>
            <a:off x="3595579" y="2571750"/>
            <a:ext cx="19527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THANK YOU!</a:t>
            </a:r>
            <a:endParaRPr sz="1100"/>
          </a:p>
        </p:txBody>
      </p:sp>
      <p:sp>
        <p:nvSpPr>
          <p:cNvPr id="360" name="Google Shape;360;p48"/>
          <p:cNvSpPr txBox="1">
            <a:spLocks noGrp="1"/>
          </p:cNvSpPr>
          <p:nvPr>
            <p:ph type="sldNum" idx="12"/>
          </p:nvPr>
        </p:nvSpPr>
        <p:spPr>
          <a:xfrm>
            <a:off x="7918725" y="4467103"/>
            <a:ext cx="789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435895" y="2282932"/>
            <a:ext cx="8272211" cy="112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Gill Sans"/>
              <a:buNone/>
            </a:pPr>
            <a:r>
              <a:rPr lang="en"/>
              <a:t>How do searches for compact binaries work?</a:t>
            </a:r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>
            <a:off x="435894" y="3406063"/>
            <a:ext cx="8272211" cy="450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sldNum" idx="12"/>
          </p:nvPr>
        </p:nvSpPr>
        <p:spPr>
          <a:xfrm>
            <a:off x="7918725" y="4467103"/>
            <a:ext cx="7893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02675"/>
            <a:ext cx="1761600" cy="1068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28"/>
          <p:cNvCxnSpPr/>
          <p:nvPr/>
        </p:nvCxnSpPr>
        <p:spPr>
          <a:xfrm rot="10800000" flipH="1">
            <a:off x="1699725" y="1433025"/>
            <a:ext cx="746400" cy="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63" name="Google Shape;163;p28"/>
          <p:cNvPicPr preferRelativeResize="0"/>
          <p:nvPr/>
        </p:nvPicPr>
        <p:blipFill rotWithShape="1">
          <a:blip r:embed="rId4">
            <a:alphaModFix/>
          </a:blip>
          <a:srcRect l="2401" t="6334" r="3436" b="2789"/>
          <a:stretch/>
        </p:blipFill>
        <p:spPr>
          <a:xfrm>
            <a:off x="2556950" y="675588"/>
            <a:ext cx="2131326" cy="15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9125" y="1910465"/>
            <a:ext cx="4025450" cy="1773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" name="Google Shape;165;p28"/>
          <p:cNvCxnSpPr/>
          <p:nvPr/>
        </p:nvCxnSpPr>
        <p:spPr>
          <a:xfrm rot="10800000" flipH="1">
            <a:off x="6636400" y="1123300"/>
            <a:ext cx="435900" cy="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6" name="Google Shape;166;p28"/>
          <p:cNvCxnSpPr/>
          <p:nvPr/>
        </p:nvCxnSpPr>
        <p:spPr>
          <a:xfrm>
            <a:off x="7072300" y="1123300"/>
            <a:ext cx="0" cy="35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67" name="Google Shape;167;p28" descr="Chart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195450" y="2505251"/>
            <a:ext cx="3115200" cy="233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8"/>
          <p:cNvSpPr/>
          <p:nvPr/>
        </p:nvSpPr>
        <p:spPr>
          <a:xfrm>
            <a:off x="3850225" y="3773550"/>
            <a:ext cx="1714500" cy="990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Solution:</a:t>
            </a:r>
            <a:b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Matched filtering!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9" name="Google Shape;169;p28"/>
          <p:cNvSpPr txBox="1"/>
          <p:nvPr/>
        </p:nvSpPr>
        <p:spPr>
          <a:xfrm>
            <a:off x="1086736" y="4841648"/>
            <a:ext cx="1395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Credit: Ryan Magee</a:t>
            </a:r>
            <a:endParaRPr sz="1100"/>
          </a:p>
        </p:txBody>
      </p:sp>
      <p:sp>
        <p:nvSpPr>
          <p:cNvPr id="170" name="Google Shape;170;p28"/>
          <p:cNvSpPr/>
          <p:nvPr/>
        </p:nvSpPr>
        <p:spPr>
          <a:xfrm>
            <a:off x="4799100" y="598600"/>
            <a:ext cx="1796580" cy="1265760"/>
          </a:xfrm>
          <a:prstGeom prst="cloud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   BUT!!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Real data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 looks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like this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 txBox="1"/>
          <p:nvPr/>
        </p:nvSpPr>
        <p:spPr>
          <a:xfrm>
            <a:off x="347325" y="820300"/>
            <a:ext cx="4256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6" name="Google Shape;176;p29"/>
          <p:cNvSpPr/>
          <p:nvPr/>
        </p:nvSpPr>
        <p:spPr>
          <a:xfrm>
            <a:off x="2076625" y="722350"/>
            <a:ext cx="1810500" cy="1027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SNR is the inner product of (whitened) data and (whitened) template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77" name="Google Shape;1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762" y="1551950"/>
            <a:ext cx="1268925" cy="6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325" y="2316575"/>
            <a:ext cx="1333000" cy="51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9"/>
          <p:cNvSpPr/>
          <p:nvPr/>
        </p:nvSpPr>
        <p:spPr>
          <a:xfrm>
            <a:off x="281725" y="820300"/>
            <a:ext cx="1269000" cy="567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SNR = ⟨d̃∣h̃⟩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" name="Google Shape;180;p29"/>
          <p:cNvSpPr/>
          <p:nvPr/>
        </p:nvSpPr>
        <p:spPr>
          <a:xfrm>
            <a:off x="507150" y="3491900"/>
            <a:ext cx="2079300" cy="1027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The PSD (S</a:t>
            </a:r>
            <a:r>
              <a:rPr lang="en" baseline="-25000">
                <a:latin typeface="Gill Sans"/>
                <a:ea typeface="Gill Sans"/>
                <a:cs typeface="Gill Sans"/>
                <a:sym typeface="Gill Sans"/>
              </a:rPr>
              <a:t>n</a:t>
            </a:r>
            <a:r>
              <a:rPr lang="en">
                <a:latin typeface="Gill Sans"/>
                <a:ea typeface="Gill Sans"/>
                <a:cs typeface="Gill Sans"/>
                <a:sym typeface="Gill Sans"/>
              </a:rPr>
              <a:t>(f)) is used to remove frequency correlations in a process called whitening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6850" y="1300650"/>
            <a:ext cx="4709550" cy="290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475" y="604325"/>
            <a:ext cx="3852403" cy="342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0"/>
          <p:cNvSpPr/>
          <p:nvPr/>
        </p:nvSpPr>
        <p:spPr>
          <a:xfrm>
            <a:off x="1068800" y="3780125"/>
            <a:ext cx="2079300" cy="1027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We form “banks” of templates in intrinsic parameter space to find </a:t>
            </a:r>
            <a:r>
              <a:rPr lang="en" i="1">
                <a:latin typeface="Gill Sans"/>
                <a:ea typeface="Gill Sans"/>
                <a:cs typeface="Gill Sans"/>
                <a:sym typeface="Gill Sans"/>
              </a:rPr>
              <a:t>all</a:t>
            </a:r>
            <a:r>
              <a:rPr lang="en">
                <a:latin typeface="Gill Sans"/>
                <a:ea typeface="Gill Sans"/>
                <a:cs typeface="Gill Sans"/>
                <a:sym typeface="Gill Sans"/>
              </a:rPr>
              <a:t> the GWs out there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8" name="Google Shape;188;p30" descr="Chart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542425" y="731600"/>
            <a:ext cx="2814600" cy="21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0"/>
          <p:cNvSpPr/>
          <p:nvPr/>
        </p:nvSpPr>
        <p:spPr>
          <a:xfrm>
            <a:off x="7524950" y="961700"/>
            <a:ext cx="1520400" cy="1092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SNR isn’t always the perfect criteria for a GW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0" name="Google Shape;190;p30"/>
          <p:cNvSpPr txBox="1"/>
          <p:nvPr/>
        </p:nvSpPr>
        <p:spPr>
          <a:xfrm>
            <a:off x="5401627" y="2956000"/>
            <a:ext cx="1096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Credit: Ryan Magee</a:t>
            </a:r>
            <a:endParaRPr sz="900"/>
          </a:p>
        </p:txBody>
      </p:sp>
      <p:sp>
        <p:nvSpPr>
          <p:cNvPr id="191" name="Google Shape;191;p30"/>
          <p:cNvSpPr/>
          <p:nvPr/>
        </p:nvSpPr>
        <p:spPr>
          <a:xfrm>
            <a:off x="4461125" y="3703450"/>
            <a:ext cx="1872300" cy="1027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First solution: Form “coincidences” of triggers across detectors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2" name="Google Shape;192;p30"/>
          <p:cNvSpPr/>
          <p:nvPr/>
        </p:nvSpPr>
        <p:spPr>
          <a:xfrm>
            <a:off x="6815775" y="3703450"/>
            <a:ext cx="1872300" cy="1027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Trigger = a time when SNR &gt; 4 is a particular detector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/>
          <p:nvPr/>
        </p:nvSpPr>
        <p:spPr>
          <a:xfrm>
            <a:off x="931150" y="762175"/>
            <a:ext cx="2387100" cy="7305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Second solution: create a better statistic than SNR to rank candidates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8" name="Google Shape;198;p31"/>
          <p:cNvSpPr txBox="1">
            <a:spLocks noGrp="1"/>
          </p:cNvSpPr>
          <p:nvPr>
            <p:ph type="body" idx="4294967295"/>
          </p:nvPr>
        </p:nvSpPr>
        <p:spPr>
          <a:xfrm>
            <a:off x="406450" y="1894025"/>
            <a:ext cx="4042500" cy="25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sz="1200"/>
              <a:t>This ranking statistic should consider things like background statistics, expected signal distributions, etc</a:t>
            </a:r>
            <a:endParaRPr sz="1200"/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sz="1200"/>
              <a:t>A common quantity used as an input to this ranking statistic is a χ</a:t>
            </a:r>
            <a:r>
              <a:rPr lang="en" sz="1200" baseline="30000"/>
              <a:t>2</a:t>
            </a:r>
            <a:r>
              <a:rPr lang="en" sz="1200"/>
              <a:t> statistic to evaluate signal consistency across time/frequency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sz="1200"/>
              <a:t>The ranking statistic should consider the likelihood of relative arrival times (dt) and phases(dφ) of the GW at different detectors</a:t>
            </a:r>
            <a:endParaRPr sz="1200"/>
          </a:p>
        </p:txBody>
      </p:sp>
      <p:pic>
        <p:nvPicPr>
          <p:cNvPr id="199" name="Google Shape;199;p31"/>
          <p:cNvPicPr preferRelativeResize="0"/>
          <p:nvPr/>
        </p:nvPicPr>
        <p:blipFill rotWithShape="1">
          <a:blip r:embed="rId3">
            <a:alphaModFix/>
          </a:blip>
          <a:srcRect l="48333"/>
          <a:stretch/>
        </p:blipFill>
        <p:spPr>
          <a:xfrm>
            <a:off x="4631125" y="503500"/>
            <a:ext cx="3974149" cy="237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1"/>
          <p:cNvPicPr preferRelativeResize="0"/>
          <p:nvPr/>
        </p:nvPicPr>
        <p:blipFill rotWithShape="1">
          <a:blip r:embed="rId4">
            <a:alphaModFix/>
          </a:blip>
          <a:srcRect t="47997" r="51224"/>
          <a:stretch/>
        </p:blipFill>
        <p:spPr>
          <a:xfrm>
            <a:off x="6788575" y="2880925"/>
            <a:ext cx="2027799" cy="216192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1"/>
          <p:cNvSpPr txBox="1"/>
          <p:nvPr/>
        </p:nvSpPr>
        <p:spPr>
          <a:xfrm>
            <a:off x="4572000" y="3148200"/>
            <a:ext cx="2027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An example background collected by a GstLAL analysis (top) and an example calculated dt-dφ (right)</a:t>
            </a:r>
            <a:endParaRPr sz="12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/>
          <p:nvPr/>
        </p:nvSpPr>
        <p:spPr>
          <a:xfrm>
            <a:off x="724225" y="533075"/>
            <a:ext cx="2387100" cy="1092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The False Alarm Rate (FAR) of a candidate describes how frequently such a candidate will be produced from noise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07" name="Google Shape;2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225" y="1906600"/>
            <a:ext cx="3049200" cy="260135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2"/>
          <p:cNvSpPr/>
          <p:nvPr/>
        </p:nvSpPr>
        <p:spPr>
          <a:xfrm>
            <a:off x="3585050" y="533075"/>
            <a:ext cx="1758024" cy="1265760"/>
          </a:xfrm>
          <a:prstGeom prst="cloud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How do we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know noise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statistics for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such a long</a:t>
            </a:r>
            <a:endParaRPr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 time?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9" name="Google Shape;209;p32"/>
          <p:cNvSpPr/>
          <p:nvPr/>
        </p:nvSpPr>
        <p:spPr>
          <a:xfrm>
            <a:off x="3522250" y="2025450"/>
            <a:ext cx="1865100" cy="1092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Solution: Create new “fake” noise triggers from existing noise triggers 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0" name="Google Shape;210;p32"/>
          <p:cNvSpPr txBox="1">
            <a:spLocks noGrp="1"/>
          </p:cNvSpPr>
          <p:nvPr>
            <p:ph type="body" idx="4294967295"/>
          </p:nvPr>
        </p:nvSpPr>
        <p:spPr>
          <a:xfrm>
            <a:off x="3634450" y="3214675"/>
            <a:ext cx="16407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Common methods:</a:t>
            </a:r>
            <a:endParaRPr sz="1200"/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sz="1200"/>
              <a:t>Time slides</a:t>
            </a:r>
            <a:endParaRPr sz="1200"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◼"/>
            </a:pPr>
            <a:r>
              <a:rPr lang="en" sz="1200"/>
              <a:t>Sampling from the noise background</a:t>
            </a:r>
            <a:endParaRPr sz="1200"/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8900" y="1958350"/>
            <a:ext cx="3503806" cy="2163600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212" name="Google Shape;212;p32"/>
          <p:cNvCxnSpPr/>
          <p:nvPr/>
        </p:nvCxnSpPr>
        <p:spPr>
          <a:xfrm rot="10800000" flipH="1">
            <a:off x="1965775" y="1647950"/>
            <a:ext cx="1529700" cy="195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3" name="Google Shape;213;p32"/>
          <p:cNvSpPr txBox="1"/>
          <p:nvPr/>
        </p:nvSpPr>
        <p:spPr>
          <a:xfrm>
            <a:off x="5589300" y="4301000"/>
            <a:ext cx="3554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Evaluating the FAR of a candidate with ranking statistic 100 </a:t>
            </a:r>
            <a:endParaRPr sz="12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4" name="Google Shape;214;p32"/>
          <p:cNvSpPr/>
          <p:nvPr/>
        </p:nvSpPr>
        <p:spPr>
          <a:xfrm>
            <a:off x="5990575" y="533075"/>
            <a:ext cx="2892300" cy="1092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P(astro) considers the FAR and a prior astrophysical distribution to evaluate the probability of astrophysical origin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>
            <a:spLocks noGrp="1"/>
          </p:cNvSpPr>
          <p:nvPr>
            <p:ph type="title"/>
          </p:nvPr>
        </p:nvSpPr>
        <p:spPr>
          <a:xfrm>
            <a:off x="435895" y="2282933"/>
            <a:ext cx="8272200" cy="1123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Searches running during O4</a:t>
            </a:r>
            <a:endParaRPr/>
          </a:p>
        </p:txBody>
      </p:sp>
      <p:sp>
        <p:nvSpPr>
          <p:cNvPr id="220" name="Google Shape;220;p33"/>
          <p:cNvSpPr txBox="1">
            <a:spLocks noGrp="1"/>
          </p:cNvSpPr>
          <p:nvPr>
            <p:ph type="body" idx="1"/>
          </p:nvPr>
        </p:nvSpPr>
        <p:spPr>
          <a:xfrm>
            <a:off x="435894" y="3406063"/>
            <a:ext cx="8272200" cy="450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5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vidend">
  <a:themeElements>
    <a:clrScheme name="Dividend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700</Words>
  <Application>Microsoft Office PowerPoint</Application>
  <PresentationFormat>On-screen Show (16:9)</PresentationFormat>
  <Paragraphs>134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Noto Sans Symbols</vt:lpstr>
      <vt:lpstr>Gill Sans</vt:lpstr>
      <vt:lpstr>Arial</vt:lpstr>
      <vt:lpstr>Simple Light</vt:lpstr>
      <vt:lpstr>Dividend</vt:lpstr>
      <vt:lpstr>Gravitational Wave Searches for Compact Binary Coalescences (CBCs)</vt:lpstr>
      <vt:lpstr>CONTENTS</vt:lpstr>
      <vt:lpstr>How do searches for compact binaries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Searches running during O4</vt:lpstr>
      <vt:lpstr>PowerPoint Presentation</vt:lpstr>
      <vt:lpstr>PowerPoint Presentation</vt:lpstr>
      <vt:lpstr>PowerPoint Presentation</vt:lpstr>
      <vt:lpstr>O4 Results</vt:lpstr>
      <vt:lpstr>PowerPoint Presentation</vt:lpstr>
      <vt:lpstr>PowerPoint Presentation</vt:lpstr>
      <vt:lpstr>PowerPoint Presentation</vt:lpstr>
      <vt:lpstr>PowerPoint Presentation</vt:lpstr>
      <vt:lpstr>Future Directions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Joshi, Prathamesh</cp:lastModifiedBy>
  <cp:revision>2</cp:revision>
  <dcterms:modified xsi:type="dcterms:W3CDTF">2025-05-13T16:04:19Z</dcterms:modified>
</cp:coreProperties>
</file>