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3" r:id="rId4"/>
  </p:sldMasterIdLst>
  <p:notesMasterIdLst>
    <p:notesMasterId r:id="rId11"/>
  </p:notesMasterIdLst>
  <p:handoutMasterIdLst>
    <p:handoutMasterId r:id="rId12"/>
  </p:handoutMasterIdLst>
  <p:sldIdLst>
    <p:sldId id="260" r:id="rId5"/>
    <p:sldId id="1338" r:id="rId6"/>
    <p:sldId id="1339" r:id="rId7"/>
    <p:sldId id="1340" r:id="rId8"/>
    <p:sldId id="1347" r:id="rId9"/>
    <p:sldId id="1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2714BD-3CE9-AC43-B201-0022DB2AC84D}">
          <p14:sldIdLst>
            <p14:sldId id="260"/>
            <p14:sldId id="1338"/>
            <p14:sldId id="1339"/>
            <p14:sldId id="1340"/>
            <p14:sldId id="1347"/>
            <p14:sldId id="1348"/>
          </p14:sldIdLst>
        </p14:section>
        <p14:section name="Extra" id="{6138F990-BD1B-6944-955A-257ACDF07F7C}">
          <p14:sldIdLst/>
        </p14:section>
        <p14:section name="Old" id="{729A5073-2D61-3145-9AE9-319E81DA720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FA00"/>
    <a:srgbClr val="F9CB9C"/>
    <a:srgbClr val="C9DBF9"/>
    <a:srgbClr val="94C57D"/>
    <a:srgbClr val="B6D8A8"/>
    <a:srgbClr val="FFF2CC"/>
    <a:srgbClr val="999999"/>
    <a:srgbClr val="C27BA0"/>
    <a:srgbClr val="F5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0340" autoAdjust="0"/>
  </p:normalViewPr>
  <p:slideViewPr>
    <p:cSldViewPr snapToGrid="0">
      <p:cViewPr varScale="1">
        <p:scale>
          <a:sx n="111" d="100"/>
          <a:sy n="111" d="100"/>
        </p:scale>
        <p:origin x="1528" y="192"/>
      </p:cViewPr>
      <p:guideLst/>
    </p:cSldViewPr>
  </p:slideViewPr>
  <p:outlineViewPr>
    <p:cViewPr>
      <p:scale>
        <a:sx n="33" d="100"/>
        <a:sy n="33" d="100"/>
      </p:scale>
      <p:origin x="0" y="-348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2EB3A6-08F9-4620-96BB-0C59FDA56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17414-ECF7-48A5-9775-6A5AD38BE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7C94-16A4-4054-B652-7DD2A812D30D}" type="datetimeFigureOut">
              <a:rPr lang="en-US" smtClean="0"/>
              <a:t>7/1/25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CCEB4-8612-47D3-8652-8C9DFFA35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FDD38-4641-4FC3-8E55-8E63F1563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F883-18B4-4A93-BDB7-2847AFC7C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3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0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2T22:16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1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2T02:42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10533,'0'-26'-2273,"0"26"-2401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7/1/25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F9531-3326-4057-9EBA-1F5D68C6F0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8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4.xml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6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7" Type="http://schemas.microsoft.com/office/2007/relationships/hdphoto" Target="../media/hdphoto5.wdp"/><Relationship Id="rId2" Type="http://schemas.openxmlformats.org/officeDocument/2006/relationships/customXml" Target="../ink/ink7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4.png"/><Relationship Id="rId9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customXml" Target="../ink/ink9.xml"/><Relationship Id="rId9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customXml" Target="../ink/ink10.xml"/><Relationship Id="rId9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30087"/>
            <a:ext cx="10515600" cy="1543213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2806"/>
            <a:ext cx="9144000" cy="65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G2402239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619-F10B-4FF3-BAF5-F05D18E5C5C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0" y="-908886"/>
            <a:ext cx="4572000" cy="4572000"/>
            <a:chOff x="6829516" y="249773"/>
            <a:chExt cx="4206240" cy="4206240"/>
          </a:xfrm>
        </p:grpSpPr>
        <p:sp>
          <p:nvSpPr>
            <p:cNvPr id="8" name="Oval 7"/>
            <p:cNvSpPr/>
            <p:nvPr/>
          </p:nvSpPr>
          <p:spPr>
            <a:xfrm rot="12281876">
              <a:off x="6829516" y="249773"/>
              <a:ext cx="4206240" cy="4206240"/>
            </a:xfrm>
            <a:prstGeom prst="ellipse">
              <a:avLst/>
            </a:prstGeom>
            <a:noFill/>
            <a:ln w="3175">
              <a:solidFill>
                <a:srgbClr val="C8A52D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06131" y="936494"/>
              <a:ext cx="2834640" cy="2834640"/>
            </a:xfrm>
            <a:prstGeom prst="ellipse">
              <a:avLst/>
            </a:prstGeom>
            <a:solidFill>
              <a:srgbClr val="0E132C">
                <a:alpha val="46000"/>
              </a:srgbClr>
            </a:solidFill>
            <a:ln w="6350">
              <a:solidFill>
                <a:srgbClr val="C8A52D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734731" y="1164869"/>
              <a:ext cx="2377440" cy="2377440"/>
            </a:xfrm>
            <a:prstGeom prst="ellipse">
              <a:avLst/>
            </a:prstGeom>
            <a:solidFill>
              <a:srgbClr val="0E132C"/>
            </a:solidFill>
            <a:ln w="952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871891" y="1302254"/>
              <a:ext cx="2103120" cy="2103120"/>
            </a:xfrm>
            <a:prstGeom prst="ellipse">
              <a:avLst/>
            </a:prstGeom>
            <a:solidFill>
              <a:schemeClr val="accent1">
                <a:lumMod val="75000"/>
                <a:alpha val="2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6282" y="2308527"/>
              <a:ext cx="1954416" cy="684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2" descr="NSF_LOGO_4-Color_bitmap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004" y="1392672"/>
              <a:ext cx="921355" cy="92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 rot="10800000">
              <a:off x="7231811" y="661949"/>
              <a:ext cx="3383280" cy="3383280"/>
            </a:xfrm>
            <a:prstGeom prst="ellipse">
              <a:avLst/>
            </a:prstGeom>
            <a:noFill/>
            <a:ln w="317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E32C16-00E4-8F53-1D34-BD0AE942A4B0}"/>
              </a:ext>
            </a:extLst>
          </p:cNvPr>
          <p:cNvGrpSpPr/>
          <p:nvPr userDrawn="1"/>
        </p:nvGrpSpPr>
        <p:grpSpPr>
          <a:xfrm>
            <a:off x="3022765" y="-1724010"/>
            <a:ext cx="6126480" cy="6126480"/>
            <a:chOff x="6105268" y="-500138"/>
            <a:chExt cx="5636365" cy="56363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1A59E2-0F5D-A2E5-8ED8-1977FB2C76CC}"/>
                </a:ext>
              </a:extLst>
            </p:cNvPr>
            <p:cNvSpPr>
              <a:spLocks noChangeAspect="1"/>
            </p:cNvSpPr>
            <p:nvPr/>
          </p:nvSpPr>
          <p:spPr>
            <a:xfrm rot="12281876">
              <a:off x="6105268" y="-500138"/>
              <a:ext cx="5636365" cy="5636365"/>
            </a:xfrm>
            <a:prstGeom prst="ellipse">
              <a:avLst/>
            </a:prstGeom>
            <a:noFill/>
            <a:ln w="3175">
              <a:solidFill>
                <a:srgbClr val="C8A52D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C1A680-800C-F1F5-A33C-3C565DE9F95A}"/>
                </a:ext>
              </a:extLst>
            </p:cNvPr>
            <p:cNvSpPr/>
            <p:nvPr/>
          </p:nvSpPr>
          <p:spPr>
            <a:xfrm>
              <a:off x="7506131" y="936494"/>
              <a:ext cx="2834640" cy="2834640"/>
            </a:xfrm>
            <a:prstGeom prst="ellipse">
              <a:avLst/>
            </a:prstGeom>
            <a:solidFill>
              <a:srgbClr val="0E132C">
                <a:alpha val="46000"/>
              </a:srgbClr>
            </a:solidFill>
            <a:ln w="6350">
              <a:solidFill>
                <a:srgbClr val="C8A52D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B4E08F-F779-B892-8404-B8B42E599F83}"/>
                </a:ext>
              </a:extLst>
            </p:cNvPr>
            <p:cNvSpPr/>
            <p:nvPr/>
          </p:nvSpPr>
          <p:spPr>
            <a:xfrm>
              <a:off x="7734731" y="1164869"/>
              <a:ext cx="2377440" cy="2377440"/>
            </a:xfrm>
            <a:prstGeom prst="ellipse">
              <a:avLst/>
            </a:prstGeom>
            <a:solidFill>
              <a:srgbClr val="0E132C"/>
            </a:solidFill>
            <a:ln w="952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7A8C56-E888-86B7-9B70-B178CB76D72C}"/>
                </a:ext>
              </a:extLst>
            </p:cNvPr>
            <p:cNvSpPr/>
            <p:nvPr/>
          </p:nvSpPr>
          <p:spPr>
            <a:xfrm>
              <a:off x="7871891" y="1302254"/>
              <a:ext cx="2103120" cy="2103120"/>
            </a:xfrm>
            <a:prstGeom prst="ellipse">
              <a:avLst/>
            </a:prstGeom>
            <a:solidFill>
              <a:schemeClr val="accent1">
                <a:lumMod val="75000"/>
                <a:alpha val="2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5B54B7-59B2-D3F9-1D39-28B6FE9E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6282" y="2308527"/>
              <a:ext cx="1954416" cy="684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" descr="NSF_LOGO_4-Color_bitmap_Logo.png">
              <a:extLst>
                <a:ext uri="{FF2B5EF4-FFF2-40B4-BE49-F238E27FC236}">
                  <a16:creationId xmlns:a16="http://schemas.microsoft.com/office/drawing/2014/main" id="{6C9D61FB-88CF-0A6A-1082-E58DD337D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004" y="1392672"/>
              <a:ext cx="921355" cy="92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CBF148-F2BD-1E15-1C5F-0480B6539D81}"/>
                </a:ext>
              </a:extLst>
            </p:cNvPr>
            <p:cNvSpPr/>
            <p:nvPr/>
          </p:nvSpPr>
          <p:spPr>
            <a:xfrm rot="10800000">
              <a:off x="7231811" y="661949"/>
              <a:ext cx="3383280" cy="3383280"/>
            </a:xfrm>
            <a:prstGeom prst="ellipse">
              <a:avLst/>
            </a:prstGeom>
            <a:noFill/>
            <a:ln w="3175">
              <a:solidFill>
                <a:srgbClr val="C8A52D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0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W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6795-6E92-4CF4-E9C9-9FCB483D5901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B0C3BB-77E4-3599-341C-82EF3B4A2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C5E8A1-088F-6049-D9F8-C717E9B04016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Full-slide single text box w/bullets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56CF2-1FBE-0F3B-BEAF-D373A8436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10271129" cy="4819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spcBef>
                <a:spcPts val="600"/>
              </a:spcBef>
              <a:buClr>
                <a:srgbClr val="779FD0"/>
              </a:buClr>
              <a:buSzPct val="100000"/>
              <a:buFont typeface="Webdings" panose="05030102010509060703" pitchFamily="18" charset="2"/>
              <a:buChar char="&lt;"/>
              <a:defRPr sz="2000"/>
            </a:lvl2pPr>
            <a:lvl3pPr marL="862013" indent="-290513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C99739-0685-5175-7D17-EC00069B040E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 descr="Drawing point">
                  <a:extLst>
                    <a:ext uri="{FF2B5EF4-FFF2-40B4-BE49-F238E27FC236}">
                      <a16:creationId xmlns:a16="http://schemas.microsoft.com/office/drawing/2014/main" id="{B2C13815-3E2E-C941-6BD2-65F774A678F8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2CF9AAB-576D-A5E6-DBEC-BCEC76906D19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793F35-23B6-FC67-3F65-881CCF5DA1F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4EB421-8D76-62FE-C0E4-D5C53BA1394E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8EACC30-44F3-9F65-64EE-5C426A1FD403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B638B91-DF53-D2A6-1729-EE942B8E524E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5525F05-21D8-04B1-03EC-B2861734B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2" descr="NSF_LOGO_4-Color_bitmap_Logo.png">
                <a:extLst>
                  <a:ext uri="{FF2B5EF4-FFF2-40B4-BE49-F238E27FC236}">
                    <a16:creationId xmlns:a16="http://schemas.microsoft.com/office/drawing/2014/main" id="{DB5F99CE-A9B0-87E7-7C05-3DCC72633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37A52B3-64EF-E576-58BF-85388CADF49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4C7377-44A5-BB3B-8298-613289EB0201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1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ex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FF66795-6E92-4CF4-E9C9-9FCB483D5901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4B0C3BB-77E4-3599-341C-82EF3B4A2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C5E8A1-088F-6049-D9F8-C717E9B04016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Full-slide single text box w/bullets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56CF2-1FBE-0F3B-BEAF-D373A8436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5902931" cy="4819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spcBef>
                <a:spcPts val="600"/>
              </a:spcBef>
              <a:buClr>
                <a:srgbClr val="779FD0"/>
              </a:buClr>
              <a:buSzPct val="100000"/>
              <a:buFont typeface="Webdings" panose="05030102010509060703" pitchFamily="18" charset="2"/>
              <a:buChar char="&lt;"/>
              <a:defRPr sz="2000"/>
            </a:lvl2pPr>
            <a:lvl3pPr marL="862013" indent="-290513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4F5CD30-95AB-B841-72F6-8DE7F2A2A1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7630" y="1807864"/>
            <a:ext cx="5820995" cy="42469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265935-BD0F-42D2-9903-EE472582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6950" y="6183313"/>
            <a:ext cx="3798888" cy="365125"/>
          </a:xfrm>
          <a:solidFill>
            <a:srgbClr val="0C0C21"/>
          </a:solidFill>
          <a:ln>
            <a:solidFill>
              <a:srgbClr val="C8A52D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3514EDB-DB2C-B219-B1E1-EA5F9AC20530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79EA46AD-751D-4CB9-4612-0691EF44F8CD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51401F2-2B31-2887-21A0-FA698B573712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56DA90-86CE-50D5-DD6A-9E140A98B31C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6D33B58-B1FD-C10B-72A9-8A2F0375A4F4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FF4ADEE-CC49-8B34-DA86-2C219FAE4729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EF36BC4-E752-EAA7-06CA-2B0EB4552809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45F0885-2404-F7BC-5DA4-9C52511FB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75FB967B-EAEF-D62E-A1F2-140A56965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904F39F-D188-669F-4D8A-021662DBCEF3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C130C69-43D4-105D-1EBD-5663C9EE52AC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1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W Number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Half-slide numbered bulleted list (room for fig.)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7971" y="6423599"/>
            <a:ext cx="540154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E63A9C3-06DF-4F34-4228-56F013F6F16B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7EF4C7-D591-CC10-B4FF-7C0D976AD82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0D31E8F-2D37-F760-8A88-2FAAABE53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C7EFD-86EB-0D88-861A-D505273630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" y="1188720"/>
            <a:ext cx="6217920" cy="49942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98309" indent="-4572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arenR"/>
              <a:defRPr sz="2000"/>
            </a:lvl2pPr>
            <a:lvl3pPr marL="1090613" indent="-342900">
              <a:lnSpc>
                <a:spcPct val="100000"/>
              </a:lnSpc>
              <a:spcAft>
                <a:spcPts val="300"/>
              </a:spcAft>
              <a:buClrTx/>
              <a:buSzPct val="100000"/>
              <a:buFont typeface="+mj-lt"/>
              <a:buAutoNum type="alphaLcPeriod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Numbered bulleted list:</a:t>
            </a:r>
          </a:p>
          <a:p>
            <a:pPr lvl="1"/>
            <a:r>
              <a:rPr lang="en-US" dirty="0"/>
              <a:t>First numbered bullet</a:t>
            </a:r>
          </a:p>
          <a:p>
            <a:pPr lvl="2"/>
            <a:r>
              <a:rPr lang="en-US" dirty="0"/>
              <a:t>Sub-number bullet</a:t>
            </a:r>
          </a:p>
          <a:p>
            <a:pPr lvl="1"/>
            <a:r>
              <a:rPr lang="en-US" dirty="0"/>
              <a:t>Second numbered bullet</a:t>
            </a:r>
          </a:p>
          <a:p>
            <a:pPr lvl="2"/>
            <a:r>
              <a:rPr lang="en-US" dirty="0"/>
              <a:t>Sub-number bullet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88204A-A4B6-E8F4-800E-E8500CEB451F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 descr="Drawing point">
                  <a:extLst>
                    <a:ext uri="{FF2B5EF4-FFF2-40B4-BE49-F238E27FC236}">
                      <a16:creationId xmlns:a16="http://schemas.microsoft.com/office/drawing/2014/main" id="{979F5AA7-2ACE-38A1-22FF-E18B670278F8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20FA93-356F-F6FD-576B-3DFE1FEFA60B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C47D0EA-921B-136D-95E6-F74ACB6EAA43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07199ED-366B-0A72-3642-6B72968563A3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70BDF90-871C-75DA-6282-E443E134DE81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3B9061-F4E6-4BEF-58EA-B63E89FE3108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F894E6A-A83A-24F0-DF1A-75439F5FF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8" name="Picture 2" descr="NSF_LOGO_4-Color_bitmap_Logo.png">
                <a:extLst>
                  <a:ext uri="{FF2B5EF4-FFF2-40B4-BE49-F238E27FC236}">
                    <a16:creationId xmlns:a16="http://schemas.microsoft.com/office/drawing/2014/main" id="{CE076AAB-7F95-6BBC-BB00-0974B965B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19B0D95-603D-C368-958D-DEF9CC2818A0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FE53B0-DC37-CBCC-FF93-A8106C6FF3D4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2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W Letter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Half-slide lettered bulleted list (room for fig.)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7971" y="6423599"/>
            <a:ext cx="540154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E63A9C3-06DF-4F34-4228-56F013F6F16B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7EF4C7-D591-CC10-B4FF-7C0D976AD827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0D31E8F-2D37-F760-8A88-2FAAABE53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C7EFD-86EB-0D88-861A-D505273630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" y="1188720"/>
            <a:ext cx="6217920" cy="49942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98309" indent="-4572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lphaUcPeriod"/>
              <a:defRPr sz="2000"/>
            </a:lvl2pPr>
            <a:lvl3pPr marL="1090613" indent="-342900">
              <a:lnSpc>
                <a:spcPct val="100000"/>
              </a:lnSpc>
              <a:spcAft>
                <a:spcPts val="300"/>
              </a:spcAft>
              <a:buClrTx/>
              <a:buSzPct val="100000"/>
              <a:buFont typeface="+mj-lt"/>
              <a:buAutoNum type="romanLcPeriod"/>
              <a:defRPr sz="1800"/>
            </a:lvl3pPr>
            <a:lvl4pPr marL="1376363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</a:lstStyle>
          <a:p>
            <a:pPr lvl="0"/>
            <a:r>
              <a:rPr lang="en-US" dirty="0"/>
              <a:t>Lettered bulleted list:</a:t>
            </a:r>
          </a:p>
          <a:p>
            <a:pPr lvl="1"/>
            <a:r>
              <a:rPr lang="en-US" dirty="0"/>
              <a:t>First numbered bullet</a:t>
            </a:r>
          </a:p>
          <a:p>
            <a:pPr lvl="2"/>
            <a:r>
              <a:rPr lang="en-US" dirty="0"/>
              <a:t>Sub-number bullet</a:t>
            </a:r>
          </a:p>
          <a:p>
            <a:pPr lvl="1"/>
            <a:r>
              <a:rPr lang="en-US" dirty="0"/>
              <a:t>Second numbered bullet</a:t>
            </a:r>
          </a:p>
          <a:p>
            <a:pPr lvl="2"/>
            <a:r>
              <a:rPr lang="en-US" dirty="0"/>
              <a:t>Sub-number bullet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90BA968-DDB2-D6EC-7EDA-2E07DA8988C7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 descr="Drawing point">
                  <a:extLst>
                    <a:ext uri="{FF2B5EF4-FFF2-40B4-BE49-F238E27FC236}">
                      <a16:creationId xmlns:a16="http://schemas.microsoft.com/office/drawing/2014/main" id="{2EE91A99-9037-5D18-1716-98902DB5C7DB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130A36B-BA58-488A-9D52-7328BF215AA6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511E311-D12E-3E8E-57AC-592D5A75059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2C03542-B3C7-9348-543E-F075A88BBAE9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4739BF4-A7AB-C210-21BD-1AC3C6D06BD8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9971F87-6EC8-872F-4D62-01B899083FC4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B0DBCE9-A05B-AA70-1438-F8EFF0D48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8" name="Picture 2" descr="NSF_LOGO_4-Color_bitmap_Logo.png">
                <a:extLst>
                  <a:ext uri="{FF2B5EF4-FFF2-40B4-BE49-F238E27FC236}">
                    <a16:creationId xmlns:a16="http://schemas.microsoft.com/office/drawing/2014/main" id="{66519A1D-52EF-22CA-B102-E03A72115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12DED89-5544-D7E5-7024-0ABFE0A4C12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C7B6190-CA6E-A8FE-CEBD-9C9FF268813B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3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Full slide table w/caption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14:cNvPr>
              <p14:cNvContentPartPr/>
              <p14:nvPr/>
            </p14:nvContentPartPr>
            <p14:xfrm>
              <a:off x="3842640" y="7398453"/>
              <a:ext cx="360" cy="9720"/>
            </p14:xfrm>
          </p:contentPart>
        </mc:Choice>
        <mc:Fallback xmlns="">
          <p:pic>
            <p:nvPicPr>
              <p:cNvPr id="66" name="Ink 65" descr="Drawing point">
                <a:extLst>
                  <a:ext uri="{FF2B5EF4-FFF2-40B4-BE49-F238E27FC236}">
                    <a16:creationId xmlns:a16="http://schemas.microsoft.com/office/drawing/2014/main" id="{9FE62378-625A-40E4-A5E5-226DF2DDE5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640" y="7389453"/>
                <a:ext cx="18000" cy="27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1D095F6-C416-47E6-0736-19CB38FCA06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57132" y="1603526"/>
            <a:ext cx="9096162" cy="38579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2E0B53-2FE2-EF73-141E-FDCED8126F17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85536F-8035-DB50-D7B4-3CB5D4DC75BD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A87A4F-87FF-18A6-AFA9-F2BF40201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4748B7-F927-A018-F20D-9632B13544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14787" y="5752728"/>
            <a:ext cx="4162425" cy="471487"/>
          </a:xfrm>
          <a:solidFill>
            <a:srgbClr val="0E132C"/>
          </a:solidFill>
          <a:ln>
            <a:solidFill>
              <a:srgbClr val="C8A52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26A918-27CB-7995-2892-57B0754F046F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E857CC8B-5400-D7EA-DA85-EA354C7B4BA2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C224B32-FABE-4F58-94B6-F137BFBA9E7E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03D4DCA-3D4D-FBBB-DFA8-6530D1352725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25143EB-BDFF-F05E-9DF5-90593B59BE2B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5338935-1A56-6CC1-F6A6-448FAC2F77E7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704F5DA-9B8B-7A9D-5DDB-FF042B6F40F9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F88C1FC-77BA-9422-C7B7-25B51CEB7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3914BF6D-D137-5E47-D96F-30ED4D0E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A8904CA-DD39-9BBA-0905-E519E4DF465A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46CC1D8-9ECB-534A-8198-FEE644B7BB2B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60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Two text boxes/two column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00A7E-42C4-AF98-535F-F65D2CAACC23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F23EC7E-33A2-823A-2600-28A9E67FED88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2C43D7-1C23-F7A9-C058-C80D61B8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DB7D08-5FA8-66EB-7F85-0C980F7FA8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3384" y="1188720"/>
            <a:ext cx="5675535" cy="511370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buClr>
                <a:srgbClr val="779FD0"/>
              </a:buClr>
              <a:buSzPct val="100000"/>
              <a:buFont typeface="Webdings" panose="05030102010509060703" pitchFamily="18" charset="2"/>
              <a:buChar char=""/>
              <a:defRPr sz="2000"/>
            </a:lvl2pPr>
            <a:lvl3pPr marL="862013" indent="-290513">
              <a:lnSpc>
                <a:spcPct val="100000"/>
              </a:lnSpc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600200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3D7CF42-F71A-B882-9EC7-3DD9B8A7C5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" y="1188719"/>
            <a:ext cx="5675535" cy="511370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574675" indent="-341313">
              <a:lnSpc>
                <a:spcPct val="100000"/>
              </a:lnSpc>
              <a:buClr>
                <a:srgbClr val="779FD0"/>
              </a:buClr>
              <a:buSzPct val="100000"/>
              <a:buFont typeface="Webdings" panose="05030102010509060703" pitchFamily="18" charset="2"/>
              <a:buChar char=""/>
              <a:defRPr sz="2000"/>
            </a:lvl2pPr>
            <a:lvl3pPr marL="862013" indent="-290513">
              <a:lnSpc>
                <a:spcPct val="100000"/>
              </a:lnSpc>
              <a:buClr>
                <a:schemeClr val="accent4"/>
              </a:buClr>
              <a:buSzPct val="80000"/>
              <a:buFont typeface="Arial" panose="020B0604020202020204" pitchFamily="34" charset="0"/>
              <a:buChar char="►"/>
              <a:defRPr sz="1800"/>
            </a:lvl3pPr>
            <a:lvl4pPr marL="1600200" indent="-228600">
              <a:lnSpc>
                <a:spcPct val="100000"/>
              </a:lnSpc>
              <a:buClrTx/>
              <a:buFont typeface="Calibri" panose="020F0502020204030204" pitchFamily="34" charset="0"/>
              <a:buChar char="-"/>
              <a:defRPr sz="16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Sub-bullet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3CAA34-8DCA-28FC-F36A-70DE12D524C9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1" name="Ink 70" descr="Drawing point">
                  <a:extLst>
                    <a:ext uri="{FF2B5EF4-FFF2-40B4-BE49-F238E27FC236}">
                      <a16:creationId xmlns:a16="http://schemas.microsoft.com/office/drawing/2014/main" id="{0CB47A50-75FB-99FF-F2CA-CF791EECFEE5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FF9BC95-209B-EAC4-FE3D-E3D379C7A32A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78FD8BA-96E3-CEB1-B96E-33BF90C075ED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491E527-C03E-C3D0-3398-61B4FC1017D2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199505C-BAF8-AB43-0528-5BE854C075AB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812D48F-33C6-F712-BE9A-43FF1E0C21D3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3E161D3-AFD2-2F95-C468-5E5C177D4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2" descr="NSF_LOGO_4-Color_bitmap_Logo.png">
                <a:extLst>
                  <a:ext uri="{FF2B5EF4-FFF2-40B4-BE49-F238E27FC236}">
                    <a16:creationId xmlns:a16="http://schemas.microsoft.com/office/drawing/2014/main" id="{426B2532-0376-C187-4FC9-616F22801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AC197E0-9F03-D84F-1454-869BDC35F51B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36EE311-029A-E883-6EEA-9D7D89622B93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2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lank for figs or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799"/>
            <a:ext cx="10087555" cy="10649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Blank for multiple photos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778" y="6529748"/>
            <a:ext cx="1266617" cy="365125"/>
          </a:xfrm>
        </p:spPr>
        <p:txBody>
          <a:bodyPr/>
          <a:lstStyle>
            <a:lvl1pPr algn="l">
              <a:defRPr sz="1100"/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25" y="642359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0019AADA-B50C-4EDE-9F0B-A96D4EAAA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D1AB070-CB08-44A0-CE76-40526847E94C}"/>
              </a:ext>
            </a:extLst>
          </p:cNvPr>
          <p:cNvGrpSpPr/>
          <p:nvPr userDrawn="1"/>
        </p:nvGrpSpPr>
        <p:grpSpPr>
          <a:xfrm>
            <a:off x="-165754" y="963277"/>
            <a:ext cx="12184380" cy="265103"/>
            <a:chOff x="2052749" y="2026877"/>
            <a:chExt cx="7328436" cy="26510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81FA526-B359-B675-DAEA-BA3707B2C96D}"/>
                </a:ext>
              </a:extLst>
            </p:cNvPr>
            <p:cNvCxnSpPr>
              <a:cxnSpLocks/>
            </p:cNvCxnSpPr>
            <p:nvPr/>
          </p:nvCxnSpPr>
          <p:spPr>
            <a:xfrm>
              <a:off x="2150379" y="2159429"/>
              <a:ext cx="7230806" cy="0"/>
            </a:xfrm>
            <a:prstGeom prst="line">
              <a:avLst/>
            </a:prstGeom>
            <a:ln w="12700">
              <a:gradFill>
                <a:gsLst>
                  <a:gs pos="3600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glow rad="635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2169193-0055-BCDF-924B-8A36B1E3D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6" l="82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3233"/>
            <a:stretch/>
          </p:blipFill>
          <p:spPr>
            <a:xfrm>
              <a:off x="2052749" y="2026877"/>
              <a:ext cx="193873" cy="265103"/>
            </a:xfrm>
            <a:prstGeom prst="rect">
              <a:avLst/>
            </a:prstGeom>
            <a:ln>
              <a:noFill/>
            </a:ln>
            <a:effectLst>
              <a:glow rad="50800">
                <a:srgbClr val="FF0000">
                  <a:alpha val="60000"/>
                </a:srgbClr>
              </a:glow>
            </a:effectLst>
          </p:spPr>
        </p:pic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8DB53BE-479D-E2A7-4B9B-03D5618A87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1350963"/>
            <a:ext cx="11039475" cy="5016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0E6343-92C2-1EAD-9405-E567013F9D32}"/>
              </a:ext>
            </a:extLst>
          </p:cNvPr>
          <p:cNvGrpSpPr/>
          <p:nvPr userDrawn="1"/>
        </p:nvGrpSpPr>
        <p:grpSpPr>
          <a:xfrm>
            <a:off x="4076274" y="-1659323"/>
            <a:ext cx="9814081" cy="8852745"/>
            <a:chOff x="3842640" y="-1380404"/>
            <a:chExt cx="9814081" cy="8852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 descr="Drawing point">
                  <a:extLst>
                    <a:ext uri="{FF2B5EF4-FFF2-40B4-BE49-F238E27FC236}">
                      <a16:creationId xmlns:a16="http://schemas.microsoft.com/office/drawing/2014/main" id="{BB9D5F34-5B16-D840-D2A4-D2BACDBA7610}"/>
                    </a:ext>
                  </a:extLst>
                </p14:cNvPr>
                <p14:cNvContentPartPr/>
                <p14:nvPr/>
              </p14:nvContentPartPr>
              <p14:xfrm>
                <a:off x="3842640" y="7462621"/>
                <a:ext cx="360" cy="9720"/>
              </p14:xfrm>
            </p:contentPart>
          </mc:Choice>
          <mc:Fallback xmlns="">
            <p:pic>
              <p:nvPicPr>
                <p:cNvPr id="66" name="Ink 65" descr="Drawing point">
                  <a:extLst>
                    <a:ext uri="{FF2B5EF4-FFF2-40B4-BE49-F238E27FC236}">
                      <a16:creationId xmlns:a16="http://schemas.microsoft.com/office/drawing/2014/main" id="{9FE62378-625A-40E4-A5E5-226DF2DDE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6160" y="7456861"/>
                  <a:ext cx="13320" cy="21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3BC9A04-7F7A-28F9-76A5-9B94C998D710}"/>
                </a:ext>
              </a:extLst>
            </p:cNvPr>
            <p:cNvGrpSpPr/>
            <p:nvPr/>
          </p:nvGrpSpPr>
          <p:grpSpPr>
            <a:xfrm>
              <a:off x="9273127" y="-702828"/>
              <a:ext cx="3657600" cy="3657600"/>
              <a:chOff x="6770194" y="237413"/>
              <a:chExt cx="4206240" cy="420624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0041E8A-6B96-832C-6505-68B0253128F1}"/>
                  </a:ext>
                </a:extLst>
              </p:cNvPr>
              <p:cNvSpPr/>
              <p:nvPr/>
            </p:nvSpPr>
            <p:spPr>
              <a:xfrm rot="12281876">
                <a:off x="6770194" y="237413"/>
                <a:ext cx="4206240" cy="420624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06F7D4F-232E-1AAF-D142-0348B1DF3BC4}"/>
                  </a:ext>
                </a:extLst>
              </p:cNvPr>
              <p:cNvSpPr/>
              <p:nvPr/>
            </p:nvSpPr>
            <p:spPr>
              <a:xfrm>
                <a:off x="7552506" y="926366"/>
                <a:ext cx="2734056" cy="2734056"/>
              </a:xfrm>
              <a:prstGeom prst="ellipse">
                <a:avLst/>
              </a:prstGeom>
              <a:solidFill>
                <a:srgbClr val="0E132C">
                  <a:alpha val="35000"/>
                </a:srgbClr>
              </a:solidFill>
              <a:ln w="3175">
                <a:solidFill>
                  <a:srgbClr val="C8A52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43BA3FE-66A9-0E06-87A6-CA883A4E4DB1}"/>
                  </a:ext>
                </a:extLst>
              </p:cNvPr>
              <p:cNvSpPr/>
              <p:nvPr/>
            </p:nvSpPr>
            <p:spPr>
              <a:xfrm>
                <a:off x="7815396" y="1189256"/>
                <a:ext cx="2208276" cy="2208276"/>
              </a:xfrm>
              <a:prstGeom prst="ellipse">
                <a:avLst/>
              </a:prstGeom>
              <a:solidFill>
                <a:srgbClr val="0E132C">
                  <a:alpha val="60000"/>
                </a:srgbClr>
              </a:solidFill>
              <a:ln w="6350">
                <a:solidFill>
                  <a:srgbClr val="C8A52D">
                    <a:alpha val="3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02FFAA1-355A-0CB2-7E07-1A22E6D5A090}"/>
                  </a:ext>
                </a:extLst>
              </p:cNvPr>
              <p:cNvSpPr/>
              <p:nvPr/>
            </p:nvSpPr>
            <p:spPr>
              <a:xfrm>
                <a:off x="8030906" y="1404766"/>
                <a:ext cx="1787652" cy="1787652"/>
              </a:xfrm>
              <a:prstGeom prst="ellipse">
                <a:avLst/>
              </a:prstGeom>
              <a:solidFill>
                <a:srgbClr val="162B4F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513800E-9D88-CFA4-AD81-633CD5576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1896" y="2348962"/>
                <a:ext cx="1577340" cy="55262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7" name="Picture 2" descr="NSF_LOGO_4-Color_bitmap_Logo.png">
                <a:extLst>
                  <a:ext uri="{FF2B5EF4-FFF2-40B4-BE49-F238E27FC236}">
                    <a16:creationId xmlns:a16="http://schemas.microsoft.com/office/drawing/2014/main" id="{A6C296D7-169B-2FB8-E5FB-58DC03832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085" y="1491820"/>
                <a:ext cx="83759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DA06665-07C0-3ABC-94FD-C1475E85C1F3}"/>
                  </a:ext>
                </a:extLst>
              </p:cNvPr>
              <p:cNvSpPr/>
              <p:nvPr/>
            </p:nvSpPr>
            <p:spPr>
              <a:xfrm rot="10800000">
                <a:off x="7343741" y="739164"/>
                <a:ext cx="3154680" cy="3154680"/>
              </a:xfrm>
              <a:prstGeom prst="ellipse">
                <a:avLst/>
              </a:prstGeom>
              <a:noFill/>
              <a:ln w="3175">
                <a:solidFill>
                  <a:srgbClr val="C8A5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A403A1-C9BA-AFB7-084F-EB673633D65A}"/>
                </a:ext>
              </a:extLst>
            </p:cNvPr>
            <p:cNvSpPr/>
            <p:nvPr/>
          </p:nvSpPr>
          <p:spPr>
            <a:xfrm rot="12281876">
              <a:off x="8627521" y="-1380404"/>
              <a:ext cx="5029200" cy="5029200"/>
            </a:xfrm>
            <a:prstGeom prst="ellipse">
              <a:avLst/>
            </a:prstGeom>
            <a:noFill/>
            <a:ln w="3175">
              <a:solidFill>
                <a:srgbClr val="C8A52D">
                  <a:alpha val="1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065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6">
              <a:schemeClr val="bg2">
                <a:lumMod val="87000"/>
                <a:lumOff val="13000"/>
              </a:schemeClr>
            </a:gs>
            <a:gs pos="36000">
              <a:srgbClr val="394658"/>
            </a:gs>
            <a:gs pos="97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852" y="996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G2402239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0336" y="6346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A619-F10B-4FF3-BAF5-F05D18E5C5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6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2" r:id="rId3"/>
    <p:sldLayoutId id="2147483680" r:id="rId4"/>
    <p:sldLayoutId id="2147483681" r:id="rId5"/>
    <p:sldLayoutId id="2147483678" r:id="rId6"/>
    <p:sldLayoutId id="2147483676" r:id="rId7"/>
    <p:sldLayoutId id="214748367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ebdings" panose="05030102010509060703" pitchFamily="18" charset="2"/>
        <a:buChar char="&lt;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SzPct val="90000"/>
        <a:buFont typeface="Arial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Tx/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cc.ligo.org/LIGO-G1400060/public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gwosc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cc.ligo.org/LIGO-M080072/public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dcc.ligo.org/LIGO-M1000066/publ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87" y="3594771"/>
            <a:ext cx="11794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Cosmic Explorer Data Policy Discussion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62896" y="4808374"/>
            <a:ext cx="9144000" cy="1078065"/>
          </a:xfrm>
        </p:spPr>
        <p:txBody>
          <a:bodyPr>
            <a:normAutofit/>
          </a:bodyPr>
          <a:lstStyle/>
          <a:p>
            <a:r>
              <a:rPr lang="en-US" sz="2800" dirty="0"/>
              <a:t>Dave Reitze, LIGO Laboratory, Caltech</a:t>
            </a:r>
          </a:p>
        </p:txBody>
      </p:sp>
      <p:pic>
        <p:nvPicPr>
          <p:cNvPr id="3" name="Picture 2" descr="Long shot of a long straight road&#10;&#10;Description automatically generated">
            <a:extLst>
              <a:ext uri="{FF2B5EF4-FFF2-40B4-BE49-F238E27FC236}">
                <a16:creationId xmlns:a16="http://schemas.microsoft.com/office/drawing/2014/main" id="{D54FE9D6-8F52-3160-5361-907A49D5E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68" y="1098882"/>
            <a:ext cx="3538727" cy="2359152"/>
          </a:xfrm>
          <a:prstGeom prst="rect">
            <a:avLst/>
          </a:prstGeom>
        </p:spPr>
      </p:pic>
      <p:pic>
        <p:nvPicPr>
          <p:cNvPr id="4" name="Picture 3" descr="A aerial view of a factory&#10;&#10;Description automatically generated">
            <a:extLst>
              <a:ext uri="{FF2B5EF4-FFF2-40B4-BE49-F238E27FC236}">
                <a16:creationId xmlns:a16="http://schemas.microsoft.com/office/drawing/2014/main" id="{D5DB1C7E-3B67-88CC-BB42-B1521BEEF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684" y="1098882"/>
            <a:ext cx="4023734" cy="235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CFDEB-5832-99F7-28C9-EE845FCDC9DC}"/>
              </a:ext>
            </a:extLst>
          </p:cNvPr>
          <p:cNvSpPr txBox="1"/>
          <p:nvPr/>
        </p:nvSpPr>
        <p:spPr>
          <a:xfrm>
            <a:off x="726598" y="872244"/>
            <a:ext cx="2640466" cy="313932"/>
          </a:xfrm>
          <a:prstGeom prst="rect">
            <a:avLst/>
          </a:prstGeom>
          <a:solidFill>
            <a:srgbClr val="0E132C"/>
          </a:solidFill>
          <a:ln>
            <a:solidFill>
              <a:srgbClr val="C8A52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ebdings" panose="05030102010509060703" pitchFamily="18" charset="2"/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2400"/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-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LIGO Hanford Observatory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1BA3E-E488-1FA4-5007-EBE597A1581E}"/>
              </a:ext>
            </a:extLst>
          </p:cNvPr>
          <p:cNvSpPr txBox="1"/>
          <p:nvPr/>
        </p:nvSpPr>
        <p:spPr>
          <a:xfrm>
            <a:off x="8824936" y="941916"/>
            <a:ext cx="2640466" cy="313932"/>
          </a:xfrm>
          <a:prstGeom prst="rect">
            <a:avLst/>
          </a:prstGeom>
          <a:solidFill>
            <a:srgbClr val="0E132C"/>
          </a:solidFill>
          <a:ln>
            <a:solidFill>
              <a:srgbClr val="C8A52D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ebdings" panose="05030102010509060703" pitchFamily="18" charset="2"/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2400"/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-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LIGO Livingston Observatory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A1843-2D92-C102-6B2E-92ED47A6DF0D}"/>
              </a:ext>
            </a:extLst>
          </p:cNvPr>
          <p:cNvSpPr txBox="1"/>
          <p:nvPr/>
        </p:nvSpPr>
        <p:spPr>
          <a:xfrm>
            <a:off x="277468" y="188498"/>
            <a:ext cx="31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PAX-CE Meeting, UIUC, July 1, 2025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A90F2-2AA0-5F14-0F55-0324C6630ACB}"/>
              </a:ext>
            </a:extLst>
          </p:cNvPr>
          <p:cNvSpPr txBox="1"/>
          <p:nvPr/>
        </p:nvSpPr>
        <p:spPr>
          <a:xfrm>
            <a:off x="526648" y="618719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LIGO-G2501362-v1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2BD27-FF84-A87A-95D0-517201CE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08BB-95BA-D7D6-36EF-F7B64A2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97" y="799"/>
            <a:ext cx="9811658" cy="1064900"/>
          </a:xfrm>
        </p:spPr>
        <p:txBody>
          <a:bodyPr>
            <a:normAutofit/>
          </a:bodyPr>
          <a:lstStyle/>
          <a:p>
            <a:r>
              <a:rPr lang="en-US" dirty="0"/>
              <a:t>What Do I Know About This?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72A3A-FDDE-1D14-331F-3AC3C012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G2501227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54AEE-50F6-A6A2-B568-CCB3568B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72B64A-614F-40C2-B6C0-F071868D4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953" y="1307464"/>
            <a:ext cx="11141491" cy="465349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I was the LSC Spokesperson in 2008 when the National Science Foundation required LIGO to develop and implement an Open Data Policy for LIGO data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233362" lvl="1" indent="0">
              <a:buNone/>
            </a:pPr>
            <a:endParaRPr lang="en-US" sz="2400" dirty="0"/>
          </a:p>
          <a:p>
            <a:pPr lvl="2"/>
            <a:r>
              <a:rPr lang="en-US" sz="2200" dirty="0"/>
              <a:t>This eventually evolved into what is now the LIGO-Virgo-KAGRA Open Data Policy</a:t>
            </a:r>
          </a:p>
          <a:p>
            <a:pPr lvl="3"/>
            <a:r>
              <a:rPr lang="en-US" sz="2000" dirty="0"/>
              <a:t>Gravitational-Wave Open Science Center (</a:t>
            </a:r>
            <a:r>
              <a:rPr lang="en-US" sz="2000" dirty="0">
                <a:hlinkClick r:id="rId2"/>
              </a:rPr>
              <a:t>GWOSC</a:t>
            </a:r>
            <a:r>
              <a:rPr lang="en-US" sz="2000" dirty="0"/>
              <a:t>)</a:t>
            </a:r>
          </a:p>
          <a:p>
            <a:pPr marL="1147763" lvl="3" indent="0">
              <a:buNone/>
            </a:pPr>
            <a:endParaRPr lang="en-US" sz="2000" dirty="0"/>
          </a:p>
          <a:p>
            <a:pPr lvl="1"/>
            <a:r>
              <a:rPr lang="en-US" sz="2200" dirty="0"/>
              <a:t>2014 AAAS Meeting Session on Open Data: </a:t>
            </a:r>
            <a:r>
              <a:rPr lang="en-US" sz="2400" dirty="0">
                <a:hlinkClick r:id="rId3"/>
              </a:rPr>
              <a:t>https://dcc.ligo.org/LIGO-G1400060/public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233362" lvl="1" indent="0">
              <a:buNone/>
            </a:pPr>
            <a:endParaRPr lang="en-US" sz="2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2"/>
            <a:endParaRPr lang="en-US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777F17-7A90-A318-B0FB-30907F1A6B47}"/>
              </a:ext>
            </a:extLst>
          </p:cNvPr>
          <p:cNvGrpSpPr/>
          <p:nvPr/>
        </p:nvGrpSpPr>
        <p:grpSpPr>
          <a:xfrm>
            <a:off x="436829" y="2069173"/>
            <a:ext cx="6409428" cy="2160618"/>
            <a:chOff x="2209800" y="2145624"/>
            <a:chExt cx="7772400" cy="25519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C1E145-6C14-E93F-6389-5D4BBC36D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2145624"/>
              <a:ext cx="7772400" cy="4833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B3BEBA-20AC-B7F9-D4CB-C81786318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2616402"/>
              <a:ext cx="7772400" cy="2081188"/>
            </a:xfrm>
            <a:prstGeom prst="rect">
              <a:avLst/>
            </a:prstGeom>
          </p:spPr>
        </p:pic>
      </p:grpSp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15602BAD-48D2-054C-CCFC-F6B0AF940209}"/>
              </a:ext>
            </a:extLst>
          </p:cNvPr>
          <p:cNvSpPr txBox="1"/>
          <p:nvPr/>
        </p:nvSpPr>
        <p:spPr>
          <a:xfrm>
            <a:off x="879556" y="2325223"/>
            <a:ext cx="3297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err="1">
                <a:hlinkClick r:id="rId6"/>
              </a:rPr>
              <a:t>dcc.ligo.org</a:t>
            </a:r>
            <a:r>
              <a:rPr lang="en-US" sz="1200" dirty="0">
                <a:hlinkClick r:id="rId6"/>
              </a:rPr>
              <a:t>/LIGO-M080072/public</a:t>
            </a:r>
            <a:endParaRPr lang="en-US" sz="12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E4A41C0-ED87-F28D-878C-3C8684094774}"/>
              </a:ext>
            </a:extLst>
          </p:cNvPr>
          <p:cNvSpPr/>
          <p:nvPr/>
        </p:nvSpPr>
        <p:spPr>
          <a:xfrm>
            <a:off x="7071309" y="3103096"/>
            <a:ext cx="943847" cy="130215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587438-49B1-35FA-676A-CBACA30FB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309" y="5776499"/>
            <a:ext cx="2308185" cy="647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87752E-B4D8-2239-0179-C047816AB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435" y="2404542"/>
            <a:ext cx="3622736" cy="1397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D26BD7-D0F8-C516-8980-CEBADC259F4B}"/>
              </a:ext>
            </a:extLst>
          </p:cNvPr>
          <p:cNvSpPr txBox="1"/>
          <p:nvPr/>
        </p:nvSpPr>
        <p:spPr>
          <a:xfrm>
            <a:off x="8153760" y="3830325"/>
            <a:ext cx="3801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https://dcc.ligo.org/LIGO-M1000066/public</a:t>
            </a:r>
            <a:endParaRPr lang="en-US" sz="1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716129-31D8-2649-22CC-7E57AC414D66}"/>
              </a:ext>
            </a:extLst>
          </p:cNvPr>
          <p:cNvSpPr/>
          <p:nvPr/>
        </p:nvSpPr>
        <p:spPr>
          <a:xfrm>
            <a:off x="10289894" y="3068371"/>
            <a:ext cx="381964" cy="325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423A-FED1-F5D4-4993-235AADFD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a Data Policy Should Hope To Achieve?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99052-789C-0B1A-E481-6148A67A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G2402239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25CC7-2FFD-8344-5350-B0E1C846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823F3-47E7-35E3-EF7C-00884BA4E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11552692" cy="481965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Maximize the scientific productivity of the group/collaboration/facility/… that produces and analyzes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 the same time, incentivize the researchers who produce and analyze the data 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Or, at the very least, not disincentivize them!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Conform to agency requirements as well as national/international norms (and in some cases laws) on the availability/curation/preservation of data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E.g. Findable, Accessible, Interoperable, Reusable (FAIR), ”Data in Perpetuity”</a:t>
            </a:r>
          </a:p>
        </p:txBody>
      </p:sp>
    </p:spTree>
    <p:extLst>
      <p:ext uri="{BB962C8B-B14F-4D97-AF65-F5344CB8AC3E}">
        <p14:creationId xmlns:p14="http://schemas.microsoft.com/office/powerpoint/2010/main" val="298047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3583-F362-2926-3F94-DF4CF19D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Implementation Issues Facing Public Data Release Programs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34D5C-CF53-96A7-01CB-F63B9BEA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G2402239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01902-2B7C-7BD8-591B-A05B2AED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45FF7-BA37-0682-D8AD-E769EE238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57" y="1334824"/>
            <a:ext cx="11976685" cy="481965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What is the nature of the data, the size of the data stream, and what analysis tools are needed to manipulate and analyze the data?</a:t>
            </a:r>
          </a:p>
          <a:p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What data products should be released? When should the data products be released?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Who are the broader research community of potential users?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What is the added cost of releasing the data and who pays?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What are the implications regarding intellectual property?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What are the implications of making data publicly available which is ‘owned’ by international collaborations?</a:t>
            </a:r>
            <a:endParaRPr lang="en-US" sz="2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F354-ED6B-9FA9-15F3-91F88C1C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Policy Issues Specific to 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BA7F5-F74F-73A4-81DB-CFD33C98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G2402239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151A3-A2BB-6137-A27C-E0D7090B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89626-4F12-3DFF-9ECD-554C10A5B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11020256" cy="4819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Negotiating data release policies with international partnerships: Einstein Telescope (and LIGO-India)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For some science goals, CE cannot ‘go it alone’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latency alerts are, by definition, a zero-delay data release policy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What types of information to release? The LVK has only recently evolved to a point where we release coarse mass bins for compact object mergers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 ‘Data Verification Period’ needed -- how long does it realistically take to clean, calibrate, and package the data? 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This sets the minimum release time for bulk data releases</a:t>
            </a:r>
          </a:p>
        </p:txBody>
      </p:sp>
    </p:spTree>
    <p:extLst>
      <p:ext uri="{BB962C8B-B14F-4D97-AF65-F5344CB8AC3E}">
        <p14:creationId xmlns:p14="http://schemas.microsoft.com/office/powerpoint/2010/main" val="15554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A1CA-1C1B-8FCD-C324-C633AFC1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LIGO-Virgo-KAGRA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5399B-8354-EDF6-0492-9B3E88DE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G2402239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C2BA6-29E2-8996-4B39-EC6A3B3C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AADA-B50C-4EDE-9F0B-A96D4EAAA5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48ED4-5153-E3F9-AFFC-CCFB321A2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" y="1188720"/>
            <a:ext cx="10696165" cy="48196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collaborations have privileged access to data, it is difficult to switch to a fully open policy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Collaborations get comfortable with having privileged access!  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 with a proprietary data period, some collaboration members may fear getting scooped once the data is released.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This may be true for certain analyses, however the collaboration </a:t>
            </a:r>
            <a:r>
              <a:rPr lang="en-US" i="1" u="sng" dirty="0"/>
              <a:t>is the power user</a:t>
            </a:r>
            <a:r>
              <a:rPr lang="en-US" dirty="0"/>
              <a:t> of the data.  It’s likely that collaboration papers will be the more cited papers.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matter what data policy you eventually settle on, not everyone will be happy with it ;-)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r>
              <a:rPr lang="en-US" dirty="0"/>
              <a:t>Overarching guideline: Maximize the scientific productivity of the group/collaboration/facility/… that produces and analyzes the data!</a:t>
            </a:r>
          </a:p>
          <a:p>
            <a:pPr marL="1031875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291"/>
      </p:ext>
    </p:extLst>
  </p:cSld>
  <p:clrMapOvr>
    <a:masterClrMapping/>
  </p:clrMapOvr>
</p:sld>
</file>

<file path=ppt/theme/theme1.xml><?xml version="1.0" encoding="utf-8"?>
<a:theme xmlns:a="http://schemas.openxmlformats.org/drawingml/2006/main" name="LIGO presentation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28575">
          <a:solidFill>
            <a:srgbClr val="C8A52D"/>
          </a:solidFill>
        </a:ln>
        <a:effectLst>
          <a:innerShdw blurRad="63500" dist="508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O presentation template" id="{F93DFFE8-5565-4B83-BC79-1EAFEE868001}" vid="{90E85DBA-89E7-444A-964E-DFA611154F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4C7F2-17AF-4E35-855F-7E1BB3439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BF661-15AD-4E9C-97C8-820AEEE0351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A79D2A-7790-4E25-BDFD-87FCE4B05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Macintosh PowerPoint</Application>
  <PresentationFormat>Widescreen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Webdings</vt:lpstr>
      <vt:lpstr>LIGO presentation template</vt:lpstr>
      <vt:lpstr>PowerPoint Presentation</vt:lpstr>
      <vt:lpstr>What Do I Know About This?</vt:lpstr>
      <vt:lpstr>What Should a Data Policy Should Hope To Achieve?</vt:lpstr>
      <vt:lpstr>Major Implementation Issues Facing Public Data Release Programs</vt:lpstr>
      <vt:lpstr>Data Policy Issues Specific to CE</vt:lpstr>
      <vt:lpstr>Lessons from LIGO-Virgo-KAGRA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2019-08-14T01:15:55Z</dcterms:created>
  <dcterms:modified xsi:type="dcterms:W3CDTF">2025-07-01T16:20:36Z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