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9" r:id="rId3"/>
    <p:sldId id="270" r:id="rId4"/>
    <p:sldId id="257" r:id="rId5"/>
    <p:sldId id="258" r:id="rId6"/>
    <p:sldId id="260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6ED4CD-1A63-4587-8FB1-D626BA0C61F2}">
          <p14:sldIdLst>
            <p14:sldId id="256"/>
            <p14:sldId id="259"/>
            <p14:sldId id="270"/>
            <p14:sldId id="257"/>
            <p14:sldId id="258"/>
            <p14:sldId id="260"/>
            <p14:sldId id="262"/>
            <p14:sldId id="263"/>
            <p14:sldId id="268"/>
            <p14:sldId id="264"/>
          </p14:sldIdLst>
        </p14:section>
        <p14:section name="Untitled Section" id="{9BB9481A-D92B-4AA9-B46A-3E822A4736C5}">
          <p14:sldIdLst>
            <p14:sldId id="265"/>
            <p14:sldId id="266"/>
            <p14:sldId id="267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EED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46A4A4-185C-6ED8-FD92-241B9085EC7F}" v="43" dt="2025-08-22T20:33:48.086"/>
    <p1510:client id="{D34B7BD6-2167-4623-8B44-284C1C682AB0}" v="3278" dt="2025-08-22T21:08:13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9" autoAdjust="0"/>
    <p:restoredTop sz="94660"/>
  </p:normalViewPr>
  <p:slideViewPr>
    <p:cSldViewPr snapToGrid="0">
      <p:cViewPr varScale="1">
        <p:scale>
          <a:sx n="97" d="100"/>
          <a:sy n="97" d="100"/>
        </p:scale>
        <p:origin x="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870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1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8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5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44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0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1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1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6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4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4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65" r:id="rId6"/>
    <p:sldLayoutId id="2147483761" r:id="rId7"/>
    <p:sldLayoutId id="2147483762" r:id="rId8"/>
    <p:sldLayoutId id="2147483763" r:id="rId9"/>
    <p:sldLayoutId id="2147483764" r:id="rId10"/>
    <p:sldLayoutId id="2147483766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91E377-3C4E-4C42-B42C-858169F3A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4CC98B-F3E6-E736-DCFF-E465EF9AF3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rcRect t="12284" b="3447"/>
          <a:stretch>
            <a:fillRect/>
          </a:stretch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5965" y="1349478"/>
            <a:ext cx="8083570" cy="207732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Mode-Match optimization: From SQZ to OMC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8988" y="4376813"/>
            <a:ext cx="5074022" cy="175728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Leendert (Leo) Schrader</a:t>
            </a:r>
          </a:p>
          <a:p>
            <a:r>
              <a:rPr lang="en-US" i="1" dirty="0">
                <a:solidFill>
                  <a:schemeClr val="bg1"/>
                </a:solidFill>
              </a:rPr>
              <a:t>Saint Louis University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Mentors: Camilla Compton and Jennifer Wright</a:t>
            </a:r>
          </a:p>
          <a:p>
            <a:r>
              <a:rPr lang="en-US" dirty="0">
                <a:solidFill>
                  <a:schemeClr val="bg1"/>
                </a:solidFill>
              </a:rPr>
              <a:t>Caltech LIGO Hanford SURF 2025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B7537E-7B93-4306-B9DF-4CD583E0A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37480"/>
            <a:ext cx="867485" cy="115439"/>
            <a:chOff x="8910933" y="1861308"/>
            <a:chExt cx="867485" cy="11543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0AB796C-11E6-468E-9C0D-38940D8E2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FC9ACE4-DF02-4B56-B482-DDAD2EC09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99CC309-9401-4122-8206-A304650EF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ADAF7EB-91BE-9695-F719-174B0566A0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9" y="249096"/>
            <a:ext cx="2834895" cy="121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8E7AA-9E87-A62F-8E30-EB2FB8E1A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191" y="1456028"/>
            <a:ext cx="6214170" cy="804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Back-propagating q manifold to ZM5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Goal: find curvature radii for ZM4 and ZM5 analytically.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90396B-020C-91C1-3A19-0A2F8F0E19E7}"/>
              </a:ext>
            </a:extLst>
          </p:cNvPr>
          <p:cNvSpPr txBox="1">
            <a:spLocks/>
          </p:cNvSpPr>
          <p:nvPr/>
        </p:nvSpPr>
        <p:spPr>
          <a:xfrm>
            <a:off x="637126" y="861391"/>
            <a:ext cx="10134600" cy="6368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Backward: ZM4 and ZM5 Characterization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F7685306-12F4-AF5B-E7F7-70816CE47387}"/>
              </a:ext>
            </a:extLst>
          </p:cNvPr>
          <p:cNvSpPr/>
          <p:nvPr/>
        </p:nvSpPr>
        <p:spPr>
          <a:xfrm rot="16200000">
            <a:off x="10105046" y="324866"/>
            <a:ext cx="1780387" cy="1570956"/>
          </a:xfrm>
          <a:prstGeom prst="hexagon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B68BD6-2749-B1AF-A8E5-688823D3DB19}"/>
              </a:ext>
            </a:extLst>
          </p:cNvPr>
          <p:cNvSpPr/>
          <p:nvPr/>
        </p:nvSpPr>
        <p:spPr>
          <a:xfrm rot="4260000">
            <a:off x="10381183" y="1332416"/>
            <a:ext cx="217345" cy="9453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74A1F4-0967-A00D-1C74-5C924F118AFC}"/>
              </a:ext>
            </a:extLst>
          </p:cNvPr>
          <p:cNvSpPr/>
          <p:nvPr/>
        </p:nvSpPr>
        <p:spPr>
          <a:xfrm rot="4320000">
            <a:off x="11524931" y="995984"/>
            <a:ext cx="217345" cy="9453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D6A396C-D791-A98E-26F0-58DD5CEE0E89}"/>
              </a:ext>
            </a:extLst>
          </p:cNvPr>
          <p:cNvSpPr/>
          <p:nvPr/>
        </p:nvSpPr>
        <p:spPr>
          <a:xfrm>
            <a:off x="10869484" y="1374655"/>
            <a:ext cx="673794" cy="392373"/>
          </a:xfrm>
          <a:prstGeom prst="snip2DiagRect">
            <a:avLst>
              <a:gd name="adj1" fmla="val 50000"/>
              <a:gd name="adj2" fmla="val 15756"/>
            </a:avLst>
          </a:prstGeom>
          <a:solidFill>
            <a:schemeClr val="accent4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35C689-9BE1-F681-155D-5874090F1DF6}"/>
              </a:ext>
            </a:extLst>
          </p:cNvPr>
          <p:cNvSpPr txBox="1"/>
          <p:nvPr/>
        </p:nvSpPr>
        <p:spPr>
          <a:xfrm>
            <a:off x="10240719" y="1470901"/>
            <a:ext cx="47967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/>
              <a:t>ZM4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24938D-60B2-7F06-0E51-8BA9823B81BC}"/>
              </a:ext>
            </a:extLst>
          </p:cNvPr>
          <p:cNvSpPr txBox="1"/>
          <p:nvPr/>
        </p:nvSpPr>
        <p:spPr>
          <a:xfrm>
            <a:off x="11297650" y="723738"/>
            <a:ext cx="47967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/>
              <a:t>ZM5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F7105A-0334-44E5-C524-09A90A933833}"/>
              </a:ext>
            </a:extLst>
          </p:cNvPr>
          <p:cNvSpPr txBox="1"/>
          <p:nvPr/>
        </p:nvSpPr>
        <p:spPr>
          <a:xfrm>
            <a:off x="11063332" y="1434939"/>
            <a:ext cx="47533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/>
              <a:t>SQZ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A37B2A-86E8-B317-CEF9-6978A71FF142}"/>
              </a:ext>
            </a:extLst>
          </p:cNvPr>
          <p:cNvSpPr/>
          <p:nvPr/>
        </p:nvSpPr>
        <p:spPr>
          <a:xfrm rot="1920000">
            <a:off x="11245349" y="1391275"/>
            <a:ext cx="82601" cy="2834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0D4632-DA26-59A1-7630-7EF40A3C28D1}"/>
              </a:ext>
            </a:extLst>
          </p:cNvPr>
          <p:cNvSpPr txBox="1"/>
          <p:nvPr/>
        </p:nvSpPr>
        <p:spPr>
          <a:xfrm>
            <a:off x="11102308" y="1204326"/>
            <a:ext cx="43098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/>
              <a:t>BM4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EC4F99-3646-8AD7-1891-CF904B11BBAA}"/>
              </a:ext>
            </a:extLst>
          </p:cNvPr>
          <p:cNvCxnSpPr>
            <a:cxnSpLocks/>
          </p:cNvCxnSpPr>
          <p:nvPr/>
        </p:nvCxnSpPr>
        <p:spPr>
          <a:xfrm flipH="1" flipV="1">
            <a:off x="10534547" y="1364870"/>
            <a:ext cx="741878" cy="5322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E1DE9D-3030-39C1-65DF-159146DF9D42}"/>
              </a:ext>
            </a:extLst>
          </p:cNvPr>
          <p:cNvCxnSpPr>
            <a:cxnSpLocks/>
          </p:cNvCxnSpPr>
          <p:nvPr/>
        </p:nvCxnSpPr>
        <p:spPr>
          <a:xfrm flipH="1">
            <a:off x="10528575" y="1057310"/>
            <a:ext cx="1060076" cy="300666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02C325F-AEF4-A510-D32E-ECB7B2FE4C6D}"/>
              </a:ext>
            </a:extLst>
          </p:cNvPr>
          <p:cNvCxnSpPr>
            <a:cxnSpLocks/>
          </p:cNvCxnSpPr>
          <p:nvPr/>
        </p:nvCxnSpPr>
        <p:spPr>
          <a:xfrm flipH="1">
            <a:off x="10872267" y="1057310"/>
            <a:ext cx="716383" cy="4809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Half Frame 19">
            <a:extLst>
              <a:ext uri="{FF2B5EF4-FFF2-40B4-BE49-F238E27FC236}">
                <a16:creationId xmlns:a16="http://schemas.microsoft.com/office/drawing/2014/main" id="{4266F909-1D04-EE3E-A48E-4101A3EFF97F}"/>
              </a:ext>
            </a:extLst>
          </p:cNvPr>
          <p:cNvSpPr/>
          <p:nvPr/>
        </p:nvSpPr>
        <p:spPr>
          <a:xfrm rot="19267941">
            <a:off x="10797253" y="1368612"/>
            <a:ext cx="32283" cy="31075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>
            <a:extLst>
              <a:ext uri="{FF2B5EF4-FFF2-40B4-BE49-F238E27FC236}">
                <a16:creationId xmlns:a16="http://schemas.microsoft.com/office/drawing/2014/main" id="{84706CA2-D774-CB3A-B240-926308692723}"/>
              </a:ext>
            </a:extLst>
          </p:cNvPr>
          <p:cNvSpPr/>
          <p:nvPr/>
        </p:nvSpPr>
        <p:spPr>
          <a:xfrm rot="7034164">
            <a:off x="11069533" y="1184859"/>
            <a:ext cx="31075" cy="32283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9B510D-56DD-38CB-2936-DDFC956BE60C}"/>
              </a:ext>
            </a:extLst>
          </p:cNvPr>
          <p:cNvSpPr txBox="1"/>
          <p:nvPr/>
        </p:nvSpPr>
        <p:spPr>
          <a:xfrm>
            <a:off x="10688084" y="1971602"/>
            <a:ext cx="62998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HAM7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CF9EA2F-B984-19FA-A913-7AA9F696304A}"/>
              </a:ext>
            </a:extLst>
          </p:cNvPr>
          <p:cNvSpPr/>
          <p:nvPr/>
        </p:nvSpPr>
        <p:spPr>
          <a:xfrm>
            <a:off x="10791076" y="1016857"/>
            <a:ext cx="157071" cy="17096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005CF84-523C-C75E-5A37-8F608F25B1CE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10869484" y="1057857"/>
            <a:ext cx="719167" cy="47548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oon 26">
            <a:extLst>
              <a:ext uri="{FF2B5EF4-FFF2-40B4-BE49-F238E27FC236}">
                <a16:creationId xmlns:a16="http://schemas.microsoft.com/office/drawing/2014/main" id="{0B9AEE19-2A85-4544-9354-D03D5E688014}"/>
              </a:ext>
            </a:extLst>
          </p:cNvPr>
          <p:cNvSpPr/>
          <p:nvPr/>
        </p:nvSpPr>
        <p:spPr>
          <a:xfrm rot="9469460">
            <a:off x="4969213" y="2662541"/>
            <a:ext cx="243840" cy="904240"/>
          </a:xfrm>
          <a:prstGeom prst="mo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oon 27">
            <a:extLst>
              <a:ext uri="{FF2B5EF4-FFF2-40B4-BE49-F238E27FC236}">
                <a16:creationId xmlns:a16="http://schemas.microsoft.com/office/drawing/2014/main" id="{C1F872D2-001A-E979-60E5-4DDEB063E367}"/>
              </a:ext>
            </a:extLst>
          </p:cNvPr>
          <p:cNvSpPr/>
          <p:nvPr/>
        </p:nvSpPr>
        <p:spPr>
          <a:xfrm rot="9960184">
            <a:off x="1978863" y="4161807"/>
            <a:ext cx="243840" cy="904240"/>
          </a:xfrm>
          <a:prstGeom prst="moon">
            <a:avLst>
              <a:gd name="adj" fmla="val 50006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A9243E-EC7C-9EA4-A75B-8EB093270DD1}"/>
              </a:ext>
            </a:extLst>
          </p:cNvPr>
          <p:cNvCxnSpPr>
            <a:cxnSpLocks/>
            <a:stCxn id="27" idx="3"/>
          </p:cNvCxnSpPr>
          <p:nvPr/>
        </p:nvCxnSpPr>
        <p:spPr>
          <a:xfrm flipH="1">
            <a:off x="2736606" y="3114661"/>
            <a:ext cx="2354527" cy="2500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2BDC162-4DBC-B9F4-1FA9-5239220DE744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 flipH="1">
            <a:off x="2219083" y="3114661"/>
            <a:ext cx="2872050" cy="14697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76A97C6-87FA-270E-6B37-3B9D43B6F6F9}"/>
              </a:ext>
            </a:extLst>
          </p:cNvPr>
          <p:cNvCxnSpPr>
            <a:cxnSpLocks/>
            <a:endCxn id="28" idx="1"/>
          </p:cNvCxnSpPr>
          <p:nvPr/>
        </p:nvCxnSpPr>
        <p:spPr>
          <a:xfrm flipH="1">
            <a:off x="2219083" y="4435504"/>
            <a:ext cx="3101747" cy="1489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B5657A7-B186-D1D8-2969-FE696981E85D}"/>
              </a:ext>
            </a:extLst>
          </p:cNvPr>
          <p:cNvSpPr txBox="1"/>
          <p:nvPr/>
        </p:nvSpPr>
        <p:spPr>
          <a:xfrm>
            <a:off x="4678266" y="2355664"/>
            <a:ext cx="102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ZM5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97290C-9D64-A73C-4C97-6823E38842E6}"/>
              </a:ext>
            </a:extLst>
          </p:cNvPr>
          <p:cNvSpPr txBox="1"/>
          <p:nvPr/>
        </p:nvSpPr>
        <p:spPr>
          <a:xfrm>
            <a:off x="1270612" y="4068263"/>
            <a:ext cx="72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ZM4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DC90B93-F2AF-5C76-EA02-4ACB5E8D5EB3}"/>
                  </a:ext>
                </a:extLst>
              </p:cNvPr>
              <p:cNvSpPr txBox="1"/>
              <p:nvPr/>
            </p:nvSpPr>
            <p:spPr>
              <a:xfrm>
                <a:off x="1938068" y="3167780"/>
                <a:ext cx="721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𝑚𝑎𝑛𝑖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DC90B93-F2AF-5C76-EA02-4ACB5E8D5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068" y="3167780"/>
                <a:ext cx="721313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B6CC3B2-7CAA-8ECD-D50E-346544824F26}"/>
                  </a:ext>
                </a:extLst>
              </p:cNvPr>
              <p:cNvSpPr txBox="1"/>
              <p:nvPr/>
            </p:nvSpPr>
            <p:spPr>
              <a:xfrm>
                <a:off x="5374687" y="4252929"/>
                <a:ext cx="721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𝑠𝑒𝑒𝑑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B6CC3B2-7CAA-8ECD-D50E-346544824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87" y="4252929"/>
                <a:ext cx="721313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B1C1C24-5C52-358B-6AD7-2DAD60428B1D}"/>
                  </a:ext>
                </a:extLst>
              </p:cNvPr>
              <p:cNvSpPr txBox="1"/>
              <p:nvPr/>
            </p:nvSpPr>
            <p:spPr>
              <a:xfrm>
                <a:off x="1616351" y="4774662"/>
                <a:ext cx="4063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B1C1C24-5C52-358B-6AD7-2DAD6042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351" y="4774662"/>
                <a:ext cx="4063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EAB5502-490F-F9C2-23C4-7A0344D0E3D5}"/>
                  </a:ext>
                </a:extLst>
              </p:cNvPr>
              <p:cNvSpPr txBox="1"/>
              <p:nvPr/>
            </p:nvSpPr>
            <p:spPr>
              <a:xfrm>
                <a:off x="5286257" y="2887017"/>
                <a:ext cx="4063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EAB5502-490F-F9C2-23C4-7A0344D0E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257" y="2887017"/>
                <a:ext cx="4063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A48EBC5C-27B2-B5B5-47FC-2555BBEABB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3029" y="2726613"/>
            <a:ext cx="4534533" cy="74305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66C9043-4875-3EF6-E590-54F962564B35}"/>
              </a:ext>
            </a:extLst>
          </p:cNvPr>
          <p:cNvSpPr txBox="1"/>
          <p:nvPr/>
        </p:nvSpPr>
        <p:spPr>
          <a:xfrm>
            <a:off x="6379554" y="2341046"/>
            <a:ext cx="85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7D4DED2-1928-5358-52A9-9DBDF8F4F9A6}"/>
              </a:ext>
            </a:extLst>
          </p:cNvPr>
          <p:cNvSpPr txBox="1"/>
          <p:nvPr/>
        </p:nvSpPr>
        <p:spPr>
          <a:xfrm>
            <a:off x="6379554" y="3543967"/>
            <a:ext cx="85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then,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229479B-BA47-087C-154B-676933272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3029" y="4125435"/>
            <a:ext cx="5096586" cy="81926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39FC901-73D4-6BEC-68F2-92822E36900B}"/>
              </a:ext>
            </a:extLst>
          </p:cNvPr>
          <p:cNvSpPr txBox="1"/>
          <p:nvPr/>
        </p:nvSpPr>
        <p:spPr>
          <a:xfrm>
            <a:off x="701190" y="5405120"/>
            <a:ext cx="6614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Crucially: we must estimate one </a:t>
            </a:r>
            <a:r>
              <a:rPr lang="en-US" dirty="0" err="1"/>
              <a:t>RoC</a:t>
            </a:r>
            <a:r>
              <a:rPr lang="en-US" dirty="0"/>
              <a:t> to find the other.</a:t>
            </a:r>
          </a:p>
          <a:p>
            <a:r>
              <a:rPr lang="en-US" dirty="0"/>
              <a:t>Interpolating prior data yields…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DBF02CE-39C5-C01A-6636-2231AFC91AA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5354" y="155609"/>
            <a:ext cx="1057423" cy="7049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199788-4741-E522-A18D-D2D252AD0088}"/>
              </a:ext>
            </a:extLst>
          </p:cNvPr>
          <p:cNvSpPr txBox="1"/>
          <p:nvPr/>
        </p:nvSpPr>
        <p:spPr>
          <a:xfrm>
            <a:off x="10311587" y="6319862"/>
            <a:ext cx="2097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LIGO-T2500228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E8B4F0-E3E6-7651-AD05-208F97014F59}"/>
              </a:ext>
            </a:extLst>
          </p:cNvPr>
          <p:cNvSpPr txBox="1"/>
          <p:nvPr/>
        </p:nvSpPr>
        <p:spPr>
          <a:xfrm>
            <a:off x="181121" y="6314081"/>
            <a:ext cx="47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9384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3CB39-758F-F60F-A90F-6DA38A9C4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48327"/>
            <a:ext cx="10134600" cy="5968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Data Gallery: How good is our </a:t>
            </a:r>
            <a:r>
              <a:rPr lang="en-US" dirty="0" err="1"/>
              <a:t>RoC</a:t>
            </a:r>
            <a:r>
              <a:rPr lang="en-US" dirty="0"/>
              <a:t> estimation?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BAEAA-E9F9-E845-B837-D120A7F17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073" y="2833007"/>
            <a:ext cx="2139679" cy="1266775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DFDA7C-BE62-5A8F-F1E8-B46514DA5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047" y="1021618"/>
            <a:ext cx="2017456" cy="1266775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FC2852-AE58-FEEB-2136-A33896188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029" y="1021618"/>
            <a:ext cx="2017455" cy="1259516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7AD01B-F883-CC9A-FB6A-E7EBA1F6E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029" y="4648666"/>
            <a:ext cx="2724763" cy="120332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1DACEA-6BDC-0461-2412-7EBFA67D14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1261" y="4644396"/>
            <a:ext cx="1757024" cy="127028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57ADE5-BE41-9F2E-F902-9F3419ABBC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9585" y="4654474"/>
            <a:ext cx="2103128" cy="125785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5C60D5-C70E-E341-6E21-25987C1848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029" y="2838028"/>
            <a:ext cx="2724763" cy="1275135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DC05FA0-818A-1542-6EE5-813A6592A4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9621" y="2810983"/>
            <a:ext cx="2017455" cy="1260910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483F0ED-6F5A-924E-C253-B993AD8B8B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029" y="1024732"/>
            <a:ext cx="2724763" cy="1266776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411BB7A-4E4F-AF2A-43DB-6B96B58D9BBE}"/>
              </a:ext>
            </a:extLst>
          </p:cNvPr>
          <p:cNvSpPr txBox="1"/>
          <p:nvPr/>
        </p:nvSpPr>
        <p:spPr>
          <a:xfrm>
            <a:off x="1229296" y="2301179"/>
            <a:ext cx="2051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(V</a:t>
            </a:r>
            <a:r>
              <a:rPr lang="en-US" sz="1400" baseline="-25000"/>
              <a:t>4</a:t>
            </a:r>
            <a:r>
              <a:rPr lang="en-US" sz="1400"/>
              <a:t>,V</a:t>
            </a:r>
            <a:r>
              <a:rPr lang="en-US" sz="1400" baseline="-25000"/>
              <a:t>5</a:t>
            </a:r>
            <a:r>
              <a:rPr lang="en-US" sz="1400"/>
              <a:t>) = (0, 0)</a:t>
            </a:r>
            <a:endParaRPr lang="en-US" sz="1400" baseline="-250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60E1FA-DACB-FCFB-40A8-C2623F798D07}"/>
              </a:ext>
            </a:extLst>
          </p:cNvPr>
          <p:cNvSpPr txBox="1"/>
          <p:nvPr/>
        </p:nvSpPr>
        <p:spPr>
          <a:xfrm>
            <a:off x="651510" y="6304473"/>
            <a:ext cx="463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All ordered pairs are PZT values. Units in volts.</a:t>
            </a:r>
            <a:endParaRPr lang="en-US" i="1" baseline="-25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208AE0-62AD-DC37-2974-76F9687583A9}"/>
              </a:ext>
            </a:extLst>
          </p:cNvPr>
          <p:cNvSpPr txBox="1"/>
          <p:nvPr/>
        </p:nvSpPr>
        <p:spPr>
          <a:xfrm>
            <a:off x="1229296" y="4115432"/>
            <a:ext cx="2051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(V</a:t>
            </a:r>
            <a:r>
              <a:rPr lang="en-US" sz="1400" baseline="-25000"/>
              <a:t>4</a:t>
            </a:r>
            <a:r>
              <a:rPr lang="en-US" sz="1400"/>
              <a:t>,V</a:t>
            </a:r>
            <a:r>
              <a:rPr lang="en-US" sz="1400" baseline="-25000"/>
              <a:t>5</a:t>
            </a:r>
            <a:r>
              <a:rPr lang="en-US" sz="1400"/>
              <a:t>) = (90, 0)</a:t>
            </a:r>
            <a:endParaRPr lang="en-US" sz="1400" baseline="-250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CD5EFB-A6B6-D63C-B878-8FBAA6AF61D1}"/>
              </a:ext>
            </a:extLst>
          </p:cNvPr>
          <p:cNvSpPr txBox="1"/>
          <p:nvPr/>
        </p:nvSpPr>
        <p:spPr>
          <a:xfrm>
            <a:off x="1241483" y="5876291"/>
            <a:ext cx="2051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(V</a:t>
            </a:r>
            <a:r>
              <a:rPr lang="en-US" sz="1400" baseline="-25000"/>
              <a:t>4</a:t>
            </a:r>
            <a:r>
              <a:rPr lang="en-US" sz="1400"/>
              <a:t>,V</a:t>
            </a:r>
            <a:r>
              <a:rPr lang="en-US" sz="1400" baseline="-25000"/>
              <a:t>5</a:t>
            </a:r>
            <a:r>
              <a:rPr lang="en-US" sz="1400"/>
              <a:t>) = (200, 0)</a:t>
            </a:r>
            <a:endParaRPr lang="en-US" sz="1400" baseline="-250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AE1C97-A3E6-E62C-4BA6-FED35701038D}"/>
              </a:ext>
            </a:extLst>
          </p:cNvPr>
          <p:cNvSpPr txBox="1"/>
          <p:nvPr/>
        </p:nvSpPr>
        <p:spPr>
          <a:xfrm>
            <a:off x="5093846" y="5920194"/>
            <a:ext cx="2051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(V</a:t>
            </a:r>
            <a:r>
              <a:rPr lang="en-US" sz="1400" baseline="-25000"/>
              <a:t>4</a:t>
            </a:r>
            <a:r>
              <a:rPr lang="en-US" sz="1400"/>
              <a:t>,V</a:t>
            </a:r>
            <a:r>
              <a:rPr lang="en-US" sz="1400" baseline="-25000"/>
              <a:t>5</a:t>
            </a:r>
            <a:r>
              <a:rPr lang="en-US" sz="1400"/>
              <a:t>) = (200, 110)</a:t>
            </a:r>
            <a:endParaRPr lang="en-US" sz="1400" baseline="-250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7A94FF-4AFB-956A-1074-0C071D369E6F}"/>
              </a:ext>
            </a:extLst>
          </p:cNvPr>
          <p:cNvSpPr txBox="1"/>
          <p:nvPr/>
        </p:nvSpPr>
        <p:spPr>
          <a:xfrm>
            <a:off x="5070073" y="4116642"/>
            <a:ext cx="2051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(V</a:t>
            </a:r>
            <a:r>
              <a:rPr lang="en-US" sz="1400" baseline="-25000"/>
              <a:t>4</a:t>
            </a:r>
            <a:r>
              <a:rPr lang="en-US" sz="1400"/>
              <a:t>,V</a:t>
            </a:r>
            <a:r>
              <a:rPr lang="en-US" sz="1400" baseline="-25000"/>
              <a:t>5</a:t>
            </a:r>
            <a:r>
              <a:rPr lang="en-US" sz="1400"/>
              <a:t>) = (90, 110)</a:t>
            </a:r>
            <a:endParaRPr lang="en-US" sz="1400" baseline="-250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CEE6E0-3ACF-2222-769E-44117BF234EC}"/>
              </a:ext>
            </a:extLst>
          </p:cNvPr>
          <p:cNvSpPr txBox="1"/>
          <p:nvPr/>
        </p:nvSpPr>
        <p:spPr>
          <a:xfrm>
            <a:off x="5093055" y="2299160"/>
            <a:ext cx="2051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(V</a:t>
            </a:r>
            <a:r>
              <a:rPr lang="en-US" sz="1400" baseline="-25000"/>
              <a:t>4</a:t>
            </a:r>
            <a:r>
              <a:rPr lang="en-US" sz="1400"/>
              <a:t>,V</a:t>
            </a:r>
            <a:r>
              <a:rPr lang="en-US" sz="1400" baseline="-25000"/>
              <a:t>5</a:t>
            </a:r>
            <a:r>
              <a:rPr lang="en-US" sz="1400"/>
              <a:t>) = (0, 110)</a:t>
            </a:r>
            <a:endParaRPr lang="en-US" sz="1400" baseline="-250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ED1FF7-B7FA-BFBB-BE52-E72D0C4DA4DC}"/>
              </a:ext>
            </a:extLst>
          </p:cNvPr>
          <p:cNvSpPr txBox="1"/>
          <p:nvPr/>
        </p:nvSpPr>
        <p:spPr>
          <a:xfrm>
            <a:off x="8525222" y="2282135"/>
            <a:ext cx="2051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(V</a:t>
            </a:r>
            <a:r>
              <a:rPr lang="en-US" sz="1400" baseline="-25000"/>
              <a:t>4</a:t>
            </a:r>
            <a:r>
              <a:rPr lang="en-US" sz="1400"/>
              <a:t>,V</a:t>
            </a:r>
            <a:r>
              <a:rPr lang="en-US" sz="1400" baseline="-25000"/>
              <a:t>5</a:t>
            </a:r>
            <a:r>
              <a:rPr lang="en-US" sz="1400"/>
              <a:t>) = (0, 200)</a:t>
            </a:r>
            <a:endParaRPr lang="en-US" sz="1400" baseline="-250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CC2D3A0-0ADF-173C-1308-37B09FEA5AC7}"/>
              </a:ext>
            </a:extLst>
          </p:cNvPr>
          <p:cNvSpPr txBox="1"/>
          <p:nvPr/>
        </p:nvSpPr>
        <p:spPr>
          <a:xfrm>
            <a:off x="8499585" y="4097230"/>
            <a:ext cx="2051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(V</a:t>
            </a:r>
            <a:r>
              <a:rPr lang="en-US" sz="1400" baseline="-25000"/>
              <a:t>4</a:t>
            </a:r>
            <a:r>
              <a:rPr lang="en-US" sz="1400"/>
              <a:t>,V</a:t>
            </a:r>
            <a:r>
              <a:rPr lang="en-US" sz="1400" baseline="-25000"/>
              <a:t>5</a:t>
            </a:r>
            <a:r>
              <a:rPr lang="en-US" sz="1400"/>
              <a:t>) = (90, 200)</a:t>
            </a:r>
            <a:endParaRPr lang="en-US" sz="1400" baseline="-250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CC714F-38D9-81DB-3D07-D88B649F157A}"/>
              </a:ext>
            </a:extLst>
          </p:cNvPr>
          <p:cNvSpPr txBox="1"/>
          <p:nvPr/>
        </p:nvSpPr>
        <p:spPr>
          <a:xfrm>
            <a:off x="8535764" y="5940020"/>
            <a:ext cx="2051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(V</a:t>
            </a:r>
            <a:r>
              <a:rPr lang="en-US" sz="1400" baseline="-25000"/>
              <a:t>4</a:t>
            </a:r>
            <a:r>
              <a:rPr lang="en-US" sz="1400"/>
              <a:t>,V</a:t>
            </a:r>
            <a:r>
              <a:rPr lang="en-US" sz="1400" baseline="-25000"/>
              <a:t>5</a:t>
            </a:r>
            <a:r>
              <a:rPr lang="en-US" sz="1400"/>
              <a:t>) = (200, 200)</a:t>
            </a:r>
            <a:endParaRPr lang="en-US" sz="1400" baseline="-2500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4D897B7-BFA4-9E63-8B4C-8276D1A1BBB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45354" y="155609"/>
            <a:ext cx="1057423" cy="7049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8A9F09-469F-D915-1D80-BE16060D57C4}"/>
              </a:ext>
            </a:extLst>
          </p:cNvPr>
          <p:cNvSpPr txBox="1"/>
          <p:nvPr/>
        </p:nvSpPr>
        <p:spPr>
          <a:xfrm>
            <a:off x="10311587" y="6319862"/>
            <a:ext cx="2097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LIGO-T2500228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226253-6AF0-203D-1F04-B17098BEF11D}"/>
              </a:ext>
            </a:extLst>
          </p:cNvPr>
          <p:cNvSpPr txBox="1"/>
          <p:nvPr/>
        </p:nvSpPr>
        <p:spPr>
          <a:xfrm>
            <a:off x="181121" y="6314081"/>
            <a:ext cx="47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29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C53C-C14D-280E-3C1C-1C889A790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29C28-7271-21E1-7425-DD418B14A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161903"/>
            <a:ext cx="10134600" cy="396934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Model fits data great for beam characterization!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We can confidently estimate mirror curvatures when one is assumed.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Simulated mode-matching is robust and promising.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r>
              <a:rPr lang="en-US" b="1" dirty="0"/>
              <a:t>Moving Forward: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Better initial ZM4 curvature estimate (measurements of in-vacuum components).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Understand error in mode-match simulation near fringes.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General runtime optimization for efficiency plots.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4B3FC-63A4-BBC7-85D9-1726D9E97B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354" y="155609"/>
            <a:ext cx="1057423" cy="7049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6C30B5-9CFC-8093-2D8D-62412F23B225}"/>
              </a:ext>
            </a:extLst>
          </p:cNvPr>
          <p:cNvSpPr txBox="1"/>
          <p:nvPr/>
        </p:nvSpPr>
        <p:spPr>
          <a:xfrm>
            <a:off x="10311587" y="6319862"/>
            <a:ext cx="2097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LIGO-T2500228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5891A-4695-9613-BAA4-00E50DADCC41}"/>
              </a:ext>
            </a:extLst>
          </p:cNvPr>
          <p:cNvSpPr txBox="1"/>
          <p:nvPr/>
        </p:nvSpPr>
        <p:spPr>
          <a:xfrm>
            <a:off x="181121" y="6314081"/>
            <a:ext cx="47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38319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81DA9-B862-8EA8-D777-FB810F2A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9AAC9-7114-0CD0-7154-B22CA07C8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R.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Paschotta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 Matching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RP Photonics Encyclopedia. 2005.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10.61835/x1d. url: 	https://www.rp-photonics.com/mode_matching.html (visited on 07/03/2025).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L. Schrader.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beam simulation for SQZ.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https://git.ligo.org/leendert.schrader/alm-beam-	simulation-for-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sqz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A.E. Siegman.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University Science Books, 1986.isbn: 0-935702-11-3.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N. Smith.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 mode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https://github.com/nicolassmith/alm. 2016.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86125-D866-A9D3-26C6-87B1A27D9A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354" y="155609"/>
            <a:ext cx="1057423" cy="704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3A307C-B6E6-DF9A-D3E7-81080CD12C4C}"/>
              </a:ext>
            </a:extLst>
          </p:cNvPr>
          <p:cNvSpPr txBox="1"/>
          <p:nvPr/>
        </p:nvSpPr>
        <p:spPr>
          <a:xfrm>
            <a:off x="181121" y="6314081"/>
            <a:ext cx="47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84097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3B67-57E0-B789-FEED-BDCD56375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8437" y="3033487"/>
            <a:ext cx="2199242" cy="68250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7" name="Content Placeholder 6" descr="A person in a white coat and goggles&#10;&#10;AI-generated content may be incorrect.">
            <a:extLst>
              <a:ext uri="{FF2B5EF4-FFF2-40B4-BE49-F238E27FC236}">
                <a16:creationId xmlns:a16="http://schemas.microsoft.com/office/drawing/2014/main" id="{06D1C1F6-07E5-709B-951B-591F08B66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6572" y="3998538"/>
            <a:ext cx="1888854" cy="2515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mountain landscape with trees and mountains in the background&#10;&#10;AI-generated content may be incorrect.">
            <a:extLst>
              <a:ext uri="{FF2B5EF4-FFF2-40B4-BE49-F238E27FC236}">
                <a16:creationId xmlns:a16="http://schemas.microsoft.com/office/drawing/2014/main" id="{4F57BD84-C3AA-5301-38DF-400024B0BA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5" y="1928455"/>
            <a:ext cx="2946754" cy="2210065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9" name="Picture 8" descr="A car on a road&#10;&#10;AI-generated content may be incorrect.">
            <a:extLst>
              <a:ext uri="{FF2B5EF4-FFF2-40B4-BE49-F238E27FC236}">
                <a16:creationId xmlns:a16="http://schemas.microsoft.com/office/drawing/2014/main" id="{59E200C1-31A6-2649-15C7-900B8A4F93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2" t="6167" b="14904"/>
          <a:stretch>
            <a:fillRect/>
          </a:stretch>
        </p:blipFill>
        <p:spPr>
          <a:xfrm>
            <a:off x="2871809" y="4524957"/>
            <a:ext cx="2640374" cy="1923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 building with a dark sky&#10;&#10;AI-generated content may be incorrect.">
            <a:extLst>
              <a:ext uri="{FF2B5EF4-FFF2-40B4-BE49-F238E27FC236}">
                <a16:creationId xmlns:a16="http://schemas.microsoft.com/office/drawing/2014/main" id="{2F581CC9-D4FB-7A35-C192-3F43AA38A7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547" y="1427104"/>
            <a:ext cx="2631826" cy="1973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 descr="A group of men posing for a picture&#10;&#10;AI-generated content may be incorrect.">
            <a:extLst>
              <a:ext uri="{FF2B5EF4-FFF2-40B4-BE49-F238E27FC236}">
                <a16:creationId xmlns:a16="http://schemas.microsoft.com/office/drawing/2014/main" id="{715566B9-C2C0-489D-2A01-68F3C23AB5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53049" y="303123"/>
            <a:ext cx="2631826" cy="197386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A8C904-17FB-43C1-7158-3FF03089619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5354" y="155609"/>
            <a:ext cx="1057423" cy="704948"/>
          </a:xfrm>
          <a:prstGeom prst="rect">
            <a:avLst/>
          </a:prstGeom>
        </p:spPr>
      </p:pic>
      <p:pic>
        <p:nvPicPr>
          <p:cNvPr id="15" name="Picture 14" descr="A logo of a hand holding a torch&#10;&#10;AI-generated content may be incorrect.">
            <a:extLst>
              <a:ext uri="{FF2B5EF4-FFF2-40B4-BE49-F238E27FC236}">
                <a16:creationId xmlns:a16="http://schemas.microsoft.com/office/drawing/2014/main" id="{CEB7037D-43CC-4B9F-C626-43EFFA3D8A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725" y="5666908"/>
            <a:ext cx="1312933" cy="984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808D06-8DCD-2F59-0CED-60ADDAEB1378}"/>
              </a:ext>
            </a:extLst>
          </p:cNvPr>
          <p:cNvSpPr txBox="1"/>
          <p:nvPr/>
        </p:nvSpPr>
        <p:spPr>
          <a:xfrm>
            <a:off x="181121" y="6314081"/>
            <a:ext cx="47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6074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114A11-69DE-3F70-5FA3-45706ADFD0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354" y="155609"/>
            <a:ext cx="1057423" cy="704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1F8A10-77BD-736D-03EB-70E24DD0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892" y="136077"/>
            <a:ext cx="2388068" cy="617343"/>
          </a:xfrm>
        </p:spPr>
        <p:txBody>
          <a:bodyPr>
            <a:normAutofit/>
          </a:bodyPr>
          <a:lstStyle/>
          <a:p>
            <a:r>
              <a:rPr lang="en-US" sz="2800" dirty="0"/>
              <a:t>Preliminaries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3345842-BCC1-9EA7-96F0-1AE3F7FA1B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5763" y="1295835"/>
                <a:ext cx="5489330" cy="5097149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/>
                  <a:t>Beam intensity propagates like Gaussian distribution: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Simple mathematical characterization [2]: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3345842-BCC1-9EA7-96F0-1AE3F7FA1B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5763" y="1295835"/>
                <a:ext cx="5489330" cy="5097149"/>
              </a:xfrm>
              <a:blipFill>
                <a:blip r:embed="rId3"/>
                <a:stretch>
                  <a:fillRect l="-1110" t="-598" r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7AEE23F-0B9A-A97B-7722-2BC7C900CA44}"/>
              </a:ext>
            </a:extLst>
          </p:cNvPr>
          <p:cNvSpPr txBox="1">
            <a:spLocks/>
          </p:cNvSpPr>
          <p:nvPr/>
        </p:nvSpPr>
        <p:spPr>
          <a:xfrm>
            <a:off x="6514849" y="1186234"/>
            <a:ext cx="5174761" cy="1301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Essentially:  “how similar are two curvatures?”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2DB6429-65F3-1AF9-F783-85AF8100E77D}"/>
              </a:ext>
            </a:extLst>
          </p:cNvPr>
          <p:cNvSpPr txBox="1">
            <a:spLocks/>
          </p:cNvSpPr>
          <p:nvPr/>
        </p:nvSpPr>
        <p:spPr>
          <a:xfrm>
            <a:off x="1015022" y="885532"/>
            <a:ext cx="4375638" cy="4103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>
                <a:latin typeface="Bell MT" panose="020205030603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Gaussian Beams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A251185-0C41-FB34-9AA7-3F5D0481E286}"/>
              </a:ext>
            </a:extLst>
          </p:cNvPr>
          <p:cNvSpPr txBox="1">
            <a:spLocks/>
          </p:cNvSpPr>
          <p:nvPr/>
        </p:nvSpPr>
        <p:spPr>
          <a:xfrm>
            <a:off x="6953252" y="885531"/>
            <a:ext cx="4375638" cy="4103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dirty="0">
                <a:latin typeface="Bell MT" panose="020205030603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Mode-matching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A7C27F-F5E0-8C4B-04A8-049B5D967F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249" r="1576" b="-568"/>
          <a:stretch>
            <a:fillRect/>
          </a:stretch>
        </p:blipFill>
        <p:spPr>
          <a:xfrm>
            <a:off x="1140827" y="1867877"/>
            <a:ext cx="4124027" cy="1961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12186A2-7144-B5DE-4E02-F88420CE805E}"/>
              </a:ext>
            </a:extLst>
          </p:cNvPr>
          <p:cNvSpPr/>
          <p:nvPr/>
        </p:nvSpPr>
        <p:spPr>
          <a:xfrm>
            <a:off x="335085" y="765908"/>
            <a:ext cx="5770685" cy="553568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5415C0-4BAE-2879-02C4-83FF248EA018}"/>
              </a:ext>
            </a:extLst>
          </p:cNvPr>
          <p:cNvSpPr/>
          <p:nvPr/>
        </p:nvSpPr>
        <p:spPr>
          <a:xfrm>
            <a:off x="6107725" y="765908"/>
            <a:ext cx="5770685" cy="553568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35F24993-31FB-B0B9-F42D-6EBAFECA41C3}"/>
              </a:ext>
            </a:extLst>
          </p:cNvPr>
          <p:cNvSpPr/>
          <p:nvPr/>
        </p:nvSpPr>
        <p:spPr>
          <a:xfrm rot="8101619">
            <a:off x="7610298" y="-106573"/>
            <a:ext cx="2719754" cy="2735615"/>
          </a:xfrm>
          <a:prstGeom prst="arc">
            <a:avLst>
              <a:gd name="adj1" fmla="val 17331920"/>
              <a:gd name="adj2" fmla="val 20278038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DAF46E-1EE8-B402-4A3B-915BAD123A47}"/>
              </a:ext>
            </a:extLst>
          </p:cNvPr>
          <p:cNvCxnSpPr>
            <a:cxnSpLocks/>
            <a:stCxn id="14" idx="2"/>
          </p:cNvCxnSpPr>
          <p:nvPr/>
        </p:nvCxnSpPr>
        <p:spPr>
          <a:xfrm flipH="1" flipV="1">
            <a:off x="7648523" y="2169638"/>
            <a:ext cx="789997" cy="3444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BAD0EA-85C4-4C7B-0034-48D165AA004B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9571724" y="2096837"/>
            <a:ext cx="777205" cy="39189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Arc 21">
            <a:extLst>
              <a:ext uri="{FF2B5EF4-FFF2-40B4-BE49-F238E27FC236}">
                <a16:creationId xmlns:a16="http://schemas.microsoft.com/office/drawing/2014/main" id="{C06BC2BD-CB71-894D-4661-3C1F8BB3116D}"/>
              </a:ext>
            </a:extLst>
          </p:cNvPr>
          <p:cNvSpPr/>
          <p:nvPr/>
        </p:nvSpPr>
        <p:spPr>
          <a:xfrm rot="18901619">
            <a:off x="7635873" y="2984341"/>
            <a:ext cx="2719754" cy="2735615"/>
          </a:xfrm>
          <a:prstGeom prst="arc">
            <a:avLst>
              <a:gd name="adj1" fmla="val 17331920"/>
              <a:gd name="adj2" fmla="val 20278038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7E90FD-09BE-9FBE-15FC-64F405B4C3BC}"/>
              </a:ext>
            </a:extLst>
          </p:cNvPr>
          <p:cNvCxnSpPr>
            <a:cxnSpLocks/>
            <a:stCxn id="22" idx="2"/>
          </p:cNvCxnSpPr>
          <p:nvPr/>
        </p:nvCxnSpPr>
        <p:spPr>
          <a:xfrm rot="10800000" flipH="1" flipV="1">
            <a:off x="9527405" y="3099303"/>
            <a:ext cx="784182" cy="33492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FCAA7EB-2236-B95F-9F35-9481F738F91B}"/>
              </a:ext>
            </a:extLst>
          </p:cNvPr>
          <p:cNvCxnSpPr>
            <a:cxnSpLocks/>
            <a:endCxn id="22" idx="0"/>
          </p:cNvCxnSpPr>
          <p:nvPr/>
        </p:nvCxnSpPr>
        <p:spPr>
          <a:xfrm flipV="1">
            <a:off x="7632605" y="3124651"/>
            <a:ext cx="761596" cy="38810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Arc 29">
            <a:extLst>
              <a:ext uri="{FF2B5EF4-FFF2-40B4-BE49-F238E27FC236}">
                <a16:creationId xmlns:a16="http://schemas.microsoft.com/office/drawing/2014/main" id="{768BD227-7144-B9D2-3496-CAD6E404BF38}"/>
              </a:ext>
            </a:extLst>
          </p:cNvPr>
          <p:cNvSpPr/>
          <p:nvPr/>
        </p:nvSpPr>
        <p:spPr>
          <a:xfrm rot="2810676">
            <a:off x="7005584" y="1551423"/>
            <a:ext cx="2438391" cy="2464649"/>
          </a:xfrm>
          <a:prstGeom prst="arc">
            <a:avLst>
              <a:gd name="adj1" fmla="val 18147360"/>
              <a:gd name="adj2" fmla="val 1955519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2EA7619A-57E8-7C93-9674-A2BE6D23782B}"/>
              </a:ext>
            </a:extLst>
          </p:cNvPr>
          <p:cNvSpPr/>
          <p:nvPr/>
        </p:nvSpPr>
        <p:spPr>
          <a:xfrm rot="2810676">
            <a:off x="5002278" y="139147"/>
            <a:ext cx="5209121" cy="5256024"/>
          </a:xfrm>
          <a:prstGeom prst="arc">
            <a:avLst>
              <a:gd name="adj1" fmla="val 18040788"/>
              <a:gd name="adj2" fmla="val 1958066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E1E5E32B-EE8E-EF84-3097-A59BB093FFB1}"/>
              </a:ext>
            </a:extLst>
          </p:cNvPr>
          <p:cNvSpPr/>
          <p:nvPr/>
        </p:nvSpPr>
        <p:spPr>
          <a:xfrm rot="2810676">
            <a:off x="7148063" y="1452900"/>
            <a:ext cx="2624585" cy="2827084"/>
          </a:xfrm>
          <a:prstGeom prst="arc">
            <a:avLst>
              <a:gd name="adj1" fmla="val 17607473"/>
              <a:gd name="adj2" fmla="val 19672282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oon 32">
            <a:extLst>
              <a:ext uri="{FF2B5EF4-FFF2-40B4-BE49-F238E27FC236}">
                <a16:creationId xmlns:a16="http://schemas.microsoft.com/office/drawing/2014/main" id="{1498395F-E78F-96A0-66DE-B02C9DB7E81C}"/>
              </a:ext>
            </a:extLst>
          </p:cNvPr>
          <p:cNvSpPr/>
          <p:nvPr/>
        </p:nvSpPr>
        <p:spPr>
          <a:xfrm rot="10800000">
            <a:off x="10149919" y="1627182"/>
            <a:ext cx="597810" cy="2279958"/>
          </a:xfrm>
          <a:prstGeom prst="moon">
            <a:avLst>
              <a:gd name="adj" fmla="val 5999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B942537-2395-2022-F1BF-C076F2987F8C}"/>
              </a:ext>
            </a:extLst>
          </p:cNvPr>
          <p:cNvCxnSpPr/>
          <p:nvPr/>
        </p:nvCxnSpPr>
        <p:spPr>
          <a:xfrm>
            <a:off x="8650254" y="2488732"/>
            <a:ext cx="697832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Arc 36">
            <a:extLst>
              <a:ext uri="{FF2B5EF4-FFF2-40B4-BE49-F238E27FC236}">
                <a16:creationId xmlns:a16="http://schemas.microsoft.com/office/drawing/2014/main" id="{BBE6924C-DEAD-DAB7-CFD1-9BC327D7B51D}"/>
              </a:ext>
            </a:extLst>
          </p:cNvPr>
          <p:cNvSpPr/>
          <p:nvPr/>
        </p:nvSpPr>
        <p:spPr>
          <a:xfrm rot="2810676">
            <a:off x="5975206" y="3915193"/>
            <a:ext cx="2166614" cy="2206810"/>
          </a:xfrm>
          <a:prstGeom prst="arc">
            <a:avLst>
              <a:gd name="adj1" fmla="val 16582558"/>
              <a:gd name="adj2" fmla="val 2094594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oon 37">
            <a:extLst>
              <a:ext uri="{FF2B5EF4-FFF2-40B4-BE49-F238E27FC236}">
                <a16:creationId xmlns:a16="http://schemas.microsoft.com/office/drawing/2014/main" id="{1DBF0724-5448-FAAB-999D-6B4DD483B360}"/>
              </a:ext>
            </a:extLst>
          </p:cNvPr>
          <p:cNvSpPr/>
          <p:nvPr/>
        </p:nvSpPr>
        <p:spPr>
          <a:xfrm rot="10800000">
            <a:off x="7923420" y="4058310"/>
            <a:ext cx="597810" cy="1835986"/>
          </a:xfrm>
          <a:prstGeom prst="moon">
            <a:avLst>
              <a:gd name="adj" fmla="val 5999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48C3FCC6-EB83-5D54-BCCB-5F93BC77A7D2}"/>
              </a:ext>
            </a:extLst>
          </p:cNvPr>
          <p:cNvSpPr/>
          <p:nvPr/>
        </p:nvSpPr>
        <p:spPr>
          <a:xfrm rot="2810676">
            <a:off x="6386133" y="3142949"/>
            <a:ext cx="3672387" cy="4026565"/>
          </a:xfrm>
          <a:prstGeom prst="arc">
            <a:avLst>
              <a:gd name="adj1" fmla="val 17471503"/>
              <a:gd name="adj2" fmla="val 1968788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oon 40">
            <a:extLst>
              <a:ext uri="{FF2B5EF4-FFF2-40B4-BE49-F238E27FC236}">
                <a16:creationId xmlns:a16="http://schemas.microsoft.com/office/drawing/2014/main" id="{F83400E6-51B6-8029-C865-245A723464C0}"/>
              </a:ext>
            </a:extLst>
          </p:cNvPr>
          <p:cNvSpPr/>
          <p:nvPr/>
        </p:nvSpPr>
        <p:spPr>
          <a:xfrm rot="10800000">
            <a:off x="9924133" y="4043691"/>
            <a:ext cx="597810" cy="1835986"/>
          </a:xfrm>
          <a:prstGeom prst="moon">
            <a:avLst>
              <a:gd name="adj" fmla="val 5999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7E0ACF-5AA6-EC33-2C6A-36D1DE7CE4D8}"/>
              </a:ext>
            </a:extLst>
          </p:cNvPr>
          <p:cNvSpPr txBox="1"/>
          <p:nvPr/>
        </p:nvSpPr>
        <p:spPr>
          <a:xfrm>
            <a:off x="6777603" y="4623027"/>
            <a:ext cx="112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Poor match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85789F-7AE7-875D-9AA1-261F2DA669C5}"/>
              </a:ext>
            </a:extLst>
          </p:cNvPr>
          <p:cNvSpPr txBox="1"/>
          <p:nvPr/>
        </p:nvSpPr>
        <p:spPr>
          <a:xfrm>
            <a:off x="8881141" y="4635621"/>
            <a:ext cx="112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Strong match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88566-05A2-56F3-C2FF-01F23A7AD695}"/>
              </a:ext>
            </a:extLst>
          </p:cNvPr>
          <p:cNvSpPr txBox="1"/>
          <p:nvPr/>
        </p:nvSpPr>
        <p:spPr>
          <a:xfrm>
            <a:off x="10311587" y="6319862"/>
            <a:ext cx="2097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LIGO-T2500228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7919DB-613D-063D-7846-EB61DFF2D276}"/>
              </a:ext>
            </a:extLst>
          </p:cNvPr>
          <p:cNvSpPr txBox="1"/>
          <p:nvPr/>
        </p:nvSpPr>
        <p:spPr>
          <a:xfrm>
            <a:off x="181121" y="6314081"/>
            <a:ext cx="47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0516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93B89-C114-BBD0-6F9A-C346348AD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651EDC-C69E-00F3-D813-B7A80F1E36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354" y="155609"/>
            <a:ext cx="1057423" cy="7049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9333C-7644-EE76-782F-1F06B775CE7C}"/>
              </a:ext>
            </a:extLst>
          </p:cNvPr>
          <p:cNvSpPr txBox="1"/>
          <p:nvPr/>
        </p:nvSpPr>
        <p:spPr>
          <a:xfrm>
            <a:off x="181121" y="6314081"/>
            <a:ext cx="47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20" name="Content Placeholder 4" descr="A diagram of a machine&#10;&#10;AI-generated content may be incorrect.">
            <a:extLst>
              <a:ext uri="{FF2B5EF4-FFF2-40B4-BE49-F238E27FC236}">
                <a16:creationId xmlns:a16="http://schemas.microsoft.com/office/drawing/2014/main" id="{3754B59E-9323-A54F-F85F-2FEC032E4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0065" b="16883"/>
          <a:stretch>
            <a:fillRect/>
          </a:stretch>
        </p:blipFill>
        <p:spPr>
          <a:xfrm>
            <a:off x="1613096" y="860557"/>
            <a:ext cx="8961119" cy="504062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42EC002-065A-481E-E00C-331A857AD3A8}"/>
              </a:ext>
            </a:extLst>
          </p:cNvPr>
          <p:cNvSpPr txBox="1"/>
          <p:nvPr/>
        </p:nvSpPr>
        <p:spPr>
          <a:xfrm>
            <a:off x="3421684" y="4904126"/>
            <a:ext cx="9902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HAM7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563630-7FC9-26C2-2D37-05D0D5530DB4}"/>
              </a:ext>
            </a:extLst>
          </p:cNvPr>
          <p:cNvSpPr txBox="1"/>
          <p:nvPr/>
        </p:nvSpPr>
        <p:spPr>
          <a:xfrm>
            <a:off x="1437836" y="5033320"/>
            <a:ext cx="9902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HAM6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661D85-1A54-BA67-4EA6-69B6D1A0E5CD}"/>
              </a:ext>
            </a:extLst>
          </p:cNvPr>
          <p:cNvSpPr txBox="1"/>
          <p:nvPr/>
        </p:nvSpPr>
        <p:spPr>
          <a:xfrm>
            <a:off x="2184596" y="3654028"/>
            <a:ext cx="9902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HAM5</a:t>
            </a:r>
          </a:p>
        </p:txBody>
      </p:sp>
    </p:spTree>
    <p:extLst>
      <p:ext uri="{BB962C8B-B14F-4D97-AF65-F5344CB8AC3E}">
        <p14:creationId xmlns:p14="http://schemas.microsoft.com/office/powerpoint/2010/main" val="174582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>
            <a:extLst>
              <a:ext uri="{FF2B5EF4-FFF2-40B4-BE49-F238E27FC236}">
                <a16:creationId xmlns:a16="http://schemas.microsoft.com/office/drawing/2014/main" id="{8D49C6AE-6B03-984A-1654-EA794F2E4679}"/>
              </a:ext>
            </a:extLst>
          </p:cNvPr>
          <p:cNvSpPr/>
          <p:nvPr/>
        </p:nvSpPr>
        <p:spPr>
          <a:xfrm>
            <a:off x="925285" y="1243517"/>
            <a:ext cx="2619375" cy="2224767"/>
          </a:xfrm>
          <a:prstGeom prst="hexagon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81038E8-2962-D70B-A81A-E4BC19D92F33}"/>
              </a:ext>
            </a:extLst>
          </p:cNvPr>
          <p:cNvSpPr/>
          <p:nvPr/>
        </p:nvSpPr>
        <p:spPr>
          <a:xfrm>
            <a:off x="1011317" y="3720016"/>
            <a:ext cx="2619375" cy="2224767"/>
          </a:xfrm>
          <a:prstGeom prst="hexagon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9EA78E68-87A0-C06A-3780-429CAFE287CB}"/>
              </a:ext>
            </a:extLst>
          </p:cNvPr>
          <p:cNvSpPr/>
          <p:nvPr/>
        </p:nvSpPr>
        <p:spPr>
          <a:xfrm rot="-5400000">
            <a:off x="4169929" y="776482"/>
            <a:ext cx="2619375" cy="2224767"/>
          </a:xfrm>
          <a:prstGeom prst="hexagon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0C2CEA-5D68-72A4-DB9D-AEDD597DB372}"/>
              </a:ext>
            </a:extLst>
          </p:cNvPr>
          <p:cNvSpPr/>
          <p:nvPr/>
        </p:nvSpPr>
        <p:spPr>
          <a:xfrm rot="4260000">
            <a:off x="4604014" y="2218189"/>
            <a:ext cx="319767" cy="13387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0CB4E3-A35F-8AC9-EC48-FA471CA378A8}"/>
              </a:ext>
            </a:extLst>
          </p:cNvPr>
          <p:cNvSpPr/>
          <p:nvPr/>
        </p:nvSpPr>
        <p:spPr>
          <a:xfrm rot="4320000">
            <a:off x="6223775" y="1723217"/>
            <a:ext cx="319767" cy="13387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2AF31C-3A43-E2D8-7A71-7CAF1094FBA8}"/>
              </a:ext>
            </a:extLst>
          </p:cNvPr>
          <p:cNvSpPr/>
          <p:nvPr/>
        </p:nvSpPr>
        <p:spPr>
          <a:xfrm rot="8100000">
            <a:off x="2939929" y="1963161"/>
            <a:ext cx="246026" cy="9086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B0E391-4DD9-E126-697B-E70DC8F7CCD8}"/>
              </a:ext>
            </a:extLst>
          </p:cNvPr>
          <p:cNvSpPr/>
          <p:nvPr/>
        </p:nvSpPr>
        <p:spPr>
          <a:xfrm rot="8100000">
            <a:off x="2866866" y="3023262"/>
            <a:ext cx="110834" cy="3555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9092EF-F6DE-4420-9443-DB20C4B88449}"/>
              </a:ext>
            </a:extLst>
          </p:cNvPr>
          <p:cNvSpPr/>
          <p:nvPr/>
        </p:nvSpPr>
        <p:spPr>
          <a:xfrm rot="13740000">
            <a:off x="2522736" y="3072423"/>
            <a:ext cx="110834" cy="3555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A125E6-A932-4EE0-9DBF-D9FBAA492A52}"/>
              </a:ext>
            </a:extLst>
          </p:cNvPr>
          <p:cNvSpPr/>
          <p:nvPr/>
        </p:nvSpPr>
        <p:spPr>
          <a:xfrm rot="4860000">
            <a:off x="2368740" y="2445774"/>
            <a:ext cx="319767" cy="17689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D6229E-3E74-A2D8-5C62-B6F8835DF978}"/>
              </a:ext>
            </a:extLst>
          </p:cNvPr>
          <p:cNvSpPr/>
          <p:nvPr/>
        </p:nvSpPr>
        <p:spPr>
          <a:xfrm rot="-420000">
            <a:off x="2301143" y="1972597"/>
            <a:ext cx="319767" cy="1768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C60E04-A30D-2F0D-C0F3-C995CE731901}"/>
              </a:ext>
            </a:extLst>
          </p:cNvPr>
          <p:cNvSpPr/>
          <p:nvPr/>
        </p:nvSpPr>
        <p:spPr>
          <a:xfrm rot="10080000">
            <a:off x="2770025" y="5547907"/>
            <a:ext cx="209154" cy="5399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425395-ADDA-D27D-8A08-42AE57E9CC6E}"/>
              </a:ext>
            </a:extLst>
          </p:cNvPr>
          <p:cNvSpPr/>
          <p:nvPr/>
        </p:nvSpPr>
        <p:spPr>
          <a:xfrm rot="10560000">
            <a:off x="2499224" y="4079213"/>
            <a:ext cx="178429" cy="6628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976B18-0EAD-2D8E-721E-CBCCBDFC7F6B}"/>
              </a:ext>
            </a:extLst>
          </p:cNvPr>
          <p:cNvSpPr/>
          <p:nvPr/>
        </p:nvSpPr>
        <p:spPr>
          <a:xfrm rot="9300000">
            <a:off x="2466080" y="4682905"/>
            <a:ext cx="190719" cy="5399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B95A04-2D0E-A7EC-13AF-461FB521FC9B}"/>
              </a:ext>
            </a:extLst>
          </p:cNvPr>
          <p:cNvSpPr/>
          <p:nvPr/>
        </p:nvSpPr>
        <p:spPr>
          <a:xfrm rot="7140000">
            <a:off x="1691671" y="4484270"/>
            <a:ext cx="713056" cy="447279"/>
          </a:xfrm>
          <a:prstGeom prst="rect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Diagonal Corners Snipped 22">
            <a:extLst>
              <a:ext uri="{FF2B5EF4-FFF2-40B4-BE49-F238E27FC236}">
                <a16:creationId xmlns:a16="http://schemas.microsoft.com/office/drawing/2014/main" id="{85C3DA75-F11E-1249-7A3A-A475FF18DEF9}"/>
              </a:ext>
            </a:extLst>
          </p:cNvPr>
          <p:cNvSpPr/>
          <p:nvPr/>
        </p:nvSpPr>
        <p:spPr>
          <a:xfrm>
            <a:off x="5301522" y="2277731"/>
            <a:ext cx="954218" cy="577275"/>
          </a:xfrm>
          <a:prstGeom prst="snip2DiagRect">
            <a:avLst>
              <a:gd name="adj1" fmla="val 50000"/>
              <a:gd name="adj2" fmla="val 15756"/>
            </a:avLst>
          </a:prstGeom>
          <a:solidFill>
            <a:schemeClr val="accent4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168137-4F6A-E654-CCEC-6E39845CA3AB}"/>
              </a:ext>
            </a:extLst>
          </p:cNvPr>
          <p:cNvSpPr txBox="1"/>
          <p:nvPr/>
        </p:nvSpPr>
        <p:spPr>
          <a:xfrm>
            <a:off x="4411074" y="2419331"/>
            <a:ext cx="67930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 u="sng"/>
              <a:t>ZM4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1857C4-16D3-5748-5E67-691343FF6239}"/>
              </a:ext>
            </a:extLst>
          </p:cNvPr>
          <p:cNvSpPr txBox="1"/>
          <p:nvPr/>
        </p:nvSpPr>
        <p:spPr>
          <a:xfrm>
            <a:off x="5907885" y="1248005"/>
            <a:ext cx="67930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 u="sng"/>
              <a:t>ZM5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480B31-464B-4CA6-FA1F-96218CDCB5B4}"/>
              </a:ext>
            </a:extLst>
          </p:cNvPr>
          <p:cNvSpPr txBox="1"/>
          <p:nvPr/>
        </p:nvSpPr>
        <p:spPr>
          <a:xfrm>
            <a:off x="5576047" y="2366423"/>
            <a:ext cx="67316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SQZ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DF8055-68E4-AA0C-2842-D7C74AA6E46E}"/>
              </a:ext>
            </a:extLst>
          </p:cNvPr>
          <p:cNvSpPr/>
          <p:nvPr/>
        </p:nvSpPr>
        <p:spPr>
          <a:xfrm rot="1920000">
            <a:off x="5833817" y="2302182"/>
            <a:ext cx="116979" cy="4170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03CB9A-212B-0512-0A73-F9258FE2E672}"/>
              </a:ext>
            </a:extLst>
          </p:cNvPr>
          <p:cNvSpPr txBox="1"/>
          <p:nvPr/>
        </p:nvSpPr>
        <p:spPr>
          <a:xfrm>
            <a:off x="5662078" y="2059167"/>
            <a:ext cx="45808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/>
              <a:t>BM4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3B1BD4-2A80-6ACF-04F2-1B08883C9270}"/>
              </a:ext>
            </a:extLst>
          </p:cNvPr>
          <p:cNvSpPr txBox="1"/>
          <p:nvPr/>
        </p:nvSpPr>
        <p:spPr>
          <a:xfrm>
            <a:off x="2749272" y="1678167"/>
            <a:ext cx="67930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ZM6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ECFE9F-7899-751C-851C-E9682D68683D}"/>
              </a:ext>
            </a:extLst>
          </p:cNvPr>
          <p:cNvSpPr txBox="1"/>
          <p:nvPr/>
        </p:nvSpPr>
        <p:spPr>
          <a:xfrm>
            <a:off x="1999561" y="2427876"/>
            <a:ext cx="67930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OFI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4EF85C-E8E6-3990-9651-2B3075751A80}"/>
              </a:ext>
            </a:extLst>
          </p:cNvPr>
          <p:cNvSpPr txBox="1"/>
          <p:nvPr/>
        </p:nvSpPr>
        <p:spPr>
          <a:xfrm>
            <a:off x="1931963" y="1592133"/>
            <a:ext cx="67930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SRM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64C7D4-2CF2-FBC5-41E6-DD7905A421DD}"/>
              </a:ext>
            </a:extLst>
          </p:cNvPr>
          <p:cNvSpPr txBox="1"/>
          <p:nvPr/>
        </p:nvSpPr>
        <p:spPr>
          <a:xfrm>
            <a:off x="2466591" y="5617213"/>
            <a:ext cx="67930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OM1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B240D2-959C-3C68-D589-3C102824AB99}"/>
              </a:ext>
            </a:extLst>
          </p:cNvPr>
          <p:cNvSpPr txBox="1"/>
          <p:nvPr/>
        </p:nvSpPr>
        <p:spPr>
          <a:xfrm>
            <a:off x="2128606" y="3798245"/>
            <a:ext cx="67930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OM2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60B90A-6BEB-53AC-6149-CFFE171160F8}"/>
              </a:ext>
            </a:extLst>
          </p:cNvPr>
          <p:cNvSpPr txBox="1"/>
          <p:nvPr/>
        </p:nvSpPr>
        <p:spPr>
          <a:xfrm>
            <a:off x="2300670" y="4775325"/>
            <a:ext cx="67930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OM3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ECCEC9-7989-9415-2ABA-665EA8D40FF3}"/>
              </a:ext>
            </a:extLst>
          </p:cNvPr>
          <p:cNvSpPr txBox="1"/>
          <p:nvPr/>
        </p:nvSpPr>
        <p:spPr>
          <a:xfrm>
            <a:off x="1778331" y="4572534"/>
            <a:ext cx="67930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OMC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C0AB748-D90A-D527-250A-3DE5C75F2629}"/>
              </a:ext>
            </a:extLst>
          </p:cNvPr>
          <p:cNvCxnSpPr>
            <a:cxnSpLocks/>
          </p:cNvCxnSpPr>
          <p:nvPr/>
        </p:nvCxnSpPr>
        <p:spPr>
          <a:xfrm flipH="1" flipV="1">
            <a:off x="4827189" y="2263335"/>
            <a:ext cx="1050638" cy="78306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6806C60-5767-8966-9FF9-C7D123727E4A}"/>
              </a:ext>
            </a:extLst>
          </p:cNvPr>
          <p:cNvCxnSpPr>
            <a:cxnSpLocks/>
          </p:cNvCxnSpPr>
          <p:nvPr/>
        </p:nvCxnSpPr>
        <p:spPr>
          <a:xfrm flipH="1">
            <a:off x="4818731" y="1810840"/>
            <a:ext cx="1501266" cy="442352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415D3BA-5922-FFE6-F041-44A0FB948C31}"/>
              </a:ext>
            </a:extLst>
          </p:cNvPr>
          <p:cNvCxnSpPr>
            <a:cxnSpLocks/>
          </p:cNvCxnSpPr>
          <p:nvPr/>
        </p:nvCxnSpPr>
        <p:spPr>
          <a:xfrm flipH="1">
            <a:off x="3095066" y="1810840"/>
            <a:ext cx="3224931" cy="229876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CF6EFF5-F6FC-1FB3-281D-166B66EDC7C8}"/>
              </a:ext>
            </a:extLst>
          </p:cNvPr>
          <p:cNvCxnSpPr>
            <a:cxnSpLocks/>
          </p:cNvCxnSpPr>
          <p:nvPr/>
        </p:nvCxnSpPr>
        <p:spPr>
          <a:xfrm flipV="1">
            <a:off x="2909712" y="2041669"/>
            <a:ext cx="185354" cy="986800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98F391B-258D-D4CD-E5AA-32A1B2930F47}"/>
              </a:ext>
            </a:extLst>
          </p:cNvPr>
          <p:cNvCxnSpPr>
            <a:cxnSpLocks/>
          </p:cNvCxnSpPr>
          <p:nvPr/>
        </p:nvCxnSpPr>
        <p:spPr>
          <a:xfrm flipH="1">
            <a:off x="2591570" y="3028469"/>
            <a:ext cx="318142" cy="50069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422645B-C3FF-F60E-066B-753802261BCE}"/>
              </a:ext>
            </a:extLst>
          </p:cNvPr>
          <p:cNvCxnSpPr>
            <a:cxnSpLocks/>
          </p:cNvCxnSpPr>
          <p:nvPr/>
        </p:nvCxnSpPr>
        <p:spPr>
          <a:xfrm>
            <a:off x="2450248" y="1973256"/>
            <a:ext cx="141322" cy="1105282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0BEEAE5-62DB-4E2E-0337-584D8AB45108}"/>
              </a:ext>
            </a:extLst>
          </p:cNvPr>
          <p:cNvCxnSpPr>
            <a:cxnSpLocks/>
          </p:cNvCxnSpPr>
          <p:nvPr/>
        </p:nvCxnSpPr>
        <p:spPr>
          <a:xfrm>
            <a:off x="2481624" y="1973256"/>
            <a:ext cx="387365" cy="3575241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9A38AD2-2E93-AD1C-4064-57E11E08D42E}"/>
              </a:ext>
            </a:extLst>
          </p:cNvPr>
          <p:cNvCxnSpPr>
            <a:cxnSpLocks/>
          </p:cNvCxnSpPr>
          <p:nvPr/>
        </p:nvCxnSpPr>
        <p:spPr>
          <a:xfrm>
            <a:off x="2590750" y="4145413"/>
            <a:ext cx="278239" cy="1403084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5D5EAB2-F091-5B3A-784F-4407714FEEC4}"/>
              </a:ext>
            </a:extLst>
          </p:cNvPr>
          <p:cNvCxnSpPr>
            <a:cxnSpLocks/>
          </p:cNvCxnSpPr>
          <p:nvPr/>
        </p:nvCxnSpPr>
        <p:spPr>
          <a:xfrm flipH="1">
            <a:off x="2550030" y="4145413"/>
            <a:ext cx="40720" cy="540021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FB5B63C-35A1-587E-5A0E-C02873396D34}"/>
              </a:ext>
            </a:extLst>
          </p:cNvPr>
          <p:cNvCxnSpPr>
            <a:cxnSpLocks/>
          </p:cNvCxnSpPr>
          <p:nvPr/>
        </p:nvCxnSpPr>
        <p:spPr>
          <a:xfrm>
            <a:off x="2369376" y="4618775"/>
            <a:ext cx="180654" cy="66659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2" name="Half Frame 61">
            <a:extLst>
              <a:ext uri="{FF2B5EF4-FFF2-40B4-BE49-F238E27FC236}">
                <a16:creationId xmlns:a16="http://schemas.microsoft.com/office/drawing/2014/main" id="{7C5D94E5-0691-D5B7-A723-AC5FF6B80426}"/>
              </a:ext>
            </a:extLst>
          </p:cNvPr>
          <p:cNvSpPr/>
          <p:nvPr/>
        </p:nvSpPr>
        <p:spPr>
          <a:xfrm rot="19267941">
            <a:off x="5199229" y="2268840"/>
            <a:ext cx="45719" cy="45719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Half Frame 62">
            <a:extLst>
              <a:ext uri="{FF2B5EF4-FFF2-40B4-BE49-F238E27FC236}">
                <a16:creationId xmlns:a16="http://schemas.microsoft.com/office/drawing/2014/main" id="{370A25B1-195D-F4ED-6E62-126E3E77B6BA}"/>
              </a:ext>
            </a:extLst>
          </p:cNvPr>
          <p:cNvSpPr/>
          <p:nvPr/>
        </p:nvSpPr>
        <p:spPr>
          <a:xfrm rot="7034164">
            <a:off x="5583974" y="1999384"/>
            <a:ext cx="45719" cy="45719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Half Frame 63">
            <a:extLst>
              <a:ext uri="{FF2B5EF4-FFF2-40B4-BE49-F238E27FC236}">
                <a16:creationId xmlns:a16="http://schemas.microsoft.com/office/drawing/2014/main" id="{4B05F3C1-FFB9-C64C-D959-1430F975D542}"/>
              </a:ext>
            </a:extLst>
          </p:cNvPr>
          <p:cNvSpPr/>
          <p:nvPr/>
        </p:nvSpPr>
        <p:spPr>
          <a:xfrm rot="18681457">
            <a:off x="5004446" y="1880980"/>
            <a:ext cx="45719" cy="45719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Half Frame 64">
            <a:extLst>
              <a:ext uri="{FF2B5EF4-FFF2-40B4-BE49-F238E27FC236}">
                <a16:creationId xmlns:a16="http://schemas.microsoft.com/office/drawing/2014/main" id="{427D4275-77DF-4099-6DF3-B9CBA161B567}"/>
              </a:ext>
            </a:extLst>
          </p:cNvPr>
          <p:cNvSpPr/>
          <p:nvPr/>
        </p:nvSpPr>
        <p:spPr>
          <a:xfrm rot="14268642">
            <a:off x="2933759" y="2748133"/>
            <a:ext cx="45719" cy="45719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Half Frame 65">
            <a:extLst>
              <a:ext uri="{FF2B5EF4-FFF2-40B4-BE49-F238E27FC236}">
                <a16:creationId xmlns:a16="http://schemas.microsoft.com/office/drawing/2014/main" id="{6D3358EB-D15B-6552-99AC-3C3746D6810D}"/>
              </a:ext>
            </a:extLst>
          </p:cNvPr>
          <p:cNvSpPr/>
          <p:nvPr/>
        </p:nvSpPr>
        <p:spPr>
          <a:xfrm rot="12982011">
            <a:off x="2605069" y="3303898"/>
            <a:ext cx="45719" cy="45719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Half Frame 66">
            <a:extLst>
              <a:ext uri="{FF2B5EF4-FFF2-40B4-BE49-F238E27FC236}">
                <a16:creationId xmlns:a16="http://schemas.microsoft.com/office/drawing/2014/main" id="{DF96B0AA-6CFD-0B4F-3DC3-7436202E4B8A}"/>
              </a:ext>
            </a:extLst>
          </p:cNvPr>
          <p:cNvSpPr/>
          <p:nvPr/>
        </p:nvSpPr>
        <p:spPr>
          <a:xfrm rot="2128200">
            <a:off x="2466740" y="2837712"/>
            <a:ext cx="45719" cy="45719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Half Frame 67">
            <a:extLst>
              <a:ext uri="{FF2B5EF4-FFF2-40B4-BE49-F238E27FC236}">
                <a16:creationId xmlns:a16="http://schemas.microsoft.com/office/drawing/2014/main" id="{CAC4E696-56F7-31B3-46A0-68A41BC84837}"/>
              </a:ext>
            </a:extLst>
          </p:cNvPr>
          <p:cNvSpPr/>
          <p:nvPr/>
        </p:nvSpPr>
        <p:spPr>
          <a:xfrm rot="12947583">
            <a:off x="2624204" y="2808357"/>
            <a:ext cx="45719" cy="45719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Half Frame 68">
            <a:extLst>
              <a:ext uri="{FF2B5EF4-FFF2-40B4-BE49-F238E27FC236}">
                <a16:creationId xmlns:a16="http://schemas.microsoft.com/office/drawing/2014/main" id="{0990CCE0-97D7-E5F0-5A24-DB18F5E991A7}"/>
              </a:ext>
            </a:extLst>
          </p:cNvPr>
          <p:cNvSpPr/>
          <p:nvPr/>
        </p:nvSpPr>
        <p:spPr>
          <a:xfrm rot="1825892">
            <a:off x="2630909" y="4433122"/>
            <a:ext cx="45719" cy="45719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372127-523F-2F0B-BFA4-7B5D445F94D6}"/>
              </a:ext>
            </a:extLst>
          </p:cNvPr>
          <p:cNvSpPr txBox="1"/>
          <p:nvPr/>
        </p:nvSpPr>
        <p:spPr>
          <a:xfrm>
            <a:off x="5159044" y="297836"/>
            <a:ext cx="67930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/>
              <a:t>HAM7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F52FCD-F7B0-DF7B-B1CC-5FCAE63B6A7E}"/>
              </a:ext>
            </a:extLst>
          </p:cNvPr>
          <p:cNvSpPr txBox="1"/>
          <p:nvPr/>
        </p:nvSpPr>
        <p:spPr>
          <a:xfrm>
            <a:off x="1962242" y="971536"/>
            <a:ext cx="67930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HAM5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EBF2132-7946-2862-99EE-4DE1663D282A}"/>
              </a:ext>
            </a:extLst>
          </p:cNvPr>
          <p:cNvSpPr txBox="1"/>
          <p:nvPr/>
        </p:nvSpPr>
        <p:spPr>
          <a:xfrm>
            <a:off x="2029722" y="5965902"/>
            <a:ext cx="67930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HAM6</a:t>
            </a:r>
          </a:p>
        </p:txBody>
      </p:sp>
      <p:sp>
        <p:nvSpPr>
          <p:cNvPr id="73" name="Diagonal Stripe 72">
            <a:extLst>
              <a:ext uri="{FF2B5EF4-FFF2-40B4-BE49-F238E27FC236}">
                <a16:creationId xmlns:a16="http://schemas.microsoft.com/office/drawing/2014/main" id="{8A978283-2E09-7078-2B1B-32AA4B2E768E}"/>
              </a:ext>
            </a:extLst>
          </p:cNvPr>
          <p:cNvSpPr/>
          <p:nvPr/>
        </p:nvSpPr>
        <p:spPr>
          <a:xfrm rot="2231007">
            <a:off x="2334676" y="1858668"/>
            <a:ext cx="230007" cy="222442"/>
          </a:xfrm>
          <a:prstGeom prst="diagStripe">
            <a:avLst>
              <a:gd name="adj" fmla="val 82182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33461083-A64D-CDD2-E771-DA6B0C80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686" y="252208"/>
            <a:ext cx="2844687" cy="4604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Beam Path Schematic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09D701-E660-FCAC-CF85-3552947A066C}"/>
              </a:ext>
            </a:extLst>
          </p:cNvPr>
          <p:cNvSpPr txBox="1"/>
          <p:nvPr/>
        </p:nvSpPr>
        <p:spPr>
          <a:xfrm>
            <a:off x="7339032" y="1533949"/>
            <a:ext cx="4077282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/>
              <a:t>Main goal:</a:t>
            </a:r>
          </a:p>
          <a:p>
            <a:r>
              <a:rPr lang="en-US" dirty="0"/>
              <a:t>Understand mode-mismatch at OMC with respect to ZM4 and ZM5 curvature.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Steps</a:t>
            </a:r>
            <a:r>
              <a:rPr lang="en-US" dirty="0"/>
              <a:t>:</a:t>
            </a:r>
          </a:p>
          <a:p>
            <a:pPr marL="342900" indent="-342900">
              <a:buAutoNum type="arabicPeriod"/>
            </a:pPr>
            <a:r>
              <a:rPr lang="en-US" dirty="0"/>
              <a:t>Model beam path</a:t>
            </a:r>
          </a:p>
          <a:p>
            <a:pPr marL="342900" indent="-342900">
              <a:buAutoNum type="arabicPeriod"/>
            </a:pPr>
            <a:r>
              <a:rPr lang="en-US" dirty="0"/>
              <a:t>Characterize ZM4/5 by input voltage.</a:t>
            </a:r>
          </a:p>
          <a:p>
            <a:pPr marL="342900" indent="-342900">
              <a:buAutoNum type="arabicPeriod"/>
            </a:pPr>
            <a:r>
              <a:rPr lang="en-US" dirty="0"/>
              <a:t>Collect experimental data.</a:t>
            </a:r>
          </a:p>
          <a:p>
            <a:pPr marL="342900" indent="-342900">
              <a:buAutoNum type="arabicPeriod"/>
            </a:pPr>
            <a:r>
              <a:rPr lang="en-US" dirty="0"/>
              <a:t>Fit and validate (and cross fingers!).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8FCF11-76A3-B783-E089-3C25E130819A}"/>
              </a:ext>
            </a:extLst>
          </p:cNvPr>
          <p:cNvSpPr txBox="1"/>
          <p:nvPr/>
        </p:nvSpPr>
        <p:spPr>
          <a:xfrm>
            <a:off x="4087287" y="3720016"/>
            <a:ext cx="2941042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PZT actuated curved mirrors.</a:t>
            </a:r>
          </a:p>
          <a:p>
            <a:pPr algn="ctr"/>
            <a:r>
              <a:rPr lang="en-US" sz="1600"/>
              <a:t>Change </a:t>
            </a:r>
            <a:r>
              <a:rPr lang="en-US" sz="1600" err="1"/>
              <a:t>RoC</a:t>
            </a:r>
            <a:r>
              <a:rPr lang="en-US" sz="1600"/>
              <a:t> with input voltage.</a:t>
            </a: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C1FF44D3-35BD-55E7-4D06-ACF0EF3D43AD}"/>
              </a:ext>
            </a:extLst>
          </p:cNvPr>
          <p:cNvCxnSpPr>
            <a:cxnSpLocks/>
            <a:stCxn id="3" idx="0"/>
            <a:endCxn id="24" idx="2"/>
          </p:cNvCxnSpPr>
          <p:nvPr/>
        </p:nvCxnSpPr>
        <p:spPr>
          <a:xfrm rot="16200000" flipV="1">
            <a:off x="4642425" y="2804633"/>
            <a:ext cx="1023686" cy="807080"/>
          </a:xfrm>
          <a:prstGeom prst="curved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1DB4442D-0D1E-68F5-0DEB-6494D5BD8224}"/>
              </a:ext>
            </a:extLst>
          </p:cNvPr>
          <p:cNvCxnSpPr>
            <a:cxnSpLocks/>
            <a:stCxn id="3" idx="0"/>
            <a:endCxn id="13" idx="3"/>
          </p:cNvCxnSpPr>
          <p:nvPr/>
        </p:nvCxnSpPr>
        <p:spPr>
          <a:xfrm rot="5400000" flipH="1" flipV="1">
            <a:off x="5106535" y="2393487"/>
            <a:ext cx="1777803" cy="875257"/>
          </a:xfrm>
          <a:prstGeom prst="curvedConnector3">
            <a:avLst>
              <a:gd name="adj1" fmla="val 33864"/>
            </a:avLst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DF0CA6BE-C509-6772-87C8-AF6AAD0562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354" y="155609"/>
            <a:ext cx="1057423" cy="7049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9F8C10-B5A6-26E7-502D-171EE55BC73B}"/>
              </a:ext>
            </a:extLst>
          </p:cNvPr>
          <p:cNvSpPr txBox="1"/>
          <p:nvPr/>
        </p:nvSpPr>
        <p:spPr>
          <a:xfrm>
            <a:off x="10311587" y="6319862"/>
            <a:ext cx="2097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LIGO-T2500228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FEA10-ED5D-1BCE-7C42-1FCC5D05CCED}"/>
              </a:ext>
            </a:extLst>
          </p:cNvPr>
          <p:cNvSpPr txBox="1"/>
          <p:nvPr/>
        </p:nvSpPr>
        <p:spPr>
          <a:xfrm>
            <a:off x="181121" y="6314081"/>
            <a:ext cx="47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9681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42C80-283D-D4C3-8EC4-34ECBB0F0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776" y="203637"/>
            <a:ext cx="4315521" cy="608891"/>
          </a:xfrm>
        </p:spPr>
        <p:txBody>
          <a:bodyPr>
            <a:normAutofit fontScale="90000"/>
          </a:bodyPr>
          <a:lstStyle/>
          <a:p>
            <a:r>
              <a:rPr lang="en-US" dirty="0"/>
              <a:t>Initial Beam Path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68083-D559-C973-891C-3D523C851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29" y="1055116"/>
            <a:ext cx="10134600" cy="11597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1800" dirty="0"/>
              <a:t>“a la mode” </a:t>
            </a:r>
            <a:r>
              <a:rPr lang="en-US" sz="1800" dirty="0" err="1"/>
              <a:t>Matlab</a:t>
            </a:r>
            <a:r>
              <a:rPr lang="en-US" sz="1800" dirty="0"/>
              <a:t> library upgraded to take on incidence angles. [2, 3]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1800" dirty="0"/>
              <a:t>All pertinent component information logged in T2500338.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en-US" dirty="0"/>
              <a:t>	- Distances, </a:t>
            </a:r>
            <a:r>
              <a:rPr lang="en-US" dirty="0" err="1"/>
              <a:t>RoCs</a:t>
            </a:r>
            <a:r>
              <a:rPr lang="en-US" dirty="0"/>
              <a:t>,  </a:t>
            </a:r>
            <a:r>
              <a:rPr lang="en-US" dirty="0" err="1"/>
              <a:t>AoIs</a:t>
            </a:r>
            <a:r>
              <a:rPr lang="en-US" dirty="0"/>
              <a:t>, refractive indices, seed beam, target at OMC,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D9E9BC-39C8-7E60-3F7B-BE2B3C7B78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3295"/>
          <a:stretch>
            <a:fillRect/>
          </a:stretch>
        </p:blipFill>
        <p:spPr>
          <a:xfrm>
            <a:off x="889025" y="2409381"/>
            <a:ext cx="10413949" cy="3136939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A018C1-6F39-7E76-1D44-946A2D1E40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5354" y="155609"/>
            <a:ext cx="1057423" cy="7049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07EC33-D2E1-BF69-4BB2-2E0EFD6A01BC}"/>
              </a:ext>
            </a:extLst>
          </p:cNvPr>
          <p:cNvSpPr txBox="1"/>
          <p:nvPr/>
        </p:nvSpPr>
        <p:spPr>
          <a:xfrm>
            <a:off x="10311587" y="6319862"/>
            <a:ext cx="2097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LIGO-T2500228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C945A9-9E30-EECF-BF5C-F02A1C42A356}"/>
              </a:ext>
            </a:extLst>
          </p:cNvPr>
          <p:cNvSpPr txBox="1"/>
          <p:nvPr/>
        </p:nvSpPr>
        <p:spPr>
          <a:xfrm>
            <a:off x="5192231" y="5618328"/>
            <a:ext cx="180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Beam Travel (m)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20854F-856D-54DE-9264-AED56E54EC1C}"/>
              </a:ext>
            </a:extLst>
          </p:cNvPr>
          <p:cNvSpPr txBox="1"/>
          <p:nvPr/>
        </p:nvSpPr>
        <p:spPr>
          <a:xfrm rot="16200000">
            <a:off x="-237725" y="3641652"/>
            <a:ext cx="180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Beam Width (m)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4C01F0-002B-EDBA-4AEF-12F69B0C2265}"/>
              </a:ext>
            </a:extLst>
          </p:cNvPr>
          <p:cNvSpPr/>
          <p:nvPr/>
        </p:nvSpPr>
        <p:spPr>
          <a:xfrm>
            <a:off x="6991674" y="3673784"/>
            <a:ext cx="582471" cy="5751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40120D-3598-936A-AE8D-E254CC728C03}"/>
              </a:ext>
            </a:extLst>
          </p:cNvPr>
          <p:cNvSpPr/>
          <p:nvPr/>
        </p:nvSpPr>
        <p:spPr>
          <a:xfrm>
            <a:off x="7799529" y="3698059"/>
            <a:ext cx="478623" cy="469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522E7FE-3447-EDC5-0093-C1F45E1C5160}"/>
              </a:ext>
            </a:extLst>
          </p:cNvPr>
          <p:cNvCxnSpPr>
            <a:endCxn id="11" idx="1"/>
          </p:cNvCxnSpPr>
          <p:nvPr/>
        </p:nvCxnSpPr>
        <p:spPr>
          <a:xfrm>
            <a:off x="6749592" y="3308808"/>
            <a:ext cx="327383" cy="4492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A43A44-247E-68AE-F4F2-6FEEDEBBFEBF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8038841" y="3122910"/>
            <a:ext cx="464695" cy="5751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F0055B2-AEDF-6827-BC5F-98D73D8358FF}"/>
              </a:ext>
            </a:extLst>
          </p:cNvPr>
          <p:cNvSpPr txBox="1"/>
          <p:nvPr/>
        </p:nvSpPr>
        <p:spPr>
          <a:xfrm>
            <a:off x="5808108" y="3001031"/>
            <a:ext cx="1268867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OFI (1</a:t>
            </a:r>
            <a:r>
              <a:rPr lang="en-US" sz="1400" baseline="30000" dirty="0"/>
              <a:t>st</a:t>
            </a:r>
            <a:r>
              <a:rPr lang="en-US" sz="1400" dirty="0"/>
              <a:t> pass)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CFC1EB-D26F-2EF2-EEA7-DF61ACCD6AD9}"/>
              </a:ext>
            </a:extLst>
          </p:cNvPr>
          <p:cNvSpPr txBox="1"/>
          <p:nvPr/>
        </p:nvSpPr>
        <p:spPr>
          <a:xfrm>
            <a:off x="8333798" y="2815133"/>
            <a:ext cx="1268867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OFI (2</a:t>
            </a:r>
            <a:r>
              <a:rPr lang="en-US" sz="1400" baseline="30000" dirty="0"/>
              <a:t>nd</a:t>
            </a:r>
            <a:r>
              <a:rPr lang="en-US" sz="1400" dirty="0"/>
              <a:t> pass)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28AA9-D687-5497-A90F-2534EDAD51DC}"/>
              </a:ext>
            </a:extLst>
          </p:cNvPr>
          <p:cNvSpPr txBox="1"/>
          <p:nvPr/>
        </p:nvSpPr>
        <p:spPr>
          <a:xfrm>
            <a:off x="181121" y="6314081"/>
            <a:ext cx="47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8236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2939F6-83E3-8F80-25AF-E320E319CE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354" y="155609"/>
            <a:ext cx="1057423" cy="704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BE7A4-FC9E-3585-3F22-43754B4D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18" y="405985"/>
            <a:ext cx="10134600" cy="800696"/>
          </a:xfrm>
        </p:spPr>
        <p:txBody>
          <a:bodyPr/>
          <a:lstStyle/>
          <a:p>
            <a:r>
              <a:rPr lang="en-US"/>
              <a:t>Experimental Beam Data</a:t>
            </a:r>
          </a:p>
        </p:txBody>
      </p:sp>
      <p:pic>
        <p:nvPicPr>
          <p:cNvPr id="36" name="Content Placeholder 35" descr="A machine with many wires&#10;&#10;AI-generated content may be incorrect.">
            <a:extLst>
              <a:ext uri="{FF2B5EF4-FFF2-40B4-BE49-F238E27FC236}">
                <a16:creationId xmlns:a16="http://schemas.microsoft.com/office/drawing/2014/main" id="{A714A69C-1149-8314-8507-E41571F5D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0" t="12080" r="17041"/>
          <a:stretch>
            <a:fillRect/>
          </a:stretch>
        </p:blipFill>
        <p:spPr>
          <a:xfrm rot="5400000">
            <a:off x="8519434" y="1280100"/>
            <a:ext cx="2815400" cy="2616993"/>
          </a:xfrm>
          <a:ln w="19050">
            <a:solidFill>
              <a:schemeClr val="accent1"/>
            </a:solidFill>
          </a:ln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9C766D5D-AB37-B76D-6A77-EEC761931E15}"/>
              </a:ext>
            </a:extLst>
          </p:cNvPr>
          <p:cNvSpPr/>
          <p:nvPr/>
        </p:nvSpPr>
        <p:spPr>
          <a:xfrm rot="-5400000">
            <a:off x="5709834" y="3169277"/>
            <a:ext cx="2619375" cy="2224767"/>
          </a:xfrm>
          <a:prstGeom prst="hexagon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9D3324-9BB6-8786-33BC-24E96543A10D}"/>
              </a:ext>
            </a:extLst>
          </p:cNvPr>
          <p:cNvSpPr/>
          <p:nvPr/>
        </p:nvSpPr>
        <p:spPr>
          <a:xfrm rot="4260000">
            <a:off x="6143919" y="4610984"/>
            <a:ext cx="319767" cy="13387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13128-2BFD-715A-395C-1BD31CA92E3F}"/>
              </a:ext>
            </a:extLst>
          </p:cNvPr>
          <p:cNvSpPr/>
          <p:nvPr/>
        </p:nvSpPr>
        <p:spPr>
          <a:xfrm rot="4320000">
            <a:off x="7763680" y="4116012"/>
            <a:ext cx="319767" cy="13387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785F0F5D-76BE-B23F-CA13-3285F5434928}"/>
              </a:ext>
            </a:extLst>
          </p:cNvPr>
          <p:cNvSpPr/>
          <p:nvPr/>
        </p:nvSpPr>
        <p:spPr>
          <a:xfrm>
            <a:off x="6841427" y="4670526"/>
            <a:ext cx="954218" cy="577275"/>
          </a:xfrm>
          <a:prstGeom prst="snip2DiagRect">
            <a:avLst>
              <a:gd name="adj1" fmla="val 50000"/>
              <a:gd name="adj2" fmla="val 15756"/>
            </a:avLst>
          </a:prstGeom>
          <a:solidFill>
            <a:schemeClr val="accent4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5EFAC-7D9C-7D37-D110-2FD45167584C}"/>
              </a:ext>
            </a:extLst>
          </p:cNvPr>
          <p:cNvSpPr txBox="1"/>
          <p:nvPr/>
        </p:nvSpPr>
        <p:spPr>
          <a:xfrm>
            <a:off x="5950979" y="4812126"/>
            <a:ext cx="67930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ZM4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07D2C-B0C1-19DD-5119-3EF34FF896C8}"/>
              </a:ext>
            </a:extLst>
          </p:cNvPr>
          <p:cNvSpPr txBox="1"/>
          <p:nvPr/>
        </p:nvSpPr>
        <p:spPr>
          <a:xfrm>
            <a:off x="7447790" y="3640800"/>
            <a:ext cx="67930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ZM5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E69D36-E07A-C41D-9665-DE0C70D56A5F}"/>
              </a:ext>
            </a:extLst>
          </p:cNvPr>
          <p:cNvSpPr txBox="1"/>
          <p:nvPr/>
        </p:nvSpPr>
        <p:spPr>
          <a:xfrm>
            <a:off x="7115952" y="4759218"/>
            <a:ext cx="67316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SQZ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848D28-0104-861F-9C26-A6AE501596E9}"/>
              </a:ext>
            </a:extLst>
          </p:cNvPr>
          <p:cNvSpPr/>
          <p:nvPr/>
        </p:nvSpPr>
        <p:spPr>
          <a:xfrm rot="1920000">
            <a:off x="7373722" y="4694977"/>
            <a:ext cx="116979" cy="4170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ACABD4-D00C-3951-B495-23D496833A69}"/>
              </a:ext>
            </a:extLst>
          </p:cNvPr>
          <p:cNvSpPr txBox="1"/>
          <p:nvPr/>
        </p:nvSpPr>
        <p:spPr>
          <a:xfrm>
            <a:off x="7201983" y="4451962"/>
            <a:ext cx="45808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/>
              <a:t>BM4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4AD03C-34FD-EAD3-A1A4-E2F2E22B2BF4}"/>
              </a:ext>
            </a:extLst>
          </p:cNvPr>
          <p:cNvCxnSpPr>
            <a:cxnSpLocks/>
          </p:cNvCxnSpPr>
          <p:nvPr/>
        </p:nvCxnSpPr>
        <p:spPr>
          <a:xfrm flipH="1" flipV="1">
            <a:off x="6367094" y="4656130"/>
            <a:ext cx="1050638" cy="78306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A12394-693F-F633-C597-EFC4BFBDE423}"/>
              </a:ext>
            </a:extLst>
          </p:cNvPr>
          <p:cNvCxnSpPr>
            <a:cxnSpLocks/>
          </p:cNvCxnSpPr>
          <p:nvPr/>
        </p:nvCxnSpPr>
        <p:spPr>
          <a:xfrm flipH="1">
            <a:off x="6358636" y="4203635"/>
            <a:ext cx="1501266" cy="442352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A234DA4-7D8C-04C0-F571-C31C43EF8F5E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6845369" y="4203635"/>
            <a:ext cx="1014533" cy="70759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Half Frame 15">
            <a:extLst>
              <a:ext uri="{FF2B5EF4-FFF2-40B4-BE49-F238E27FC236}">
                <a16:creationId xmlns:a16="http://schemas.microsoft.com/office/drawing/2014/main" id="{CE8F0D2C-30E5-B156-E7DF-557F88A4F7C1}"/>
              </a:ext>
            </a:extLst>
          </p:cNvPr>
          <p:cNvSpPr/>
          <p:nvPr/>
        </p:nvSpPr>
        <p:spPr>
          <a:xfrm rot="19267941">
            <a:off x="6739134" y="4661635"/>
            <a:ext cx="45719" cy="45719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C0460C0F-E82C-9AD5-C15B-71759FC6A186}"/>
              </a:ext>
            </a:extLst>
          </p:cNvPr>
          <p:cNvSpPr/>
          <p:nvPr/>
        </p:nvSpPr>
        <p:spPr>
          <a:xfrm rot="7034164">
            <a:off x="7123879" y="4392179"/>
            <a:ext cx="45719" cy="45719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>
            <a:extLst>
              <a:ext uri="{FF2B5EF4-FFF2-40B4-BE49-F238E27FC236}">
                <a16:creationId xmlns:a16="http://schemas.microsoft.com/office/drawing/2014/main" id="{D5FE290B-677A-AEB7-0242-7647D80298EB}"/>
              </a:ext>
            </a:extLst>
          </p:cNvPr>
          <p:cNvSpPr/>
          <p:nvPr/>
        </p:nvSpPr>
        <p:spPr>
          <a:xfrm rot="2488922">
            <a:off x="6834426" y="3339263"/>
            <a:ext cx="45719" cy="45719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3809D3-D82F-70AE-C5CF-EFFFDF754CD7}"/>
              </a:ext>
            </a:extLst>
          </p:cNvPr>
          <p:cNvSpPr txBox="1"/>
          <p:nvPr/>
        </p:nvSpPr>
        <p:spPr>
          <a:xfrm>
            <a:off x="6738697" y="5548777"/>
            <a:ext cx="67930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HAM7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B1C38B-BB8D-5B87-8725-09D6F97ADEDE}"/>
              </a:ext>
            </a:extLst>
          </p:cNvPr>
          <p:cNvSpPr/>
          <p:nvPr/>
        </p:nvSpPr>
        <p:spPr>
          <a:xfrm rot="3262077">
            <a:off x="6746037" y="4264852"/>
            <a:ext cx="161504" cy="4571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2149FEA-8147-5EE9-BD89-C161132F9B35}"/>
              </a:ext>
            </a:extLst>
          </p:cNvPr>
          <p:cNvCxnSpPr>
            <a:cxnSpLocks/>
            <a:stCxn id="21" idx="0"/>
          </p:cNvCxnSpPr>
          <p:nvPr/>
        </p:nvCxnSpPr>
        <p:spPr>
          <a:xfrm flipH="1">
            <a:off x="5594949" y="4274394"/>
            <a:ext cx="1250420" cy="81300"/>
          </a:xfrm>
          <a:prstGeom prst="straightConnector1">
            <a:avLst/>
          </a:prstGeom>
          <a:ln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BBCFA9C-D775-7D6C-5CFD-5680585B3FB8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6845369" y="1656112"/>
            <a:ext cx="0" cy="2618282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F3ADE9C-4265-1921-03E3-0914A7BC7CE1}"/>
              </a:ext>
            </a:extLst>
          </p:cNvPr>
          <p:cNvSpPr/>
          <p:nvPr/>
        </p:nvSpPr>
        <p:spPr>
          <a:xfrm>
            <a:off x="6658468" y="1490195"/>
            <a:ext cx="793208" cy="128848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9E808E-B70C-05D8-C68B-B21D8BCE392A}"/>
              </a:ext>
            </a:extLst>
          </p:cNvPr>
          <p:cNvSpPr txBox="1"/>
          <p:nvPr/>
        </p:nvSpPr>
        <p:spPr>
          <a:xfrm>
            <a:off x="6630287" y="1180896"/>
            <a:ext cx="849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SQZT7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E9DF43-3305-9C70-35A7-D982413243CC}"/>
              </a:ext>
            </a:extLst>
          </p:cNvPr>
          <p:cNvSpPr/>
          <p:nvPr/>
        </p:nvSpPr>
        <p:spPr>
          <a:xfrm>
            <a:off x="6764637" y="2658820"/>
            <a:ext cx="161504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3437243-459B-3049-1532-E52AFC2FF609}"/>
              </a:ext>
            </a:extLst>
          </p:cNvPr>
          <p:cNvCxnSpPr/>
          <p:nvPr/>
        </p:nvCxnSpPr>
        <p:spPr>
          <a:xfrm>
            <a:off x="7464962" y="2262425"/>
            <a:ext cx="0" cy="4192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E72FB70-5C73-E7BF-F3B5-3346D3B6D2AA}"/>
              </a:ext>
            </a:extLst>
          </p:cNvPr>
          <p:cNvCxnSpPr>
            <a:cxnSpLocks/>
          </p:cNvCxnSpPr>
          <p:nvPr/>
        </p:nvCxnSpPr>
        <p:spPr>
          <a:xfrm flipH="1">
            <a:off x="7464962" y="1180896"/>
            <a:ext cx="1153675" cy="108152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009A544-31BB-652F-C9BF-19BFDE7E212B}"/>
              </a:ext>
            </a:extLst>
          </p:cNvPr>
          <p:cNvCxnSpPr>
            <a:cxnSpLocks/>
          </p:cNvCxnSpPr>
          <p:nvPr/>
        </p:nvCxnSpPr>
        <p:spPr>
          <a:xfrm flipH="1" flipV="1">
            <a:off x="7451675" y="2681373"/>
            <a:ext cx="1166961" cy="130429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2FACD54-B20E-CFD9-FF68-D524CEAA0AD1}"/>
              </a:ext>
            </a:extLst>
          </p:cNvPr>
          <p:cNvCxnSpPr>
            <a:cxnSpLocks/>
          </p:cNvCxnSpPr>
          <p:nvPr/>
        </p:nvCxnSpPr>
        <p:spPr>
          <a:xfrm flipH="1" flipV="1">
            <a:off x="9344151" y="1988534"/>
            <a:ext cx="212442" cy="5447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84372D5-61C5-3277-2E22-37466FD8DC6B}"/>
              </a:ext>
            </a:extLst>
          </p:cNvPr>
          <p:cNvCxnSpPr>
            <a:cxnSpLocks/>
          </p:cNvCxnSpPr>
          <p:nvPr/>
        </p:nvCxnSpPr>
        <p:spPr>
          <a:xfrm flipV="1">
            <a:off x="9556593" y="2043009"/>
            <a:ext cx="0" cy="90044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594CC3E-6D33-830D-91C5-B6C549067252}"/>
              </a:ext>
            </a:extLst>
          </p:cNvPr>
          <p:cNvCxnSpPr>
            <a:cxnSpLocks/>
          </p:cNvCxnSpPr>
          <p:nvPr/>
        </p:nvCxnSpPr>
        <p:spPr>
          <a:xfrm flipH="1">
            <a:off x="9633549" y="2943453"/>
            <a:ext cx="209298" cy="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A40248F-C791-288B-67A1-AF5A268A14B6}"/>
              </a:ext>
            </a:extLst>
          </p:cNvPr>
          <p:cNvCxnSpPr>
            <a:cxnSpLocks/>
          </p:cNvCxnSpPr>
          <p:nvPr/>
        </p:nvCxnSpPr>
        <p:spPr>
          <a:xfrm flipH="1">
            <a:off x="9866405" y="2943453"/>
            <a:ext cx="252920" cy="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C7CB0D0-EF56-A80F-6F00-AA3F295C45CD}"/>
              </a:ext>
            </a:extLst>
          </p:cNvPr>
          <p:cNvCxnSpPr>
            <a:cxnSpLocks/>
          </p:cNvCxnSpPr>
          <p:nvPr/>
        </p:nvCxnSpPr>
        <p:spPr>
          <a:xfrm flipH="1">
            <a:off x="10183972" y="2943453"/>
            <a:ext cx="85371" cy="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D6BB1E4-4BE4-E865-1C99-6EB38B77A43F}"/>
              </a:ext>
            </a:extLst>
          </p:cNvPr>
          <p:cNvCxnSpPr>
            <a:cxnSpLocks/>
          </p:cNvCxnSpPr>
          <p:nvPr/>
        </p:nvCxnSpPr>
        <p:spPr>
          <a:xfrm flipH="1">
            <a:off x="9556593" y="2943453"/>
            <a:ext cx="181605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5FECAEC-A6E6-7081-9306-4EC8B189AE5F}"/>
              </a:ext>
            </a:extLst>
          </p:cNvPr>
          <p:cNvCxnSpPr>
            <a:cxnSpLocks/>
          </p:cNvCxnSpPr>
          <p:nvPr/>
        </p:nvCxnSpPr>
        <p:spPr>
          <a:xfrm flipH="1">
            <a:off x="10383997" y="2943453"/>
            <a:ext cx="144902" cy="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9B1DF07-DE07-7AA6-C58D-855692175574}"/>
              </a:ext>
            </a:extLst>
          </p:cNvPr>
          <p:cNvCxnSpPr>
            <a:cxnSpLocks/>
          </p:cNvCxnSpPr>
          <p:nvPr/>
        </p:nvCxnSpPr>
        <p:spPr>
          <a:xfrm flipH="1">
            <a:off x="10528899" y="2943453"/>
            <a:ext cx="144902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C8948EC-D654-95C9-05E4-E5BB8F41464F}"/>
              </a:ext>
            </a:extLst>
          </p:cNvPr>
          <p:cNvCxnSpPr>
            <a:cxnSpLocks/>
          </p:cNvCxnSpPr>
          <p:nvPr/>
        </p:nvCxnSpPr>
        <p:spPr>
          <a:xfrm flipH="1">
            <a:off x="10673801" y="2943453"/>
            <a:ext cx="167042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8C19127-B0CD-E882-C45A-63E792609EE1}"/>
              </a:ext>
            </a:extLst>
          </p:cNvPr>
          <p:cNvCxnSpPr>
            <a:cxnSpLocks/>
          </p:cNvCxnSpPr>
          <p:nvPr/>
        </p:nvCxnSpPr>
        <p:spPr>
          <a:xfrm flipH="1">
            <a:off x="11055155" y="2943453"/>
            <a:ext cx="1524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6B39D0B-34DD-2035-1589-F93498EB7177}"/>
              </a:ext>
            </a:extLst>
          </p:cNvPr>
          <p:cNvCxnSpPr>
            <a:cxnSpLocks/>
          </p:cNvCxnSpPr>
          <p:nvPr/>
        </p:nvCxnSpPr>
        <p:spPr>
          <a:xfrm flipH="1">
            <a:off x="10052649" y="2943453"/>
            <a:ext cx="1524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23BE9EE-A255-0386-5EC6-70A7C9172A31}"/>
              </a:ext>
            </a:extLst>
          </p:cNvPr>
          <p:cNvCxnSpPr>
            <a:cxnSpLocks/>
          </p:cNvCxnSpPr>
          <p:nvPr/>
        </p:nvCxnSpPr>
        <p:spPr>
          <a:xfrm flipH="1">
            <a:off x="10269343" y="2943453"/>
            <a:ext cx="1524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2235636-D1A3-04E2-39B0-EF59A821F755}"/>
              </a:ext>
            </a:extLst>
          </p:cNvPr>
          <p:cNvCxnSpPr>
            <a:cxnSpLocks/>
          </p:cNvCxnSpPr>
          <p:nvPr/>
        </p:nvCxnSpPr>
        <p:spPr>
          <a:xfrm flipH="1">
            <a:off x="10840843" y="2943453"/>
            <a:ext cx="214312" cy="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Left Bracket 86">
            <a:extLst>
              <a:ext uri="{FF2B5EF4-FFF2-40B4-BE49-F238E27FC236}">
                <a16:creationId xmlns:a16="http://schemas.microsoft.com/office/drawing/2014/main" id="{A418F651-A3F8-B14F-4FEE-5D8D368BD7C5}"/>
              </a:ext>
            </a:extLst>
          </p:cNvPr>
          <p:cNvSpPr/>
          <p:nvPr/>
        </p:nvSpPr>
        <p:spPr>
          <a:xfrm rot="16200000">
            <a:off x="6820498" y="2467162"/>
            <a:ext cx="45719" cy="209321"/>
          </a:xfrm>
          <a:prstGeom prst="leftBracket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Left Bracket 87">
            <a:extLst>
              <a:ext uri="{FF2B5EF4-FFF2-40B4-BE49-F238E27FC236}">
                <a16:creationId xmlns:a16="http://schemas.microsoft.com/office/drawing/2014/main" id="{9C08AF30-8582-FECB-46B3-3FFEA5DDC0D3}"/>
              </a:ext>
            </a:extLst>
          </p:cNvPr>
          <p:cNvSpPr/>
          <p:nvPr/>
        </p:nvSpPr>
        <p:spPr>
          <a:xfrm rot="5400000">
            <a:off x="6823623" y="1619487"/>
            <a:ext cx="45719" cy="209321"/>
          </a:xfrm>
          <a:prstGeom prst="leftBracket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Left Bracket 89">
            <a:extLst>
              <a:ext uri="{FF2B5EF4-FFF2-40B4-BE49-F238E27FC236}">
                <a16:creationId xmlns:a16="http://schemas.microsoft.com/office/drawing/2014/main" id="{95B584E1-A72E-441F-8F1E-A4F740892F70}"/>
              </a:ext>
            </a:extLst>
          </p:cNvPr>
          <p:cNvSpPr/>
          <p:nvPr/>
        </p:nvSpPr>
        <p:spPr>
          <a:xfrm>
            <a:off x="9771473" y="2835359"/>
            <a:ext cx="45719" cy="209321"/>
          </a:xfrm>
          <a:prstGeom prst="leftBracket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C15F6E7-C19A-AF45-AA85-9C5793E8EFF9}"/>
              </a:ext>
            </a:extLst>
          </p:cNvPr>
          <p:cNvSpPr txBox="1"/>
          <p:nvPr/>
        </p:nvSpPr>
        <p:spPr>
          <a:xfrm>
            <a:off x="5912713" y="1822673"/>
            <a:ext cx="693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/>
              <a:t>Beam scans</a:t>
            </a:r>
          </a:p>
        </p:txBody>
      </p:sp>
      <p:cxnSp>
        <p:nvCxnSpPr>
          <p:cNvPr id="116" name="Connector: Elbow 115">
            <a:extLst>
              <a:ext uri="{FF2B5EF4-FFF2-40B4-BE49-F238E27FC236}">
                <a16:creationId xmlns:a16="http://schemas.microsoft.com/office/drawing/2014/main" id="{F339F090-BBC4-2464-6C46-2E298EF8DEF4}"/>
              </a:ext>
            </a:extLst>
          </p:cNvPr>
          <p:cNvCxnSpPr>
            <a:stCxn id="92" idx="0"/>
          </p:cNvCxnSpPr>
          <p:nvPr/>
        </p:nvCxnSpPr>
        <p:spPr>
          <a:xfrm rot="5400000" flipH="1" flipV="1">
            <a:off x="6408434" y="1572639"/>
            <a:ext cx="101013" cy="399056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CBF0D445-A213-F68E-1544-A4482ECA26ED}"/>
              </a:ext>
            </a:extLst>
          </p:cNvPr>
          <p:cNvCxnSpPr>
            <a:cxnSpLocks/>
            <a:stCxn id="92" idx="2"/>
          </p:cNvCxnSpPr>
          <p:nvPr/>
        </p:nvCxnSpPr>
        <p:spPr>
          <a:xfrm rot="16200000" flipH="1">
            <a:off x="6384194" y="2282666"/>
            <a:ext cx="164374" cy="413938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73E4C79-B7BA-8955-3659-6E7597DE6E1C}"/>
                  </a:ext>
                </a:extLst>
              </p:cNvPr>
              <p:cNvSpPr txBox="1"/>
              <p:nvPr/>
            </p:nvSpPr>
            <p:spPr>
              <a:xfrm>
                <a:off x="552504" y="1181492"/>
                <a:ext cx="529486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Beam profiling performed on SQZT7</a:t>
                </a:r>
              </a:p>
              <a:p>
                <a:r>
                  <a:rPr lang="en-US" dirty="0"/>
                  <a:t>- 10 combinations of voltage/radii of ZM4 and ZM5.</a:t>
                </a:r>
              </a:p>
              <a:p>
                <a:endParaRPr lang="en-US" dirty="0"/>
              </a:p>
              <a:p>
                <a:r>
                  <a:rPr lang="en-US" b="1" dirty="0"/>
                  <a:t>Data fitted using a la mode:</a:t>
                </a:r>
              </a:p>
              <a:p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parameters extracted for each combination.</a:t>
                </a: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73E4C79-B7BA-8955-3659-6E7597DE6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04" y="1181492"/>
                <a:ext cx="5294862" cy="1477328"/>
              </a:xfrm>
              <a:prstGeom prst="rect">
                <a:avLst/>
              </a:prstGeom>
              <a:blipFill>
                <a:blip r:embed="rId4"/>
                <a:stretch>
                  <a:fillRect l="-1037" t="-2479" b="-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C44C7A9D-4A61-55DD-5D07-9645F4E4E80A}"/>
              </a:ext>
            </a:extLst>
          </p:cNvPr>
          <p:cNvCxnSpPr>
            <a:cxnSpLocks/>
          </p:cNvCxnSpPr>
          <p:nvPr/>
        </p:nvCxnSpPr>
        <p:spPr>
          <a:xfrm>
            <a:off x="1572592" y="5825503"/>
            <a:ext cx="334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3F74B63E-C36F-A9A4-B25E-AF45BE7E9796}"/>
              </a:ext>
            </a:extLst>
          </p:cNvPr>
          <p:cNvCxnSpPr>
            <a:cxnSpLocks/>
          </p:cNvCxnSpPr>
          <p:nvPr/>
        </p:nvCxnSpPr>
        <p:spPr>
          <a:xfrm flipV="1">
            <a:off x="1724992" y="3321406"/>
            <a:ext cx="0" cy="2656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231F2CC1-4290-8C17-1145-07A4007D3765}"/>
              </a:ext>
            </a:extLst>
          </p:cNvPr>
          <p:cNvSpPr txBox="1"/>
          <p:nvPr/>
        </p:nvSpPr>
        <p:spPr>
          <a:xfrm>
            <a:off x="4404052" y="5873444"/>
            <a:ext cx="1026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ZM4 (V)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10CC25E-EDD0-BCB2-735B-ED39C37F2858}"/>
              </a:ext>
            </a:extLst>
          </p:cNvPr>
          <p:cNvSpPr txBox="1"/>
          <p:nvPr/>
        </p:nvSpPr>
        <p:spPr>
          <a:xfrm>
            <a:off x="796765" y="3103480"/>
            <a:ext cx="1026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ZM5 (V)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4D58098-EE4C-836D-0245-60ABC77EDDE0}"/>
              </a:ext>
            </a:extLst>
          </p:cNvPr>
          <p:cNvSpPr txBox="1"/>
          <p:nvPr/>
        </p:nvSpPr>
        <p:spPr>
          <a:xfrm>
            <a:off x="1651523" y="5924538"/>
            <a:ext cx="152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0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AA6DEF4-8D8B-E4FB-2B39-9B77242DCF9D}"/>
              </a:ext>
            </a:extLst>
          </p:cNvPr>
          <p:cNvSpPr txBox="1"/>
          <p:nvPr/>
        </p:nvSpPr>
        <p:spPr>
          <a:xfrm>
            <a:off x="3841394" y="5919649"/>
            <a:ext cx="48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200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6F54EE8-6F5A-815A-D464-07AE19E23DCE}"/>
              </a:ext>
            </a:extLst>
          </p:cNvPr>
          <p:cNvSpPr txBox="1"/>
          <p:nvPr/>
        </p:nvSpPr>
        <p:spPr>
          <a:xfrm>
            <a:off x="1422380" y="5676235"/>
            <a:ext cx="152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0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502CC77-7EC3-CBD3-3CA3-FFC2BAAC1AE7}"/>
              </a:ext>
            </a:extLst>
          </p:cNvPr>
          <p:cNvSpPr txBox="1"/>
          <p:nvPr/>
        </p:nvSpPr>
        <p:spPr>
          <a:xfrm>
            <a:off x="1257115" y="3553921"/>
            <a:ext cx="48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200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845CE2A-F6DB-7C96-8690-72E1388885D9}"/>
              </a:ext>
            </a:extLst>
          </p:cNvPr>
          <p:cNvCxnSpPr/>
          <p:nvPr/>
        </p:nvCxnSpPr>
        <p:spPr>
          <a:xfrm>
            <a:off x="4083129" y="5776156"/>
            <a:ext cx="0" cy="97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0E294355-CBCE-D941-CBA6-C69A7AD08A96}"/>
              </a:ext>
            </a:extLst>
          </p:cNvPr>
          <p:cNvCxnSpPr>
            <a:cxnSpLocks/>
          </p:cNvCxnSpPr>
          <p:nvPr/>
        </p:nvCxnSpPr>
        <p:spPr>
          <a:xfrm flipH="1">
            <a:off x="1646895" y="3692426"/>
            <a:ext cx="147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2A454AB5-9451-894E-B48B-BD630F9992C4}"/>
              </a:ext>
            </a:extLst>
          </p:cNvPr>
          <p:cNvSpPr txBox="1"/>
          <p:nvPr/>
        </p:nvSpPr>
        <p:spPr>
          <a:xfrm>
            <a:off x="2605932" y="5904221"/>
            <a:ext cx="48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90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33C504D5-EEE7-5628-867B-E18CBC06658F}"/>
              </a:ext>
            </a:extLst>
          </p:cNvPr>
          <p:cNvSpPr txBox="1"/>
          <p:nvPr/>
        </p:nvSpPr>
        <p:spPr>
          <a:xfrm>
            <a:off x="1268035" y="4471198"/>
            <a:ext cx="48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110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8173431-934C-27FA-4EF5-CA876A9977C5}"/>
              </a:ext>
            </a:extLst>
          </p:cNvPr>
          <p:cNvCxnSpPr>
            <a:cxnSpLocks/>
          </p:cNvCxnSpPr>
          <p:nvPr/>
        </p:nvCxnSpPr>
        <p:spPr>
          <a:xfrm flipH="1">
            <a:off x="1653998" y="4609697"/>
            <a:ext cx="147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6795B1C1-34F9-365C-F5A8-3F7ED7F99458}"/>
              </a:ext>
            </a:extLst>
          </p:cNvPr>
          <p:cNvCxnSpPr>
            <a:cxnSpLocks/>
          </p:cNvCxnSpPr>
          <p:nvPr/>
        </p:nvCxnSpPr>
        <p:spPr>
          <a:xfrm flipV="1">
            <a:off x="2848122" y="5768873"/>
            <a:ext cx="0" cy="13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144">
            <a:extLst>
              <a:ext uri="{FF2B5EF4-FFF2-40B4-BE49-F238E27FC236}">
                <a16:creationId xmlns:a16="http://schemas.microsoft.com/office/drawing/2014/main" id="{E8EE4C95-0AEE-3ACF-B568-97F46FDB70AF}"/>
              </a:ext>
            </a:extLst>
          </p:cNvPr>
          <p:cNvSpPr/>
          <p:nvPr/>
        </p:nvSpPr>
        <p:spPr>
          <a:xfrm>
            <a:off x="4021046" y="5756938"/>
            <a:ext cx="124165" cy="1353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605F9944-14DF-C4A6-DCC3-24B34446F682}"/>
              </a:ext>
            </a:extLst>
          </p:cNvPr>
          <p:cNvSpPr/>
          <p:nvPr/>
        </p:nvSpPr>
        <p:spPr>
          <a:xfrm>
            <a:off x="2785584" y="5756938"/>
            <a:ext cx="124165" cy="1353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B54961D-020B-EED3-40C6-2A802CB8BA9A}"/>
              </a:ext>
            </a:extLst>
          </p:cNvPr>
          <p:cNvSpPr/>
          <p:nvPr/>
        </p:nvSpPr>
        <p:spPr>
          <a:xfrm>
            <a:off x="1658808" y="5756938"/>
            <a:ext cx="124165" cy="1353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1E779AC2-F1CC-DA81-A71B-22241CAC54A4}"/>
              </a:ext>
            </a:extLst>
          </p:cNvPr>
          <p:cNvSpPr/>
          <p:nvPr/>
        </p:nvSpPr>
        <p:spPr>
          <a:xfrm>
            <a:off x="1662909" y="4539677"/>
            <a:ext cx="124165" cy="1353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E789C43-F72A-F431-986F-7EF9A53C505E}"/>
              </a:ext>
            </a:extLst>
          </p:cNvPr>
          <p:cNvSpPr/>
          <p:nvPr/>
        </p:nvSpPr>
        <p:spPr>
          <a:xfrm>
            <a:off x="1662909" y="3624746"/>
            <a:ext cx="124165" cy="1353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2DCA9761-DD16-50B4-558D-3EC019655702}"/>
              </a:ext>
            </a:extLst>
          </p:cNvPr>
          <p:cNvSpPr/>
          <p:nvPr/>
        </p:nvSpPr>
        <p:spPr>
          <a:xfrm>
            <a:off x="4021046" y="4539677"/>
            <a:ext cx="124165" cy="1353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3540DFB4-8336-9734-9926-91C84380D797}"/>
              </a:ext>
            </a:extLst>
          </p:cNvPr>
          <p:cNvSpPr/>
          <p:nvPr/>
        </p:nvSpPr>
        <p:spPr>
          <a:xfrm>
            <a:off x="2785584" y="4539677"/>
            <a:ext cx="124165" cy="1353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DA1859F1-55A4-FE87-0BCC-CF7595BBBFEB}"/>
              </a:ext>
            </a:extLst>
          </p:cNvPr>
          <p:cNvSpPr/>
          <p:nvPr/>
        </p:nvSpPr>
        <p:spPr>
          <a:xfrm>
            <a:off x="4021501" y="3628456"/>
            <a:ext cx="124165" cy="1353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B850EC60-D6FC-9DD9-00C3-E708504EBDFC}"/>
              </a:ext>
            </a:extLst>
          </p:cNvPr>
          <p:cNvSpPr/>
          <p:nvPr/>
        </p:nvSpPr>
        <p:spPr>
          <a:xfrm>
            <a:off x="2786039" y="3628456"/>
            <a:ext cx="124165" cy="1353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E49F3355-8686-893E-D3EB-EAD1662FD925}"/>
              </a:ext>
            </a:extLst>
          </p:cNvPr>
          <p:cNvSpPr/>
          <p:nvPr/>
        </p:nvSpPr>
        <p:spPr>
          <a:xfrm>
            <a:off x="2785583" y="4051623"/>
            <a:ext cx="124165" cy="1353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9F00AE-F198-06B7-19D8-CDFEBCB95FA2}"/>
              </a:ext>
            </a:extLst>
          </p:cNvPr>
          <p:cNvSpPr txBox="1"/>
          <p:nvPr/>
        </p:nvSpPr>
        <p:spPr>
          <a:xfrm>
            <a:off x="8605412" y="6339113"/>
            <a:ext cx="3632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aLogs</a:t>
            </a:r>
            <a:r>
              <a:rPr lang="en-US" sz="1600" dirty="0"/>
              <a:t> 85917, 85775. LIGO-T2500228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EDE88A-B0D8-89DF-EF7C-85FAA01052EA}"/>
              </a:ext>
            </a:extLst>
          </p:cNvPr>
          <p:cNvSpPr txBox="1"/>
          <p:nvPr/>
        </p:nvSpPr>
        <p:spPr>
          <a:xfrm>
            <a:off x="181121" y="6314081"/>
            <a:ext cx="47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17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477FE1-BA05-13A8-C013-3B9A32FA50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354" y="155609"/>
            <a:ext cx="1057423" cy="7049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5C1143-8DA0-595C-4E83-F40FF3C75ECF}"/>
              </a:ext>
            </a:extLst>
          </p:cNvPr>
          <p:cNvSpPr txBox="1"/>
          <p:nvPr/>
        </p:nvSpPr>
        <p:spPr>
          <a:xfrm>
            <a:off x="664541" y="4530460"/>
            <a:ext cx="1026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ZM5 (V)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73A540-FD3B-5200-FBF7-9E9B1075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72" y="453773"/>
            <a:ext cx="10134600" cy="626312"/>
          </a:xfrm>
        </p:spPr>
        <p:txBody>
          <a:bodyPr/>
          <a:lstStyle/>
          <a:p>
            <a:r>
              <a:rPr lang="en-US"/>
              <a:t>q Manifold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ED8200-71ED-A33F-642E-034483AA723C}"/>
              </a:ext>
            </a:extLst>
          </p:cNvPr>
          <p:cNvSpPr txBox="1"/>
          <p:nvPr/>
        </p:nvSpPr>
        <p:spPr>
          <a:xfrm>
            <a:off x="2129097" y="5204441"/>
            <a:ext cx="1026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ZM4 (V)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DD716D4-BE8A-07A9-2419-C7B705E5E566}"/>
              </a:ext>
            </a:extLst>
          </p:cNvPr>
          <p:cNvGrpSpPr/>
          <p:nvPr/>
        </p:nvGrpSpPr>
        <p:grpSpPr>
          <a:xfrm>
            <a:off x="1257115" y="3321406"/>
            <a:ext cx="3660121" cy="2880131"/>
            <a:chOff x="1257115" y="3321406"/>
            <a:chExt cx="3660121" cy="2880131"/>
          </a:xfrm>
          <a:scene3d>
            <a:camera prst="isometricOffAxis2Top"/>
            <a:lightRig rig="threePt" dir="t"/>
          </a:scene3d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8DD10D2-BE2D-68A8-0C89-F7023412752A}"/>
                </a:ext>
              </a:extLst>
            </p:cNvPr>
            <p:cNvCxnSpPr>
              <a:cxnSpLocks/>
            </p:cNvCxnSpPr>
            <p:nvPr/>
          </p:nvCxnSpPr>
          <p:spPr>
            <a:xfrm>
              <a:off x="1572592" y="5825503"/>
              <a:ext cx="33446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8F6AAC5-DFFF-D3E0-EA1F-3D86E33149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4992" y="3321406"/>
              <a:ext cx="0" cy="2656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662B64-E6EE-4B17-DDC8-D8236919F4B6}"/>
                </a:ext>
              </a:extLst>
            </p:cNvPr>
            <p:cNvSpPr txBox="1"/>
            <p:nvPr/>
          </p:nvSpPr>
          <p:spPr>
            <a:xfrm>
              <a:off x="1651523" y="5924538"/>
              <a:ext cx="1529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76CFF8-989A-7681-25BA-61086823C777}"/>
                </a:ext>
              </a:extLst>
            </p:cNvPr>
            <p:cNvSpPr txBox="1"/>
            <p:nvPr/>
          </p:nvSpPr>
          <p:spPr>
            <a:xfrm>
              <a:off x="3841394" y="5919649"/>
              <a:ext cx="483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200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63B272-7EC7-F8B4-1F8C-838140A2B351}"/>
                </a:ext>
              </a:extLst>
            </p:cNvPr>
            <p:cNvSpPr txBox="1"/>
            <p:nvPr/>
          </p:nvSpPr>
          <p:spPr>
            <a:xfrm>
              <a:off x="1422380" y="5676235"/>
              <a:ext cx="1529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8B6F9D-CE1A-FC30-EB17-B1213770B469}"/>
                </a:ext>
              </a:extLst>
            </p:cNvPr>
            <p:cNvSpPr txBox="1"/>
            <p:nvPr/>
          </p:nvSpPr>
          <p:spPr>
            <a:xfrm>
              <a:off x="1257115" y="3553921"/>
              <a:ext cx="483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200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9A51558-94EA-8347-643A-7BCE66563886}"/>
                </a:ext>
              </a:extLst>
            </p:cNvPr>
            <p:cNvCxnSpPr/>
            <p:nvPr/>
          </p:nvCxnSpPr>
          <p:spPr>
            <a:xfrm>
              <a:off x="4083129" y="5776156"/>
              <a:ext cx="0" cy="97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A6FAE6-D28F-34C0-6670-0A18A40EF1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6895" y="3692426"/>
              <a:ext cx="1479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40CDAF-0D0B-4A6D-6DD2-0FB169AC800D}"/>
                </a:ext>
              </a:extLst>
            </p:cNvPr>
            <p:cNvSpPr txBox="1"/>
            <p:nvPr/>
          </p:nvSpPr>
          <p:spPr>
            <a:xfrm>
              <a:off x="2605932" y="5904221"/>
              <a:ext cx="483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90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5E1555-4B5B-D8AB-3B25-68ACADB44EB5}"/>
                </a:ext>
              </a:extLst>
            </p:cNvPr>
            <p:cNvSpPr txBox="1"/>
            <p:nvPr/>
          </p:nvSpPr>
          <p:spPr>
            <a:xfrm>
              <a:off x="1268035" y="4471198"/>
              <a:ext cx="483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110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CF5A5ED-8563-185C-13EB-DD83BDC9BC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3998" y="4609697"/>
              <a:ext cx="1479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742AB2-8824-2AB8-F443-CD1FA0C1E5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8122" y="5768873"/>
              <a:ext cx="0" cy="1353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56FBE33-DCB3-B6AF-4F99-D352131D96F6}"/>
                </a:ext>
              </a:extLst>
            </p:cNvPr>
            <p:cNvSpPr/>
            <p:nvPr/>
          </p:nvSpPr>
          <p:spPr>
            <a:xfrm>
              <a:off x="4021046" y="5756938"/>
              <a:ext cx="124165" cy="13534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7FA9370-02CF-BE40-17B9-C6933B552257}"/>
                </a:ext>
              </a:extLst>
            </p:cNvPr>
            <p:cNvSpPr/>
            <p:nvPr/>
          </p:nvSpPr>
          <p:spPr>
            <a:xfrm>
              <a:off x="2785584" y="5756938"/>
              <a:ext cx="124165" cy="13534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D8CF086-6375-40AE-9860-2A2002BE6592}"/>
                </a:ext>
              </a:extLst>
            </p:cNvPr>
            <p:cNvSpPr/>
            <p:nvPr/>
          </p:nvSpPr>
          <p:spPr>
            <a:xfrm>
              <a:off x="1658808" y="5756938"/>
              <a:ext cx="124165" cy="13534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B0D97EA-5736-98CD-95B8-DE81A6027199}"/>
                </a:ext>
              </a:extLst>
            </p:cNvPr>
            <p:cNvSpPr/>
            <p:nvPr/>
          </p:nvSpPr>
          <p:spPr>
            <a:xfrm>
              <a:off x="1662909" y="4539677"/>
              <a:ext cx="124165" cy="13534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6C361AD-5643-2E7F-11B1-61C1C16E695A}"/>
                </a:ext>
              </a:extLst>
            </p:cNvPr>
            <p:cNvSpPr/>
            <p:nvPr/>
          </p:nvSpPr>
          <p:spPr>
            <a:xfrm>
              <a:off x="1662909" y="3624746"/>
              <a:ext cx="124165" cy="13534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02CD53E-FFD5-ED47-4131-EF196B5D3B78}"/>
                </a:ext>
              </a:extLst>
            </p:cNvPr>
            <p:cNvSpPr/>
            <p:nvPr/>
          </p:nvSpPr>
          <p:spPr>
            <a:xfrm>
              <a:off x="4021046" y="4539677"/>
              <a:ext cx="124165" cy="13534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D3AC2C6-DBBE-1A0B-19EF-4FE847D0AC89}"/>
                </a:ext>
              </a:extLst>
            </p:cNvPr>
            <p:cNvSpPr/>
            <p:nvPr/>
          </p:nvSpPr>
          <p:spPr>
            <a:xfrm>
              <a:off x="2785584" y="4539677"/>
              <a:ext cx="124165" cy="13534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38FD948-B129-3E55-F5C1-B136A66B18AF}"/>
                </a:ext>
              </a:extLst>
            </p:cNvPr>
            <p:cNvSpPr/>
            <p:nvPr/>
          </p:nvSpPr>
          <p:spPr>
            <a:xfrm>
              <a:off x="4021501" y="3628456"/>
              <a:ext cx="124165" cy="13534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A2634BD-9C37-20D7-A2E4-91DE67721D58}"/>
                </a:ext>
              </a:extLst>
            </p:cNvPr>
            <p:cNvSpPr/>
            <p:nvPr/>
          </p:nvSpPr>
          <p:spPr>
            <a:xfrm>
              <a:off x="2786039" y="3628456"/>
              <a:ext cx="124165" cy="13534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D16D6B2-964A-4848-2FEF-FD22496F6831}"/>
                </a:ext>
              </a:extLst>
            </p:cNvPr>
            <p:cNvSpPr/>
            <p:nvPr/>
          </p:nvSpPr>
          <p:spPr>
            <a:xfrm>
              <a:off x="2785583" y="4051623"/>
              <a:ext cx="124165" cy="13534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CBEAAC2C-B56F-E882-AEEA-713115CF8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227" y="2161998"/>
            <a:ext cx="4896275" cy="33969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0E22937-8FF5-0DBC-31FF-E51347B8BE9E}"/>
              </a:ext>
            </a:extLst>
          </p:cNvPr>
          <p:cNvCxnSpPr/>
          <p:nvPr/>
        </p:nvCxnSpPr>
        <p:spPr>
          <a:xfrm flipV="1">
            <a:off x="1389527" y="3062146"/>
            <a:ext cx="0" cy="1812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E46B20D-B4D3-AEC8-DAC9-4B8D5BCDD931}"/>
              </a:ext>
            </a:extLst>
          </p:cNvPr>
          <p:cNvCxnSpPr>
            <a:cxnSpLocks/>
          </p:cNvCxnSpPr>
          <p:nvPr/>
        </p:nvCxnSpPr>
        <p:spPr>
          <a:xfrm flipV="1">
            <a:off x="1925208" y="3241466"/>
            <a:ext cx="0" cy="1289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CAD400D-6EB8-A31F-F2E7-7F26815D5B21}"/>
              </a:ext>
            </a:extLst>
          </p:cNvPr>
          <p:cNvCxnSpPr>
            <a:cxnSpLocks/>
          </p:cNvCxnSpPr>
          <p:nvPr/>
        </p:nvCxnSpPr>
        <p:spPr>
          <a:xfrm flipV="1">
            <a:off x="2334481" y="2847234"/>
            <a:ext cx="0" cy="1422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84A0C63-387B-AA38-127A-AD23C0764E08}"/>
              </a:ext>
            </a:extLst>
          </p:cNvPr>
          <p:cNvCxnSpPr>
            <a:cxnSpLocks/>
          </p:cNvCxnSpPr>
          <p:nvPr/>
        </p:nvCxnSpPr>
        <p:spPr>
          <a:xfrm flipV="1">
            <a:off x="2404749" y="3321406"/>
            <a:ext cx="0" cy="1706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0792E3E-59BF-4B43-73B9-66CF2DEBA376}"/>
              </a:ext>
            </a:extLst>
          </p:cNvPr>
          <p:cNvCxnSpPr>
            <a:cxnSpLocks/>
          </p:cNvCxnSpPr>
          <p:nvPr/>
        </p:nvCxnSpPr>
        <p:spPr>
          <a:xfrm flipV="1">
            <a:off x="3515353" y="3498812"/>
            <a:ext cx="0" cy="1698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68811FC-EBDF-0EFA-E15C-15138F3095D5}"/>
              </a:ext>
            </a:extLst>
          </p:cNvPr>
          <p:cNvCxnSpPr>
            <a:cxnSpLocks/>
          </p:cNvCxnSpPr>
          <p:nvPr/>
        </p:nvCxnSpPr>
        <p:spPr>
          <a:xfrm flipV="1">
            <a:off x="4049480" y="3968333"/>
            <a:ext cx="0" cy="889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8AF943C-A4AE-B1A7-D22E-BDA53E602446}"/>
              </a:ext>
            </a:extLst>
          </p:cNvPr>
          <p:cNvCxnSpPr>
            <a:cxnSpLocks/>
          </p:cNvCxnSpPr>
          <p:nvPr/>
        </p:nvCxnSpPr>
        <p:spPr>
          <a:xfrm flipV="1">
            <a:off x="4453751" y="4269479"/>
            <a:ext cx="0" cy="326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AFCC0FA-3BEF-EA14-5C6A-F8F2FE20768D}"/>
              </a:ext>
            </a:extLst>
          </p:cNvPr>
          <p:cNvCxnSpPr>
            <a:cxnSpLocks/>
          </p:cNvCxnSpPr>
          <p:nvPr/>
        </p:nvCxnSpPr>
        <p:spPr>
          <a:xfrm flipH="1" flipV="1">
            <a:off x="2925225" y="3830920"/>
            <a:ext cx="11898" cy="849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18F35DE-63D2-C1D2-51ED-7FCDFD35E88E}"/>
              </a:ext>
            </a:extLst>
          </p:cNvPr>
          <p:cNvCxnSpPr>
            <a:cxnSpLocks/>
          </p:cNvCxnSpPr>
          <p:nvPr/>
        </p:nvCxnSpPr>
        <p:spPr>
          <a:xfrm flipH="1" flipV="1">
            <a:off x="3142789" y="3830920"/>
            <a:ext cx="12676" cy="714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09BD268-BE72-3345-F17C-62AC741B2F0D}"/>
              </a:ext>
            </a:extLst>
          </p:cNvPr>
          <p:cNvCxnSpPr>
            <a:cxnSpLocks/>
          </p:cNvCxnSpPr>
          <p:nvPr/>
        </p:nvCxnSpPr>
        <p:spPr>
          <a:xfrm flipH="1" flipV="1">
            <a:off x="3329495" y="3568413"/>
            <a:ext cx="11898" cy="849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FF65323-34FC-5F25-AF7B-CBC22512EEEC}"/>
              </a:ext>
            </a:extLst>
          </p:cNvPr>
          <p:cNvCxnSpPr/>
          <p:nvPr/>
        </p:nvCxnSpPr>
        <p:spPr>
          <a:xfrm>
            <a:off x="1389527" y="3062146"/>
            <a:ext cx="2125826" cy="436666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C375C5C-7CD0-6254-5718-309DC01998E3}"/>
              </a:ext>
            </a:extLst>
          </p:cNvPr>
          <p:cNvSpPr/>
          <p:nvPr/>
        </p:nvSpPr>
        <p:spPr>
          <a:xfrm>
            <a:off x="3508625" y="3498351"/>
            <a:ext cx="955496" cy="765424"/>
          </a:xfrm>
          <a:custGeom>
            <a:avLst/>
            <a:gdLst>
              <a:gd name="connsiteX0" fmla="*/ 0 w 955496"/>
              <a:gd name="connsiteY0" fmla="*/ 0 h 765424"/>
              <a:gd name="connsiteX1" fmla="*/ 539393 w 955496"/>
              <a:gd name="connsiteY1" fmla="*/ 457200 h 765424"/>
              <a:gd name="connsiteX2" fmla="*/ 955496 w 955496"/>
              <a:gd name="connsiteY2" fmla="*/ 765424 h 76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5496" h="765424">
                <a:moveTo>
                  <a:pt x="0" y="0"/>
                </a:moveTo>
                <a:cubicBezTo>
                  <a:pt x="190072" y="164814"/>
                  <a:pt x="380144" y="329629"/>
                  <a:pt x="539393" y="457200"/>
                </a:cubicBezTo>
                <a:cubicBezTo>
                  <a:pt x="698642" y="584771"/>
                  <a:pt x="863029" y="712341"/>
                  <a:pt x="955496" y="765424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4690841E-EDE1-FC01-7DFE-CE332FFDB182}"/>
              </a:ext>
            </a:extLst>
          </p:cNvPr>
          <p:cNvSpPr/>
          <p:nvPr/>
        </p:nvSpPr>
        <p:spPr>
          <a:xfrm>
            <a:off x="2337371" y="2825393"/>
            <a:ext cx="2116476" cy="1433245"/>
          </a:xfrm>
          <a:custGeom>
            <a:avLst/>
            <a:gdLst>
              <a:gd name="connsiteX0" fmla="*/ 2116476 w 2116476"/>
              <a:gd name="connsiteY0" fmla="*/ 1433245 h 1433245"/>
              <a:gd name="connsiteX1" fmla="*/ 996593 w 2116476"/>
              <a:gd name="connsiteY1" fmla="*/ 750014 h 1433245"/>
              <a:gd name="connsiteX2" fmla="*/ 0 w 2116476"/>
              <a:gd name="connsiteY2" fmla="*/ 0 h 143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6476" h="1433245">
                <a:moveTo>
                  <a:pt x="2116476" y="1433245"/>
                </a:moveTo>
                <a:cubicBezTo>
                  <a:pt x="1732907" y="1211066"/>
                  <a:pt x="1349339" y="988888"/>
                  <a:pt x="996593" y="750014"/>
                </a:cubicBezTo>
                <a:cubicBezTo>
                  <a:pt x="643847" y="511140"/>
                  <a:pt x="196921" y="142982"/>
                  <a:pt x="0" y="0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DB46FCA-CF80-BB44-A04C-7C8F771A6AE2}"/>
              </a:ext>
            </a:extLst>
          </p:cNvPr>
          <p:cNvSpPr/>
          <p:nvPr/>
        </p:nvSpPr>
        <p:spPr>
          <a:xfrm>
            <a:off x="1394847" y="2831024"/>
            <a:ext cx="929899" cy="382367"/>
          </a:xfrm>
          <a:custGeom>
            <a:avLst/>
            <a:gdLst>
              <a:gd name="connsiteX0" fmla="*/ 0 w 929899"/>
              <a:gd name="connsiteY0" fmla="*/ 242807 h 382367"/>
              <a:gd name="connsiteX1" fmla="*/ 532109 w 929899"/>
              <a:gd name="connsiteY1" fmla="*/ 371959 h 382367"/>
              <a:gd name="connsiteX2" fmla="*/ 929899 w 929899"/>
              <a:gd name="connsiteY2" fmla="*/ 0 h 38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9899" h="382367">
                <a:moveTo>
                  <a:pt x="0" y="242807"/>
                </a:moveTo>
                <a:cubicBezTo>
                  <a:pt x="188563" y="327617"/>
                  <a:pt x="377126" y="412427"/>
                  <a:pt x="532109" y="371959"/>
                </a:cubicBezTo>
                <a:cubicBezTo>
                  <a:pt x="687092" y="331491"/>
                  <a:pt x="846380" y="96434"/>
                  <a:pt x="929899" y="0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ABC867D-664C-5FC6-2BA8-16D747A37D62}"/>
              </a:ext>
            </a:extLst>
          </p:cNvPr>
          <p:cNvSpPr/>
          <p:nvPr/>
        </p:nvSpPr>
        <p:spPr>
          <a:xfrm>
            <a:off x="1921790" y="3208149"/>
            <a:ext cx="2128434" cy="759417"/>
          </a:xfrm>
          <a:custGeom>
            <a:avLst/>
            <a:gdLst>
              <a:gd name="connsiteX0" fmla="*/ 0 w 2128434"/>
              <a:gd name="connsiteY0" fmla="*/ 0 h 759417"/>
              <a:gd name="connsiteX1" fmla="*/ 997057 w 2128434"/>
              <a:gd name="connsiteY1" fmla="*/ 583770 h 759417"/>
              <a:gd name="connsiteX2" fmla="*/ 2128434 w 2128434"/>
              <a:gd name="connsiteY2" fmla="*/ 759417 h 75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8434" h="759417">
                <a:moveTo>
                  <a:pt x="0" y="0"/>
                </a:moveTo>
                <a:cubicBezTo>
                  <a:pt x="321159" y="228600"/>
                  <a:pt x="642318" y="457201"/>
                  <a:pt x="997057" y="583770"/>
                </a:cubicBezTo>
                <a:cubicBezTo>
                  <a:pt x="1351796" y="710339"/>
                  <a:pt x="1740115" y="734878"/>
                  <a:pt x="2128434" y="759417"/>
                </a:cubicBez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A0D06F7F-A039-D1FC-A18B-F4E41480DACC}"/>
              </a:ext>
            </a:extLst>
          </p:cNvPr>
          <p:cNvSpPr/>
          <p:nvPr/>
        </p:nvSpPr>
        <p:spPr>
          <a:xfrm>
            <a:off x="2395105" y="3267941"/>
            <a:ext cx="924790" cy="545797"/>
          </a:xfrm>
          <a:custGeom>
            <a:avLst/>
            <a:gdLst>
              <a:gd name="connsiteX0" fmla="*/ 0 w 924790"/>
              <a:gd name="connsiteY0" fmla="*/ 0 h 545797"/>
              <a:gd name="connsiteX1" fmla="*/ 529936 w 924790"/>
              <a:gd name="connsiteY1" fmla="*/ 535132 h 545797"/>
              <a:gd name="connsiteX2" fmla="*/ 924790 w 924790"/>
              <a:gd name="connsiteY2" fmla="*/ 311727 h 54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790" h="545797">
                <a:moveTo>
                  <a:pt x="0" y="0"/>
                </a:moveTo>
                <a:cubicBezTo>
                  <a:pt x="187902" y="241589"/>
                  <a:pt x="375804" y="483178"/>
                  <a:pt x="529936" y="535132"/>
                </a:cubicBezTo>
                <a:cubicBezTo>
                  <a:pt x="684068" y="587087"/>
                  <a:pt x="790574" y="439016"/>
                  <a:pt x="924790" y="311727"/>
                </a:cubicBez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A374F605-FE69-E4D3-78F0-7D9D671D1FDA}"/>
              </a:ext>
            </a:extLst>
          </p:cNvPr>
          <p:cNvSpPr/>
          <p:nvPr/>
        </p:nvSpPr>
        <p:spPr>
          <a:xfrm>
            <a:off x="4943654" y="3670962"/>
            <a:ext cx="740076" cy="2769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6D01475-992D-E7DE-9951-5852CF12A22B}"/>
              </a:ext>
            </a:extLst>
          </p:cNvPr>
          <p:cNvSpPr txBox="1"/>
          <p:nvPr/>
        </p:nvSpPr>
        <p:spPr>
          <a:xfrm>
            <a:off x="730672" y="1156233"/>
            <a:ext cx="4849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Recipe:</a:t>
            </a:r>
          </a:p>
          <a:p>
            <a:r>
              <a:rPr lang="en-US"/>
              <a:t>1. Take q parameter at voltage combination.</a:t>
            </a:r>
          </a:p>
          <a:p>
            <a:r>
              <a:rPr lang="en-US"/>
              <a:t>2. Plot real part on z-axis and imaginary in color.</a:t>
            </a:r>
          </a:p>
          <a:p>
            <a:r>
              <a:rPr lang="en-US"/>
              <a:t>3. Interpolate (linear, polynomial, etc.)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ECF9301-8018-B20B-5078-E98131B63B40}"/>
              </a:ext>
            </a:extLst>
          </p:cNvPr>
          <p:cNvSpPr txBox="1"/>
          <p:nvPr/>
        </p:nvSpPr>
        <p:spPr>
          <a:xfrm>
            <a:off x="2239158" y="5756938"/>
            <a:ext cx="6863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Allows us to understand the beam post-ZM4/5 by voltage input alone!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5E87C8A-2452-E483-5DCF-C886F3458750}"/>
              </a:ext>
            </a:extLst>
          </p:cNvPr>
          <p:cNvSpPr txBox="1"/>
          <p:nvPr/>
        </p:nvSpPr>
        <p:spPr>
          <a:xfrm>
            <a:off x="6862431" y="1766913"/>
            <a:ext cx="25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 Manifold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B7873-49CB-5898-2846-C7A1E880EEA6}"/>
              </a:ext>
            </a:extLst>
          </p:cNvPr>
          <p:cNvSpPr txBox="1"/>
          <p:nvPr/>
        </p:nvSpPr>
        <p:spPr>
          <a:xfrm>
            <a:off x="9276477" y="6329487"/>
            <a:ext cx="3093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aLog</a:t>
            </a:r>
            <a:r>
              <a:rPr lang="en-US" sz="1600" dirty="0"/>
              <a:t> 86365. LIGO-T2500228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F2F229-9BBB-9828-59FA-0795ACA05295}"/>
              </a:ext>
            </a:extLst>
          </p:cNvPr>
          <p:cNvSpPr txBox="1"/>
          <p:nvPr/>
        </p:nvSpPr>
        <p:spPr>
          <a:xfrm>
            <a:off x="181121" y="6314081"/>
            <a:ext cx="47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85D4FA-B59D-28CE-2193-21267AABA759}"/>
              </a:ext>
            </a:extLst>
          </p:cNvPr>
          <p:cNvSpPr txBox="1"/>
          <p:nvPr/>
        </p:nvSpPr>
        <p:spPr>
          <a:xfrm>
            <a:off x="6389442" y="5232946"/>
            <a:ext cx="1179183" cy="307777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ZM4 (V)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853210-C525-6394-DA00-C9B0D1F6C605}"/>
              </a:ext>
            </a:extLst>
          </p:cNvPr>
          <p:cNvSpPr txBox="1"/>
          <p:nvPr/>
        </p:nvSpPr>
        <p:spPr>
          <a:xfrm>
            <a:off x="8782129" y="5217787"/>
            <a:ext cx="861744" cy="307777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ZM5 (V)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8091CF-C920-9FB5-063D-DD8C3956F471}"/>
              </a:ext>
            </a:extLst>
          </p:cNvPr>
          <p:cNvSpPr txBox="1"/>
          <p:nvPr/>
        </p:nvSpPr>
        <p:spPr>
          <a:xfrm rot="16200000">
            <a:off x="5540651" y="3655425"/>
            <a:ext cx="861744" cy="338554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Re(q)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A012C79-83D3-19C8-A3B2-E42C6265834F}"/>
              </a:ext>
            </a:extLst>
          </p:cNvPr>
          <p:cNvSpPr/>
          <p:nvPr/>
        </p:nvSpPr>
        <p:spPr>
          <a:xfrm rot="5400000">
            <a:off x="10090757" y="3673496"/>
            <a:ext cx="1014635" cy="13796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Im</a:t>
            </a:r>
            <a:r>
              <a:rPr lang="en-US" sz="1600" dirty="0">
                <a:solidFill>
                  <a:schemeClr val="tx1"/>
                </a:solidFill>
              </a:rPr>
              <a:t>(q)</a:t>
            </a:r>
          </a:p>
        </p:txBody>
      </p:sp>
    </p:spTree>
    <p:extLst>
      <p:ext uri="{BB962C8B-B14F-4D97-AF65-F5344CB8AC3E}">
        <p14:creationId xmlns:p14="http://schemas.microsoft.com/office/powerpoint/2010/main" val="392601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/>
      <p:bldP spid="68" grpId="0"/>
      <p:bldP spid="31" grpId="0" animBg="1"/>
      <p:bldP spid="36" grpId="0" animBg="1"/>
      <p:bldP spid="37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BC242C-5804-3138-2727-2DC57C1A1F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37126" y="855156"/>
                <a:ext cx="10134600" cy="636814"/>
              </a:xfrm>
            </p:spPr>
            <p:txBody>
              <a:bodyPr/>
              <a:lstStyle/>
              <a:p>
                <a:r>
                  <a:rPr lang="en-US" b="0" dirty="0"/>
                  <a:t>Forward: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Manifold and Optimization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BC242C-5804-3138-2727-2DC57C1A1F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37126" y="855156"/>
                <a:ext cx="10134600" cy="636814"/>
              </a:xfrm>
              <a:blipFill>
                <a:blip r:embed="rId2"/>
                <a:stretch>
                  <a:fillRect l="-1564" t="-285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8DA0C4-0650-C2C7-2B59-056BB3321C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5366" y="1775769"/>
                <a:ext cx="5978474" cy="38352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Recipe: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r>
                  <a:rPr lang="en-US" dirty="0"/>
                  <a:t>Propagate q manifold through beam path to OMC.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r>
                  <a:rPr lang="en-US" dirty="0"/>
                  <a:t>Set target q parameter.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r>
                  <a:rPr lang="en-US" dirty="0"/>
                  <a:t>Apply mode-match formula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𝑚𝑎𝑛𝑖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𝑡𝑎𝑟𝑔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[1]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measures the curvature misalignment.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8DA0C4-0650-C2C7-2B59-056BB3321C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5366" y="1775769"/>
                <a:ext cx="5978474" cy="3835244"/>
              </a:xfrm>
              <a:blipFill>
                <a:blip r:embed="rId3"/>
                <a:stretch>
                  <a:fillRect l="-1121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AD4A41-437A-9692-193D-FFC5289AB366}"/>
                  </a:ext>
                </a:extLst>
              </p:cNvPr>
              <p:cNvSpPr txBox="1"/>
              <p:nvPr/>
            </p:nvSpPr>
            <p:spPr>
              <a:xfrm>
                <a:off x="810687" y="3455467"/>
                <a:ext cx="4298100" cy="632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∫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∫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∫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AD4A41-437A-9692-193D-FFC5289AB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87" y="3455467"/>
                <a:ext cx="4298100" cy="6328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BEFFBF1-913A-769A-4FF0-2A10D5588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257" y="2402408"/>
            <a:ext cx="4643056" cy="33718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3668F2-DC80-0409-3E6B-3927144307B8}"/>
              </a:ext>
            </a:extLst>
          </p:cNvPr>
          <p:cNvSpPr txBox="1"/>
          <p:nvPr/>
        </p:nvSpPr>
        <p:spPr>
          <a:xfrm>
            <a:off x="8376089" y="968732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(To OMC)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D4B503-4C1A-9EE2-DFB9-35B9CF4E2CD9}"/>
              </a:ext>
            </a:extLst>
          </p:cNvPr>
          <p:cNvSpPr txBox="1"/>
          <p:nvPr/>
        </p:nvSpPr>
        <p:spPr>
          <a:xfrm>
            <a:off x="6338852" y="5800690"/>
            <a:ext cx="544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can now just extract maxima from this structure!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88C7908-A0BE-6E72-6E25-B317E9AD65BC}"/>
              </a:ext>
            </a:extLst>
          </p:cNvPr>
          <p:cNvSpPr/>
          <p:nvPr/>
        </p:nvSpPr>
        <p:spPr>
          <a:xfrm>
            <a:off x="5598776" y="3633402"/>
            <a:ext cx="740076" cy="2769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99D54-F590-59B7-3A8A-B4F76DD02281}"/>
              </a:ext>
            </a:extLst>
          </p:cNvPr>
          <p:cNvGrpSpPr/>
          <p:nvPr/>
        </p:nvGrpSpPr>
        <p:grpSpPr>
          <a:xfrm>
            <a:off x="9913439" y="220150"/>
            <a:ext cx="1867279" cy="2028451"/>
            <a:chOff x="8724521" y="-72138"/>
            <a:chExt cx="1867279" cy="2028451"/>
          </a:xfrm>
        </p:grpSpPr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B13E9D80-D3C3-AB2F-A117-A52518335BE9}"/>
                </a:ext>
              </a:extLst>
            </p:cNvPr>
            <p:cNvSpPr/>
            <p:nvPr/>
          </p:nvSpPr>
          <p:spPr>
            <a:xfrm rot="16200000">
              <a:off x="8916128" y="32578"/>
              <a:ext cx="1780387" cy="1570956"/>
            </a:xfrm>
            <a:prstGeom prst="hexagon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4F87713-1216-0093-4947-9CE29F60189E}"/>
                </a:ext>
              </a:extLst>
            </p:cNvPr>
            <p:cNvSpPr/>
            <p:nvPr/>
          </p:nvSpPr>
          <p:spPr>
            <a:xfrm rot="4260000">
              <a:off x="9192265" y="1040128"/>
              <a:ext cx="217345" cy="9453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491BB34-472B-E0FA-B4D2-E5F8F9352DB9}"/>
                </a:ext>
              </a:extLst>
            </p:cNvPr>
            <p:cNvSpPr/>
            <p:nvPr/>
          </p:nvSpPr>
          <p:spPr>
            <a:xfrm rot="4320000">
              <a:off x="10336013" y="703696"/>
              <a:ext cx="217345" cy="9453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: Diagonal Corners Snipped 71">
              <a:extLst>
                <a:ext uri="{FF2B5EF4-FFF2-40B4-BE49-F238E27FC236}">
                  <a16:creationId xmlns:a16="http://schemas.microsoft.com/office/drawing/2014/main" id="{4BEE1E47-EF11-D27C-A6DF-CEC30D798A40}"/>
                </a:ext>
              </a:extLst>
            </p:cNvPr>
            <p:cNvSpPr/>
            <p:nvPr/>
          </p:nvSpPr>
          <p:spPr>
            <a:xfrm>
              <a:off x="9680566" y="1082367"/>
              <a:ext cx="673794" cy="392373"/>
            </a:xfrm>
            <a:prstGeom prst="snip2DiagRect">
              <a:avLst>
                <a:gd name="adj1" fmla="val 50000"/>
                <a:gd name="adj2" fmla="val 15756"/>
              </a:avLst>
            </a:prstGeom>
            <a:solidFill>
              <a:schemeClr val="accent4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659915D-3AF1-4200-531B-BBD2D8DAC44F}"/>
                </a:ext>
              </a:extLst>
            </p:cNvPr>
            <p:cNvSpPr txBox="1"/>
            <p:nvPr/>
          </p:nvSpPr>
          <p:spPr>
            <a:xfrm>
              <a:off x="9051801" y="1178613"/>
              <a:ext cx="479674" cy="2154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ZM4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71FF4F2-2A20-AF57-C443-E1D7CD508279}"/>
                </a:ext>
              </a:extLst>
            </p:cNvPr>
            <p:cNvSpPr txBox="1"/>
            <p:nvPr/>
          </p:nvSpPr>
          <p:spPr>
            <a:xfrm>
              <a:off x="10108732" y="431450"/>
              <a:ext cx="479674" cy="2154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ZM5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2C5348C-3E7D-3B0A-716C-AC05A07214B9}"/>
                </a:ext>
              </a:extLst>
            </p:cNvPr>
            <p:cNvSpPr txBox="1"/>
            <p:nvPr/>
          </p:nvSpPr>
          <p:spPr>
            <a:xfrm>
              <a:off x="9874414" y="1142651"/>
              <a:ext cx="475334" cy="2154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SQZ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AB2B6D0-0837-3FF7-FDD8-0119F0EA910D}"/>
                </a:ext>
              </a:extLst>
            </p:cNvPr>
            <p:cNvSpPr/>
            <p:nvPr/>
          </p:nvSpPr>
          <p:spPr>
            <a:xfrm rot="1920000">
              <a:off x="10056431" y="1098987"/>
              <a:ext cx="82601" cy="2834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16EEEB7-5D03-C107-876C-EE6B15E0B115}"/>
                </a:ext>
              </a:extLst>
            </p:cNvPr>
            <p:cNvSpPr txBox="1"/>
            <p:nvPr/>
          </p:nvSpPr>
          <p:spPr>
            <a:xfrm>
              <a:off x="9913390" y="912038"/>
              <a:ext cx="430988" cy="2154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BM4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D11E1F72-1EAF-68FE-6E5A-E16C390262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45629" y="1072582"/>
              <a:ext cx="741878" cy="53225"/>
            </a:xfrm>
            <a:prstGeom prst="straightConnector1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23FDD4F-1B02-1A3E-406B-A1667963FA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39657" y="765022"/>
              <a:ext cx="1060076" cy="300666"/>
            </a:xfrm>
            <a:prstGeom prst="straightConnector1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88ACADB-F36C-90FA-3743-9824576434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83349" y="765022"/>
              <a:ext cx="716383" cy="48095"/>
            </a:xfrm>
            <a:prstGeom prst="straightConnector1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Half Frame 80">
              <a:extLst>
                <a:ext uri="{FF2B5EF4-FFF2-40B4-BE49-F238E27FC236}">
                  <a16:creationId xmlns:a16="http://schemas.microsoft.com/office/drawing/2014/main" id="{C172D1F0-6BC6-9AFB-D79C-4541BDD68004}"/>
                </a:ext>
              </a:extLst>
            </p:cNvPr>
            <p:cNvSpPr/>
            <p:nvPr/>
          </p:nvSpPr>
          <p:spPr>
            <a:xfrm rot="19267941">
              <a:off x="9608335" y="1076324"/>
              <a:ext cx="32283" cy="31075"/>
            </a:xfrm>
            <a:prstGeom prst="halfFram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Half Frame 81">
              <a:extLst>
                <a:ext uri="{FF2B5EF4-FFF2-40B4-BE49-F238E27FC236}">
                  <a16:creationId xmlns:a16="http://schemas.microsoft.com/office/drawing/2014/main" id="{F6BA3575-530B-670A-282F-3EC7F53E80C9}"/>
                </a:ext>
              </a:extLst>
            </p:cNvPr>
            <p:cNvSpPr/>
            <p:nvPr/>
          </p:nvSpPr>
          <p:spPr>
            <a:xfrm rot="7034164">
              <a:off x="9880615" y="892571"/>
              <a:ext cx="31075" cy="32283"/>
            </a:xfrm>
            <a:prstGeom prst="halfFram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2A7DC4C-5A0C-5509-B5C8-9358FB259572}"/>
                </a:ext>
              </a:extLst>
            </p:cNvPr>
            <p:cNvSpPr txBox="1"/>
            <p:nvPr/>
          </p:nvSpPr>
          <p:spPr>
            <a:xfrm>
              <a:off x="9499166" y="1679314"/>
              <a:ext cx="629988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HAM7</a:t>
              </a: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77280FB8-A5DD-A0E3-CF18-46CA6E214A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00401" y="813117"/>
              <a:ext cx="882948" cy="5526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915BEE2-0EC3-28A7-A6FD-6DD91045B6A5}"/>
                </a:ext>
              </a:extLst>
            </p:cNvPr>
            <p:cNvSpPr/>
            <p:nvPr/>
          </p:nvSpPr>
          <p:spPr>
            <a:xfrm>
              <a:off x="9602158" y="724569"/>
              <a:ext cx="157071" cy="1709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30519AF7-188B-A2B4-83D4-A69B75392E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24521" y="813117"/>
              <a:ext cx="956045" cy="58208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FFE4452-86C2-4D9D-9401-F9A41A095C2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5354" y="155609"/>
            <a:ext cx="1057423" cy="7049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57DF17-2E6F-4D04-048F-33ECD3D2211B}"/>
              </a:ext>
            </a:extLst>
          </p:cNvPr>
          <p:cNvSpPr txBox="1"/>
          <p:nvPr/>
        </p:nvSpPr>
        <p:spPr>
          <a:xfrm>
            <a:off x="10311587" y="6319862"/>
            <a:ext cx="2097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LIGO-T2500228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08A850-B16F-9E10-63C3-001AC1ED3F78}"/>
              </a:ext>
            </a:extLst>
          </p:cNvPr>
          <p:cNvSpPr txBox="1"/>
          <p:nvPr/>
        </p:nvSpPr>
        <p:spPr>
          <a:xfrm>
            <a:off x="181121" y="6314081"/>
            <a:ext cx="47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6500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90F20F-2666-3515-966A-360B1F2F7D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354" y="155609"/>
            <a:ext cx="1057423" cy="704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40CD3C-F341-178F-86B2-1626D6D08A7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2777" y="0"/>
                <a:ext cx="3623310" cy="70494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800" dirty="0"/>
                  <a:t> Manifold Accuracy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40CD3C-F341-178F-86B2-1626D6D08A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2777" y="0"/>
                <a:ext cx="3623310" cy="704948"/>
              </a:xfrm>
              <a:blipFill>
                <a:blip r:embed="rId3"/>
                <a:stretch>
                  <a:fillRect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532BD0B-D54E-7FCD-28FA-3AA0CB2389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191" t="4948" r="853"/>
          <a:stretch>
            <a:fillRect/>
          </a:stretch>
        </p:blipFill>
        <p:spPr>
          <a:xfrm>
            <a:off x="831747" y="1680550"/>
            <a:ext cx="4842388" cy="3675415"/>
          </a:xfrm>
          <a:prstGeom prst="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2B920D-0043-B1C4-F920-300A53F8B5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27" t="3075" r="52320" b="3447"/>
          <a:stretch>
            <a:fillRect/>
          </a:stretch>
        </p:blipFill>
        <p:spPr>
          <a:xfrm>
            <a:off x="6361688" y="1680550"/>
            <a:ext cx="4998565" cy="3675416"/>
          </a:xfrm>
          <a:prstGeom prst="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D83D5B-CAA9-259F-3983-B9B52B5739B9}"/>
              </a:ext>
            </a:extLst>
          </p:cNvPr>
          <p:cNvSpPr txBox="1"/>
          <p:nvPr/>
        </p:nvSpPr>
        <p:spPr>
          <a:xfrm>
            <a:off x="9235441" y="6319862"/>
            <a:ext cx="317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aLog</a:t>
            </a:r>
            <a:r>
              <a:rPr lang="en-US" sz="1600" dirty="0"/>
              <a:t> 86485; LIGO-T2500228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6E1FB-6BF7-85F2-A187-32A1192191B1}"/>
              </a:ext>
            </a:extLst>
          </p:cNvPr>
          <p:cNvSpPr txBox="1"/>
          <p:nvPr/>
        </p:nvSpPr>
        <p:spPr>
          <a:xfrm>
            <a:off x="953507" y="4808118"/>
            <a:ext cx="118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ZM5 (V)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A9BF1D-1D41-9943-DD44-2C9415F8A6CD}"/>
              </a:ext>
            </a:extLst>
          </p:cNvPr>
          <p:cNvSpPr txBox="1"/>
          <p:nvPr/>
        </p:nvSpPr>
        <p:spPr>
          <a:xfrm>
            <a:off x="4233040" y="4871993"/>
            <a:ext cx="118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ZM4 (V)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EF648E-56B5-A7B0-C7A3-9855B2334A3D}"/>
              </a:ext>
            </a:extLst>
          </p:cNvPr>
          <p:cNvSpPr txBox="1"/>
          <p:nvPr/>
        </p:nvSpPr>
        <p:spPr>
          <a:xfrm>
            <a:off x="6578557" y="4871993"/>
            <a:ext cx="118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ZM5 (V)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8598C7-A2CD-163E-8F0F-458756969355}"/>
              </a:ext>
            </a:extLst>
          </p:cNvPr>
          <p:cNvSpPr txBox="1"/>
          <p:nvPr/>
        </p:nvSpPr>
        <p:spPr>
          <a:xfrm>
            <a:off x="10052400" y="4935868"/>
            <a:ext cx="118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ZM4 (V)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A15FF0-7799-4AB4-3FAE-3FEC599FDDD4}"/>
              </a:ext>
            </a:extLst>
          </p:cNvPr>
          <p:cNvSpPr txBox="1"/>
          <p:nvPr/>
        </p:nvSpPr>
        <p:spPr>
          <a:xfrm rot="16200000">
            <a:off x="-563351" y="2856905"/>
            <a:ext cx="210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Mode-match (%)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AC3610-30DC-BDCB-5ED9-978A395897B4}"/>
              </a:ext>
            </a:extLst>
          </p:cNvPr>
          <p:cNvSpPr txBox="1"/>
          <p:nvPr/>
        </p:nvSpPr>
        <p:spPr>
          <a:xfrm>
            <a:off x="1931336" y="1196578"/>
            <a:ext cx="264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Simulated mode-match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83D12D-33A4-DB54-8FE7-BA4377410688}"/>
              </a:ext>
            </a:extLst>
          </p:cNvPr>
          <p:cNvSpPr txBox="1"/>
          <p:nvPr/>
        </p:nvSpPr>
        <p:spPr>
          <a:xfrm>
            <a:off x="7299804" y="1260452"/>
            <a:ext cx="312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Experimental mode-match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EBFED9-84AA-0324-A171-1C0BA1C588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238" t="5937" r="238"/>
          <a:stretch>
            <a:fillRect/>
          </a:stretch>
        </p:blipFill>
        <p:spPr>
          <a:xfrm>
            <a:off x="3745579" y="1680550"/>
            <a:ext cx="5232218" cy="3739291"/>
          </a:xfrm>
          <a:prstGeom prst="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0ECD8F-A27B-2014-CEE4-D812520DC5ED}"/>
              </a:ext>
            </a:extLst>
          </p:cNvPr>
          <p:cNvSpPr txBox="1"/>
          <p:nvPr/>
        </p:nvSpPr>
        <p:spPr>
          <a:xfrm>
            <a:off x="4800522" y="1276926"/>
            <a:ext cx="312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Plotted together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D8024E-5104-7E41-89E0-04500FCB260E}"/>
              </a:ext>
            </a:extLst>
          </p:cNvPr>
          <p:cNvSpPr txBox="1"/>
          <p:nvPr/>
        </p:nvSpPr>
        <p:spPr>
          <a:xfrm>
            <a:off x="181121" y="6314081"/>
            <a:ext cx="47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EFC3E9-99F6-EB6B-2C4F-8CCA83BD43A5}"/>
              </a:ext>
            </a:extLst>
          </p:cNvPr>
          <p:cNvSpPr txBox="1"/>
          <p:nvPr/>
        </p:nvSpPr>
        <p:spPr>
          <a:xfrm>
            <a:off x="831747" y="704948"/>
            <a:ext cx="623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OMC beam scans give us experimental mode-match values.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E0DF68-899C-79A3-C3EE-C357AB188246}"/>
              </a:ext>
            </a:extLst>
          </p:cNvPr>
          <p:cNvSpPr/>
          <p:nvPr/>
        </p:nvSpPr>
        <p:spPr>
          <a:xfrm>
            <a:off x="6259343" y="2509339"/>
            <a:ext cx="279627" cy="1828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6EA46D9-C56C-BCD4-FFDB-AE7E7A590A2E}"/>
              </a:ext>
            </a:extLst>
          </p:cNvPr>
          <p:cNvCxnSpPr>
            <a:cxnSpLocks/>
            <a:stCxn id="24" idx="1"/>
            <a:endCxn id="21" idx="7"/>
          </p:cNvCxnSpPr>
          <p:nvPr/>
        </p:nvCxnSpPr>
        <p:spPr>
          <a:xfrm flipH="1">
            <a:off x="6498020" y="1321482"/>
            <a:ext cx="1308008" cy="12146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2C9FF33-D429-D5E2-021A-7939E77F39AB}"/>
              </a:ext>
            </a:extLst>
          </p:cNvPr>
          <p:cNvSpPr txBox="1"/>
          <p:nvPr/>
        </p:nvSpPr>
        <p:spPr>
          <a:xfrm>
            <a:off x="7806028" y="1136816"/>
            <a:ext cx="261610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Current nominal settings</a:t>
            </a:r>
          </a:p>
        </p:txBody>
      </p:sp>
    </p:spTree>
    <p:extLst>
      <p:ext uri="{BB962C8B-B14F-4D97-AF65-F5344CB8AC3E}">
        <p14:creationId xmlns:p14="http://schemas.microsoft.com/office/powerpoint/2010/main" val="352235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2" grpId="1"/>
      <p:bldP spid="13" grpId="0"/>
      <p:bldP spid="13" grpId="1"/>
      <p:bldP spid="14" grpId="0"/>
      <p:bldP spid="15" grpId="0"/>
      <p:bldP spid="16" grpId="0"/>
      <p:bldP spid="16" grpId="1"/>
      <p:bldP spid="18" grpId="0"/>
      <p:bldP spid="21" grpId="0" animBg="1"/>
      <p:bldP spid="24" grpId="0" animBg="1"/>
    </p:bldLst>
  </p:timing>
</p:sld>
</file>

<file path=ppt/theme/theme1.xml><?xml version="1.0" encoding="utf-8"?>
<a:theme xmlns:a="http://schemas.openxmlformats.org/drawingml/2006/main" name="AdornVTI">
  <a:themeElements>
    <a:clrScheme name="GC1">
      <a:dk1>
        <a:sysClr val="windowText" lastClr="000000"/>
      </a:dk1>
      <a:lt1>
        <a:sysClr val="window" lastClr="FFFFFF"/>
      </a:lt1>
      <a:dk2>
        <a:srgbClr val="2C2830"/>
      </a:dk2>
      <a:lt2>
        <a:srgbClr val="E0DCE1"/>
      </a:lt2>
      <a:accent1>
        <a:srgbClr val="908193"/>
      </a:accent1>
      <a:accent2>
        <a:srgbClr val="A08889"/>
      </a:accent2>
      <a:accent3>
        <a:srgbClr val="B48C7E"/>
      </a:accent3>
      <a:accent4>
        <a:srgbClr val="809C9B"/>
      </a:accent4>
      <a:accent5>
        <a:srgbClr val="899F91"/>
      </a:accent5>
      <a:accent6>
        <a:srgbClr val="728274"/>
      </a:accent6>
      <a:hlink>
        <a:srgbClr val="837585"/>
      </a:hlink>
      <a:folHlink>
        <a:srgbClr val="677E83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1161</TotalTime>
  <Words>833</Words>
  <Application>Microsoft Office PowerPoint</Application>
  <PresentationFormat>Widescreen</PresentationFormat>
  <Paragraphs>192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Bell MT</vt:lpstr>
      <vt:lpstr>Bembo</vt:lpstr>
      <vt:lpstr>Cambria</vt:lpstr>
      <vt:lpstr>Cambria Math</vt:lpstr>
      <vt:lpstr>Times New Roman</vt:lpstr>
      <vt:lpstr>AdornVTI</vt:lpstr>
      <vt:lpstr>Mode-Match optimization: From SQZ to OMC</vt:lpstr>
      <vt:lpstr>Preliminaries</vt:lpstr>
      <vt:lpstr>PowerPoint Presentation</vt:lpstr>
      <vt:lpstr>PowerPoint Presentation</vt:lpstr>
      <vt:lpstr>Initial Beam Path Modeling</vt:lpstr>
      <vt:lpstr>Experimental Beam Data</vt:lpstr>
      <vt:lpstr>q Manifold</vt:lpstr>
      <vt:lpstr>Forward: η Manifold and Optimization</vt:lpstr>
      <vt:lpstr>η Manifold Accuracy</vt:lpstr>
      <vt:lpstr>PowerPoint Presentation</vt:lpstr>
      <vt:lpstr>Data Gallery: How good is our RoC estimation?</vt:lpstr>
      <vt:lpstr>Conclusions</vt:lpstr>
      <vt:lpstr>References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 Schrader</dc:creator>
  <cp:lastModifiedBy>Schrader, Leendert A.</cp:lastModifiedBy>
  <cp:revision>2</cp:revision>
  <dcterms:created xsi:type="dcterms:W3CDTF">2025-08-15T16:29:28Z</dcterms:created>
  <dcterms:modified xsi:type="dcterms:W3CDTF">2025-08-22T21:08:14Z</dcterms:modified>
</cp:coreProperties>
</file>