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Anaheim"/>
      <p:regular r:id="rId23"/>
      <p:bold r:id="rId24"/>
    </p:embeddedFont>
    <p:embeddedFont>
      <p:font typeface="Bebas Neue"/>
      <p:regular r:id="rId25"/>
    </p:embeddedFont>
    <p:embeddedFont>
      <p:font typeface="Urbanist"/>
      <p:regular r:id="rId26"/>
      <p:bold r:id="rId27"/>
      <p:italic r:id="rId28"/>
      <p:boldItalic r:id="rId29"/>
    </p:embeddedFont>
    <p:embeddedFont>
      <p:font typeface="Albert Sans SemiBold"/>
      <p:regular r:id="rId30"/>
      <p:bold r:id="rId31"/>
      <p:italic r:id="rId32"/>
      <p:boldItalic r:id="rId33"/>
    </p:embeddedFont>
    <p:embeddedFont>
      <p:font typeface="Kaisei HarunoUmi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Anaheim-bold.fntdata"/><Relationship Id="rId23" Type="http://schemas.openxmlformats.org/officeDocument/2006/relationships/font" Target="fonts/Anaheim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Urbanist-regular.fntdata"/><Relationship Id="rId25" Type="http://schemas.openxmlformats.org/officeDocument/2006/relationships/font" Target="fonts/BebasNeue-regular.fntdata"/><Relationship Id="rId28" Type="http://schemas.openxmlformats.org/officeDocument/2006/relationships/font" Target="fonts/Urbanist-italic.fntdata"/><Relationship Id="rId27" Type="http://schemas.openxmlformats.org/officeDocument/2006/relationships/font" Target="fonts/Urbanist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Urbanist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AlbertSansSemiBold-bold.fntdata"/><Relationship Id="rId30" Type="http://schemas.openxmlformats.org/officeDocument/2006/relationships/font" Target="fonts/AlbertSansSemiBold-regular.fntdata"/><Relationship Id="rId11" Type="http://schemas.openxmlformats.org/officeDocument/2006/relationships/slide" Target="slides/slide7.xml"/><Relationship Id="rId33" Type="http://schemas.openxmlformats.org/officeDocument/2006/relationships/font" Target="fonts/AlbertSansSemiBold-boldItalic.fntdata"/><Relationship Id="rId10" Type="http://schemas.openxmlformats.org/officeDocument/2006/relationships/slide" Target="slides/slide6.xml"/><Relationship Id="rId32" Type="http://schemas.openxmlformats.org/officeDocument/2006/relationships/font" Target="fonts/AlbertSansSemiBold-italic.fntdata"/><Relationship Id="rId13" Type="http://schemas.openxmlformats.org/officeDocument/2006/relationships/slide" Target="slides/slide9.xml"/><Relationship Id="rId35" Type="http://schemas.openxmlformats.org/officeDocument/2006/relationships/font" Target="fonts/KaiseiHarunoUmi-bold.fntdata"/><Relationship Id="rId12" Type="http://schemas.openxmlformats.org/officeDocument/2006/relationships/slide" Target="slides/slide8.xml"/><Relationship Id="rId34" Type="http://schemas.openxmlformats.org/officeDocument/2006/relationships/font" Target="fonts/KaiseiHarunoUmi-regular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753726c99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753726c99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ace4822bfd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ace4822bfd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753726c998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753726c998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753726c998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753726c998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753726c998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753726c998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add76fca5a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add76fca5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753726c998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753726c998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7b5431eb5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7b5431eb5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76a4789ff2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76a4789ff2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431007ba2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431007ba2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431007ba2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431007ba2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ac8b8cf036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ac8b8cf036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6a4789ff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76a4789ff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c8b8cf036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c8b8cf036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76a4789ff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76a4789ff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ac8b8cf036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ac8b8cf036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ac8b8cf036_0_1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ac8b8cf036_0_1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367000" y="333150"/>
            <a:ext cx="8409900" cy="4477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 rot="5400000">
            <a:off x="8623950" y="4648675"/>
            <a:ext cx="314625" cy="319125"/>
          </a:xfrm>
          <a:prstGeom prst="flowChartDecision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>
            <a:off x="8623938" y="168550"/>
            <a:ext cx="314625" cy="319125"/>
          </a:xfrm>
          <a:prstGeom prst="flowChartDecision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437975" y="417160"/>
            <a:ext cx="466500" cy="460200"/>
            <a:chOff x="447472" y="418975"/>
            <a:chExt cx="466500" cy="4602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450348" y="418975"/>
              <a:ext cx="0" cy="460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47472" y="418975"/>
              <a:ext cx="466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2106700" y="1145850"/>
            <a:ext cx="6030300" cy="194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06700" y="3481650"/>
            <a:ext cx="6030300" cy="5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>
            <a:off x="-5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1"/>
          <p:cNvSpPr/>
          <p:nvPr/>
        </p:nvSpPr>
        <p:spPr>
          <a:xfrm>
            <a:off x="367000" y="333150"/>
            <a:ext cx="8409900" cy="4477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1"/>
          <p:cNvSpPr txBox="1"/>
          <p:nvPr>
            <p:ph hasCustomPrompt="1" type="title"/>
          </p:nvPr>
        </p:nvSpPr>
        <p:spPr>
          <a:xfrm>
            <a:off x="1284000" y="1799475"/>
            <a:ext cx="6576000" cy="104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700"/>
              <a:buFont typeface="Kaisei HarunoUmi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700"/>
              <a:buNone/>
              <a:defRPr sz="97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700"/>
              <a:buNone/>
              <a:defRPr sz="97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700"/>
              <a:buNone/>
              <a:defRPr sz="97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700"/>
              <a:buNone/>
              <a:defRPr sz="97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700"/>
              <a:buNone/>
              <a:defRPr sz="97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700"/>
              <a:buNone/>
              <a:defRPr sz="97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700"/>
              <a:buNone/>
              <a:defRPr sz="97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700"/>
              <a:buNone/>
              <a:defRPr sz="97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11"/>
          <p:cNvSpPr txBox="1"/>
          <p:nvPr>
            <p:ph idx="1" type="subTitle"/>
          </p:nvPr>
        </p:nvSpPr>
        <p:spPr>
          <a:xfrm>
            <a:off x="1284000" y="2846925"/>
            <a:ext cx="6576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 sz="16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108" name="Google Shape;108;p11"/>
          <p:cNvGrpSpPr/>
          <p:nvPr/>
        </p:nvGrpSpPr>
        <p:grpSpPr>
          <a:xfrm>
            <a:off x="437975" y="417160"/>
            <a:ext cx="466500" cy="460200"/>
            <a:chOff x="447472" y="418975"/>
            <a:chExt cx="466500" cy="460200"/>
          </a:xfrm>
        </p:grpSpPr>
        <p:cxnSp>
          <p:nvCxnSpPr>
            <p:cNvPr id="109" name="Google Shape;109;p11"/>
            <p:cNvCxnSpPr/>
            <p:nvPr/>
          </p:nvCxnSpPr>
          <p:spPr>
            <a:xfrm>
              <a:off x="450348" y="418975"/>
              <a:ext cx="0" cy="460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0" name="Google Shape;110;p11"/>
            <p:cNvCxnSpPr/>
            <p:nvPr/>
          </p:nvCxnSpPr>
          <p:spPr>
            <a:xfrm>
              <a:off x="447472" y="418975"/>
              <a:ext cx="466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11" name="Google Shape;111;p11"/>
          <p:cNvGrpSpPr/>
          <p:nvPr/>
        </p:nvGrpSpPr>
        <p:grpSpPr>
          <a:xfrm rot="10800000">
            <a:off x="8227039" y="4287045"/>
            <a:ext cx="466500" cy="460200"/>
            <a:chOff x="447472" y="418975"/>
            <a:chExt cx="466500" cy="460200"/>
          </a:xfrm>
        </p:grpSpPr>
        <p:cxnSp>
          <p:nvCxnSpPr>
            <p:cNvPr id="112" name="Google Shape;112;p11"/>
            <p:cNvCxnSpPr/>
            <p:nvPr/>
          </p:nvCxnSpPr>
          <p:spPr>
            <a:xfrm>
              <a:off x="450348" y="418975"/>
              <a:ext cx="0" cy="460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" name="Google Shape;113;p11"/>
            <p:cNvCxnSpPr/>
            <p:nvPr/>
          </p:nvCxnSpPr>
          <p:spPr>
            <a:xfrm>
              <a:off x="447472" y="418975"/>
              <a:ext cx="466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14" name="Google Shape;114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bg>
      <p:bgPr>
        <a:solidFill>
          <a:schemeClr val="dk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3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 flipH="1">
            <a:off x="-5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3"/>
          <p:cNvSpPr/>
          <p:nvPr/>
        </p:nvSpPr>
        <p:spPr>
          <a:xfrm>
            <a:off x="367000" y="333150"/>
            <a:ext cx="8409900" cy="4477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3"/>
          <p:cNvSpPr txBox="1"/>
          <p:nvPr>
            <p:ph type="title"/>
          </p:nvPr>
        </p:nvSpPr>
        <p:spPr>
          <a:xfrm>
            <a:off x="938250" y="448249"/>
            <a:ext cx="7267500" cy="5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Kaisei HarunoUm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Font typeface="Kaisei HarunoUmi"/>
              <a:buNone/>
              <a:defRPr sz="3400">
                <a:latin typeface="Kaisei HarunoUmi"/>
                <a:ea typeface="Kaisei HarunoUmi"/>
                <a:cs typeface="Kaisei HarunoUmi"/>
                <a:sym typeface="Kaisei HarunoUm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Font typeface="Kaisei HarunoUmi"/>
              <a:buNone/>
              <a:defRPr sz="3400">
                <a:latin typeface="Kaisei HarunoUmi"/>
                <a:ea typeface="Kaisei HarunoUmi"/>
                <a:cs typeface="Kaisei HarunoUmi"/>
                <a:sym typeface="Kaisei HarunoUm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Font typeface="Kaisei HarunoUmi"/>
              <a:buNone/>
              <a:defRPr sz="3400">
                <a:latin typeface="Kaisei HarunoUmi"/>
                <a:ea typeface="Kaisei HarunoUmi"/>
                <a:cs typeface="Kaisei HarunoUmi"/>
                <a:sym typeface="Kaisei HarunoUm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Font typeface="Kaisei HarunoUmi"/>
              <a:buNone/>
              <a:defRPr sz="3400">
                <a:latin typeface="Kaisei HarunoUmi"/>
                <a:ea typeface="Kaisei HarunoUmi"/>
                <a:cs typeface="Kaisei HarunoUmi"/>
                <a:sym typeface="Kaisei HarunoUm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Font typeface="Kaisei HarunoUmi"/>
              <a:buNone/>
              <a:defRPr sz="3400">
                <a:latin typeface="Kaisei HarunoUmi"/>
                <a:ea typeface="Kaisei HarunoUmi"/>
                <a:cs typeface="Kaisei HarunoUmi"/>
                <a:sym typeface="Kaisei HarunoUm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Font typeface="Kaisei HarunoUmi"/>
              <a:buNone/>
              <a:defRPr sz="3400">
                <a:latin typeface="Kaisei HarunoUmi"/>
                <a:ea typeface="Kaisei HarunoUmi"/>
                <a:cs typeface="Kaisei HarunoUmi"/>
                <a:sym typeface="Kaisei HarunoUm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Font typeface="Kaisei HarunoUmi"/>
              <a:buNone/>
              <a:defRPr sz="3400">
                <a:latin typeface="Kaisei HarunoUmi"/>
                <a:ea typeface="Kaisei HarunoUmi"/>
                <a:cs typeface="Kaisei HarunoUmi"/>
                <a:sym typeface="Kaisei HarunoUm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Font typeface="Kaisei HarunoUmi"/>
              <a:buNone/>
              <a:defRPr sz="3400">
                <a:latin typeface="Kaisei HarunoUmi"/>
                <a:ea typeface="Kaisei HarunoUmi"/>
                <a:cs typeface="Kaisei HarunoUmi"/>
                <a:sym typeface="Kaisei HarunoUmi"/>
              </a:defRPr>
            </a:lvl9pPr>
          </a:lstStyle>
          <a:p/>
        </p:txBody>
      </p:sp>
      <p:grpSp>
        <p:nvGrpSpPr>
          <p:cNvPr id="121" name="Google Shape;121;p13"/>
          <p:cNvGrpSpPr/>
          <p:nvPr/>
        </p:nvGrpSpPr>
        <p:grpSpPr>
          <a:xfrm rot="10800000">
            <a:off x="8234200" y="4273960"/>
            <a:ext cx="466500" cy="460200"/>
            <a:chOff x="447472" y="418975"/>
            <a:chExt cx="466500" cy="460200"/>
          </a:xfrm>
        </p:grpSpPr>
        <p:cxnSp>
          <p:nvCxnSpPr>
            <p:cNvPr id="122" name="Google Shape;122;p13"/>
            <p:cNvCxnSpPr/>
            <p:nvPr/>
          </p:nvCxnSpPr>
          <p:spPr>
            <a:xfrm>
              <a:off x="450348" y="418975"/>
              <a:ext cx="0" cy="460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3" name="Google Shape;123;p13"/>
            <p:cNvCxnSpPr/>
            <p:nvPr/>
          </p:nvCxnSpPr>
          <p:spPr>
            <a:xfrm>
              <a:off x="447472" y="418975"/>
              <a:ext cx="466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24" name="Google Shape;124;p13"/>
          <p:cNvSpPr/>
          <p:nvPr/>
        </p:nvSpPr>
        <p:spPr>
          <a:xfrm rot="5400000">
            <a:off x="210976" y="4648675"/>
            <a:ext cx="314625" cy="319125"/>
          </a:xfrm>
          <a:prstGeom prst="flowChartDecision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3"/>
          <p:cNvSpPr/>
          <p:nvPr/>
        </p:nvSpPr>
        <p:spPr>
          <a:xfrm rot="5400000">
            <a:off x="210963" y="168550"/>
            <a:ext cx="314625" cy="319125"/>
          </a:xfrm>
          <a:prstGeom prst="flowChartDecision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 flipH="1"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367000" y="333150"/>
            <a:ext cx="8409900" cy="4477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 txBox="1"/>
          <p:nvPr>
            <p:ph type="title"/>
          </p:nvPr>
        </p:nvSpPr>
        <p:spPr>
          <a:xfrm>
            <a:off x="2733175" y="1702600"/>
            <a:ext cx="5274300" cy="84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3"/>
          <p:cNvSpPr txBox="1"/>
          <p:nvPr>
            <p:ph hasCustomPrompt="1" idx="2" type="title"/>
          </p:nvPr>
        </p:nvSpPr>
        <p:spPr>
          <a:xfrm>
            <a:off x="802275" y="2185125"/>
            <a:ext cx="1805100" cy="773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/>
          <p:nvPr>
            <p:ph idx="1" type="subTitle"/>
          </p:nvPr>
        </p:nvSpPr>
        <p:spPr>
          <a:xfrm>
            <a:off x="2733175" y="2681700"/>
            <a:ext cx="5274300" cy="5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sz="16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7" name="Google Shape;27;p3"/>
          <p:cNvGrpSpPr/>
          <p:nvPr/>
        </p:nvGrpSpPr>
        <p:grpSpPr>
          <a:xfrm>
            <a:off x="437975" y="417160"/>
            <a:ext cx="466500" cy="460200"/>
            <a:chOff x="447472" y="418975"/>
            <a:chExt cx="466500" cy="460200"/>
          </a:xfrm>
        </p:grpSpPr>
        <p:cxnSp>
          <p:nvCxnSpPr>
            <p:cNvPr id="28" name="Google Shape;28;p3"/>
            <p:cNvCxnSpPr/>
            <p:nvPr/>
          </p:nvCxnSpPr>
          <p:spPr>
            <a:xfrm>
              <a:off x="450348" y="418975"/>
              <a:ext cx="0" cy="460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447472" y="418975"/>
              <a:ext cx="466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0" name="Google Shape;30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/>
          <p:nvPr/>
        </p:nvSpPr>
        <p:spPr>
          <a:xfrm>
            <a:off x="367000" y="333150"/>
            <a:ext cx="8409900" cy="4477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4"/>
          <p:cNvSpPr txBox="1"/>
          <p:nvPr>
            <p:ph type="title"/>
          </p:nvPr>
        </p:nvSpPr>
        <p:spPr>
          <a:xfrm>
            <a:off x="1578425" y="445025"/>
            <a:ext cx="5987100" cy="11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Kaisei HarunoUmi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" type="body"/>
          </p:nvPr>
        </p:nvSpPr>
        <p:spPr>
          <a:xfrm>
            <a:off x="720000" y="1700899"/>
            <a:ext cx="7704000" cy="27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●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●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grpSp>
        <p:nvGrpSpPr>
          <p:cNvPr id="36" name="Google Shape;36;p4"/>
          <p:cNvGrpSpPr/>
          <p:nvPr/>
        </p:nvGrpSpPr>
        <p:grpSpPr>
          <a:xfrm>
            <a:off x="437975" y="417160"/>
            <a:ext cx="466500" cy="460200"/>
            <a:chOff x="447472" y="418975"/>
            <a:chExt cx="466500" cy="460200"/>
          </a:xfrm>
        </p:grpSpPr>
        <p:cxnSp>
          <p:nvCxnSpPr>
            <p:cNvPr id="37" name="Google Shape;37;p4"/>
            <p:cNvCxnSpPr/>
            <p:nvPr/>
          </p:nvCxnSpPr>
          <p:spPr>
            <a:xfrm>
              <a:off x="450348" y="418975"/>
              <a:ext cx="0" cy="460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" name="Google Shape;38;p4"/>
            <p:cNvCxnSpPr/>
            <p:nvPr/>
          </p:nvCxnSpPr>
          <p:spPr>
            <a:xfrm>
              <a:off x="447472" y="418975"/>
              <a:ext cx="466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9" name="Google Shape;39;p4"/>
          <p:cNvGrpSpPr/>
          <p:nvPr/>
        </p:nvGrpSpPr>
        <p:grpSpPr>
          <a:xfrm rot="10800000">
            <a:off x="8227039" y="4287045"/>
            <a:ext cx="466500" cy="460200"/>
            <a:chOff x="447472" y="418975"/>
            <a:chExt cx="466500" cy="460200"/>
          </a:xfrm>
        </p:grpSpPr>
        <p:cxnSp>
          <p:nvCxnSpPr>
            <p:cNvPr id="40" name="Google Shape;40;p4"/>
            <p:cNvCxnSpPr/>
            <p:nvPr/>
          </p:nvCxnSpPr>
          <p:spPr>
            <a:xfrm>
              <a:off x="450348" y="418975"/>
              <a:ext cx="0" cy="460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" name="Google Shape;41;p4"/>
            <p:cNvCxnSpPr/>
            <p:nvPr/>
          </p:nvCxnSpPr>
          <p:spPr>
            <a:xfrm>
              <a:off x="447472" y="418975"/>
              <a:ext cx="466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2" name="Google Shape;42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5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"/>
          <p:cNvSpPr/>
          <p:nvPr/>
        </p:nvSpPr>
        <p:spPr>
          <a:xfrm>
            <a:off x="367000" y="333150"/>
            <a:ext cx="8409900" cy="4477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Kaisei HarunoUmi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Kaisei HarunoUmi"/>
              <a:buNone/>
              <a:defRPr>
                <a:solidFill>
                  <a:schemeClr val="accent1"/>
                </a:solidFill>
                <a:latin typeface="Kaisei HarunoUmi"/>
                <a:ea typeface="Kaisei HarunoUmi"/>
                <a:cs typeface="Kaisei HarunoUmi"/>
                <a:sym typeface="Kaisei HarunoUm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Kaisei HarunoUmi"/>
              <a:buNone/>
              <a:defRPr>
                <a:solidFill>
                  <a:schemeClr val="accent1"/>
                </a:solidFill>
                <a:latin typeface="Kaisei HarunoUmi"/>
                <a:ea typeface="Kaisei HarunoUmi"/>
                <a:cs typeface="Kaisei HarunoUmi"/>
                <a:sym typeface="Kaisei HarunoUm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Kaisei HarunoUmi"/>
              <a:buNone/>
              <a:defRPr>
                <a:solidFill>
                  <a:schemeClr val="accent1"/>
                </a:solidFill>
                <a:latin typeface="Kaisei HarunoUmi"/>
                <a:ea typeface="Kaisei HarunoUmi"/>
                <a:cs typeface="Kaisei HarunoUmi"/>
                <a:sym typeface="Kaisei HarunoUm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Kaisei HarunoUmi"/>
              <a:buNone/>
              <a:defRPr>
                <a:solidFill>
                  <a:schemeClr val="accent1"/>
                </a:solidFill>
                <a:latin typeface="Kaisei HarunoUmi"/>
                <a:ea typeface="Kaisei HarunoUmi"/>
                <a:cs typeface="Kaisei HarunoUmi"/>
                <a:sym typeface="Kaisei HarunoUm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Kaisei HarunoUmi"/>
              <a:buNone/>
              <a:defRPr>
                <a:solidFill>
                  <a:schemeClr val="accent1"/>
                </a:solidFill>
                <a:latin typeface="Kaisei HarunoUmi"/>
                <a:ea typeface="Kaisei HarunoUmi"/>
                <a:cs typeface="Kaisei HarunoUmi"/>
                <a:sym typeface="Kaisei HarunoUm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Kaisei HarunoUmi"/>
              <a:buNone/>
              <a:defRPr>
                <a:solidFill>
                  <a:schemeClr val="accent1"/>
                </a:solidFill>
                <a:latin typeface="Kaisei HarunoUmi"/>
                <a:ea typeface="Kaisei HarunoUmi"/>
                <a:cs typeface="Kaisei HarunoUmi"/>
                <a:sym typeface="Kaisei HarunoUm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Kaisei HarunoUmi"/>
              <a:buNone/>
              <a:defRPr>
                <a:solidFill>
                  <a:schemeClr val="accent1"/>
                </a:solidFill>
                <a:latin typeface="Kaisei HarunoUmi"/>
                <a:ea typeface="Kaisei HarunoUmi"/>
                <a:cs typeface="Kaisei HarunoUmi"/>
                <a:sym typeface="Kaisei HarunoUm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Kaisei HarunoUmi"/>
              <a:buNone/>
              <a:defRPr>
                <a:solidFill>
                  <a:schemeClr val="accent1"/>
                </a:solidFill>
                <a:latin typeface="Kaisei HarunoUmi"/>
                <a:ea typeface="Kaisei HarunoUmi"/>
                <a:cs typeface="Kaisei HarunoUmi"/>
                <a:sym typeface="Kaisei HarunoUmi"/>
              </a:defRPr>
            </a:lvl9pPr>
          </a:lstStyle>
          <a:p/>
        </p:txBody>
      </p:sp>
      <p:sp>
        <p:nvSpPr>
          <p:cNvPr id="47" name="Google Shape;47;p5"/>
          <p:cNvSpPr txBox="1"/>
          <p:nvPr>
            <p:ph idx="1" type="subTitle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2" type="subTitle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49" name="Google Shape;49;p5"/>
          <p:cNvSpPr txBox="1"/>
          <p:nvPr>
            <p:ph idx="3" type="subTitle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200">
                <a:solidFill>
                  <a:schemeClr val="accen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400">
                <a:solidFill>
                  <a:schemeClr val="accent6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400">
                <a:solidFill>
                  <a:schemeClr val="accent6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400">
                <a:solidFill>
                  <a:schemeClr val="accent6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400">
                <a:solidFill>
                  <a:schemeClr val="accent6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400">
                <a:solidFill>
                  <a:schemeClr val="accent6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400">
                <a:solidFill>
                  <a:schemeClr val="accent6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400">
                <a:solidFill>
                  <a:schemeClr val="accent6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400">
                <a:solidFill>
                  <a:schemeClr val="accent6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4" type="subTitle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200">
                <a:solidFill>
                  <a:schemeClr val="accen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400">
                <a:solidFill>
                  <a:schemeClr val="accent6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400">
                <a:solidFill>
                  <a:schemeClr val="accent6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400">
                <a:solidFill>
                  <a:schemeClr val="accent6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400">
                <a:solidFill>
                  <a:schemeClr val="accent6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400">
                <a:solidFill>
                  <a:schemeClr val="accent6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400">
                <a:solidFill>
                  <a:schemeClr val="accent6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400">
                <a:solidFill>
                  <a:schemeClr val="accent6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Urbanist"/>
              <a:buNone/>
              <a:defRPr sz="2400">
                <a:solidFill>
                  <a:schemeClr val="accent6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51" name="Google Shape;51;p5"/>
          <p:cNvSpPr/>
          <p:nvPr/>
        </p:nvSpPr>
        <p:spPr>
          <a:xfrm rot="5400000">
            <a:off x="8623950" y="4648675"/>
            <a:ext cx="314625" cy="319125"/>
          </a:xfrm>
          <a:prstGeom prst="flowChartDecision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" name="Google Shape;52;p5"/>
          <p:cNvGrpSpPr/>
          <p:nvPr/>
        </p:nvGrpSpPr>
        <p:grpSpPr>
          <a:xfrm>
            <a:off x="437975" y="417160"/>
            <a:ext cx="466500" cy="460200"/>
            <a:chOff x="447472" y="418975"/>
            <a:chExt cx="466500" cy="460200"/>
          </a:xfrm>
        </p:grpSpPr>
        <p:cxnSp>
          <p:nvCxnSpPr>
            <p:cNvPr id="53" name="Google Shape;53;p5"/>
            <p:cNvCxnSpPr/>
            <p:nvPr/>
          </p:nvCxnSpPr>
          <p:spPr>
            <a:xfrm>
              <a:off x="450348" y="418975"/>
              <a:ext cx="0" cy="460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" name="Google Shape;54;p5"/>
            <p:cNvCxnSpPr/>
            <p:nvPr/>
          </p:nvCxnSpPr>
          <p:spPr>
            <a:xfrm>
              <a:off x="447472" y="418975"/>
              <a:ext cx="466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6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5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"/>
          <p:cNvSpPr/>
          <p:nvPr/>
        </p:nvSpPr>
        <p:spPr>
          <a:xfrm>
            <a:off x="367000" y="333150"/>
            <a:ext cx="8409900" cy="4477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6"/>
          <p:cNvSpPr txBox="1"/>
          <p:nvPr>
            <p:ph type="title"/>
          </p:nvPr>
        </p:nvSpPr>
        <p:spPr>
          <a:xfrm>
            <a:off x="938250" y="448249"/>
            <a:ext cx="7267500" cy="5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Kaisei HarunoUm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Font typeface="Kaisei HarunoUmi"/>
              <a:buNone/>
              <a:defRPr sz="3400">
                <a:latin typeface="Kaisei HarunoUmi"/>
                <a:ea typeface="Kaisei HarunoUmi"/>
                <a:cs typeface="Kaisei HarunoUmi"/>
                <a:sym typeface="Kaisei HarunoUm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Font typeface="Kaisei HarunoUmi"/>
              <a:buNone/>
              <a:defRPr sz="3400">
                <a:latin typeface="Kaisei HarunoUmi"/>
                <a:ea typeface="Kaisei HarunoUmi"/>
                <a:cs typeface="Kaisei HarunoUmi"/>
                <a:sym typeface="Kaisei HarunoUm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Font typeface="Kaisei HarunoUmi"/>
              <a:buNone/>
              <a:defRPr sz="3400">
                <a:latin typeface="Kaisei HarunoUmi"/>
                <a:ea typeface="Kaisei HarunoUmi"/>
                <a:cs typeface="Kaisei HarunoUmi"/>
                <a:sym typeface="Kaisei HarunoUm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Font typeface="Kaisei HarunoUmi"/>
              <a:buNone/>
              <a:defRPr sz="3400">
                <a:latin typeface="Kaisei HarunoUmi"/>
                <a:ea typeface="Kaisei HarunoUmi"/>
                <a:cs typeface="Kaisei HarunoUmi"/>
                <a:sym typeface="Kaisei HarunoUm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Font typeface="Kaisei HarunoUmi"/>
              <a:buNone/>
              <a:defRPr sz="3400">
                <a:latin typeface="Kaisei HarunoUmi"/>
                <a:ea typeface="Kaisei HarunoUmi"/>
                <a:cs typeface="Kaisei HarunoUmi"/>
                <a:sym typeface="Kaisei HarunoUm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Font typeface="Kaisei HarunoUmi"/>
              <a:buNone/>
              <a:defRPr sz="3400">
                <a:latin typeface="Kaisei HarunoUmi"/>
                <a:ea typeface="Kaisei HarunoUmi"/>
                <a:cs typeface="Kaisei HarunoUmi"/>
                <a:sym typeface="Kaisei HarunoUm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Font typeface="Kaisei HarunoUmi"/>
              <a:buNone/>
              <a:defRPr sz="3400">
                <a:latin typeface="Kaisei HarunoUmi"/>
                <a:ea typeface="Kaisei HarunoUmi"/>
                <a:cs typeface="Kaisei HarunoUmi"/>
                <a:sym typeface="Kaisei HarunoUm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Font typeface="Kaisei HarunoUmi"/>
              <a:buNone/>
              <a:defRPr sz="3400">
                <a:latin typeface="Kaisei HarunoUmi"/>
                <a:ea typeface="Kaisei HarunoUmi"/>
                <a:cs typeface="Kaisei HarunoUmi"/>
                <a:sym typeface="Kaisei HarunoUmi"/>
              </a:defRPr>
            </a:lvl9pPr>
          </a:lstStyle>
          <a:p/>
        </p:txBody>
      </p:sp>
      <p:grpSp>
        <p:nvGrpSpPr>
          <p:cNvPr id="60" name="Google Shape;60;p6"/>
          <p:cNvGrpSpPr/>
          <p:nvPr/>
        </p:nvGrpSpPr>
        <p:grpSpPr>
          <a:xfrm>
            <a:off x="437975" y="417160"/>
            <a:ext cx="466500" cy="460200"/>
            <a:chOff x="447472" y="418975"/>
            <a:chExt cx="466500" cy="460200"/>
          </a:xfrm>
        </p:grpSpPr>
        <p:cxnSp>
          <p:nvCxnSpPr>
            <p:cNvPr id="61" name="Google Shape;61;p6"/>
            <p:cNvCxnSpPr/>
            <p:nvPr/>
          </p:nvCxnSpPr>
          <p:spPr>
            <a:xfrm>
              <a:off x="450348" y="418975"/>
              <a:ext cx="0" cy="460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" name="Google Shape;62;p6"/>
            <p:cNvCxnSpPr/>
            <p:nvPr/>
          </p:nvCxnSpPr>
          <p:spPr>
            <a:xfrm>
              <a:off x="447472" y="418975"/>
              <a:ext cx="466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3" name="Google Shape;63;p6"/>
          <p:cNvSpPr/>
          <p:nvPr/>
        </p:nvSpPr>
        <p:spPr>
          <a:xfrm rot="5400000">
            <a:off x="8623950" y="4648675"/>
            <a:ext cx="314625" cy="319125"/>
          </a:xfrm>
          <a:prstGeom prst="flowChartDecision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6"/>
          <p:cNvSpPr/>
          <p:nvPr/>
        </p:nvSpPr>
        <p:spPr>
          <a:xfrm rot="5400000">
            <a:off x="8623938" y="168550"/>
            <a:ext cx="314625" cy="319125"/>
          </a:xfrm>
          <a:prstGeom prst="flowChartDecision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dk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7"/>
          <p:cNvSpPr/>
          <p:nvPr/>
        </p:nvSpPr>
        <p:spPr>
          <a:xfrm>
            <a:off x="367000" y="333150"/>
            <a:ext cx="8409900" cy="4477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7"/>
          <p:cNvSpPr txBox="1"/>
          <p:nvPr>
            <p:ph type="title"/>
          </p:nvPr>
        </p:nvSpPr>
        <p:spPr>
          <a:xfrm>
            <a:off x="667625" y="804825"/>
            <a:ext cx="4294800" cy="7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Kaisei HarunoUmi Medium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70" name="Google Shape;70;p7"/>
          <p:cNvSpPr txBox="1"/>
          <p:nvPr>
            <p:ph idx="1" type="subTitle"/>
          </p:nvPr>
        </p:nvSpPr>
        <p:spPr>
          <a:xfrm>
            <a:off x="667625" y="1790375"/>
            <a:ext cx="42948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Char char="●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Char char="○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rbanist"/>
              <a:buChar char="■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rbanist"/>
              <a:buChar char="●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○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■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Urbanist"/>
              <a:buChar char="●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Urbanist"/>
              <a:buChar char="○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Urbanist"/>
              <a:buChar char="■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71" name="Google Shape;71;p7"/>
          <p:cNvSpPr/>
          <p:nvPr/>
        </p:nvSpPr>
        <p:spPr>
          <a:xfrm rot="5400000">
            <a:off x="8623950" y="4648675"/>
            <a:ext cx="314625" cy="319125"/>
          </a:xfrm>
          <a:prstGeom prst="flowChartDecision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 rot="5400000">
            <a:off x="8623938" y="168550"/>
            <a:ext cx="314625" cy="319125"/>
          </a:xfrm>
          <a:prstGeom prst="flowChartDecision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" name="Google Shape;73;p7"/>
          <p:cNvGrpSpPr/>
          <p:nvPr/>
        </p:nvGrpSpPr>
        <p:grpSpPr>
          <a:xfrm>
            <a:off x="437975" y="417160"/>
            <a:ext cx="466500" cy="460200"/>
            <a:chOff x="447472" y="418975"/>
            <a:chExt cx="466500" cy="460200"/>
          </a:xfrm>
        </p:grpSpPr>
        <p:cxnSp>
          <p:nvCxnSpPr>
            <p:cNvPr id="74" name="Google Shape;74;p7"/>
            <p:cNvCxnSpPr/>
            <p:nvPr/>
          </p:nvCxnSpPr>
          <p:spPr>
            <a:xfrm>
              <a:off x="450348" y="418975"/>
              <a:ext cx="0" cy="460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" name="Google Shape;75;p7"/>
            <p:cNvCxnSpPr/>
            <p:nvPr/>
          </p:nvCxnSpPr>
          <p:spPr>
            <a:xfrm>
              <a:off x="447472" y="418975"/>
              <a:ext cx="466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8"/>
          <p:cNvSpPr/>
          <p:nvPr/>
        </p:nvSpPr>
        <p:spPr>
          <a:xfrm>
            <a:off x="367000" y="333150"/>
            <a:ext cx="8409900" cy="4477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8"/>
          <p:cNvSpPr txBox="1"/>
          <p:nvPr>
            <p:ph type="title"/>
          </p:nvPr>
        </p:nvSpPr>
        <p:spPr>
          <a:xfrm>
            <a:off x="1998150" y="1307100"/>
            <a:ext cx="51477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Kaisei HarunoUmi"/>
              <a:buNone/>
              <a:defRPr sz="60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81" name="Google Shape;81;p8"/>
          <p:cNvSpPr/>
          <p:nvPr/>
        </p:nvSpPr>
        <p:spPr>
          <a:xfrm rot="5400000">
            <a:off x="8623950" y="4648675"/>
            <a:ext cx="314625" cy="319125"/>
          </a:xfrm>
          <a:prstGeom prst="flowChartDecision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8"/>
          <p:cNvSpPr/>
          <p:nvPr/>
        </p:nvSpPr>
        <p:spPr>
          <a:xfrm rot="5400000">
            <a:off x="8623938" y="168550"/>
            <a:ext cx="314625" cy="319125"/>
          </a:xfrm>
          <a:prstGeom prst="flowChartDecision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8"/>
          <p:cNvSpPr/>
          <p:nvPr/>
        </p:nvSpPr>
        <p:spPr>
          <a:xfrm rot="5400000">
            <a:off x="202550" y="4648675"/>
            <a:ext cx="314625" cy="319125"/>
          </a:xfrm>
          <a:prstGeom prst="flowChartDecision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8"/>
          <p:cNvGrpSpPr/>
          <p:nvPr/>
        </p:nvGrpSpPr>
        <p:grpSpPr>
          <a:xfrm>
            <a:off x="437975" y="417160"/>
            <a:ext cx="466500" cy="460200"/>
            <a:chOff x="447472" y="418975"/>
            <a:chExt cx="466500" cy="460200"/>
          </a:xfrm>
        </p:grpSpPr>
        <p:cxnSp>
          <p:nvCxnSpPr>
            <p:cNvPr id="85" name="Google Shape;85;p8"/>
            <p:cNvCxnSpPr/>
            <p:nvPr/>
          </p:nvCxnSpPr>
          <p:spPr>
            <a:xfrm>
              <a:off x="450348" y="418975"/>
              <a:ext cx="0" cy="460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6" name="Google Shape;86;p8"/>
            <p:cNvCxnSpPr/>
            <p:nvPr/>
          </p:nvCxnSpPr>
          <p:spPr>
            <a:xfrm>
              <a:off x="447472" y="418975"/>
              <a:ext cx="466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7" name="Google Shape;87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9"/>
          <p:cNvSpPr/>
          <p:nvPr/>
        </p:nvSpPr>
        <p:spPr>
          <a:xfrm>
            <a:off x="367000" y="333150"/>
            <a:ext cx="8409900" cy="4477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9"/>
          <p:cNvSpPr txBox="1"/>
          <p:nvPr>
            <p:ph type="title"/>
          </p:nvPr>
        </p:nvSpPr>
        <p:spPr>
          <a:xfrm>
            <a:off x="2396700" y="1400500"/>
            <a:ext cx="4350600" cy="14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Kaisei HarunoUmi"/>
              <a:buNone/>
              <a:defRPr sz="8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2" name="Google Shape;92;p9"/>
          <p:cNvSpPr txBox="1"/>
          <p:nvPr>
            <p:ph idx="1" type="subTitle"/>
          </p:nvPr>
        </p:nvSpPr>
        <p:spPr>
          <a:xfrm>
            <a:off x="2396700" y="2815100"/>
            <a:ext cx="4350600" cy="9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3" name="Google Shape;93;p9"/>
          <p:cNvGrpSpPr/>
          <p:nvPr/>
        </p:nvGrpSpPr>
        <p:grpSpPr>
          <a:xfrm>
            <a:off x="437975" y="417160"/>
            <a:ext cx="466500" cy="460200"/>
            <a:chOff x="447472" y="418975"/>
            <a:chExt cx="466500" cy="460200"/>
          </a:xfrm>
        </p:grpSpPr>
        <p:cxnSp>
          <p:nvCxnSpPr>
            <p:cNvPr id="94" name="Google Shape;94;p9"/>
            <p:cNvCxnSpPr/>
            <p:nvPr/>
          </p:nvCxnSpPr>
          <p:spPr>
            <a:xfrm>
              <a:off x="450348" y="418975"/>
              <a:ext cx="0" cy="460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" name="Google Shape;95;p9"/>
            <p:cNvCxnSpPr/>
            <p:nvPr/>
          </p:nvCxnSpPr>
          <p:spPr>
            <a:xfrm>
              <a:off x="447472" y="418975"/>
              <a:ext cx="466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96" name="Google Shape;96;p9"/>
          <p:cNvSpPr/>
          <p:nvPr/>
        </p:nvSpPr>
        <p:spPr>
          <a:xfrm rot="5400000">
            <a:off x="8623950" y="4648675"/>
            <a:ext cx="314625" cy="319125"/>
          </a:xfrm>
          <a:prstGeom prst="flowChartDecision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 rot="5400000">
            <a:off x="8623938" y="168550"/>
            <a:ext cx="314625" cy="319125"/>
          </a:xfrm>
          <a:prstGeom prst="flowChartDecision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dk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0"/>
          <p:cNvSpPr/>
          <p:nvPr>
            <p:ph idx="2" type="pic"/>
          </p:nvPr>
        </p:nvSpPr>
        <p:spPr>
          <a:xfrm>
            <a:off x="0" y="-20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0"/>
          <p:cNvSpPr txBox="1"/>
          <p:nvPr>
            <p:ph type="title"/>
          </p:nvPr>
        </p:nvSpPr>
        <p:spPr>
          <a:xfrm>
            <a:off x="660525" y="3920525"/>
            <a:ext cx="7823100" cy="531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Kaisei HarunoUmi"/>
              <a:buNone/>
              <a:defRPr sz="2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Font typeface="Kaisei HarunoUmi"/>
              <a:buNone/>
              <a:defRPr sz="2900">
                <a:latin typeface="Kaisei HarunoUmi"/>
                <a:ea typeface="Kaisei HarunoUmi"/>
                <a:cs typeface="Kaisei HarunoUmi"/>
                <a:sym typeface="Kaisei HarunoUm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Font typeface="Kaisei HarunoUmi"/>
              <a:buNone/>
              <a:defRPr sz="2900">
                <a:latin typeface="Kaisei HarunoUmi"/>
                <a:ea typeface="Kaisei HarunoUmi"/>
                <a:cs typeface="Kaisei HarunoUmi"/>
                <a:sym typeface="Kaisei HarunoUm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Font typeface="Kaisei HarunoUmi"/>
              <a:buNone/>
              <a:defRPr sz="2900">
                <a:latin typeface="Kaisei HarunoUmi"/>
                <a:ea typeface="Kaisei HarunoUmi"/>
                <a:cs typeface="Kaisei HarunoUmi"/>
                <a:sym typeface="Kaisei HarunoUm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Font typeface="Kaisei HarunoUmi"/>
              <a:buNone/>
              <a:defRPr sz="2900">
                <a:latin typeface="Kaisei HarunoUmi"/>
                <a:ea typeface="Kaisei HarunoUmi"/>
                <a:cs typeface="Kaisei HarunoUmi"/>
                <a:sym typeface="Kaisei HarunoUm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Font typeface="Kaisei HarunoUmi"/>
              <a:buNone/>
              <a:defRPr sz="2900">
                <a:latin typeface="Kaisei HarunoUmi"/>
                <a:ea typeface="Kaisei HarunoUmi"/>
                <a:cs typeface="Kaisei HarunoUmi"/>
                <a:sym typeface="Kaisei HarunoUm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Font typeface="Kaisei HarunoUmi"/>
              <a:buNone/>
              <a:defRPr sz="2900">
                <a:latin typeface="Kaisei HarunoUmi"/>
                <a:ea typeface="Kaisei HarunoUmi"/>
                <a:cs typeface="Kaisei HarunoUmi"/>
                <a:sym typeface="Kaisei HarunoUm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Font typeface="Kaisei HarunoUmi"/>
              <a:buNone/>
              <a:defRPr sz="2900">
                <a:latin typeface="Kaisei HarunoUmi"/>
                <a:ea typeface="Kaisei HarunoUmi"/>
                <a:cs typeface="Kaisei HarunoUmi"/>
                <a:sym typeface="Kaisei HarunoUm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Font typeface="Kaisei HarunoUmi"/>
              <a:buNone/>
              <a:defRPr sz="2900">
                <a:latin typeface="Kaisei HarunoUmi"/>
                <a:ea typeface="Kaisei HarunoUmi"/>
                <a:cs typeface="Kaisei HarunoUmi"/>
                <a:sym typeface="Kaisei HarunoUmi"/>
              </a:defRPr>
            </a:lvl9pPr>
          </a:lstStyle>
          <a:p/>
        </p:txBody>
      </p:sp>
      <p:sp>
        <p:nvSpPr>
          <p:cNvPr id="102" name="Google Shape;102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67000" y="333150"/>
            <a:ext cx="8409900" cy="4477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lbert Sans SemiBold"/>
              <a:buNone/>
              <a:defRPr sz="33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ebas Neue"/>
              <a:buNone/>
              <a:defRPr sz="33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ebas Neue"/>
              <a:buNone/>
              <a:defRPr sz="33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ebas Neue"/>
              <a:buNone/>
              <a:defRPr sz="33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ebas Neue"/>
              <a:buNone/>
              <a:defRPr sz="33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ebas Neue"/>
              <a:buNone/>
              <a:defRPr sz="33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ebas Neue"/>
              <a:buNone/>
              <a:defRPr sz="33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ebas Neue"/>
              <a:buNone/>
              <a:defRPr sz="33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ebas Neue"/>
              <a:buNone/>
              <a:defRPr sz="33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●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○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■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●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○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■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●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○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Urbanist"/>
              <a:buChar char="■"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/>
          <p:nvPr>
            <p:ph type="ctrTitle"/>
          </p:nvPr>
        </p:nvSpPr>
        <p:spPr>
          <a:xfrm>
            <a:off x="2106700" y="1145850"/>
            <a:ext cx="6030300" cy="194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Inferring Inspiral Properties of Binary Black Hole Mergers from the Ringdown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132" name="Google Shape;132;p14"/>
          <p:cNvSpPr txBox="1"/>
          <p:nvPr>
            <p:ph idx="1" type="subTitle"/>
          </p:nvPr>
        </p:nvSpPr>
        <p:spPr>
          <a:xfrm>
            <a:off x="2106700" y="3481650"/>
            <a:ext cx="6030300" cy="5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Serena Fink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Mentors: Eliot Finch and Simona Miller</a:t>
            </a:r>
            <a:endParaRPr/>
          </a:p>
        </p:txBody>
      </p:sp>
      <p:cxnSp>
        <p:nvCxnSpPr>
          <p:cNvPr id="133" name="Google Shape;133;p14"/>
          <p:cNvCxnSpPr/>
          <p:nvPr/>
        </p:nvCxnSpPr>
        <p:spPr>
          <a:xfrm>
            <a:off x="2299600" y="3366575"/>
            <a:ext cx="5837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" name="Google Shape;134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/>
          <p:nvPr/>
        </p:nvSpPr>
        <p:spPr>
          <a:xfrm>
            <a:off x="516500" y="4061875"/>
            <a:ext cx="6650700" cy="62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8" name="Google Shape;248;p23"/>
          <p:cNvSpPr txBox="1"/>
          <p:nvPr>
            <p:ph type="title"/>
          </p:nvPr>
        </p:nvSpPr>
        <p:spPr>
          <a:xfrm>
            <a:off x="938250" y="448249"/>
            <a:ext cx="7267500" cy="5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Switching to Sampling</a:t>
            </a:r>
            <a:endParaRPr/>
          </a:p>
        </p:txBody>
      </p:sp>
      <p:sp>
        <p:nvSpPr>
          <p:cNvPr id="249" name="Google Shape;249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0" name="Google Shape;250;p23"/>
          <p:cNvSpPr txBox="1"/>
          <p:nvPr>
            <p:ph idx="4294967295" type="body"/>
          </p:nvPr>
        </p:nvSpPr>
        <p:spPr>
          <a:xfrm>
            <a:off x="447500" y="1232650"/>
            <a:ext cx="4814700" cy="35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arenR"/>
            </a:pPr>
            <a:r>
              <a:rPr lang="en"/>
              <a:t>Previous method gives point </a:t>
            </a:r>
            <a:r>
              <a:rPr lang="en"/>
              <a:t>estimate</a:t>
            </a:r>
            <a:r>
              <a:rPr lang="en"/>
              <a:t> of </a:t>
            </a:r>
            <a:r>
              <a:rPr lang="en"/>
              <a:t>q, ꭓ</a:t>
            </a:r>
            <a:r>
              <a:rPr baseline="-25000" lang="en"/>
              <a:t>1</a:t>
            </a:r>
            <a:r>
              <a:rPr lang="en"/>
              <a:t>, ꭓ</a:t>
            </a:r>
            <a:r>
              <a:rPr baseline="-25000" lang="en"/>
              <a:t>2</a:t>
            </a:r>
            <a:endParaRPr sz="1000"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arenR"/>
            </a:pPr>
            <a:r>
              <a:rPr lang="en"/>
              <a:t>In reality, there can be </a:t>
            </a:r>
            <a:r>
              <a:rPr lang="en"/>
              <a:t>multiple</a:t>
            </a:r>
            <a:r>
              <a:rPr lang="en"/>
              <a:t> </a:t>
            </a:r>
            <a:r>
              <a:rPr lang="en"/>
              <a:t>q, ꭓ</a:t>
            </a:r>
            <a:r>
              <a:rPr baseline="-25000" lang="en"/>
              <a:t>1</a:t>
            </a:r>
            <a:r>
              <a:rPr lang="en"/>
              <a:t>, ꭓ</a:t>
            </a:r>
            <a:r>
              <a:rPr baseline="-25000" lang="en"/>
              <a:t>2</a:t>
            </a:r>
            <a:r>
              <a:rPr lang="en"/>
              <a:t> values that work 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arenR"/>
            </a:pPr>
            <a:r>
              <a:rPr lang="en"/>
              <a:t>To explore this, we use sampling and define a likelihood for the inversion 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arenR"/>
            </a:pPr>
            <a:r>
              <a:rPr lang="en"/>
              <a:t>Now we have a probability distribution for </a:t>
            </a:r>
            <a:r>
              <a:rPr lang="en"/>
              <a:t>q, ꭓ</a:t>
            </a:r>
            <a:r>
              <a:rPr baseline="-25000" lang="en"/>
              <a:t>1</a:t>
            </a:r>
            <a:r>
              <a:rPr lang="en"/>
              <a:t>, ꭓ</a:t>
            </a:r>
            <a:r>
              <a:rPr baseline="-25000" lang="en"/>
              <a:t>2</a:t>
            </a:r>
            <a:endParaRPr/>
          </a:p>
        </p:txBody>
      </p:sp>
      <p:pic>
        <p:nvPicPr>
          <p:cNvPr id="251" name="Google Shape;251;p23" title="edit.png"/>
          <p:cNvPicPr preferRelativeResize="0"/>
          <p:nvPr/>
        </p:nvPicPr>
        <p:blipFill rotWithShape="1">
          <a:blip r:embed="rId3">
            <a:alphaModFix/>
          </a:blip>
          <a:srcRect b="7859" l="9074" r="0" t="0"/>
          <a:stretch/>
        </p:blipFill>
        <p:spPr>
          <a:xfrm>
            <a:off x="5774524" y="1110624"/>
            <a:ext cx="2662225" cy="262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375" y="4125777"/>
            <a:ext cx="6460954" cy="50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3"/>
          <p:cNvSpPr/>
          <p:nvPr/>
        </p:nvSpPr>
        <p:spPr>
          <a:xfrm>
            <a:off x="3170150" y="3110576"/>
            <a:ext cx="2091625" cy="753875"/>
          </a:xfrm>
          <a:custGeom>
            <a:rect b="b" l="l" r="r" t="t"/>
            <a:pathLst>
              <a:path extrusionOk="0" h="30155" w="83665">
                <a:moveTo>
                  <a:pt x="0" y="1652"/>
                </a:moveTo>
                <a:cubicBezTo>
                  <a:pt x="12973" y="1774"/>
                  <a:pt x="64865" y="-2368"/>
                  <a:pt x="77838" y="2383"/>
                </a:cubicBezTo>
                <a:cubicBezTo>
                  <a:pt x="90811" y="7134"/>
                  <a:pt x="77838" y="25527"/>
                  <a:pt x="77838" y="30156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4" name="Google Shape;254;p23"/>
          <p:cNvSpPr/>
          <p:nvPr/>
        </p:nvSpPr>
        <p:spPr>
          <a:xfrm flipH="1" rot="-9089608">
            <a:off x="5033816" y="3816316"/>
            <a:ext cx="118803" cy="14605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5" name="Google Shape;255;p23"/>
          <p:cNvSpPr txBox="1"/>
          <p:nvPr/>
        </p:nvSpPr>
        <p:spPr>
          <a:xfrm>
            <a:off x="7322325" y="4061875"/>
            <a:ext cx="11649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σ is uncertainty in C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6" name="Google Shape;256;p23"/>
          <p:cNvSpPr txBox="1"/>
          <p:nvPr/>
        </p:nvSpPr>
        <p:spPr>
          <a:xfrm>
            <a:off x="5347900" y="1478375"/>
            <a:ext cx="2481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q</a:t>
            </a:r>
            <a:endParaRPr sz="17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7" name="Google Shape;257;p23"/>
          <p:cNvSpPr txBox="1"/>
          <p:nvPr/>
        </p:nvSpPr>
        <p:spPr>
          <a:xfrm>
            <a:off x="6369825" y="3669300"/>
            <a:ext cx="5952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q</a:t>
            </a:r>
            <a:endParaRPr sz="17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8" name="Google Shape;258;p23"/>
          <p:cNvSpPr txBox="1"/>
          <p:nvPr/>
        </p:nvSpPr>
        <p:spPr>
          <a:xfrm>
            <a:off x="7659700" y="3740550"/>
            <a:ext cx="3372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9" name="Google Shape;259;p23"/>
          <p:cNvSpPr txBox="1"/>
          <p:nvPr/>
        </p:nvSpPr>
        <p:spPr>
          <a:xfrm>
            <a:off x="5437325" y="2811975"/>
            <a:ext cx="3372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4" title="q_2_chi1_0.7_chi2_0.7_two_modes_simple.png"/>
          <p:cNvPicPr preferRelativeResize="0"/>
          <p:nvPr/>
        </p:nvPicPr>
        <p:blipFill rotWithShape="1">
          <a:blip r:embed="rId3">
            <a:alphaModFix/>
          </a:blip>
          <a:srcRect b="5740" l="6068" r="0" t="0"/>
          <a:stretch/>
        </p:blipFill>
        <p:spPr>
          <a:xfrm>
            <a:off x="4923625" y="730875"/>
            <a:ext cx="3681326" cy="36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4" title="q_2_chi1_0.7_chi2_0.7_simple.png"/>
          <p:cNvPicPr preferRelativeResize="0"/>
          <p:nvPr/>
        </p:nvPicPr>
        <p:blipFill rotWithShape="1">
          <a:blip r:embed="rId4">
            <a:alphaModFix/>
          </a:blip>
          <a:srcRect b="5740" l="6068" r="0" t="0"/>
          <a:stretch/>
        </p:blipFill>
        <p:spPr>
          <a:xfrm>
            <a:off x="783825" y="730875"/>
            <a:ext cx="3681326" cy="369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4"/>
          <p:cNvSpPr txBox="1"/>
          <p:nvPr/>
        </p:nvSpPr>
        <p:spPr>
          <a:xfrm>
            <a:off x="545850" y="383700"/>
            <a:ext cx="39192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Fit for one mode                     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q=2, ꭓ1=0.7,  ꭓ2=0.7 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7" name="Google Shape;267;p24"/>
          <p:cNvSpPr txBox="1"/>
          <p:nvPr/>
        </p:nvSpPr>
        <p:spPr>
          <a:xfrm>
            <a:off x="4685650" y="383700"/>
            <a:ext cx="39192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Fit for two modes                   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q=2, ꭓ1=0.7 , ꭓ2=0.7 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8" name="Google Shape;268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9" name="Google Shape;269;p24"/>
          <p:cNvSpPr txBox="1"/>
          <p:nvPr/>
        </p:nvSpPr>
        <p:spPr>
          <a:xfrm>
            <a:off x="436575" y="1051725"/>
            <a:ext cx="2481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q</a:t>
            </a:r>
            <a:endParaRPr sz="17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0" name="Google Shape;270;p24"/>
          <p:cNvSpPr txBox="1"/>
          <p:nvPr/>
        </p:nvSpPr>
        <p:spPr>
          <a:xfrm>
            <a:off x="1412475" y="4379125"/>
            <a:ext cx="2481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q</a:t>
            </a:r>
            <a:endParaRPr sz="17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1" name="Google Shape;271;p24"/>
          <p:cNvSpPr txBox="1"/>
          <p:nvPr/>
        </p:nvSpPr>
        <p:spPr>
          <a:xfrm>
            <a:off x="2550150" y="4425150"/>
            <a:ext cx="1914900" cy="2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		      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2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2" name="Google Shape;272;p24"/>
          <p:cNvSpPr txBox="1"/>
          <p:nvPr/>
        </p:nvSpPr>
        <p:spPr>
          <a:xfrm>
            <a:off x="382125" y="2212575"/>
            <a:ext cx="357000" cy="13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		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2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3" name="Google Shape;273;p24"/>
          <p:cNvSpPr txBox="1"/>
          <p:nvPr/>
        </p:nvSpPr>
        <p:spPr>
          <a:xfrm>
            <a:off x="4564300" y="1051725"/>
            <a:ext cx="2481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q</a:t>
            </a:r>
            <a:endParaRPr sz="17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4" name="Google Shape;274;p24"/>
          <p:cNvSpPr txBox="1"/>
          <p:nvPr/>
        </p:nvSpPr>
        <p:spPr>
          <a:xfrm>
            <a:off x="5540200" y="4379125"/>
            <a:ext cx="2481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q</a:t>
            </a:r>
            <a:endParaRPr sz="17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5" name="Google Shape;275;p24"/>
          <p:cNvSpPr txBox="1"/>
          <p:nvPr/>
        </p:nvSpPr>
        <p:spPr>
          <a:xfrm>
            <a:off x="6677875" y="4425150"/>
            <a:ext cx="1914900" cy="2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		     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2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6" name="Google Shape;276;p24"/>
          <p:cNvSpPr txBox="1"/>
          <p:nvPr/>
        </p:nvSpPr>
        <p:spPr>
          <a:xfrm>
            <a:off x="4509850" y="2212575"/>
            <a:ext cx="357000" cy="13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		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2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277" name="Google Shape;277;p24" title="Screenshot 2025-08-21 at 11.26.20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3224" y="785699"/>
            <a:ext cx="935975" cy="156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4"/>
          <p:cNvSpPr/>
          <p:nvPr/>
        </p:nvSpPr>
        <p:spPr>
          <a:xfrm>
            <a:off x="2625025" y="785700"/>
            <a:ext cx="808200" cy="921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2777425" y="938100"/>
            <a:ext cx="715200" cy="921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280" name="Google Shape;280;p24" title="Screenshot 2025-08-21 at 11.27.31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4080" y="730875"/>
            <a:ext cx="1190870" cy="13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4"/>
          <p:cNvSpPr/>
          <p:nvPr/>
        </p:nvSpPr>
        <p:spPr>
          <a:xfrm>
            <a:off x="6677875" y="785700"/>
            <a:ext cx="808200" cy="871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5" title="std_q_for_one_and_two_modes.png"/>
          <p:cNvPicPr preferRelativeResize="0"/>
          <p:nvPr/>
        </p:nvPicPr>
        <p:blipFill rotWithShape="1">
          <a:blip r:embed="rId3">
            <a:alphaModFix/>
          </a:blip>
          <a:srcRect b="2816" l="4817" r="5311" t="6025"/>
          <a:stretch/>
        </p:blipFill>
        <p:spPr>
          <a:xfrm>
            <a:off x="567150" y="524600"/>
            <a:ext cx="7986548" cy="409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8" name="Google Shape;288;p25" title="Screenshot 2025-08-21 at 11.29.28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1063" y="813988"/>
            <a:ext cx="2085975" cy="120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5"/>
          <p:cNvSpPr/>
          <p:nvPr/>
        </p:nvSpPr>
        <p:spPr>
          <a:xfrm>
            <a:off x="4732750" y="3055925"/>
            <a:ext cx="605100" cy="1209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6" title="std_chi1_for_one_and_two_modes.png"/>
          <p:cNvPicPr preferRelativeResize="0"/>
          <p:nvPr/>
        </p:nvPicPr>
        <p:blipFill rotWithShape="1">
          <a:blip r:embed="rId3">
            <a:alphaModFix/>
          </a:blip>
          <a:srcRect b="2695" l="4647" r="6146" t="5611"/>
          <a:stretch/>
        </p:blipFill>
        <p:spPr>
          <a:xfrm>
            <a:off x="567150" y="523025"/>
            <a:ext cx="7963400" cy="40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6" name="Google Shape;296;p26" title="Screenshot 2025-08-21 at 11.29.28 AM.png"/>
          <p:cNvPicPr preferRelativeResize="0"/>
          <p:nvPr/>
        </p:nvPicPr>
        <p:blipFill rotWithShape="1">
          <a:blip r:embed="rId4">
            <a:alphaModFix/>
          </a:blip>
          <a:srcRect b="0" l="0" r="4168" t="0"/>
          <a:stretch/>
        </p:blipFill>
        <p:spPr>
          <a:xfrm>
            <a:off x="6761500" y="833850"/>
            <a:ext cx="1622500" cy="98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7" title="std_chi2_for_one_and_two_modes.png"/>
          <p:cNvPicPr preferRelativeResize="0"/>
          <p:nvPr/>
        </p:nvPicPr>
        <p:blipFill rotWithShape="1">
          <a:blip r:embed="rId3">
            <a:alphaModFix/>
          </a:blip>
          <a:srcRect b="2854" l="3994" r="5022" t="3547"/>
          <a:stretch/>
        </p:blipFill>
        <p:spPr>
          <a:xfrm>
            <a:off x="590300" y="523625"/>
            <a:ext cx="7963400" cy="409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8"/>
          <p:cNvSpPr txBox="1"/>
          <p:nvPr>
            <p:ph type="title"/>
          </p:nvPr>
        </p:nvSpPr>
        <p:spPr>
          <a:xfrm>
            <a:off x="938250" y="448249"/>
            <a:ext cx="7267500" cy="5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                 Future Work </a:t>
            </a:r>
            <a:endParaRPr/>
          </a:p>
        </p:txBody>
      </p:sp>
      <p:sp>
        <p:nvSpPr>
          <p:cNvPr id="308" name="Google Shape;308;p28"/>
          <p:cNvSpPr txBox="1"/>
          <p:nvPr/>
        </p:nvSpPr>
        <p:spPr>
          <a:xfrm>
            <a:off x="4723250" y="1269875"/>
            <a:ext cx="4019700" cy="3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●"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Vary noise to determine at what SNR 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2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can be constrained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●"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Further explore using residual from strain instead of amplitudes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●"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Repeat similar analysis for precessing systems 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09" name="Google Shape;309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0" name="Google Shape;310;p28"/>
          <p:cNvSpPr txBox="1"/>
          <p:nvPr/>
        </p:nvSpPr>
        <p:spPr>
          <a:xfrm>
            <a:off x="401975" y="1269875"/>
            <a:ext cx="4202700" cy="3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●"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It is possible to infer inspiral parameters from the ringdown alone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●"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We have inverted a ringdown surrogate to return 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q, 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, 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2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when given {A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lmn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, ɸ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lmn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} 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●"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(2,2,0) and (3,3,0) combination gives best constraints on q and 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in the cases we’ve considered, but (2,2,0) and (2,1,0) gives good constraints on spin in some cases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cxnSp>
        <p:nvCxnSpPr>
          <p:cNvPr id="311" name="Google Shape;311;p28"/>
          <p:cNvCxnSpPr/>
          <p:nvPr/>
        </p:nvCxnSpPr>
        <p:spPr>
          <a:xfrm>
            <a:off x="4583900" y="337350"/>
            <a:ext cx="19800" cy="447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9"/>
          <p:cNvSpPr txBox="1"/>
          <p:nvPr>
            <p:ph type="title"/>
          </p:nvPr>
        </p:nvSpPr>
        <p:spPr>
          <a:xfrm>
            <a:off x="938250" y="448249"/>
            <a:ext cx="7267500" cy="5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 </a:t>
            </a:r>
            <a:endParaRPr/>
          </a:p>
        </p:txBody>
      </p:sp>
      <p:pic>
        <p:nvPicPr>
          <p:cNvPr id="317" name="Google Shape;31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411" y="2540455"/>
            <a:ext cx="2219176" cy="2230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475" y="2868652"/>
            <a:ext cx="2219182" cy="166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9"/>
          <p:cNvSpPr txBox="1"/>
          <p:nvPr/>
        </p:nvSpPr>
        <p:spPr>
          <a:xfrm>
            <a:off x="703475" y="1132850"/>
            <a:ext cx="7756200" cy="12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Mentors: Eliot Finch and Simona Miller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NSF REU program, Caltech SFP, LIGO 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20" name="Google Shape;320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1" name="Google Shape;32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8100" y="3418675"/>
            <a:ext cx="2301575" cy="5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0"/>
          <p:cNvSpPr txBox="1"/>
          <p:nvPr>
            <p:ph type="title"/>
          </p:nvPr>
        </p:nvSpPr>
        <p:spPr>
          <a:xfrm>
            <a:off x="938250" y="448249"/>
            <a:ext cx="7267500" cy="5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Surrogates and Models Used</a:t>
            </a:r>
            <a:endParaRPr/>
          </a:p>
        </p:txBody>
      </p:sp>
      <p:pic>
        <p:nvPicPr>
          <p:cNvPr id="327" name="Google Shape;327;p30" title="Screenshot 2025-08-20 at 9.51.32 A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6725" y="1425200"/>
            <a:ext cx="4714949" cy="3136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0"/>
          <p:cNvSpPr txBox="1"/>
          <p:nvPr/>
        </p:nvSpPr>
        <p:spPr>
          <a:xfrm>
            <a:off x="566400" y="1379463"/>
            <a:ext cx="3084900" cy="3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●"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q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nmfits applied to NRHybSur3dq8 for “observed” data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●"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Jaxqualin, surfinBH, qnmpredictor used for “model” data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29" name="Google Shape;329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1"/>
          <p:cNvSpPr txBox="1"/>
          <p:nvPr>
            <p:ph type="title"/>
          </p:nvPr>
        </p:nvSpPr>
        <p:spPr>
          <a:xfrm>
            <a:off x="938250" y="398649"/>
            <a:ext cx="7267500" cy="5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Tests with Least Squares Inversion</a:t>
            </a:r>
            <a:endParaRPr/>
          </a:p>
        </p:txBody>
      </p:sp>
      <p:sp>
        <p:nvSpPr>
          <p:cNvPr id="335" name="Google Shape;335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6" name="Google Shape;336;p31" title="Screenshot 2025-08-22 at 1.03.33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919" y="1068750"/>
            <a:ext cx="3492205" cy="356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1" title="Screenshot 2025-08-22 at 1.04.01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6850" y="1068750"/>
            <a:ext cx="3468001" cy="3567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/>
          <p:nvPr>
            <p:ph type="title"/>
          </p:nvPr>
        </p:nvSpPr>
        <p:spPr>
          <a:xfrm>
            <a:off x="433500" y="417625"/>
            <a:ext cx="8277000" cy="11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Black Hole Ringdown</a:t>
            </a:r>
            <a:endParaRPr/>
          </a:p>
        </p:txBody>
      </p:sp>
      <p:sp>
        <p:nvSpPr>
          <p:cNvPr id="140" name="Google Shape;140;p15"/>
          <p:cNvSpPr txBox="1"/>
          <p:nvPr>
            <p:ph idx="1" type="body"/>
          </p:nvPr>
        </p:nvSpPr>
        <p:spPr>
          <a:xfrm>
            <a:off x="720000" y="1263325"/>
            <a:ext cx="2196900" cy="32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/>
              <a:t>Ringdown describes the  portion of a gravitational wave signal after the merger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/>
              <a:t>Perturbed remnant black hole is losing energy and emitting gravitational waves </a:t>
            </a:r>
            <a:endParaRPr/>
          </a:p>
        </p:txBody>
      </p:sp>
      <p:pic>
        <p:nvPicPr>
          <p:cNvPr id="141" name="Google Shape;141;p15" title="Screenshot 2025-08-15 at 2.28.34 PM.png"/>
          <p:cNvPicPr preferRelativeResize="0"/>
          <p:nvPr/>
        </p:nvPicPr>
        <p:blipFill rotWithShape="1">
          <a:blip r:embed="rId3">
            <a:alphaModFix/>
          </a:blip>
          <a:srcRect b="0" l="0" r="0" t="3006"/>
          <a:stretch/>
        </p:blipFill>
        <p:spPr>
          <a:xfrm>
            <a:off x="3249875" y="1088800"/>
            <a:ext cx="4835024" cy="366105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15"/>
          <p:cNvSpPr/>
          <p:nvPr/>
        </p:nvSpPr>
        <p:spPr>
          <a:xfrm>
            <a:off x="6591800" y="1339425"/>
            <a:ext cx="1167000" cy="1160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3303975" y="4454925"/>
            <a:ext cx="2520300" cy="2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rPr>
              <a:t>Image credit: Eliot Finch</a:t>
            </a:r>
            <a:endParaRPr sz="12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/>
          <p:nvPr>
            <p:ph type="title"/>
          </p:nvPr>
        </p:nvSpPr>
        <p:spPr>
          <a:xfrm>
            <a:off x="593400" y="402575"/>
            <a:ext cx="7957200" cy="5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Black Hole Ringdown</a:t>
            </a: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5692225" y="1391600"/>
            <a:ext cx="2375400" cy="29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1" name="Google Shape;151;p16"/>
          <p:cNvSpPr txBox="1"/>
          <p:nvPr/>
        </p:nvSpPr>
        <p:spPr>
          <a:xfrm>
            <a:off x="666925" y="1260750"/>
            <a:ext cx="3642300" cy="33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Observed ringdown signal is impacted by many parameters, including masses and spins of 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progenitor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black holes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q: mass ratio, </a:t>
            </a:r>
            <a:r>
              <a:rPr lang="en" sz="16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M</a:t>
            </a:r>
            <a:r>
              <a:rPr baseline="-25000" lang="en" sz="16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/</a:t>
            </a:r>
            <a:r>
              <a:rPr lang="en" sz="16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M</a:t>
            </a:r>
            <a:r>
              <a:rPr baseline="-25000" lang="en" sz="16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2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: spin of </a:t>
            </a:r>
            <a:r>
              <a:rPr lang="en" sz="16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M</a:t>
            </a:r>
            <a:r>
              <a:rPr baseline="-25000" lang="en" sz="16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2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: spin of </a:t>
            </a:r>
            <a:r>
              <a:rPr lang="en" sz="16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M</a:t>
            </a:r>
            <a:r>
              <a:rPr baseline="-25000" lang="en" sz="16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2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2" name="Google Shape;152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3" name="Google Shape;153;p16"/>
          <p:cNvCxnSpPr/>
          <p:nvPr/>
        </p:nvCxnSpPr>
        <p:spPr>
          <a:xfrm flipH="1" rot="10800000">
            <a:off x="5000751" y="1949488"/>
            <a:ext cx="10800" cy="2060100"/>
          </a:xfrm>
          <a:prstGeom prst="straightConnector1">
            <a:avLst/>
          </a:prstGeom>
          <a:noFill/>
          <a:ln cap="flat" cmpd="sng" w="115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4" name="Google Shape;154;p16"/>
          <p:cNvSpPr/>
          <p:nvPr/>
        </p:nvSpPr>
        <p:spPr>
          <a:xfrm>
            <a:off x="3837200" y="2912964"/>
            <a:ext cx="4585800" cy="188400"/>
          </a:xfrm>
          <a:prstGeom prst="ellipse">
            <a:avLst/>
          </a:prstGeom>
          <a:noFill/>
          <a:ln cap="flat" cmpd="sng" w="115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9289" rotWithShape="0" algn="bl" dir="5400000" dist="23096">
              <a:srgbClr val="000000">
                <a:alpha val="50000"/>
              </a:srgbClr>
            </a:outerShdw>
          </a:effectLst>
        </p:spPr>
        <p:txBody>
          <a:bodyPr anchorCtr="0" anchor="ctr" bIns="110850" lIns="110850" spcFirstLastPara="1" rIns="110850" wrap="square" tIns="110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97">
              <a:latin typeface="Urbanist"/>
              <a:ea typeface="Urbanist"/>
              <a:cs typeface="Urbanist"/>
              <a:sym typeface="Urbanist"/>
            </a:endParaRPr>
          </a:p>
        </p:txBody>
      </p:sp>
      <p:cxnSp>
        <p:nvCxnSpPr>
          <p:cNvPr id="155" name="Google Shape;155;p16"/>
          <p:cNvCxnSpPr/>
          <p:nvPr/>
        </p:nvCxnSpPr>
        <p:spPr>
          <a:xfrm rot="10800000">
            <a:off x="7437577" y="2159737"/>
            <a:ext cx="0" cy="1584000"/>
          </a:xfrm>
          <a:prstGeom prst="straightConnector1">
            <a:avLst/>
          </a:prstGeom>
          <a:noFill/>
          <a:ln cap="flat" cmpd="sng" w="115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6" name="Google Shape;156;p16"/>
          <p:cNvSpPr/>
          <p:nvPr/>
        </p:nvSpPr>
        <p:spPr>
          <a:xfrm>
            <a:off x="4358264" y="2375745"/>
            <a:ext cx="1284900" cy="1262700"/>
          </a:xfrm>
          <a:prstGeom prst="ellipse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 cap="flat" cmpd="sng" w="115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850" lIns="110850" spcFirstLastPara="1" rIns="110850" wrap="square" tIns="110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97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7" name="Google Shape;157;p16"/>
          <p:cNvSpPr/>
          <p:nvPr/>
        </p:nvSpPr>
        <p:spPr>
          <a:xfrm>
            <a:off x="7002018" y="2571428"/>
            <a:ext cx="856500" cy="871500"/>
          </a:xfrm>
          <a:prstGeom prst="ellipse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 cap="flat" cmpd="sng" w="115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850" lIns="110850" spcFirstLastPara="1" rIns="110850" wrap="square" tIns="110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97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8" name="Google Shape;158;p16"/>
          <p:cNvSpPr/>
          <p:nvPr/>
        </p:nvSpPr>
        <p:spPr>
          <a:xfrm>
            <a:off x="4369388" y="3068091"/>
            <a:ext cx="1306998" cy="33220"/>
          </a:xfrm>
          <a:custGeom>
            <a:rect b="b" l="l" r="r" t="t"/>
            <a:pathLst>
              <a:path extrusionOk="0" h="1096" w="43121">
                <a:moveTo>
                  <a:pt x="0" y="0"/>
                </a:moveTo>
                <a:cubicBezTo>
                  <a:pt x="7187" y="183"/>
                  <a:pt x="35934" y="913"/>
                  <a:pt x="43121" y="1096"/>
                </a:cubicBezTo>
              </a:path>
            </a:pathLst>
          </a:custGeom>
          <a:noFill/>
          <a:ln cap="flat" cmpd="sng" w="115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9" name="Google Shape;159;p16"/>
          <p:cNvSpPr txBox="1"/>
          <p:nvPr/>
        </p:nvSpPr>
        <p:spPr>
          <a:xfrm>
            <a:off x="4786485" y="2618638"/>
            <a:ext cx="4728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M</a:t>
            </a:r>
            <a:r>
              <a:rPr baseline="-25000" lang="en" sz="16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endParaRPr baseline="-25000" sz="16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60" name="Google Shape;160;p16"/>
          <p:cNvSpPr txBox="1"/>
          <p:nvPr/>
        </p:nvSpPr>
        <p:spPr>
          <a:xfrm>
            <a:off x="7228850" y="2673513"/>
            <a:ext cx="4728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M</a:t>
            </a:r>
            <a:r>
              <a:rPr baseline="-25000" lang="en" sz="16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2</a:t>
            </a:r>
            <a:endParaRPr baseline="-25000" sz="16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5134925" y="1869538"/>
            <a:ext cx="4110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62" name="Google Shape;162;p16"/>
          <p:cNvSpPr txBox="1"/>
          <p:nvPr/>
        </p:nvSpPr>
        <p:spPr>
          <a:xfrm>
            <a:off x="7562800" y="1995913"/>
            <a:ext cx="4110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2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cxnSp>
        <p:nvCxnSpPr>
          <p:cNvPr id="163" name="Google Shape;163;p16"/>
          <p:cNvCxnSpPr/>
          <p:nvPr/>
        </p:nvCxnSpPr>
        <p:spPr>
          <a:xfrm rot="10800000">
            <a:off x="6285050" y="1574225"/>
            <a:ext cx="0" cy="14352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4" name="Google Shape;164;p16"/>
          <p:cNvSpPr txBox="1"/>
          <p:nvPr/>
        </p:nvSpPr>
        <p:spPr>
          <a:xfrm>
            <a:off x="6366075" y="1331100"/>
            <a:ext cx="4728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ℒ</a:t>
            </a:r>
            <a:endParaRPr sz="24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65" name="Google Shape;165;p16"/>
          <p:cNvSpPr/>
          <p:nvPr/>
        </p:nvSpPr>
        <p:spPr>
          <a:xfrm>
            <a:off x="7010000" y="3072800"/>
            <a:ext cx="851375" cy="22825"/>
          </a:xfrm>
          <a:custGeom>
            <a:rect b="b" l="l" r="r" t="t"/>
            <a:pathLst>
              <a:path extrusionOk="0" h="913" w="34055">
                <a:moveTo>
                  <a:pt x="0" y="913"/>
                </a:moveTo>
                <a:cubicBezTo>
                  <a:pt x="5676" y="761"/>
                  <a:pt x="28379" y="152"/>
                  <a:pt x="34055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 txBox="1"/>
          <p:nvPr>
            <p:ph type="title"/>
          </p:nvPr>
        </p:nvSpPr>
        <p:spPr>
          <a:xfrm>
            <a:off x="938238" y="384299"/>
            <a:ext cx="7267500" cy="5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know these parameters?</a:t>
            </a:r>
            <a:endParaRPr/>
          </a:p>
        </p:txBody>
      </p:sp>
      <p:sp>
        <p:nvSpPr>
          <p:cNvPr id="171" name="Google Shape;171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2" name="Google Shape;172;p17" title="waveform_lowmass_highmas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1694" y="1200825"/>
            <a:ext cx="5846917" cy="34858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17"/>
          <p:cNvCxnSpPr/>
          <p:nvPr/>
        </p:nvCxnSpPr>
        <p:spPr>
          <a:xfrm>
            <a:off x="1289488" y="1580500"/>
            <a:ext cx="813300" cy="192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4" name="Google Shape;174;p17"/>
          <p:cNvSpPr/>
          <p:nvPr/>
        </p:nvSpPr>
        <p:spPr>
          <a:xfrm>
            <a:off x="1974838" y="1480025"/>
            <a:ext cx="4421700" cy="876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75" name="Google Shape;175;p17"/>
          <p:cNvSpPr txBox="1"/>
          <p:nvPr/>
        </p:nvSpPr>
        <p:spPr>
          <a:xfrm>
            <a:off x="518513" y="1160225"/>
            <a:ext cx="9447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Measure q, 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, 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2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76" name="Google Shape;176;p17"/>
          <p:cNvSpPr/>
          <p:nvPr/>
        </p:nvSpPr>
        <p:spPr>
          <a:xfrm>
            <a:off x="6433088" y="1562225"/>
            <a:ext cx="876900" cy="712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77" name="Google Shape;177;p17"/>
          <p:cNvSpPr txBox="1"/>
          <p:nvPr/>
        </p:nvSpPr>
        <p:spPr>
          <a:xfrm>
            <a:off x="7529288" y="1333925"/>
            <a:ext cx="1178400" cy="9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Ringdown determined by 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q, 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, 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2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cxnSp>
        <p:nvCxnSpPr>
          <p:cNvPr id="178" name="Google Shape;178;p17"/>
          <p:cNvCxnSpPr>
            <a:endCxn id="176" idx="6"/>
          </p:cNvCxnSpPr>
          <p:nvPr/>
        </p:nvCxnSpPr>
        <p:spPr>
          <a:xfrm flipH="1">
            <a:off x="7309988" y="1690175"/>
            <a:ext cx="219300" cy="228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9" name="Google Shape;179;p17"/>
          <p:cNvSpPr/>
          <p:nvPr/>
        </p:nvSpPr>
        <p:spPr>
          <a:xfrm>
            <a:off x="1974838" y="3071075"/>
            <a:ext cx="4421700" cy="876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cxnSp>
        <p:nvCxnSpPr>
          <p:cNvPr id="180" name="Google Shape;180;p17"/>
          <p:cNvCxnSpPr/>
          <p:nvPr/>
        </p:nvCxnSpPr>
        <p:spPr>
          <a:xfrm>
            <a:off x="1358963" y="3151725"/>
            <a:ext cx="813300" cy="192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1" name="Google Shape;181;p17"/>
          <p:cNvSpPr txBox="1"/>
          <p:nvPr/>
        </p:nvSpPr>
        <p:spPr>
          <a:xfrm>
            <a:off x="615125" y="2649125"/>
            <a:ext cx="11784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Very little visible inspiral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6501688" y="3153275"/>
            <a:ext cx="876900" cy="712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cxnSp>
        <p:nvCxnSpPr>
          <p:cNvPr id="183" name="Google Shape;183;p17"/>
          <p:cNvCxnSpPr>
            <a:stCxn id="184" idx="1"/>
          </p:cNvCxnSpPr>
          <p:nvPr/>
        </p:nvCxnSpPr>
        <p:spPr>
          <a:xfrm flipH="1">
            <a:off x="7378650" y="3125425"/>
            <a:ext cx="310800" cy="236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4" name="Google Shape;184;p17"/>
          <p:cNvSpPr txBox="1"/>
          <p:nvPr/>
        </p:nvSpPr>
        <p:spPr>
          <a:xfrm>
            <a:off x="7689450" y="2530075"/>
            <a:ext cx="10020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Can we predict 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q, 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, 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2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from ringdown alone?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"/>
          <p:cNvSpPr txBox="1"/>
          <p:nvPr>
            <p:ph type="title"/>
          </p:nvPr>
        </p:nvSpPr>
        <p:spPr>
          <a:xfrm>
            <a:off x="938250" y="448249"/>
            <a:ext cx="7267500" cy="5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Quasinormal Modes</a:t>
            </a:r>
            <a:endParaRPr/>
          </a:p>
        </p:txBody>
      </p:sp>
      <p:sp>
        <p:nvSpPr>
          <p:cNvPr id="190" name="Google Shape;190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1" name="Google Shape;191;p18"/>
          <p:cNvSpPr txBox="1"/>
          <p:nvPr/>
        </p:nvSpPr>
        <p:spPr>
          <a:xfrm>
            <a:off x="584675" y="1233350"/>
            <a:ext cx="3060600" cy="16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●"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Ringdown waveform is a sum of damped sinusoids called quasinormal modes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●"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Starts at some time after peak strain to avoid nonlinearities in the merger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2" name="Google Shape;192;p18"/>
          <p:cNvSpPr/>
          <p:nvPr/>
        </p:nvSpPr>
        <p:spPr>
          <a:xfrm>
            <a:off x="466325" y="4018350"/>
            <a:ext cx="3274200" cy="579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193" name="Google Shape;1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975" y="4113506"/>
            <a:ext cx="3132900" cy="34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8" title="asdfdghjgfd.png"/>
          <p:cNvPicPr preferRelativeResize="0"/>
          <p:nvPr/>
        </p:nvPicPr>
        <p:blipFill rotWithShape="1">
          <a:blip r:embed="rId4">
            <a:alphaModFix/>
          </a:blip>
          <a:srcRect b="0" l="0" r="7458" t="9057"/>
          <a:stretch/>
        </p:blipFill>
        <p:spPr>
          <a:xfrm>
            <a:off x="3892925" y="1160114"/>
            <a:ext cx="4663850" cy="3437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/>
          <p:nvPr/>
        </p:nvSpPr>
        <p:spPr>
          <a:xfrm>
            <a:off x="4273525" y="1898800"/>
            <a:ext cx="4138500" cy="215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0" name="Google Shape;200;p19"/>
          <p:cNvSpPr/>
          <p:nvPr/>
        </p:nvSpPr>
        <p:spPr>
          <a:xfrm>
            <a:off x="6402400" y="2357975"/>
            <a:ext cx="1881900" cy="438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1" name="Google Shape;201;p19"/>
          <p:cNvSpPr txBox="1"/>
          <p:nvPr>
            <p:ph type="title"/>
          </p:nvPr>
        </p:nvSpPr>
        <p:spPr>
          <a:xfrm>
            <a:off x="938250" y="448249"/>
            <a:ext cx="7267500" cy="5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ringdown surrogate?</a:t>
            </a:r>
            <a:endParaRPr/>
          </a:p>
        </p:txBody>
      </p:sp>
      <p:sp>
        <p:nvSpPr>
          <p:cNvPr id="202" name="Google Shape;202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19"/>
          <p:cNvSpPr txBox="1"/>
          <p:nvPr/>
        </p:nvSpPr>
        <p:spPr>
          <a:xfrm>
            <a:off x="675775" y="1352100"/>
            <a:ext cx="3699900" cy="24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There is no analytic way to map between ringdown and inspiral parameters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A:  ringdown strain amplitude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ɸ:  phase angle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4" name="Google Shape;204;p19"/>
          <p:cNvSpPr txBox="1"/>
          <p:nvPr/>
        </p:nvSpPr>
        <p:spPr>
          <a:xfrm>
            <a:off x="4556750" y="1971875"/>
            <a:ext cx="12609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rPr>
              <a:t>Surrogate:</a:t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5" name="Google Shape;205;p19"/>
          <p:cNvSpPr txBox="1"/>
          <p:nvPr/>
        </p:nvSpPr>
        <p:spPr>
          <a:xfrm>
            <a:off x="6219475" y="1971875"/>
            <a:ext cx="17175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rPr>
              <a:t>Inverted </a:t>
            </a:r>
            <a:r>
              <a:rPr lang="en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rPr>
              <a:t>Surrogate</a:t>
            </a:r>
            <a:r>
              <a:rPr lang="en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rPr>
              <a:t>:</a:t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206" name="Google Shape;2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6100" y="2426524"/>
            <a:ext cx="1754499" cy="30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975" y="3538199"/>
            <a:ext cx="1754499" cy="30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9"/>
          <p:cNvSpPr/>
          <p:nvPr/>
        </p:nvSpPr>
        <p:spPr>
          <a:xfrm>
            <a:off x="4401450" y="3442750"/>
            <a:ext cx="1881900" cy="438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Urbanist"/>
              <a:ea typeface="Urbanist"/>
              <a:cs typeface="Urbanist"/>
              <a:sym typeface="Urbanist"/>
            </a:endParaRPr>
          </a:p>
        </p:txBody>
      </p:sp>
      <p:cxnSp>
        <p:nvCxnSpPr>
          <p:cNvPr id="209" name="Google Shape;209;p19"/>
          <p:cNvCxnSpPr/>
          <p:nvPr/>
        </p:nvCxnSpPr>
        <p:spPr>
          <a:xfrm>
            <a:off x="5321800" y="2715250"/>
            <a:ext cx="13800" cy="730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0" name="Google Shape;210;p19"/>
          <p:cNvCxnSpPr>
            <a:stCxn id="200" idx="2"/>
            <a:endCxn id="211" idx="0"/>
          </p:cNvCxnSpPr>
          <p:nvPr/>
        </p:nvCxnSpPr>
        <p:spPr>
          <a:xfrm>
            <a:off x="7343350" y="2796575"/>
            <a:ext cx="0" cy="570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12" name="Google Shape;2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1975" y="2381045"/>
            <a:ext cx="1260900" cy="241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2900" y="3442745"/>
            <a:ext cx="1260900" cy="24145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9"/>
          <p:cNvSpPr/>
          <p:nvPr/>
        </p:nvSpPr>
        <p:spPr>
          <a:xfrm>
            <a:off x="4620700" y="2319050"/>
            <a:ext cx="1416000" cy="393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11" name="Google Shape;211;p19"/>
          <p:cNvSpPr/>
          <p:nvPr/>
        </p:nvSpPr>
        <p:spPr>
          <a:xfrm>
            <a:off x="6635340" y="3366675"/>
            <a:ext cx="1416000" cy="393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 txBox="1"/>
          <p:nvPr>
            <p:ph type="title"/>
          </p:nvPr>
        </p:nvSpPr>
        <p:spPr>
          <a:xfrm>
            <a:off x="433500" y="417625"/>
            <a:ext cx="8277000" cy="8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Inferring Inspiral Properties from Ringdown Signal</a:t>
            </a:r>
            <a:endParaRPr/>
          </a:p>
        </p:txBody>
      </p:sp>
      <p:sp>
        <p:nvSpPr>
          <p:cNvPr id="220" name="Google Shape;220;p20"/>
          <p:cNvSpPr txBox="1"/>
          <p:nvPr>
            <p:ph idx="1" type="body"/>
          </p:nvPr>
        </p:nvSpPr>
        <p:spPr>
          <a:xfrm>
            <a:off x="710875" y="1708400"/>
            <a:ext cx="3783900" cy="27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arenR"/>
            </a:pPr>
            <a:r>
              <a:rPr lang="en"/>
              <a:t>Create fake inspiral merger ringdown waveform based on </a:t>
            </a:r>
            <a:r>
              <a:rPr lang="en" sz="1400"/>
              <a:t>q, ꭓ</a:t>
            </a:r>
            <a:r>
              <a:rPr baseline="-25000" lang="en" sz="1400"/>
              <a:t>1</a:t>
            </a:r>
            <a:r>
              <a:rPr lang="en" sz="1400"/>
              <a:t>, ꭓ</a:t>
            </a:r>
            <a:r>
              <a:rPr baseline="-25000" lang="en" sz="1400"/>
              <a:t>2</a:t>
            </a:r>
            <a:endParaRPr sz="1000"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arenR"/>
            </a:pPr>
            <a:r>
              <a:rPr lang="en"/>
              <a:t>We fit for amplitudes and phases in ringdown 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arenR"/>
            </a:pPr>
            <a:r>
              <a:rPr b="1" lang="en"/>
              <a:t>Use inverted surrogate to infer </a:t>
            </a:r>
            <a:r>
              <a:rPr b="1" lang="en" sz="1400"/>
              <a:t>q, ꭓ</a:t>
            </a:r>
            <a:r>
              <a:rPr b="1" baseline="-25000" lang="en" sz="1400"/>
              <a:t>1</a:t>
            </a:r>
            <a:r>
              <a:rPr b="1" lang="en" sz="1400"/>
              <a:t>, ꭓ</a:t>
            </a:r>
            <a:r>
              <a:rPr b="1" baseline="-25000" lang="en" sz="1400"/>
              <a:t>2</a:t>
            </a:r>
            <a:r>
              <a:rPr b="1" lang="en"/>
              <a:t> from amplitudes and phases</a:t>
            </a:r>
            <a:endParaRPr b="1" sz="1000"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arenR"/>
            </a:pPr>
            <a:r>
              <a:rPr lang="en"/>
              <a:t>Compare inferred parameters to true parameters </a:t>
            </a:r>
            <a:endParaRPr/>
          </a:p>
        </p:txBody>
      </p:sp>
      <p:sp>
        <p:nvSpPr>
          <p:cNvPr id="221" name="Google Shape;221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2" name="Google Shape;222;p20" title="qnmplot.png"/>
          <p:cNvPicPr preferRelativeResize="0"/>
          <p:nvPr/>
        </p:nvPicPr>
        <p:blipFill rotWithShape="1">
          <a:blip r:embed="rId3">
            <a:alphaModFix/>
          </a:blip>
          <a:srcRect b="0" l="0" r="7535" t="8717"/>
          <a:stretch/>
        </p:blipFill>
        <p:spPr>
          <a:xfrm>
            <a:off x="4586200" y="1666850"/>
            <a:ext cx="3970574" cy="293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"/>
          <p:cNvSpPr/>
          <p:nvPr/>
        </p:nvSpPr>
        <p:spPr>
          <a:xfrm>
            <a:off x="493325" y="2448700"/>
            <a:ext cx="3627000" cy="2164500"/>
          </a:xfrm>
          <a:prstGeom prst="rect">
            <a:avLst/>
          </a:prstGeom>
          <a:solidFill>
            <a:schemeClr val="lt2"/>
          </a:solidFill>
          <a:ln cap="flat" cmpd="sng" w="71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775" lIns="68775" spcFirstLastPara="1" rIns="68775" wrap="square" tIns="687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2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8" name="Google Shape;228;p21"/>
          <p:cNvSpPr txBox="1"/>
          <p:nvPr>
            <p:ph type="title"/>
          </p:nvPr>
        </p:nvSpPr>
        <p:spPr>
          <a:xfrm>
            <a:off x="493325" y="448250"/>
            <a:ext cx="8240700" cy="5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Inverting a Surrogate using Least Squares </a:t>
            </a:r>
            <a:endParaRPr/>
          </a:p>
        </p:txBody>
      </p:sp>
      <p:sp>
        <p:nvSpPr>
          <p:cNvPr id="229" name="Google Shape;229;p21"/>
          <p:cNvSpPr txBox="1"/>
          <p:nvPr/>
        </p:nvSpPr>
        <p:spPr>
          <a:xfrm>
            <a:off x="730875" y="1297275"/>
            <a:ext cx="3764100" cy="8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Determine for which q, 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, 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2   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residual is minimized from least squares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230" name="Google Shape;230;p21"/>
          <p:cNvPicPr preferRelativeResize="0"/>
          <p:nvPr/>
        </p:nvPicPr>
        <p:blipFill rotWithShape="1">
          <a:blip r:embed="rId3">
            <a:alphaModFix/>
          </a:blip>
          <a:srcRect b="0" l="0" r="6323" t="5347"/>
          <a:stretch/>
        </p:blipFill>
        <p:spPr>
          <a:xfrm>
            <a:off x="4250850" y="1333850"/>
            <a:ext cx="4327750" cy="327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1"/>
          <p:cNvSpPr txBox="1"/>
          <p:nvPr/>
        </p:nvSpPr>
        <p:spPr>
          <a:xfrm>
            <a:off x="5454125" y="1557675"/>
            <a:ext cx="1014000" cy="2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CD7F7"/>
                </a:solidFill>
                <a:latin typeface="Urbanist"/>
                <a:ea typeface="Urbanist"/>
                <a:cs typeface="Urbanist"/>
                <a:sym typeface="Urbanist"/>
              </a:rPr>
              <a:t>True q</a:t>
            </a:r>
            <a:endParaRPr sz="1600">
              <a:solidFill>
                <a:srgbClr val="3CD7F7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233" name="Google Shape;2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473" y="2704802"/>
            <a:ext cx="1228432" cy="2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900" y="3415980"/>
            <a:ext cx="3507849" cy="919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2"/>
          <p:cNvSpPr txBox="1"/>
          <p:nvPr>
            <p:ph type="title"/>
          </p:nvPr>
        </p:nvSpPr>
        <p:spPr>
          <a:xfrm>
            <a:off x="938250" y="448249"/>
            <a:ext cx="7267500" cy="5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Tests with Inverted Surrogate</a:t>
            </a:r>
            <a:endParaRPr/>
          </a:p>
        </p:txBody>
      </p:sp>
      <p:sp>
        <p:nvSpPr>
          <p:cNvPr id="240" name="Google Shape;240;p22"/>
          <p:cNvSpPr txBox="1"/>
          <p:nvPr/>
        </p:nvSpPr>
        <p:spPr>
          <a:xfrm>
            <a:off x="438500" y="1123725"/>
            <a:ext cx="3864600" cy="3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●"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Test what regions of [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q, 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1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, ꭓ</a:t>
            </a:r>
            <a:r>
              <a:rPr baseline="-25000"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2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] 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parameter space this fit breaks down 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Char char="●"/>
            </a:pP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Fit is much worse with higher mass ratio, especially for </a:t>
            </a:r>
            <a:r>
              <a:rPr lang="en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ꭓ2; does not find a good estimate and gets stuck on boundary 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241" name="Google Shape;241;p22" title="q1247.png"/>
          <p:cNvPicPr preferRelativeResize="0"/>
          <p:nvPr/>
        </p:nvPicPr>
        <p:blipFill rotWithShape="1">
          <a:blip r:embed="rId3">
            <a:alphaModFix/>
          </a:blip>
          <a:srcRect b="0" l="2686" r="7474" t="0"/>
          <a:stretch/>
        </p:blipFill>
        <p:spPr>
          <a:xfrm>
            <a:off x="4385225" y="1121850"/>
            <a:ext cx="4237925" cy="353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hysics for Middle School Infographics by Slidesgo">
  <a:themeElements>
    <a:clrScheme name="Simple Light">
      <a:dk1>
        <a:srgbClr val="191919"/>
      </a:dk1>
      <a:lt1>
        <a:srgbClr val="FFFFFF"/>
      </a:lt1>
      <a:dk2>
        <a:srgbClr val="FFFFFF"/>
      </a:dk2>
      <a:lt2>
        <a:srgbClr val="FFFFFF"/>
      </a:lt2>
      <a:accent1>
        <a:srgbClr val="99EEFF"/>
      </a:accent1>
      <a:accent2>
        <a:srgbClr val="01010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