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modernComment_100_921D4B99.xml" ContentType="application/vnd.ms-powerpoint.comments+xml"/>
  <Override PartName="/ppt/comments/modernComment_101_EFE106D6.xml" ContentType="application/vnd.ms-powerpoint.comments+xml"/>
  <Override PartName="/ppt/notesSlides/notesSlide2.xml" ContentType="application/vnd.openxmlformats-officedocument.presentationml.notesSlide+xml"/>
  <Override PartName="/ppt/comments/modernComment_102_ED0C4210.xml" ContentType="application/vnd.ms-powerpoint.comments+xml"/>
  <Override PartName="/ppt/notesSlides/notesSlide3.xml" ContentType="application/vnd.openxmlformats-officedocument.presentationml.notesSlide+xml"/>
  <Override PartName="/ppt/comments/modernComment_105_C2EDAA14.xml" ContentType="application/vnd.ms-powerpoint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omments/modernComment_10C_C0015932.xml" ContentType="application/vnd.ms-powerpoint.comments+xml"/>
  <Override PartName="/ppt/notesSlides/notesSlide11.xml" ContentType="application/vnd.openxmlformats-officedocument.presentationml.notesSlide+xml"/>
  <Override PartName="/ppt/comments/modernComment_10E_E323B568.xml" ContentType="application/vnd.ms-powerpoint.comment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57" r:id="rId3"/>
    <p:sldId id="258" r:id="rId4"/>
    <p:sldId id="261" r:id="rId5"/>
    <p:sldId id="262" r:id="rId6"/>
    <p:sldId id="259" r:id="rId7"/>
    <p:sldId id="260" r:id="rId8"/>
    <p:sldId id="265" r:id="rId9"/>
    <p:sldId id="266" r:id="rId10"/>
    <p:sldId id="267" r:id="rId11"/>
    <p:sldId id="272" r:id="rId12"/>
    <p:sldId id="268" r:id="rId13"/>
    <p:sldId id="264" r:id="rId14"/>
    <p:sldId id="270" r:id="rId15"/>
    <p:sldId id="27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0C73A57-16AF-D81D-8DBE-77260BB1BC5E}" name="nora dreslin" initials="nd" userId="179a13f20471d0bb" providerId="Windows Live"/>
  <p188:author id="{95582667-6102-27E7-ED8E-01A166EB4B6B}" name="Guest User" initials="GU" userId="Guest User" providerId="Windows Live"/>
  <p188:author id="{AE70F296-801C-821A-BC0E-1FC39DAEC494}" name="Sally Dreslin" initials="SD" userId="677415bc95427553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F1E6"/>
    <a:srgbClr val="D9F2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197846-BB40-4FF6-878B-190E63314976}" v="1001" dt="2025-08-22T08:42:04.8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5645" autoAdjust="0"/>
  </p:normalViewPr>
  <p:slideViewPr>
    <p:cSldViewPr snapToGrid="0">
      <p:cViewPr>
        <p:scale>
          <a:sx n="59" d="100"/>
          <a:sy n="59" d="100"/>
        </p:scale>
        <p:origin x="300" y="1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omments/modernComment_100_921D4B9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DAD493E-17C1-4908-8AF2-D690C2F80014}" authorId="{AE70F296-801C-821A-BC0E-1FC39DAEC494}" created="2025-08-19T13:13:33.218">
    <pc:sldMkLst xmlns:pc="http://schemas.microsoft.com/office/powerpoint/2013/main/command">
      <pc:docMk/>
      <pc:sldMk cId="2451393433" sldId="256"/>
    </pc:sldMkLst>
    <p188:replyLst>
      <p188:reply id="{E1165B94-F5B4-4DA4-B780-B5F9775BCB89}" authorId="{E0C73A57-16AF-D81D-8DBE-77260BB1BC5E}" created="2025-08-20T05:09:11.684">
        <p188:txBody>
          <a:bodyPr/>
          <a:lstStyle/>
          <a:p>
            <a:r>
              <a:rPr lang="en-US"/>
              <a:t>Is this color okay?</a:t>
            </a:r>
          </a:p>
        </p188:txBody>
      </p188:reply>
    </p188:replyLst>
    <p188:txBody>
      <a:bodyPr/>
      <a:lstStyle/>
      <a:p>
        <a:r>
          <a:rPr lang="en-US"/>
          <a:t>Would change the light green text to be white text. More contrast is easier to read.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5-08-20T05:08:40.518" authorId="{E0C73A57-16AF-D81D-8DBE-77260BB1BC5E}"/>
          </p223:rxn>
        </p223:reactions>
      </p:ext>
    </p188:extLst>
  </p188:cm>
  <p188:cm id="{70817EA9-1273-4B8C-A268-7B1887E9B10C}" authorId="{AE70F296-801C-821A-BC0E-1FC39DAEC494}" created="2025-08-19T13:25:04.59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451393433" sldId="256"/>
      <ac:spMk id="2" creationId="{BD3C27B0-DABC-5D0E-7699-C854307B5D54}"/>
      <ac:txMk cp="45" len="52">
        <ac:context len="98" hash="3306129538"/>
      </ac:txMk>
    </ac:txMkLst>
    <p188:pos x="7459578" y="1216526"/>
    <p188:replyLst>
      <p188:reply id="{E5397881-D04C-41BC-BFB8-6649A8380C62}" authorId="{E0C73A57-16AF-D81D-8DBE-77260BB1BC5E}" created="2025-08-20T05:08:28.207">
        <p188:txBody>
          <a:bodyPr/>
          <a:lstStyle/>
          <a:p>
            <a:r>
              <a:rPr lang="en-US"/>
              <a:t>Not really, Peter chose the title</a:t>
            </a:r>
          </a:p>
        </p188:txBody>
      </p188:reply>
    </p188:replyLst>
    <p188:txBody>
      <a:bodyPr/>
      <a:lstStyle/>
      <a:p>
        <a:r>
          <a:rPr lang="en-US"/>
          <a:t>Can you add punctuation to the title to break it up a bit, or re-order it? </a:t>
        </a:r>
      </a:p>
    </p188:txBody>
  </p188:cm>
</p188:cmLst>
</file>

<file path=ppt/comments/modernComment_101_EFE106D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C61DE22-6F6E-4477-B2EE-9B0EDDEB644A}" authorId="{AE70F296-801C-821A-BC0E-1FC39DAEC494}" created="2025-08-19T13:15:03.847">
    <pc:sldMkLst xmlns:pc="http://schemas.microsoft.com/office/powerpoint/2013/main/command">
      <pc:docMk/>
      <pc:sldMk cId="4024501974" sldId="257"/>
    </pc:sldMkLst>
    <p188:replyLst>
      <p188:reply id="{AE39F741-40C9-4F5C-8B56-35F9C17977D1}" authorId="{AE70F296-801C-821A-BC0E-1FC39DAEC494}" created="2025-08-19T13:19:58.906">
        <p188:txBody>
          <a:bodyPr/>
          <a:lstStyle/>
          <a:p>
            <a:r>
              <a:rPr lang="en-US"/>
              <a:t>And can some of the next slides be called "Background," to come after the "Purpose" slide?</a:t>
            </a:r>
          </a:p>
        </p188:txBody>
      </p188:reply>
      <p188:reply id="{57EFA8A5-6619-4E4F-ABCA-FD6EC094D05C}" authorId="{E0C73A57-16AF-D81D-8DBE-77260BB1BC5E}" created="2025-08-20T05:42:20.316">
        <p188:txBody>
          <a:bodyPr/>
          <a:lstStyle/>
          <a:p>
            <a:r>
              <a:rPr lang="en-US"/>
              <a:t>Does this citation look okay?</a:t>
            </a:r>
          </a:p>
        </p188:txBody>
      </p188:reply>
    </p188:replyLst>
    <p188:txBody>
      <a:bodyPr/>
      <a:lstStyle/>
      <a:p>
        <a:r>
          <a:rPr lang="en-US"/>
          <a:t>"Motivation" for the project? "Purpose" or "Challenge"?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5-08-20T05:36:39.441" authorId="{E0C73A57-16AF-D81D-8DBE-77260BB1BC5E}"/>
          </p223:rxn>
        </p223:reactions>
      </p:ext>
    </p188:extLst>
  </p188:cm>
</p188:cmLst>
</file>

<file path=ppt/comments/modernComment_102_ED0C421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2C322D2-032D-4FAB-9B59-7D6C88EA45BA}" authorId="{AE70F296-801C-821A-BC0E-1FC39DAEC494}" created="2025-08-19T13:26:46.094">
    <pc:sldMkLst xmlns:pc="http://schemas.microsoft.com/office/powerpoint/2013/main/command">
      <pc:docMk/>
      <pc:sldMk cId="3977003536" sldId="258"/>
    </pc:sldMkLst>
    <p188:txBody>
      <a:bodyPr/>
      <a:lstStyle/>
      <a:p>
        <a:r>
          <a:rPr lang="en-US"/>
          <a:t>This slide could start the "Background" section</a:t>
        </a:r>
      </a:p>
    </p188:txBody>
  </p188:cm>
  <p188:cm id="{84FC25BC-B5B4-4C1D-80C0-116213373A0D}" authorId="{AE70F296-801C-821A-BC0E-1FC39DAEC494}" created="2025-08-19T13:27:43.799">
    <pc:sldMkLst xmlns:pc="http://schemas.microsoft.com/office/powerpoint/2013/main/command">
      <pc:docMk/>
      <pc:sldMk cId="3977003536" sldId="258"/>
    </pc:sldMkLst>
    <p188:txBody>
      <a:bodyPr/>
      <a:lstStyle/>
      <a:p>
        <a:r>
          <a:rPr lang="en-US"/>
          <a:t>Recommend titles on every slide, even if its "continued"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5-08-20T05:47:43.220" authorId="{E0C73A57-16AF-D81D-8DBE-77260BB1BC5E}"/>
          </p223:rxn>
        </p223:reactions>
      </p:ext>
    </p188:extLst>
  </p188:cm>
</p188:cmLst>
</file>

<file path=ppt/comments/modernComment_105_C2EDAA1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E599BFC-1503-41BD-A5B2-6A3FB872284C}" authorId="{AE70F296-801C-821A-BC0E-1FC39DAEC494}" created="2025-08-19T13:16:59.242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270355476" sldId="261"/>
      <ac:spMk id="2" creationId="{FB21B82C-8E06-1F4F-7E8C-977A6F808D08}"/>
      <ac:txMk cp="12" len="32">
        <ac:context len="46" hash="1707146755"/>
      </ac:txMk>
    </ac:txMkLst>
    <p188:pos x="4211052" y="1497263"/>
    <p188:replyLst>
      <p188:reply id="{4CC56C7C-C8D6-4D92-BD37-CC418DBC3378}" authorId="{AE70F296-801C-821A-BC0E-1FC39DAEC494}" created="2025-08-19T13:28:20.863">
        <p188:txBody>
          <a:bodyPr/>
          <a:lstStyle/>
          <a:p>
            <a:r>
              <a:rPr lang="en-US"/>
              <a:t>Could use the current title as the lead bullet</a:t>
            </a:r>
          </a:p>
        </p188:txBody>
      </p188:reply>
    </p188:replyLst>
    <p188:txBody>
      <a:bodyPr/>
      <a:lstStyle/>
      <a:p>
        <a:r>
          <a:rPr lang="en-US"/>
          <a:t>I like "Crash course in nonlinear optics​" as the title for this slide. 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5-08-20T08:45:50.247" authorId="{E0C73A57-16AF-D81D-8DBE-77260BB1BC5E}"/>
          </p223:rxn>
        </p223:reactions>
      </p:ext>
    </p188:extLst>
  </p188:cm>
</p188:cmLst>
</file>

<file path=ppt/comments/modernComment_10C_C001593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70A6A05-8CFE-4B7A-A1D8-7CE70FF625C4}" authorId="{AE70F296-801C-821A-BC0E-1FC39DAEC494}" created="2025-08-19T13:29:05.724">
    <pc:sldMkLst xmlns:pc="http://schemas.microsoft.com/office/powerpoint/2013/main/command">
      <pc:docMk/>
      <pc:sldMk cId="3221313842" sldId="268"/>
    </pc:sldMkLst>
    <p188:txBody>
      <a:bodyPr/>
      <a:lstStyle/>
      <a:p>
        <a:r>
          <a:rPr lang="en-US"/>
          <a:t>Is this part of "Results"?</a:t>
        </a:r>
      </a:p>
    </p188:txBody>
  </p188:cm>
</p188:cmLst>
</file>

<file path=ppt/comments/modernComment_10E_E323B56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0076FDE-2BCC-4F36-9ECC-B075C82A5DAD}" authorId="{AE70F296-801C-821A-BC0E-1FC39DAEC494}" created="2025-08-19T13:17:51.760">
    <pc:sldMkLst xmlns:pc="http://schemas.microsoft.com/office/powerpoint/2013/main/command">
      <pc:docMk/>
      <pc:sldMk cId="3810768232" sldId="270"/>
    </pc:sldMkLst>
    <p188:txBody>
      <a:bodyPr/>
      <a:lstStyle/>
      <a:p>
        <a:r>
          <a:rPr lang="en-US"/>
          <a:t>"Next Steps"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5-08-20T09:10:39.567" authorId="{E0C73A57-16AF-D81D-8DBE-77260BB1BC5E}"/>
          </p223:rxn>
        </p223:reactions>
      </p:ext>
    </p188:extLst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980C75-C36A-42C0-A7E7-886BAB4E500F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ADBF3-C698-4A9F-A1D2-A2CF30B78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912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2ADBF3-C698-4A9F-A1D2-A2CF30B785C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4788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Rayleigh range and </a:t>
            </a:r>
            <a:r>
              <a:rPr lang="en-US" dirty="0" err="1"/>
              <a:t>mfd</a:t>
            </a:r>
            <a:r>
              <a:rPr lang="en-US" dirty="0"/>
              <a:t> for crystal</a:t>
            </a:r>
          </a:p>
          <a:p>
            <a:r>
              <a:rPr lang="en-US" dirty="0"/>
              <a:t>Diffraction limited why we need fiber </a:t>
            </a:r>
            <a:r>
              <a:rPr lang="en-US" dirty="0" err="1"/>
              <a:t>bc</a:t>
            </a:r>
            <a:r>
              <a:rPr lang="en-US" dirty="0"/>
              <a:t> of divergence</a:t>
            </a:r>
          </a:p>
          <a:p>
            <a:r>
              <a:rPr lang="en-US" dirty="0"/>
              <a:t>Difficulties of fiber coupling</a:t>
            </a:r>
          </a:p>
          <a:p>
            <a:r>
              <a:rPr lang="en-US" dirty="0"/>
              <a:t>Black box </a:t>
            </a:r>
            <a:r>
              <a:rPr lang="en-US" dirty="0" err="1"/>
              <a:t>abcd</a:t>
            </a:r>
            <a:r>
              <a:rPr lang="en-US" dirty="0"/>
              <a:t> just talk about lens combo code to get beam down and then confirm w beam profiler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2ADBF3-C698-4A9F-A1D2-A2CF30B785C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3541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Mxing</a:t>
            </a:r>
            <a:r>
              <a:rPr lang="en-US" dirty="0"/>
              <a:t> is mean square noise envelope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2ADBF3-C698-4A9F-A1D2-A2CF30B785C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152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Quadratures</a:t>
            </a:r>
            <a:r>
              <a:rPr lang="en-US" dirty="0"/>
              <a:t> : Light quantum harmonic oscillator - position and momentum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2ADBF3-C698-4A9F-A1D2-A2CF30B785C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748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*energy conservation*</a:t>
            </a:r>
          </a:p>
          <a:p>
            <a:r>
              <a:rPr lang="en-US" dirty="0"/>
              <a:t>Boyd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2ADBF3-C698-4A9F-A1D2-A2CF30B785C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845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Photons in pair indistinguishable -&gt; entangled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2ADBF3-C698-4A9F-A1D2-A2CF30B785C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027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Cavity locking and matching complex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2ADBF3-C698-4A9F-A1D2-A2CF30B785C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0503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beams from same laser so in phase</a:t>
            </a:r>
          </a:p>
          <a:p>
            <a:r>
              <a:rPr lang="en-US" dirty="0"/>
              <a:t>Explain squeezing angle as relative phase between lo and signal</a:t>
            </a:r>
          </a:p>
          <a:p>
            <a:r>
              <a:rPr lang="en-US" dirty="0"/>
              <a:t>Waveguide allows high field intensity and mode confinement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2ADBF3-C698-4A9F-A1D2-A2CF30B785C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1767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>
                    <a:latin typeface="Verdana" panose="020B0604030504040204" pitchFamily="34" charset="0"/>
                    <a:ea typeface="Verdana" panose="020B0604030504040204" pitchFamily="34" charset="0"/>
                  </a:rPr>
                  <a:t>Highlight squeezing angle and parameter </a:t>
                </a:r>
              </a:p>
              <a:p>
                <a:r>
                  <a:rPr lang="en-US" dirty="0">
                    <a:latin typeface="Verdana" panose="020B0604030504040204" pitchFamily="34" charset="0"/>
                    <a:ea typeface="Verdana" panose="020B0604030504040204" pitchFamily="34" charset="0"/>
                  </a:rPr>
                  <a:t>Show plot of r and squeezing phase diagram again</a:t>
                </a:r>
              </a:p>
              <a:p>
                <a:r>
                  <a:rPr lang="en-US" dirty="0">
                    <a:latin typeface="Verdana" panose="020B0604030504040204" pitchFamily="34" charset="0"/>
                    <a:ea typeface="Verdana" panose="020B0604030504040204" pitchFamily="34" charset="0"/>
                  </a:rPr>
                  <a:t>Direct measurement of output power – don’t need </a:t>
                </a:r>
                <a:r>
                  <a:rPr lang="en-US" dirty="0" err="1">
                    <a:latin typeface="Verdana" panose="020B0604030504040204" pitchFamily="34" charset="0"/>
                    <a:ea typeface="Verdana" panose="020B0604030504040204" pitchFamily="34" charset="0"/>
                  </a:rPr>
                  <a:t>bhd</a:t>
                </a:r>
                <a:endParaRPr lang="en-US" dirty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r>
                  <a:rPr lang="en-US" dirty="0">
                    <a:latin typeface="Verdana" panose="020B0604030504040204" pitchFamily="34" charset="0"/>
                    <a:ea typeface="Verdana" panose="020B0604030504040204" pitchFamily="34" charset="0"/>
                  </a:rPr>
                  <a:t>Technically OPA, </a:t>
                </a:r>
                <a:r>
                  <a:rPr lang="en-US" dirty="0" err="1">
                    <a:latin typeface="Verdana" panose="020B0604030504040204" pitchFamily="34" charset="0"/>
                    <a:ea typeface="Verdana" panose="020B0604030504040204" pitchFamily="34" charset="0"/>
                  </a:rPr>
                  <a:t>spdc</a:t>
                </a:r>
                <a:r>
                  <a:rPr lang="en-US" dirty="0">
                    <a:latin typeface="Verdana" panose="020B0604030504040204" pitchFamily="34" charset="0"/>
                    <a:ea typeface="Verdana" panose="020B0604030504040204" pitchFamily="34" charset="0"/>
                  </a:rPr>
                  <a:t> with seed power instead of vacuum – functions of same squeezing parameter</a:t>
                </a:r>
              </a:p>
              <a:p>
                <a:endParaRPr lang="en-US" dirty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r>
                  <a:rPr lang="en-US" dirty="0">
                    <a:latin typeface="Verdana" panose="020B0604030504040204" pitchFamily="34" charset="0"/>
                    <a:ea typeface="Verdana" panose="020B0604030504040204" pitchFamily="34" charset="0"/>
                  </a:rPr>
                  <a:t>We represent the squeezing operator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=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Verdana" panose="020B060403050404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 smtClean="0">
                                      <a:latin typeface="Cambria Math" panose="02040503050406030204" pitchFamily="18" charset="0"/>
                                      <a:ea typeface="Verdana" panose="020B0604030504040204" pitchFamily="34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Verdana" panose="020B0604030504040204" pitchFamily="34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  <m:t>0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Verdana" panose="020B060403050404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  <a:ea typeface="Verdana" panose="020B0604030504040204" pitchFamily="34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  <a:ea typeface="Verdana" panose="020B0604030504040204" pitchFamily="34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Verdana" panose="020B0604030504040204" pitchFamily="34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>
                    <a:latin typeface="Verdana" panose="020B0604030504040204" pitchFamily="34" charset="0"/>
                    <a:ea typeface="Verdana" panose="020B0604030504040204" pitchFamily="34" charset="0"/>
                  </a:rPr>
                  <a:t>, and the initial state of our signal field as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Verdan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Verdana" panose="020B0604030504040204" pitchFamily="34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Verdana" panose="020B060403050404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Verdan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Verdana" panose="020B0604030504040204" pitchFamily="34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Verdana" panose="020B060403050404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>
                    <a:latin typeface="Verdana" panose="020B0604030504040204" pitchFamily="34" charset="0"/>
                    <a:ea typeface="Verdana" panose="020B0604030504040204" pitchFamily="34" charset="0"/>
                  </a:rPr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cos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0=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en-US" dirty="0">
                    <a:latin typeface="Verdana" panose="020B0604030504040204" pitchFamily="34" charset="0"/>
                    <a:ea typeface="Verdana" panose="020B060403050404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sin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0=0</m:t>
                    </m:r>
                  </m:oMath>
                </a14:m>
                <a:endParaRPr lang="en-US" b="0" dirty="0">
                  <a:latin typeface="Verdana" panose="020B0604030504040204" pitchFamily="34" charset="0"/>
                  <a:ea typeface="Cambria Math" panose="02040503050406030204" pitchFamily="18" charset="0"/>
                </a:endParaRPr>
              </a:p>
              <a:p>
                <a:r>
                  <a:rPr lang="en-US" dirty="0">
                    <a:latin typeface="Verdana" panose="020B0604030504040204" pitchFamily="34" charset="0"/>
                    <a:ea typeface="Verdana" panose="020B0604030504040204" pitchFamily="34" charset="0"/>
                  </a:rPr>
                  <a:t>Then the squeezed state of the signal field is 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>
                    <a:latin typeface="Verdana" panose="020B0604030504040204" pitchFamily="34" charset="0"/>
                    <a:ea typeface="Verdana" panose="020B0604030504040204" pitchFamily="34" charset="0"/>
                  </a:rPr>
                  <a:t>Highlight squeezing angle and parameter </a:t>
                </a:r>
              </a:p>
              <a:p>
                <a:r>
                  <a:rPr lang="en-US" dirty="0">
                    <a:latin typeface="Verdana" panose="020B0604030504040204" pitchFamily="34" charset="0"/>
                    <a:ea typeface="Verdana" panose="020B0604030504040204" pitchFamily="34" charset="0"/>
                  </a:rPr>
                  <a:t>Show plot of r and squeezing phase diagram again</a:t>
                </a:r>
              </a:p>
              <a:p>
                <a:r>
                  <a:rPr lang="en-US" dirty="0">
                    <a:latin typeface="Verdana" panose="020B0604030504040204" pitchFamily="34" charset="0"/>
                    <a:ea typeface="Verdana" panose="020B0604030504040204" pitchFamily="34" charset="0"/>
                  </a:rPr>
                  <a:t>Direct measurement of output power – don’t need </a:t>
                </a:r>
                <a:r>
                  <a:rPr lang="en-US" dirty="0" err="1">
                    <a:latin typeface="Verdana" panose="020B0604030504040204" pitchFamily="34" charset="0"/>
                    <a:ea typeface="Verdana" panose="020B0604030504040204" pitchFamily="34" charset="0"/>
                  </a:rPr>
                  <a:t>bhd</a:t>
                </a:r>
                <a:endParaRPr lang="en-US" dirty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r>
                  <a:rPr lang="en-US" dirty="0">
                    <a:latin typeface="Verdana" panose="020B0604030504040204" pitchFamily="34" charset="0"/>
                    <a:ea typeface="Verdana" panose="020B0604030504040204" pitchFamily="34" charset="0"/>
                  </a:rPr>
                  <a:t>Technically OPA, </a:t>
                </a:r>
                <a:r>
                  <a:rPr lang="en-US" dirty="0" err="1">
                    <a:latin typeface="Verdana" panose="020B0604030504040204" pitchFamily="34" charset="0"/>
                    <a:ea typeface="Verdana" panose="020B0604030504040204" pitchFamily="34" charset="0"/>
                  </a:rPr>
                  <a:t>spdc</a:t>
                </a:r>
                <a:r>
                  <a:rPr lang="en-US" dirty="0">
                    <a:latin typeface="Verdana" panose="020B0604030504040204" pitchFamily="34" charset="0"/>
                    <a:ea typeface="Verdana" panose="020B0604030504040204" pitchFamily="34" charset="0"/>
                  </a:rPr>
                  <a:t> with seed power instead of vacuum – functions of same squeezing parameter</a:t>
                </a:r>
              </a:p>
              <a:p>
                <a:endParaRPr lang="en-US" dirty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r>
                  <a:rPr lang="en-US" dirty="0">
                    <a:latin typeface="Verdana" panose="020B0604030504040204" pitchFamily="34" charset="0"/>
                    <a:ea typeface="Verdana" panose="020B0604030504040204" pitchFamily="34" charset="0"/>
                  </a:rPr>
                  <a:t>We represent the squeezing operator as </a:t>
                </a:r>
                <a:r>
                  <a:rPr lang="en-US" b="0" i="0">
                    <a:latin typeface="Cambria Math" panose="02040503050406030204" pitchFamily="18" charset="0"/>
                    <a:ea typeface="Verdana" panose="020B0604030504040204" pitchFamily="34" charset="0"/>
                  </a:rPr>
                  <a:t>𝐻_𝑠=</a:t>
                </a:r>
                <a:r>
                  <a:rPr lang="en-US" i="0">
                    <a:latin typeface="Cambria Math" panose="02040503050406030204" pitchFamily="18" charset="0"/>
                    <a:ea typeface="Verdana" panose="020B0604030504040204" pitchFamily="34" charset="0"/>
                  </a:rPr>
                  <a:t>(■8(𝑒^</a:t>
                </a:r>
                <a:r>
                  <a:rPr lang="en-US" b="0" i="0">
                    <a:latin typeface="Cambria Math" panose="02040503050406030204" pitchFamily="18" charset="0"/>
                    <a:ea typeface="Verdana" panose="020B0604030504040204" pitchFamily="34" charset="0"/>
                  </a:rPr>
                  <a:t>𝑟&amp;0@0&amp;</a:t>
                </a:r>
                <a:r>
                  <a:rPr lang="en-US" i="0">
                    <a:latin typeface="Cambria Math" panose="02040503050406030204" pitchFamily="18" charset="0"/>
                    <a:ea typeface="Verdana" panose="020B0604030504040204" pitchFamily="34" charset="0"/>
                  </a:rPr>
                  <a:t>𝑒^(−</a:t>
                </a:r>
                <a:r>
                  <a:rPr lang="en-US" b="0" i="0">
                    <a:latin typeface="Cambria Math" panose="02040503050406030204" pitchFamily="18" charset="0"/>
                    <a:ea typeface="Verdana" panose="020B0604030504040204" pitchFamily="34" charset="0"/>
                  </a:rPr>
                  <a:t>𝑟) ))</a:t>
                </a:r>
                <a:r>
                  <a:rPr lang="en-US" dirty="0">
                    <a:latin typeface="Verdana" panose="020B0604030504040204" pitchFamily="34" charset="0"/>
                    <a:ea typeface="Verdana" panose="020B0604030504040204" pitchFamily="34" charset="0"/>
                  </a:rPr>
                  <a:t>, and the initial state of our signal field as </a:t>
                </a:r>
                <a:r>
                  <a:rPr lang="en-US" i="0">
                    <a:latin typeface="Cambria Math" panose="02040503050406030204" pitchFamily="18" charset="0"/>
                    <a:ea typeface="Verdana" panose="020B0604030504040204" pitchFamily="34" charset="0"/>
                  </a:rPr>
                  <a:t>(■8(</a:t>
                </a:r>
                <a:r>
                  <a:rPr lang="en-US" b="0" i="0">
                    <a:latin typeface="Cambria Math" panose="02040503050406030204" pitchFamily="18" charset="0"/>
                    <a:ea typeface="Verdana" panose="020B0604030504040204" pitchFamily="34" charset="0"/>
                  </a:rPr>
                  <a:t>𝑎_1@𝑎_2 ))</a:t>
                </a:r>
                <a:r>
                  <a:rPr lang="en-US" dirty="0">
                    <a:latin typeface="Verdana" panose="020B0604030504040204" pitchFamily="34" charset="0"/>
                    <a:ea typeface="Verdana" panose="020B0604030504040204" pitchFamily="34" charset="0"/>
                  </a:rPr>
                  <a:t> where </a:t>
                </a:r>
                <a:r>
                  <a:rPr lang="en-US" b="0" i="0">
                    <a:latin typeface="Cambria Math" panose="02040503050406030204" pitchFamily="18" charset="0"/>
                    <a:ea typeface="Verdana" panose="020B0604030504040204" pitchFamily="34" charset="0"/>
                  </a:rPr>
                  <a:t>𝑎_1=</a:t>
                </a:r>
                <a:r>
                  <a:rPr lang="en-US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𝛼cos0=</a:t>
                </a:r>
                <a:r>
                  <a:rPr lang="el-GR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α</a:t>
                </a:r>
                <a:r>
                  <a:rPr lang="en-US" dirty="0">
                    <a:latin typeface="Verdana" panose="020B0604030504040204" pitchFamily="34" charset="0"/>
                    <a:ea typeface="Verdana" panose="020B0604030504040204" pitchFamily="34" charset="0"/>
                  </a:rPr>
                  <a:t> and </a:t>
                </a:r>
                <a:r>
                  <a:rPr lang="en-US" b="0" i="0">
                    <a:latin typeface="Cambria Math" panose="02040503050406030204" pitchFamily="18" charset="0"/>
                    <a:ea typeface="Verdana" panose="020B0604030504040204" pitchFamily="34" charset="0"/>
                  </a:rPr>
                  <a:t>𝑎_2=</a:t>
                </a:r>
                <a:r>
                  <a:rPr lang="en-US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𝛼sin0=0</a:t>
                </a:r>
                <a:endParaRPr lang="en-US" b="0" dirty="0">
                  <a:latin typeface="Verdana" panose="020B0604030504040204" pitchFamily="34" charset="0"/>
                  <a:ea typeface="Cambria Math" panose="02040503050406030204" pitchFamily="18" charset="0"/>
                </a:endParaRPr>
              </a:p>
              <a:p>
                <a:r>
                  <a:rPr lang="en-US" dirty="0">
                    <a:latin typeface="Verdana" panose="020B0604030504040204" pitchFamily="34" charset="0"/>
                    <a:ea typeface="Verdana" panose="020B0604030504040204" pitchFamily="34" charset="0"/>
                  </a:rPr>
                  <a:t>Then the squeezed state of the signal field is </a:t>
                </a: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2ADBF3-C698-4A9F-A1D2-A2CF30B785C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5416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2ADBF3-C698-4A9F-A1D2-A2CF30B785C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5451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Theoretical calculations assume perfect mode matching to crystal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2ADBF3-C698-4A9F-A1D2-A2CF30B785C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590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CCA173D-0B9B-403F-B19A-44BE37691807}" type="datetime1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BC4339B-A011-4231-A3F2-F959987C8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660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03603-5305-4340-AB2E-0AEEC84A3F68}" type="datetime1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339B-A011-4231-A3F2-F959987C8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7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82A9B83-0BCD-4D43-B1FC-56D3C87C9C9E}" type="datetime1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BC4339B-A011-4231-A3F2-F959987C8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849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A611-7EB0-41E0-8C09-57806614C932}" type="datetime1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5BC4339B-A011-4231-A3F2-F959987C8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841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EF4F6B6-64EA-4956-B917-0431C7B88677}" type="datetime1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BC4339B-A011-4231-A3F2-F959987C8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866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8436B-51BD-40BD-821E-EC4BFFDFFD3E}" type="datetime1">
              <a:rPr lang="en-US" smtClean="0"/>
              <a:t>8/19/2025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339B-A011-4231-A3F2-F959987C8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477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3E7CD-D79B-452E-82E7-0A72D1977124}" type="datetime1">
              <a:rPr lang="en-US" smtClean="0"/>
              <a:t>8/19/2025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339B-A011-4231-A3F2-F959987C8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929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83130-BB69-4BC8-A604-F5299D7D54C6}" type="datetime1">
              <a:rPr lang="en-US" smtClean="0"/>
              <a:t>8/19/2025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339B-A011-4231-A3F2-F959987C8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077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8BF07-D6DA-4C73-B379-9821572C6F5C}" type="datetime1">
              <a:rPr lang="en-US" smtClean="0"/>
              <a:t>8/19/2025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339B-A011-4231-A3F2-F959987C8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906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1130993-7F65-4DB1-8EE7-6A8B13F8AB38}" type="datetime1">
              <a:rPr lang="en-US" smtClean="0"/>
              <a:t>8/19/2025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BC4339B-A011-4231-A3F2-F959987C8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362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2D4BD-6178-4206-B862-1008298113F8}" type="datetime1">
              <a:rPr lang="en-US" smtClean="0"/>
              <a:t>8/19/2025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339B-A011-4231-A3F2-F959987C8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371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ED1EFB5F-9514-47CA-B73A-D328EF03BEAC}" type="datetime1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5BC4339B-A011-4231-A3F2-F959987C892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84296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0_921D4B9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C_C0015932.xml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0E_E323B56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microsoft.com/office/2018/10/relationships/comments" Target="../comments/modernComment_101_EFE106D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microsoft.com/office/2018/10/relationships/comments" Target="../comments/modernComment_102_ED0C4210.xm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5_C2EDAA14.xml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C27B0-DABC-5D0E-7699-C854307B5D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77365"/>
            <a:ext cx="9144000" cy="147859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0" bIns="0" anchor="ctr" anchorCtr="0">
            <a:normAutofit/>
          </a:bodyPr>
          <a:lstStyle/>
          <a:p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PPLN Crystal Nonlinear Gain Measurements for Tabletop Waveguided Optical Parametric Amplification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85D4D2-CC4B-CCE4-5CF9-2451DB5AEC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29000"/>
            <a:ext cx="9144000" cy="1655762"/>
          </a:xfrm>
        </p:spPr>
        <p:txBody>
          <a:bodyPr tIns="0" bIns="0">
            <a:normAutofit/>
          </a:bodyPr>
          <a:lstStyle/>
          <a:p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Nora Dreslin </a:t>
            </a:r>
          </a:p>
          <a:p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Mentors: Professor Rana Adhikari, Peter Carney, and Shruti </a:t>
            </a:r>
            <a:r>
              <a:rPr lang="en-US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Maliakal</a:t>
            </a:r>
            <a:endParaRPr lang="en-US" sz="2000" dirty="0">
              <a:solidFill>
                <a:schemeClr val="accent2">
                  <a:lumMod val="20000"/>
                  <a:lumOff val="8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E9371C-25BB-DEFE-0C8F-2CBC2C766627}"/>
              </a:ext>
            </a:extLst>
          </p:cNvPr>
          <p:cNvSpPr txBox="1"/>
          <p:nvPr/>
        </p:nvSpPr>
        <p:spPr>
          <a:xfrm rot="10800000" flipV="1">
            <a:off x="9304564" y="5895613"/>
            <a:ext cx="2337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LIGO SURF REU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117198-9F43-75D4-9A46-41C3EECA9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47666" y="6442274"/>
            <a:ext cx="1083971" cy="308809"/>
          </a:xfrm>
        </p:spPr>
        <p:txBody>
          <a:bodyPr/>
          <a:lstStyle/>
          <a:p>
            <a:fld id="{5BC4339B-A011-4231-A3F2-F959987C8922}" type="slidenum">
              <a:rPr lang="en-US" smtClean="0"/>
              <a:t>1</a:t>
            </a:fld>
            <a:endParaRPr lang="en-US"/>
          </a:p>
        </p:txBody>
      </p:sp>
      <p:pic>
        <p:nvPicPr>
          <p:cNvPr id="7" name="Picture 6" descr="A logo of a globe with a gold circle&#10;&#10;AI-generated content may be incorrect.">
            <a:extLst>
              <a:ext uri="{FF2B5EF4-FFF2-40B4-BE49-F238E27FC236}">
                <a16:creationId xmlns:a16="http://schemas.microsoft.com/office/drawing/2014/main" id="{1607FF6C-2E84-E4CA-5ECE-7290A035A9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30" y="4850751"/>
            <a:ext cx="1464266" cy="146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39343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3" name="Rectangle 112">
            <a:extLst>
              <a:ext uri="{FF2B5EF4-FFF2-40B4-BE49-F238E27FC236}">
                <a16:creationId xmlns:a16="http://schemas.microsoft.com/office/drawing/2014/main" id="{F1ADD25B-0A33-4EF2-90F4-4313926931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06"/>
            <a:ext cx="12192000" cy="62435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74DB6F31-1B9E-4237-84A3-0825BFDF46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14407"/>
            <a:ext cx="3707477" cy="56117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7E0EBD-828B-83FF-3BAC-891D68F24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255" y="702156"/>
            <a:ext cx="3409783" cy="1013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200">
                <a:latin typeface="Verdana" panose="020B0604030504040204" pitchFamily="34" charset="0"/>
                <a:ea typeface="Verdana" panose="020B0604030504040204" pitchFamily="34" charset="0"/>
              </a:rPr>
              <a:t>Initial nonlinear gain measurement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3E7AA-1954-96A7-219E-9B4EA6ED9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255" y="1964168"/>
            <a:ext cx="3409782" cy="4036582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First align 1064nm beam to crystal axis by maximizing SHG</a:t>
            </a:r>
          </a:p>
          <a:p>
            <a:r>
              <a:rPr lang="en-US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Then maximize 532nm transmission through crystal while maintaining SHG</a:t>
            </a:r>
          </a:p>
          <a:p>
            <a:r>
              <a:rPr lang="en-US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Modulate signal beam phase and measure amplitude of peaks</a:t>
            </a:r>
          </a:p>
          <a:p>
            <a:endParaRPr lang="en-US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04C2857-3CC5-753A-2410-AF22B69C59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1522" y="1430561"/>
            <a:ext cx="6489819" cy="401750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826E0A-FCAD-4D99-1F00-19695736C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00800"/>
            <a:ext cx="105250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BC4339B-A011-4231-A3F2-F959987C8922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4A3EEB5-F462-7437-DB00-EFB9400E76A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5496" r="8843" b="21300"/>
          <a:stretch>
            <a:fillRect/>
          </a:stretch>
        </p:blipFill>
        <p:spPr>
          <a:xfrm>
            <a:off x="4979869" y="1140204"/>
            <a:ext cx="6489818" cy="457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93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F1ADD25B-0A33-4EF2-90F4-4313926931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06"/>
            <a:ext cx="12192000" cy="62435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4DB6F31-1B9E-4237-84A3-0825BFDF46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14407"/>
            <a:ext cx="3707477" cy="56117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2A3F43-D4E3-92D4-C003-84B750913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255" y="702156"/>
            <a:ext cx="3409783" cy="1013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200"/>
              <a:t>INITIAL NONLINEAR GAIN MEASUREMENT RESULTS</a:t>
            </a:r>
          </a:p>
        </p:txBody>
      </p:sp>
      <p:sp>
        <p:nvSpPr>
          <p:cNvPr id="33" name="Content Placeholder 32">
            <a:extLst>
              <a:ext uri="{FF2B5EF4-FFF2-40B4-BE49-F238E27FC236}">
                <a16:creationId xmlns:a16="http://schemas.microsoft.com/office/drawing/2014/main" id="{FA0862E3-3161-F5E4-1E4D-C7F3CB832D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255" y="1964168"/>
            <a:ext cx="3409782" cy="403658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We measure an initial maximum gain of 0.12dB for 4mW of pump power</a:t>
            </a:r>
          </a:p>
          <a:p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This agrees with the previously measured maximum squeezing level of 0.13dB</a:t>
            </a:r>
          </a:p>
          <a:p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Extrapolating our data predicts a squeezing level of 0.612dB for 100mW of pump power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B6697E-0971-0F2C-B173-578CC54D5B2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417" r="-1" b="-1"/>
          <a:stretch>
            <a:fillRect/>
          </a:stretch>
        </p:blipFill>
        <p:spPr>
          <a:xfrm>
            <a:off x="4791522" y="1507483"/>
            <a:ext cx="6489819" cy="386366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E97AF1-FC52-6403-6383-8A8C97F69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00800"/>
            <a:ext cx="105250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BC4339B-A011-4231-A3F2-F959987C8922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  <p:pic>
        <p:nvPicPr>
          <p:cNvPr id="13" name="Picture 12" descr="A graph with purple dots&#10;&#10;AI-generated content may be incorrect.">
            <a:extLst>
              <a:ext uri="{FF2B5EF4-FFF2-40B4-BE49-F238E27FC236}">
                <a16:creationId xmlns:a16="http://schemas.microsoft.com/office/drawing/2014/main" id="{F0F12688-1665-CBB7-9958-77269057A4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146" y="1341255"/>
            <a:ext cx="7517561" cy="4421042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0C5AE94F-21D8-F259-A8AC-06290E8995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73329" y="1486854"/>
            <a:ext cx="7612911" cy="3061896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E7E001F9-1DAD-2FEC-0322-D01B137A3E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380491" y="1511526"/>
            <a:ext cx="7311879" cy="359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853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5" name="Rectangle 64">
            <a:extLst>
              <a:ext uri="{FF2B5EF4-FFF2-40B4-BE49-F238E27FC236}">
                <a16:creationId xmlns:a16="http://schemas.microsoft.com/office/drawing/2014/main" id="{F1ADD25B-0A33-4EF2-90F4-4313926931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06"/>
            <a:ext cx="12192000" cy="62435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74DB6F31-1B9E-4237-84A3-0825BFDF46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14407"/>
            <a:ext cx="3707477" cy="56117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4ECC34-575C-FB6D-903C-FC566D058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255" y="702156"/>
            <a:ext cx="3409783" cy="1013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200">
                <a:latin typeface="Verdana" panose="020B0604030504040204" pitchFamily="34" charset="0"/>
                <a:ea typeface="Verdana" panose="020B0604030504040204" pitchFamily="34" charset="0"/>
              </a:rPr>
              <a:t>Tuning gain/squeezing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F72D03-9882-D219-C43F-1AD60E927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255" y="1964168"/>
            <a:ext cx="3409782" cy="403658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Polarization measurements and tuning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By tuning the polarization, we were able to increase the nonlinear gain by 0.05dB or 4.25%</a:t>
            </a:r>
          </a:p>
          <a:p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Fiber and free-space coupling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MFD of crystal 4.83um x 4.16um</a:t>
            </a:r>
          </a:p>
          <a:p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Crystal temperature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95C24F-2C18-1531-2E72-E96C84A56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00800"/>
            <a:ext cx="105250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BC4339B-A011-4231-A3F2-F959987C8922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  <p:sp>
        <p:nvSpPr>
          <p:cNvPr id="9" name="AutoShape 2">
            <a:extLst>
              <a:ext uri="{FF2B5EF4-FFF2-40B4-BE49-F238E27FC236}">
                <a16:creationId xmlns:a16="http://schemas.microsoft.com/office/drawing/2014/main" id="{DC65AA29-0996-5613-67DE-0510E24D68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4">
            <a:extLst>
              <a:ext uri="{FF2B5EF4-FFF2-40B4-BE49-F238E27FC236}">
                <a16:creationId xmlns:a16="http://schemas.microsoft.com/office/drawing/2014/main" id="{68F200C3-1BDB-92CD-149E-CDDE9EE2F20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Picture 1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DE120AD9-ED33-313A-A59B-5E4A047274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8" b="1342"/>
          <a:stretch>
            <a:fillRect/>
          </a:stretch>
        </p:blipFill>
        <p:spPr>
          <a:xfrm>
            <a:off x="4822467" y="2870636"/>
            <a:ext cx="6439361" cy="343809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617A4D6-62A1-DCD3-4871-45A79AA3CC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8731" y="607097"/>
            <a:ext cx="7440891" cy="2125298"/>
          </a:xfrm>
          <a:prstGeom prst="rect">
            <a:avLst/>
          </a:prstGeom>
        </p:spPr>
      </p:pic>
      <p:pic>
        <p:nvPicPr>
          <p:cNvPr id="27" name="Picture 26" descr="Close-up of a machine with a microscope&#10;&#10;AI-generated content may be incorrect.">
            <a:extLst>
              <a:ext uri="{FF2B5EF4-FFF2-40B4-BE49-F238E27FC236}">
                <a16:creationId xmlns:a16="http://schemas.microsoft.com/office/drawing/2014/main" id="{66882527-40BB-C435-E1A3-6266537571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1"/>
          <a:stretch>
            <a:fillRect/>
          </a:stretch>
        </p:blipFill>
        <p:spPr>
          <a:xfrm rot="5400000">
            <a:off x="5124775" y="1009650"/>
            <a:ext cx="5834743" cy="5143500"/>
          </a:xfrm>
          <a:prstGeom prst="rect">
            <a:avLst/>
          </a:prstGeom>
        </p:spPr>
      </p:pic>
      <p:pic>
        <p:nvPicPr>
          <p:cNvPr id="31" name="Picture 30" descr="A close-up of a machine&#10;&#10;AI-generated content may be incorrect.">
            <a:extLst>
              <a:ext uri="{FF2B5EF4-FFF2-40B4-BE49-F238E27FC236}">
                <a16:creationId xmlns:a16="http://schemas.microsoft.com/office/drawing/2014/main" id="{2A5DEEDC-2F98-DB6D-DF09-E8EF29613B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1"/>
          <a:stretch>
            <a:fillRect/>
          </a:stretch>
        </p:blipFill>
        <p:spPr>
          <a:xfrm rot="5400000">
            <a:off x="5031211" y="1016959"/>
            <a:ext cx="583474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313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6950BFC3-D8DA-4A85-94F7-54DA5524770B}">
      <p188:commentRel xmlns:p188="http://schemas.microsoft.com/office/powerpoint/2018/8/main" r:id="rId3"/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1ADD25B-0A33-4EF2-90F4-4313926931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06"/>
            <a:ext cx="12192000" cy="62435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4DB6F31-1B9E-4237-84A3-0825BFDF46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14407"/>
            <a:ext cx="3707477" cy="56117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64688B-2953-9180-B669-B7A96ECB2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255" y="702156"/>
            <a:ext cx="3409783" cy="1013800"/>
          </a:xfrm>
        </p:spPr>
        <p:txBody>
          <a:bodyPr>
            <a:norm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Measuring squeezing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6F429-D4CF-93B2-7797-A9C6207BB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255" y="1964168"/>
            <a:ext cx="3409782" cy="403658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To measure squeezing, we use a balanced homodyne detector (BHD) and modulate the phase of our local oscillator (LO)</a:t>
            </a:r>
          </a:p>
          <a:p>
            <a:pPr>
              <a:lnSpc>
                <a:spcPct val="90000"/>
              </a:lnSpc>
            </a:pPr>
            <a:r>
              <a:rPr lang="en-US" sz="1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BHD visibility improved slightly from previous squeezing measurements to 62%</a:t>
            </a:r>
          </a:p>
          <a:p>
            <a:pPr>
              <a:lnSpc>
                <a:spcPct val="90000"/>
              </a:lnSpc>
            </a:pPr>
            <a:r>
              <a:rPr lang="en-US" sz="1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two PDs of the BHD measure fluctuations in shot noise due to squeezing and anti-squeezing</a:t>
            </a:r>
          </a:p>
          <a:p>
            <a:pPr>
              <a:lnSpc>
                <a:spcPct val="90000"/>
              </a:lnSpc>
            </a:pPr>
            <a:endParaRPr lang="en-US" sz="17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0EDD0B-373A-4A9E-E258-7728A5E1CA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1522" y="2546965"/>
            <a:ext cx="6489819" cy="178469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A0AF64-318F-CE22-BFB5-827B37E6D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00800"/>
            <a:ext cx="105250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BC4339B-A011-4231-A3F2-F959987C8922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91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B3940-6304-E1B9-0D65-1A4979FCE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next steps…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1A8C1-BE9B-65E4-0E1D-3D5C15D8E7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Optimize pump power and crystal alignment to measure squeezing</a:t>
            </a:r>
          </a:p>
          <a:p>
            <a:pPr lvl="1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Via simultaneous alignment for SHG or by measuring nonlinear gain</a:t>
            </a: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Free space coupling</a:t>
            </a:r>
          </a:p>
          <a:p>
            <a:pPr lvl="1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Would eliminate fiber losses in polarization, mode, and power</a:t>
            </a: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Laser realignment</a:t>
            </a:r>
          </a:p>
          <a:p>
            <a:pPr lvl="1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Reduce power fluctuations and loss in the system</a:t>
            </a: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5DAF1E-D181-2C62-AB73-D1566CE3D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339B-A011-4231-A3F2-F959987C892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76823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6F5FF-560D-A205-9705-5E65A797C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E3473-B621-ABE7-80F9-D363179911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My mentors, Peter and Shruti</a:t>
            </a:r>
          </a:p>
          <a:p>
            <a:r>
              <a:rPr lang="en-US" dirty="0"/>
              <a:t>My lab partner, Tanisha Ray</a:t>
            </a:r>
          </a:p>
          <a:p>
            <a:r>
              <a:rPr lang="en-US" dirty="0"/>
              <a:t>Professor Adhikari</a:t>
            </a:r>
          </a:p>
          <a:p>
            <a:r>
              <a:rPr lang="en-US" dirty="0"/>
              <a:t>Everyone in the lab</a:t>
            </a:r>
          </a:p>
          <a:p>
            <a:r>
              <a:rPr lang="en-US" dirty="0"/>
              <a:t>My parents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00CF64-97EC-F6B2-0374-7E215D4D2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339B-A011-4231-A3F2-F959987C892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089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3" name="Rectangle 3082">
            <a:extLst>
              <a:ext uri="{FF2B5EF4-FFF2-40B4-BE49-F238E27FC236}">
                <a16:creationId xmlns:a16="http://schemas.microsoft.com/office/drawing/2014/main" id="{F1ADD25B-0A33-4EF2-90F4-4313926931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06"/>
            <a:ext cx="12192000" cy="62435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5" name="Rectangle 3084">
            <a:extLst>
              <a:ext uri="{FF2B5EF4-FFF2-40B4-BE49-F238E27FC236}">
                <a16:creationId xmlns:a16="http://schemas.microsoft.com/office/drawing/2014/main" id="{74DB6F31-1B9E-4237-84A3-0825BFDF46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14407"/>
            <a:ext cx="3707477" cy="56117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C8938-2E79-039E-EF14-191CD7E2D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255" y="702156"/>
            <a:ext cx="3409783" cy="1013800"/>
          </a:xfrm>
        </p:spPr>
        <p:txBody>
          <a:bodyPr>
            <a:normAutofit/>
          </a:bodyPr>
          <a:lstStyle/>
          <a:p>
            <a:r>
              <a:rPr lang="en-US">
                <a:latin typeface="Verdana" panose="020B0604030504040204" pitchFamily="34" charset="0"/>
              </a:rPr>
              <a:t>Motivation FOR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3E20BA-C079-FF5F-BF5A-4BAAA40A6B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255" y="1964168"/>
            <a:ext cx="3409782" cy="403658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LIGO’s sensitivity to gravitational waves &gt;500Hz is mostly limited by quantum noise</a:t>
            </a:r>
          </a:p>
          <a:p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Shot noise due to uncertainty in phase</a:t>
            </a:r>
          </a:p>
          <a:p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Quantum back action/radiation pressure noise due to uncertainty in amplitude</a:t>
            </a:r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6F39F206-162A-D5F5-61A7-E735E4A4C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69915" y="972507"/>
            <a:ext cx="7866065" cy="42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F27118B-B32B-E538-134C-4207843A1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00800"/>
            <a:ext cx="105250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BC4339B-A011-4231-A3F2-F959987C8922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2B0004-F9EA-61C2-726E-CFA43B9A6CD6}"/>
              </a:ext>
            </a:extLst>
          </p:cNvPr>
          <p:cNvSpPr txBox="1"/>
          <p:nvPr/>
        </p:nvSpPr>
        <p:spPr>
          <a:xfrm>
            <a:off x="5231757" y="5516161"/>
            <a:ext cx="523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S S Y Chua </a:t>
            </a:r>
            <a:r>
              <a:rPr lang="pt-BR" i="1" dirty="0"/>
              <a:t>et al</a:t>
            </a:r>
            <a:r>
              <a:rPr lang="pt-BR" dirty="0"/>
              <a:t> 2014 </a:t>
            </a:r>
            <a:r>
              <a:rPr lang="pt-BR" i="1" dirty="0"/>
              <a:t>Class. Quantum Grav.</a:t>
            </a:r>
            <a:r>
              <a:rPr lang="pt-BR" dirty="0"/>
              <a:t> </a:t>
            </a:r>
            <a:r>
              <a:rPr lang="pt-BR" b="1" dirty="0"/>
              <a:t>31</a:t>
            </a:r>
            <a:r>
              <a:rPr lang="pt-BR" dirty="0"/>
              <a:t> 183001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50197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F1ADD25B-0A33-4EF2-90F4-4313926931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06"/>
            <a:ext cx="12192000" cy="62435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4DB6F31-1B9E-4237-84A3-0825BFDF46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14407"/>
            <a:ext cx="3707477" cy="56117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483323-4165-C3CA-F8F9-3B83426E6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255" y="702156"/>
            <a:ext cx="3409783" cy="1013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200" dirty="0"/>
              <a:t>Background: Quantum Squeezing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BAC79-3C4A-47A3-8BEA-FE79C48D1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255" y="1964168"/>
            <a:ext cx="3409782" cy="403658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Quantum squeezing allows us to reduce uncertainty in one quadrature of light</a:t>
            </a:r>
          </a:p>
          <a:p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overall uncertainty of the light must still obey the uncertainty principle, </a:t>
            </a:r>
            <a:r>
              <a:rPr lang="el-GR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Δ</a:t>
            </a: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x</a:t>
            </a:r>
            <a:r>
              <a:rPr lang="el-GR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Δ</a:t>
            </a: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 ≥ ħ/2</a:t>
            </a:r>
          </a:p>
          <a:p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squeezing parameter, r, determines the degree of squeezing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2E5806-20D9-CB28-4F84-698F975BE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00800"/>
            <a:ext cx="105250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BC4339B-A011-4231-A3F2-F959987C8922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A191DCE-B644-F76A-04BC-C3D091C54F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4031" y="1503372"/>
            <a:ext cx="4191585" cy="41725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9192AC8-172F-3C21-F822-C12788956A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9982" y="1810111"/>
            <a:ext cx="7779681" cy="339595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FD7D0CF-84E8-4FC2-54FB-3AB5FDAD75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8778" y="1715956"/>
            <a:ext cx="7804297" cy="3612590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85E1246F-3EA9-C247-BFEB-56E8F6D6F7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84926" y="636233"/>
            <a:ext cx="4572000" cy="3009900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896989A9-11DD-FCE6-5B0C-C417112F389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867375" y="3736202"/>
            <a:ext cx="45720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00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6950BFC3-D8DA-4A85-94F7-54DA5524770B}">
      <p188:commentRel xmlns:p188="http://schemas.microsoft.com/office/powerpoint/2018/8/main" r:id="rId3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1B82C-8E06-1F4F-7E8C-977A6F808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</a:rPr>
              <a:t>Background: 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Crash course in nonlinear optics</a:t>
            </a:r>
            <a:b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en-US" sz="2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910E12-8306-9737-7340-A0A69D4B4F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1193" y="2180496"/>
                <a:ext cx="6313094" cy="4140766"/>
              </a:xfrm>
            </p:spPr>
            <p:txBody>
              <a:bodyPr>
                <a:normAutofit/>
              </a:bodyPr>
              <a:lstStyle/>
              <a:p>
                <a:pPr lvl="1"/>
                <a:r>
                  <a:rPr lang="en-US" sz="20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The polarization of a material, </a:t>
                </a:r>
                <a:r>
                  <a:rPr lang="en-US" sz="2000" i="1" dirty="0">
                    <a:latin typeface="Verdana" panose="020B0604030504040204" pitchFamily="34" charset="0"/>
                    <a:ea typeface="Verdana" panose="020B0604030504040204" pitchFamily="34" charset="0"/>
                  </a:rPr>
                  <a:t>P(t)</a:t>
                </a:r>
                <a:r>
                  <a:rPr lang="en-US" sz="20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, can be written as </a:t>
                </a:r>
              </a:p>
              <a:p>
                <a:pPr marL="6300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𝑡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sup>
                          </m:sSup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+…</m:t>
                          </m:r>
                        </m:e>
                      </m:d>
                    </m:oMath>
                  </m:oMathPara>
                </a14:m>
                <a:endParaRPr lang="en-US" sz="2000" dirty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pPr marL="630000" lvl="2" indent="0">
                  <a:buNone/>
                </a:pPr>
                <a:r>
                  <a:rPr lang="en-US" sz="20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where </a:t>
                </a:r>
                <a:r>
                  <a:rPr lang="en-US" sz="2000" i="1" dirty="0">
                    <a:latin typeface="Verdana" panose="020B0604030504040204" pitchFamily="34" charset="0"/>
                    <a:ea typeface="Verdana" panose="020B0604030504040204" pitchFamily="34" charset="0"/>
                  </a:rPr>
                  <a:t>E(t) </a:t>
                </a:r>
                <a:r>
                  <a:rPr lang="en-US" sz="20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is the strength of an applied electric field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0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 is the nth-order nonlinear susceptibility of the material</a:t>
                </a:r>
              </a:p>
              <a:p>
                <a:pPr lvl="1"/>
                <a:r>
                  <a:rPr lang="en-US" sz="20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PPLN has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0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 value large enough to allow second-order nonlinear optical interactions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910E12-8306-9737-7340-A0A69D4B4F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1193" y="2180496"/>
                <a:ext cx="6313094" cy="4140766"/>
              </a:xfrm>
              <a:blipFill>
                <a:blip r:embed="rId4"/>
                <a:stretch>
                  <a:fillRect r="-1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F3090A-F53F-E11E-E700-CFACCFB7E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339B-A011-4231-A3F2-F959987C8922}" type="slidenum">
              <a:rPr lang="en-US" smtClean="0"/>
              <a:t>4</a:t>
            </a:fld>
            <a:endParaRPr lang="en-US"/>
          </a:p>
        </p:txBody>
      </p:sp>
      <p:sp>
        <p:nvSpPr>
          <p:cNvPr id="5" name="Arrow: Up 4">
            <a:extLst>
              <a:ext uri="{FF2B5EF4-FFF2-40B4-BE49-F238E27FC236}">
                <a16:creationId xmlns:a16="http://schemas.microsoft.com/office/drawing/2014/main" id="{09A53758-6CC1-16C8-0E0A-2A1409D0ADE2}"/>
              </a:ext>
            </a:extLst>
          </p:cNvPr>
          <p:cNvSpPr/>
          <p:nvPr/>
        </p:nvSpPr>
        <p:spPr>
          <a:xfrm rot="10800000">
            <a:off x="10769599" y="4913548"/>
            <a:ext cx="208861" cy="1225151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Up 5">
            <a:extLst>
              <a:ext uri="{FF2B5EF4-FFF2-40B4-BE49-F238E27FC236}">
                <a16:creationId xmlns:a16="http://schemas.microsoft.com/office/drawing/2014/main" id="{87CE9DE0-1621-8098-49FD-E35E04143128}"/>
              </a:ext>
            </a:extLst>
          </p:cNvPr>
          <p:cNvSpPr/>
          <p:nvPr/>
        </p:nvSpPr>
        <p:spPr>
          <a:xfrm>
            <a:off x="9503310" y="5526124"/>
            <a:ext cx="208861" cy="572401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Up 6">
            <a:extLst>
              <a:ext uri="{FF2B5EF4-FFF2-40B4-BE49-F238E27FC236}">
                <a16:creationId xmlns:a16="http://schemas.microsoft.com/office/drawing/2014/main" id="{0481006C-E23D-115C-246A-31FF41A475D1}"/>
              </a:ext>
            </a:extLst>
          </p:cNvPr>
          <p:cNvSpPr/>
          <p:nvPr/>
        </p:nvSpPr>
        <p:spPr>
          <a:xfrm>
            <a:off x="9503310" y="4913548"/>
            <a:ext cx="208861" cy="572401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B7C1B2-C47C-7639-7D23-C8287EDD3628}"/>
              </a:ext>
            </a:extLst>
          </p:cNvPr>
          <p:cNvSpPr txBox="1"/>
          <p:nvPr/>
        </p:nvSpPr>
        <p:spPr>
          <a:xfrm>
            <a:off x="8504809" y="5030471"/>
            <a:ext cx="1491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0000" lvl="2" indent="0">
              <a:buNone/>
            </a:pPr>
            <a:r>
              <a:rPr lang="el-GR" sz="1600" dirty="0">
                <a:latin typeface="Verdana" panose="020B0604030504040204" pitchFamily="34" charset="0"/>
                <a:ea typeface="Verdana" panose="020B0604030504040204" pitchFamily="34" charset="0"/>
              </a:rPr>
              <a:t>ω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EFF42D-6FDD-C8D5-135A-E1DBA6E94542}"/>
              </a:ext>
            </a:extLst>
          </p:cNvPr>
          <p:cNvSpPr txBox="1"/>
          <p:nvPr/>
        </p:nvSpPr>
        <p:spPr>
          <a:xfrm>
            <a:off x="8504809" y="5689522"/>
            <a:ext cx="1491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0000" lvl="2" indent="0">
              <a:buNone/>
            </a:pPr>
            <a:r>
              <a:rPr lang="el-GR" sz="1600">
                <a:latin typeface="Verdana" panose="020B0604030504040204" pitchFamily="34" charset="0"/>
                <a:ea typeface="Verdana" panose="020B0604030504040204" pitchFamily="34" charset="0"/>
              </a:rPr>
              <a:t>ω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F20E2F-5942-6FD7-BB9E-0BD68DD513D1}"/>
              </a:ext>
            </a:extLst>
          </p:cNvPr>
          <p:cNvSpPr txBox="1"/>
          <p:nvPr/>
        </p:nvSpPr>
        <p:spPr>
          <a:xfrm>
            <a:off x="10486009" y="5265566"/>
            <a:ext cx="1491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0000" lvl="2" indent="0">
              <a:buNone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el-GR" sz="1600" dirty="0">
                <a:latin typeface="Verdana" panose="020B0604030504040204" pitchFamily="34" charset="0"/>
                <a:ea typeface="Verdana" panose="020B0604030504040204" pitchFamily="34" charset="0"/>
              </a:rPr>
              <a:t>ω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C72BBA3-7B95-E4AD-A8FF-109E2BF2EE23}"/>
              </a:ext>
            </a:extLst>
          </p:cNvPr>
          <p:cNvCxnSpPr/>
          <p:nvPr/>
        </p:nvCxnSpPr>
        <p:spPr>
          <a:xfrm>
            <a:off x="9090734" y="4913548"/>
            <a:ext cx="2246050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1E314D2-DC83-2FEB-D17D-BB60BDD89296}"/>
              </a:ext>
            </a:extLst>
          </p:cNvPr>
          <p:cNvCxnSpPr>
            <a:cxnSpLocks/>
          </p:cNvCxnSpPr>
          <p:nvPr/>
        </p:nvCxnSpPr>
        <p:spPr>
          <a:xfrm>
            <a:off x="9090734" y="5514045"/>
            <a:ext cx="1123025" cy="12079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6EB8AB8-8346-C3C7-3485-6803C0A73B88}"/>
              </a:ext>
            </a:extLst>
          </p:cNvPr>
          <p:cNvSpPr txBox="1"/>
          <p:nvPr/>
        </p:nvSpPr>
        <p:spPr>
          <a:xfrm>
            <a:off x="6951216" y="2036453"/>
            <a:ext cx="4785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Ex. Second-harmonic generation (SHG)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E38C92B-23DD-57F1-606B-F5F740905430}"/>
              </a:ext>
            </a:extLst>
          </p:cNvPr>
          <p:cNvCxnSpPr/>
          <p:nvPr/>
        </p:nvCxnSpPr>
        <p:spPr>
          <a:xfrm>
            <a:off x="6894287" y="2036453"/>
            <a:ext cx="0" cy="43554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F89518F-B0C2-6F22-81DA-D3F050D4FB80}"/>
              </a:ext>
            </a:extLst>
          </p:cNvPr>
          <p:cNvSpPr txBox="1"/>
          <p:nvPr/>
        </p:nvSpPr>
        <p:spPr>
          <a:xfrm>
            <a:off x="7030073" y="5149148"/>
            <a:ext cx="1843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Energy level diagram of SHG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1EE90C2-3E80-DA1D-6D3D-738EDE2A7A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9889" y="3388030"/>
            <a:ext cx="4366841" cy="660196"/>
          </a:xfrm>
          <a:prstGeom prst="rect">
            <a:avLst/>
          </a:prstGeom>
        </p:spPr>
      </p:pic>
      <p:cxnSp>
        <p:nvCxnSpPr>
          <p:cNvPr id="22" name="Connector: Curved 21">
            <a:extLst>
              <a:ext uri="{FF2B5EF4-FFF2-40B4-BE49-F238E27FC236}">
                <a16:creationId xmlns:a16="http://schemas.microsoft.com/office/drawing/2014/main" id="{5D4133B1-F35E-FA47-18B7-CFE8380FC8DD}"/>
              </a:ext>
            </a:extLst>
          </p:cNvPr>
          <p:cNvCxnSpPr/>
          <p:nvPr/>
        </p:nvCxnSpPr>
        <p:spPr>
          <a:xfrm rot="16200000" flipH="1">
            <a:off x="10640251" y="3323208"/>
            <a:ext cx="239697" cy="211583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3E84D0E7-F809-1D20-09A3-748CB6FC4DC2}"/>
              </a:ext>
            </a:extLst>
          </p:cNvPr>
          <p:cNvSpPr txBox="1"/>
          <p:nvPr/>
        </p:nvSpPr>
        <p:spPr>
          <a:xfrm>
            <a:off x="9090734" y="3001373"/>
            <a:ext cx="2255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Second-harmonic term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A939B5D-9B65-5D3C-BC31-AB81B449AE26}"/>
                  </a:ext>
                </a:extLst>
              </p:cNvPr>
              <p:cNvSpPr txBox="1"/>
              <p:nvPr/>
            </p:nvSpPr>
            <p:spPr>
              <a:xfrm>
                <a:off x="7459291" y="4180836"/>
                <a:ext cx="42322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2 pump photons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1 signal photon</a:t>
                </a: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A939B5D-9B65-5D3C-BC31-AB81B449A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9291" y="4180836"/>
                <a:ext cx="4232249" cy="369332"/>
              </a:xfrm>
              <a:prstGeom prst="rect">
                <a:avLst/>
              </a:prstGeom>
              <a:blipFill>
                <a:blip r:embed="rId6"/>
                <a:stretch>
                  <a:fillRect l="-1297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 descr="A close-up of a microscope&#10;&#10;AI-generated content may be incorrect.">
            <a:extLst>
              <a:ext uri="{FF2B5EF4-FFF2-40B4-BE49-F238E27FC236}">
                <a16:creationId xmlns:a16="http://schemas.microsoft.com/office/drawing/2014/main" id="{E20A51E6-9443-B146-EF30-54F5440771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9" r="13083" b="20335"/>
          <a:stretch>
            <a:fillRect/>
          </a:stretch>
        </p:blipFill>
        <p:spPr>
          <a:xfrm rot="5400000">
            <a:off x="1290823" y="2375006"/>
            <a:ext cx="4465719" cy="367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35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  <p:extLst>
    <p:ext uri="{6950BFC3-D8DA-4A85-94F7-54DA5524770B}">
      <p188:commentRel xmlns:p188="http://schemas.microsoft.com/office/powerpoint/2018/8/main" r:id="rId3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CE71E-8F5D-9F9A-664D-FAD0C72F5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/>
              <a:t>Background:</a:t>
            </a:r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 Generation of squeezed light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306C00-E0A9-4E79-AF25-3D295CA90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2180496"/>
            <a:ext cx="5404639" cy="404568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8DA2C8-BC68-8D71-4BE7-59135BF07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6957" y="2180496"/>
            <a:ext cx="5275001" cy="4045683"/>
          </a:xfrm>
        </p:spPr>
        <p:txBody>
          <a:bodyPr>
            <a:noAutofit/>
          </a:bodyPr>
          <a:lstStyle/>
          <a:p>
            <a:r>
              <a:rPr lang="en-US" sz="2400" dirty="0"/>
              <a:t>Use a nonlinear optical process called Type 0 spontaneous parametric down conversion (SPDC)</a:t>
            </a:r>
          </a:p>
          <a:p>
            <a:r>
              <a:rPr lang="en-US" sz="2400" dirty="0"/>
              <a:t>Converts a pump photon to a pair of photons of half the original frequency such that all photons have the same polarization</a:t>
            </a:r>
          </a:p>
          <a:p>
            <a:r>
              <a:rPr lang="en-US" sz="2400" dirty="0"/>
              <a:t>Generated pairs coupled in polarization and phase and therefore squeezed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10BE8B-6976-6AEB-E64C-9C7A99915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00800"/>
            <a:ext cx="105250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BC4339B-A011-4231-A3F2-F959987C8922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5" name="Arrow: Up 4">
            <a:extLst>
              <a:ext uri="{FF2B5EF4-FFF2-40B4-BE49-F238E27FC236}">
                <a16:creationId xmlns:a16="http://schemas.microsoft.com/office/drawing/2014/main" id="{C3BF2649-9B74-247A-C7F2-5BB7B218CDEE}"/>
              </a:ext>
            </a:extLst>
          </p:cNvPr>
          <p:cNvSpPr/>
          <p:nvPr/>
        </p:nvSpPr>
        <p:spPr>
          <a:xfrm>
            <a:off x="2390188" y="3155769"/>
            <a:ext cx="208861" cy="1225151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Up 8">
            <a:extLst>
              <a:ext uri="{FF2B5EF4-FFF2-40B4-BE49-F238E27FC236}">
                <a16:creationId xmlns:a16="http://schemas.microsoft.com/office/drawing/2014/main" id="{3DAE3E84-821A-EF3E-03B8-E50B6C801A61}"/>
              </a:ext>
            </a:extLst>
          </p:cNvPr>
          <p:cNvSpPr/>
          <p:nvPr/>
        </p:nvSpPr>
        <p:spPr>
          <a:xfrm rot="10800000">
            <a:off x="3495227" y="3817261"/>
            <a:ext cx="206760" cy="615001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Up 9">
            <a:extLst>
              <a:ext uri="{FF2B5EF4-FFF2-40B4-BE49-F238E27FC236}">
                <a16:creationId xmlns:a16="http://schemas.microsoft.com/office/drawing/2014/main" id="{F48D37E5-BBE7-74FF-DBE3-A1436351F260}"/>
              </a:ext>
            </a:extLst>
          </p:cNvPr>
          <p:cNvSpPr/>
          <p:nvPr/>
        </p:nvSpPr>
        <p:spPr>
          <a:xfrm rot="10800000">
            <a:off x="3493127" y="3155768"/>
            <a:ext cx="208860" cy="651241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3947C36-4B33-722F-B0F4-D066E16B64B4}"/>
              </a:ext>
            </a:extLst>
          </p:cNvPr>
          <p:cNvCxnSpPr/>
          <p:nvPr/>
        </p:nvCxnSpPr>
        <p:spPr>
          <a:xfrm>
            <a:off x="2025827" y="3155769"/>
            <a:ext cx="2246050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55847FF-2E2B-EBA6-E6C0-C157EADEBDA4}"/>
              </a:ext>
            </a:extLst>
          </p:cNvPr>
          <p:cNvCxnSpPr>
            <a:cxnSpLocks/>
          </p:cNvCxnSpPr>
          <p:nvPr/>
        </p:nvCxnSpPr>
        <p:spPr>
          <a:xfrm>
            <a:off x="3102085" y="3805183"/>
            <a:ext cx="1123025" cy="12079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BA24DF7-D911-8D6F-4E96-665AEFA9B619}"/>
              </a:ext>
            </a:extLst>
          </p:cNvPr>
          <p:cNvSpPr txBox="1"/>
          <p:nvPr/>
        </p:nvSpPr>
        <p:spPr>
          <a:xfrm>
            <a:off x="1996218" y="3620310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latin typeface="Verdana" panose="020B0604030504040204" pitchFamily="34" charset="0"/>
                <a:ea typeface="Verdana" panose="020B0604030504040204" pitchFamily="34" charset="0"/>
              </a:rPr>
              <a:t>ω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4CA3160-38C0-8A56-835C-A63C70273CE1}"/>
              </a:ext>
            </a:extLst>
          </p:cNvPr>
          <p:cNvSpPr txBox="1"/>
          <p:nvPr/>
        </p:nvSpPr>
        <p:spPr>
          <a:xfrm>
            <a:off x="3858388" y="3325641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latin typeface="Verdana" panose="020B0604030504040204" pitchFamily="34" charset="0"/>
                <a:ea typeface="Verdana" panose="020B0604030504040204" pitchFamily="34" charset="0"/>
              </a:rPr>
              <a:t>ω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/2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11A128B-E05D-A49B-7406-B70684563EE6}"/>
              </a:ext>
            </a:extLst>
          </p:cNvPr>
          <p:cNvSpPr txBox="1"/>
          <p:nvPr/>
        </p:nvSpPr>
        <p:spPr>
          <a:xfrm>
            <a:off x="3858389" y="3942015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latin typeface="Verdana" panose="020B0604030504040204" pitchFamily="34" charset="0"/>
                <a:ea typeface="Verdana" panose="020B0604030504040204" pitchFamily="34" charset="0"/>
              </a:rPr>
              <a:t>ω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/2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B586DBB-0092-CDFB-5C9D-953361E157A5}"/>
              </a:ext>
            </a:extLst>
          </p:cNvPr>
          <p:cNvSpPr txBox="1"/>
          <p:nvPr/>
        </p:nvSpPr>
        <p:spPr>
          <a:xfrm>
            <a:off x="1128266" y="2412859"/>
            <a:ext cx="40411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>
                <a:latin typeface="Verdana" panose="020B0604030504040204" pitchFamily="34" charset="0"/>
                <a:ea typeface="Verdana" panose="020B0604030504040204" pitchFamily="34" charset="0"/>
              </a:rPr>
              <a:t>Energy level diagram of SPDC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2DE552D-47AF-2658-5B2E-19CCC8B40284}"/>
              </a:ext>
            </a:extLst>
          </p:cNvPr>
          <p:cNvSpPr txBox="1"/>
          <p:nvPr/>
        </p:nvSpPr>
        <p:spPr>
          <a:xfrm>
            <a:off x="529644" y="4976375"/>
            <a:ext cx="5221435" cy="781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Radiation of </a:t>
            </a:r>
            <a:r>
              <a:rPr lang="el-GR" sz="1600" dirty="0">
                <a:latin typeface="Verdana" panose="020B0604030504040204" pitchFamily="34" charset="0"/>
                <a:ea typeface="Verdana" panose="020B0604030504040204" pitchFamily="34" charset="0"/>
              </a:rPr>
              <a:t>ω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/2 frequency light due to nonlinear interactions with vacuum field in crystal </a:t>
            </a:r>
          </a:p>
        </p:txBody>
      </p:sp>
    </p:spTree>
    <p:extLst>
      <p:ext uri="{BB962C8B-B14F-4D97-AF65-F5344CB8AC3E}">
        <p14:creationId xmlns:p14="http://schemas.microsoft.com/office/powerpoint/2010/main" val="2604403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ADD25B-0A33-4EF2-90F4-4313926931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06"/>
            <a:ext cx="12192000" cy="62435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4DB6F31-1B9E-4237-84A3-0825BFDF46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14407"/>
            <a:ext cx="3707477" cy="56117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734D2F-C228-0E9F-36F5-69216C576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255" y="950368"/>
            <a:ext cx="3409783" cy="101380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Background: </a:t>
            </a:r>
            <a:r>
              <a:rPr lang="en-US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ligo’s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 current squeezing method</a:t>
            </a:r>
            <a:br>
              <a:rPr lang="en-US" sz="15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en-US" sz="15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B8670-72AD-A9EB-BC13-8C7B24674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255" y="1964168"/>
            <a:ext cx="3409782" cy="403658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LIGO uses an optical parametric oscillator (OPO) to generate squeezed light which is mixed with the LIGO beam and squeezes it</a:t>
            </a:r>
          </a:p>
          <a:p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This consists of a KTP bulk crystal inside of a bowtie cavity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D4499B-43D7-F7BC-4ECA-5A6DD4D2B3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1522" y="2303597"/>
            <a:ext cx="6489819" cy="227143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AE79FB-7985-C072-6B8F-E7AE6A093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00800"/>
            <a:ext cx="105250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BC4339B-A011-4231-A3F2-F959987C8922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5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F1ADD25B-0A33-4EF2-90F4-4313926931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06"/>
            <a:ext cx="12192000" cy="62435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4DB6F31-1B9E-4237-84A3-0825BFDF46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14407"/>
            <a:ext cx="3707477" cy="56117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90118E-31C6-653C-7643-DF352F661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255" y="702156"/>
            <a:ext cx="3409783" cy="1013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200"/>
              <a:t>Background:  simplifying the squeezing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41D2F-4666-BD6B-A2D2-0B9214DA1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255" y="1964168"/>
            <a:ext cx="3409782" cy="4036582"/>
          </a:xfrm>
        </p:spPr>
        <p:txBody>
          <a:bodyPr>
            <a:normAutofit/>
          </a:bodyPr>
          <a:lstStyle/>
          <a:p>
            <a:r>
              <a:rPr lang="en-US" sz="1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This project aims to simplify the current squeezing method and eliminate cavity loss present in OPO </a:t>
            </a:r>
          </a:p>
          <a:p>
            <a:r>
              <a:rPr lang="en-US" sz="1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Similar process to OPO called waveguided optical parametric amplification (WOPA)</a:t>
            </a:r>
          </a:p>
          <a:p>
            <a:r>
              <a:rPr lang="en-US" sz="1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Generate squeezed light with a single pass through a periodically poled Lithium Niobate (PPLN) waveguide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0DB25E-0FFC-07FF-D9F6-9ACE94F2A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00800"/>
            <a:ext cx="105250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BC4339B-A011-4231-A3F2-F959987C8922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84268EB-0860-52C8-745A-6CF19773F7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5985" y="702156"/>
            <a:ext cx="3496163" cy="524900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30E4050-C660-3DF4-74CD-7B0C1FA70265}"/>
              </a:ext>
            </a:extLst>
          </p:cNvPr>
          <p:cNvSpPr txBox="1"/>
          <p:nvPr/>
        </p:nvSpPr>
        <p:spPr>
          <a:xfrm>
            <a:off x="4638901" y="6058928"/>
            <a:ext cx="2354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Simplified WOPA setup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F031FC5-8A6D-3613-894B-57C3144EF86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007" r="8219"/>
          <a:stretch>
            <a:fillRect/>
          </a:stretch>
        </p:blipFill>
        <p:spPr>
          <a:xfrm>
            <a:off x="6993585" y="3429000"/>
            <a:ext cx="5159568" cy="2449719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7AC3F60-8E8B-E38B-8D5C-D8CB28C40FD6}"/>
              </a:ext>
            </a:extLst>
          </p:cNvPr>
          <p:cNvCxnSpPr>
            <a:cxnSpLocks/>
          </p:cNvCxnSpPr>
          <p:nvPr/>
        </p:nvCxnSpPr>
        <p:spPr>
          <a:xfrm flipH="1" flipV="1">
            <a:off x="5600700" y="3133725"/>
            <a:ext cx="1552575" cy="848734"/>
          </a:xfrm>
          <a:prstGeom prst="straightConnector1">
            <a:avLst/>
          </a:prstGeom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E830EF8B-AF8A-0D5C-B030-93F996D761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1001" y="708923"/>
            <a:ext cx="5882293" cy="542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181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7FADD-482B-C914-1A08-B3902364F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Limits to squeezing level in WOPA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EF403-CD84-1F96-21F5-7700E78CEB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There exist multiple sources of potential loss in the WOPA system</a:t>
            </a:r>
          </a:p>
          <a:p>
            <a:pPr lvl="1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Polarization mismatch</a:t>
            </a:r>
          </a:p>
          <a:p>
            <a:pPr lvl="1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Mode mismatch</a:t>
            </a:r>
          </a:p>
          <a:p>
            <a:pPr lvl="1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Fiber misalignment</a:t>
            </a:r>
          </a:p>
          <a:p>
            <a:pPr lvl="1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BHD visibility</a:t>
            </a: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To better identify the sources of loss affecting measured squeezing level, we calculated our expected squeezing level from the nonlinear gain of the process generating the squeezed light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A4CC5A-DD28-88C8-32D8-0F06CCCE2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339B-A011-4231-A3F2-F959987C892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85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D07A1-2B01-8906-A0EF-CC1DAAFA8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Squeezing level as a function of nonlinear gain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834E87-CD04-5FD6-A120-75FC49F3160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The output power can be written as a function of the squeezing parameter and angle</a:t>
            </a:r>
          </a:p>
          <a:p>
            <a:pPr marL="630000" lvl="2" indent="0">
              <a:buNone/>
            </a:pPr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We can use this to solve for r and calculate the expected squeezing level 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71C39B-7B8B-01DA-330A-66550301B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339B-A011-4231-A3F2-F959987C8922}" type="slidenum">
              <a:rPr lang="en-US" sz="1100" smtClean="0"/>
              <a:t>9</a:t>
            </a:fld>
            <a:endParaRPr lang="en-US" sz="11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35DC75C-F0BB-B9F3-26CB-F5356F353E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3505" y="5208105"/>
            <a:ext cx="3417765" cy="571897"/>
          </a:xfrm>
          <a:prstGeom prst="rect">
            <a:avLst/>
          </a:prstGeom>
        </p:spPr>
      </p:pic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EF6B263A-D3CF-4DCE-C1FF-2E6DF6C1EBA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095998" y="2782004"/>
            <a:ext cx="5782851" cy="252430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A08C92B-1990-59F3-1E67-29DB0F56BB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3564" y="3847458"/>
            <a:ext cx="4648849" cy="657317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DFCAC459-2EE5-5E72-3D3C-2DA29F85C9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95998" y="2561393"/>
            <a:ext cx="5661993" cy="301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26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366658"/>
      </a:accent1>
      <a:accent2>
        <a:srgbClr val="8CB64A"/>
      </a:accent2>
      <a:accent3>
        <a:srgbClr val="88D5A9"/>
      </a:accent3>
      <a:accent4>
        <a:srgbClr val="969FA7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4BEC0EAF-CF86-4D49-B83B-56CC62D3CFF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5882</TotalTime>
  <Words>930</Words>
  <Application>Microsoft Office PowerPoint</Application>
  <PresentationFormat>Widescreen</PresentationFormat>
  <Paragraphs>132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Aptos</vt:lpstr>
      <vt:lpstr>Arial</vt:lpstr>
      <vt:lpstr>Cambria Math</vt:lpstr>
      <vt:lpstr>Gill Sans MT</vt:lpstr>
      <vt:lpstr>Verdana</vt:lpstr>
      <vt:lpstr>Wingdings 2</vt:lpstr>
      <vt:lpstr>Dividend</vt:lpstr>
      <vt:lpstr>PPLN Crystal Nonlinear Gain Measurements for Tabletop Waveguided Optical Parametric Amplification</vt:lpstr>
      <vt:lpstr>Motivation FOR PROJECT</vt:lpstr>
      <vt:lpstr>Background: Quantum Squeezing</vt:lpstr>
      <vt:lpstr>Background: Crash course in nonlinear optics </vt:lpstr>
      <vt:lpstr>Background: Generation of squeezed light</vt:lpstr>
      <vt:lpstr>Background: ligo’s current squeezing method </vt:lpstr>
      <vt:lpstr>Background:  simplifying the squeezing method</vt:lpstr>
      <vt:lpstr>Limits to squeezing level in WOPA</vt:lpstr>
      <vt:lpstr>Squeezing level as a function of nonlinear gain</vt:lpstr>
      <vt:lpstr>Initial nonlinear gain measurement METHOD</vt:lpstr>
      <vt:lpstr>INITIAL NONLINEAR GAIN MEASUREMENT RESULTS</vt:lpstr>
      <vt:lpstr>Tuning gain/squeezing level</vt:lpstr>
      <vt:lpstr>Measuring squeezing</vt:lpstr>
      <vt:lpstr>next steps…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nora dreslin</dc:creator>
  <cp:lastModifiedBy>nora dreslin</cp:lastModifiedBy>
  <cp:revision>3</cp:revision>
  <dcterms:created xsi:type="dcterms:W3CDTF">2025-08-15T06:08:09Z</dcterms:created>
  <dcterms:modified xsi:type="dcterms:W3CDTF">2025-08-22T16:59:34Z</dcterms:modified>
</cp:coreProperties>
</file>