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DM Sans Medium"/>
      <p:regular r:id="rId23"/>
      <p:bold r:id="rId24"/>
      <p:italic r:id="rId25"/>
      <p:boldItalic r:id="rId26"/>
    </p:embeddedFont>
    <p:embeddedFont>
      <p:font typeface="Roboto"/>
      <p:regular r:id="rId27"/>
      <p:bold r:id="rId28"/>
      <p:italic r:id="rId29"/>
      <p:boldItalic r:id="rId30"/>
    </p:embeddedFont>
    <p:embeddedFont>
      <p:font typeface="Merriweather"/>
      <p:regular r:id="rId31"/>
      <p:bold r:id="rId32"/>
      <p:italic r:id="rId33"/>
      <p:boldItalic r:id="rId34"/>
    </p:embeddedFont>
    <p:embeddedFont>
      <p:font typeface="DM Sans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DMSansMedium-bold.fntdata"/><Relationship Id="rId23" Type="http://schemas.openxmlformats.org/officeDocument/2006/relationships/font" Target="fonts/DMSansMedium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DMSansMedium-boldItalic.fntdata"/><Relationship Id="rId25" Type="http://schemas.openxmlformats.org/officeDocument/2006/relationships/font" Target="fonts/DMSansMedium-italic.fntdata"/><Relationship Id="rId28" Type="http://schemas.openxmlformats.org/officeDocument/2006/relationships/font" Target="fonts/Roboto-bold.fntdata"/><Relationship Id="rId27" Type="http://schemas.openxmlformats.org/officeDocument/2006/relationships/font" Target="fonts/Robo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erriweather-regular.fntdata"/><Relationship Id="rId30" Type="http://schemas.openxmlformats.org/officeDocument/2006/relationships/font" Target="fonts/Roboto-boldItalic.fntdata"/><Relationship Id="rId11" Type="http://schemas.openxmlformats.org/officeDocument/2006/relationships/slide" Target="slides/slide6.xml"/><Relationship Id="rId33" Type="http://schemas.openxmlformats.org/officeDocument/2006/relationships/font" Target="fonts/Merriweather-italic.fntdata"/><Relationship Id="rId10" Type="http://schemas.openxmlformats.org/officeDocument/2006/relationships/slide" Target="slides/slide5.xml"/><Relationship Id="rId32" Type="http://schemas.openxmlformats.org/officeDocument/2006/relationships/font" Target="fonts/Merriweather-bold.fntdata"/><Relationship Id="rId13" Type="http://schemas.openxmlformats.org/officeDocument/2006/relationships/slide" Target="slides/slide8.xml"/><Relationship Id="rId35" Type="http://schemas.openxmlformats.org/officeDocument/2006/relationships/font" Target="fonts/DMSans-regular.fntdata"/><Relationship Id="rId12" Type="http://schemas.openxmlformats.org/officeDocument/2006/relationships/slide" Target="slides/slide7.xml"/><Relationship Id="rId34" Type="http://schemas.openxmlformats.org/officeDocument/2006/relationships/font" Target="fonts/Merriweather-boldItalic.fntdata"/><Relationship Id="rId15" Type="http://schemas.openxmlformats.org/officeDocument/2006/relationships/slide" Target="slides/slide10.xml"/><Relationship Id="rId37" Type="http://schemas.openxmlformats.org/officeDocument/2006/relationships/font" Target="fonts/DMSans-italic.fntdata"/><Relationship Id="rId14" Type="http://schemas.openxmlformats.org/officeDocument/2006/relationships/slide" Target="slides/slide9.xml"/><Relationship Id="rId36" Type="http://schemas.openxmlformats.org/officeDocument/2006/relationships/font" Target="fonts/DMSans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DMSans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787fd7c90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787fd7c90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7b30c1645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7b30c1645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7b30c1645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7b30c1645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7b30c1645e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7b30c1645e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7b30c1645e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7b30c1645e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7% of seeds have JS&gt;= for total mass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7b67dba64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7b67dba64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7b67dba64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7b67dba64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7b67dba64f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7b67dba64f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7537b29569_0_15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7537b29569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787fd7c909_0_4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787fd7c909_0_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say why we focus on GW231123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7b8429397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7b8429397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7537b2956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7537b2956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76b7e21f9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76b7e21f9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say that hms are higher frequency modes that are </a:t>
            </a:r>
            <a:r>
              <a:rPr lang="en"/>
              <a:t>quieter</a:t>
            </a:r>
            <a:r>
              <a:rPr lang="en"/>
              <a:t> than the fundamental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7537b29569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7537b29569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say that typically theres only pe on both detectors, in the gw231123 paper they mentioned some differences between detectors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7537b29569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7537b29569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7537b29569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7537b29569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7537b29569_0_9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7537b29569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4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_1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79400" lvl="1" marL="914400" algn="ctr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CUSTOM_7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3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4" name="Google Shape;54;p13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5" name="Google Shape;55;p13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6" name="Google Shape;56;p13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7" name="Google Shape;57;p13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8" name="Google Shape;58;p13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CUSTOM_8_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2" name="Google Shape;62;p14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CUSTOM_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" name="Google Shape;66;p15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0" name="Google Shape;70;p15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CUSTOM_2_2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3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7" name="Google Shape;77;p16"/>
          <p:cNvSpPr txBox="1"/>
          <p:nvPr>
            <p:ph idx="4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8" name="Google Shape;78;p16"/>
          <p:cNvSpPr txBox="1"/>
          <p:nvPr>
            <p:ph idx="5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9" name="Google Shape;79;p16"/>
          <p:cNvSpPr txBox="1"/>
          <p:nvPr>
            <p:ph idx="6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CUSTOM_3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84" name="Google Shape;84;p17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85" name="Google Shape;85;p17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86" name="Google Shape;86;p17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87" name="Google Shape;87;p17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8" name="Google Shape;88;p17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9" name="Google Shape;89;p17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90" name="Google Shape;90;p17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_ONLY_1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9pPr>
          </a:lstStyle>
          <a:p/>
        </p:txBody>
      </p:sp>
      <p:sp>
        <p:nvSpPr>
          <p:cNvPr id="93" name="Google Shape;9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8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CUSTOM_4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7" name="Google Shape;97;p19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19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9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0" name="Google Shape;10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9pPr>
          </a:lstStyle>
          <a:p/>
        </p:txBody>
      </p:sp>
      <p:sp>
        <p:nvSpPr>
          <p:cNvPr id="102" name="Google Shape;102;p19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3" name="Google Shape;103;p19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CUSTOM_4_1_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6" name="Google Shape;106;p20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20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20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9" name="Google Shape;109;p20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20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1" name="Google Shape;111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" name="Google Shape;11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9pPr>
          </a:lstStyle>
          <a:p/>
        </p:txBody>
      </p:sp>
      <p:sp>
        <p:nvSpPr>
          <p:cNvPr id="113" name="Google Shape;113;p20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4" name="Google Shape;114;p20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5" name="Google Shape;115;p20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_HEADER_1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CUSTOM_5_1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CUSTOM_6_1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1" name="Google Shape;121;p22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22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22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22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22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22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7" name="Google Shape;127;p22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9pPr>
          </a:lstStyle>
          <a:p/>
        </p:txBody>
      </p:sp>
      <p:sp>
        <p:nvSpPr>
          <p:cNvPr id="128" name="Google Shape;128;p22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22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22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title slide" type="title">
  <p:cSld name="TITLE">
    <p:bg>
      <p:bgPr>
        <a:solidFill>
          <a:schemeClr val="dk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/>
          <p:nvPr>
            <p:ph idx="1" type="body"/>
          </p:nvPr>
        </p:nvSpPr>
        <p:spPr>
          <a:xfrm>
            <a:off x="196951" y="4737750"/>
            <a:ext cx="18603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3" name="Google Shape;133;p23"/>
          <p:cNvSpPr txBox="1"/>
          <p:nvPr>
            <p:ph type="ctrTitle"/>
          </p:nvPr>
        </p:nvSpPr>
        <p:spPr>
          <a:xfrm>
            <a:off x="196950" y="223825"/>
            <a:ext cx="8011800" cy="18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750"/>
              <a:buNone/>
              <a:defRPr sz="675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4" name="Google Shape;134;p23"/>
          <p:cNvSpPr txBox="1"/>
          <p:nvPr>
            <p:ph idx="2" type="subTitle"/>
          </p:nvPr>
        </p:nvSpPr>
        <p:spPr>
          <a:xfrm>
            <a:off x="196950" y="2171250"/>
            <a:ext cx="3986700" cy="5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DM Sans Medium"/>
              <a:buNone/>
              <a:defRPr sz="1850">
                <a:solidFill>
                  <a:schemeClr val="lt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5" name="Google Shape;135;p23"/>
          <p:cNvSpPr/>
          <p:nvPr>
            <p:ph idx="3" type="pic"/>
          </p:nvPr>
        </p:nvSpPr>
        <p:spPr>
          <a:xfrm>
            <a:off x="4437578" y="2171250"/>
            <a:ext cx="4509600" cy="27756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sp>
      <p:sp>
        <p:nvSpPr>
          <p:cNvPr id="136" name="Google Shape;136;p23"/>
          <p:cNvSpPr txBox="1"/>
          <p:nvPr>
            <p:ph idx="4" type="body"/>
          </p:nvPr>
        </p:nvSpPr>
        <p:spPr>
          <a:xfrm>
            <a:off x="7087526" y="196725"/>
            <a:ext cx="19335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1pPr>
            <a:lvl2pPr indent="-279400" lvl="1" marL="914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3pPr>
            <a:lvl4pPr indent="-279400" lvl="3" marL="18288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4pPr>
            <a:lvl5pPr indent="-279400" lvl="4" marL="22860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5pPr>
            <a:lvl6pPr indent="-279400" lvl="5" marL="27432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6pPr>
            <a:lvl7pPr indent="-279400" lvl="6" marL="3200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7pPr>
            <a:lvl8pPr indent="-279400" lvl="7" marL="36576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8pPr>
            <a:lvl9pPr indent="-279400" lvl="8" marL="41148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7" name="Google Shape;137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>
                <a:solidFill>
                  <a:schemeClr val="lt1"/>
                </a:solidFill>
              </a:defRPr>
            </a:lvl1pPr>
            <a:lvl2pPr lvl="1">
              <a:buNone/>
              <a:defRPr sz="1300">
                <a:solidFill>
                  <a:schemeClr val="lt1"/>
                </a:solidFill>
              </a:defRPr>
            </a:lvl2pPr>
            <a:lvl3pPr lvl="2">
              <a:buNone/>
              <a:defRPr sz="1300">
                <a:solidFill>
                  <a:schemeClr val="lt1"/>
                </a:solidFill>
              </a:defRPr>
            </a:lvl3pPr>
            <a:lvl4pPr lvl="3">
              <a:buNone/>
              <a:defRPr sz="1300">
                <a:solidFill>
                  <a:schemeClr val="lt1"/>
                </a:solidFill>
              </a:defRPr>
            </a:lvl4pPr>
            <a:lvl5pPr lvl="4">
              <a:buNone/>
              <a:defRPr sz="1300">
                <a:solidFill>
                  <a:schemeClr val="lt1"/>
                </a:solidFill>
              </a:defRPr>
            </a:lvl5pPr>
            <a:lvl6pPr lvl="5">
              <a:buNone/>
              <a:defRPr sz="1300">
                <a:solidFill>
                  <a:schemeClr val="lt1"/>
                </a:solidFill>
              </a:defRPr>
            </a:lvl6pPr>
            <a:lvl7pPr lvl="6">
              <a:buNone/>
              <a:defRPr sz="1300">
                <a:solidFill>
                  <a:schemeClr val="lt1"/>
                </a:solidFill>
              </a:defRPr>
            </a:lvl7pPr>
            <a:lvl8pPr lvl="7">
              <a:buNone/>
              <a:defRPr sz="1300">
                <a:solidFill>
                  <a:schemeClr val="lt1"/>
                </a:solidFill>
              </a:defRPr>
            </a:lvl8pPr>
            <a:lvl9pPr lvl="8">
              <a:buNone/>
              <a:defRPr sz="13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number" type="secHead">
  <p:cSld name="SECTION_HEADER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/>
          <p:nvPr>
            <p:ph type="title"/>
          </p:nvPr>
        </p:nvSpPr>
        <p:spPr>
          <a:xfrm>
            <a:off x="511953" y="588599"/>
            <a:ext cx="74643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50"/>
              <a:buNone/>
              <a:defRPr sz="365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0" name="Google Shape;140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1" name="Google Shape;141;p24"/>
          <p:cNvSpPr txBox="1"/>
          <p:nvPr>
            <p:ph idx="2" type="title"/>
          </p:nvPr>
        </p:nvSpPr>
        <p:spPr>
          <a:xfrm>
            <a:off x="511953" y="1430399"/>
            <a:ext cx="74643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50"/>
              <a:buNone/>
              <a:defRPr sz="365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2" name="Google Shape;142;p24"/>
          <p:cNvSpPr txBox="1"/>
          <p:nvPr>
            <p:ph idx="3" type="title"/>
          </p:nvPr>
        </p:nvSpPr>
        <p:spPr>
          <a:xfrm>
            <a:off x="511953" y="2272199"/>
            <a:ext cx="74643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50"/>
              <a:buNone/>
              <a:defRPr sz="365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3" name="Google Shape;143;p24"/>
          <p:cNvSpPr txBox="1"/>
          <p:nvPr>
            <p:ph idx="4" type="title"/>
          </p:nvPr>
        </p:nvSpPr>
        <p:spPr>
          <a:xfrm>
            <a:off x="511953" y="3113999"/>
            <a:ext cx="74643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50"/>
              <a:buNone/>
              <a:defRPr sz="365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4" name="Google Shape;144;p24"/>
          <p:cNvSpPr txBox="1"/>
          <p:nvPr>
            <p:ph idx="5" type="title"/>
          </p:nvPr>
        </p:nvSpPr>
        <p:spPr>
          <a:xfrm>
            <a:off x="511953" y="3955799"/>
            <a:ext cx="74643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50"/>
              <a:buNone/>
              <a:defRPr sz="365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5" name="Google Shape;145;p24"/>
          <p:cNvSpPr txBox="1"/>
          <p:nvPr>
            <p:ph idx="1" type="body"/>
          </p:nvPr>
        </p:nvSpPr>
        <p:spPr>
          <a:xfrm>
            <a:off x="196951" y="196725"/>
            <a:ext cx="18603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6" name="Google Shape;146;p24"/>
          <p:cNvSpPr txBox="1"/>
          <p:nvPr>
            <p:ph idx="6" type="body"/>
          </p:nvPr>
        </p:nvSpPr>
        <p:spPr>
          <a:xfrm>
            <a:off x="7087526" y="196725"/>
            <a:ext cx="19335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1pPr>
            <a:lvl2pPr indent="-279400" lvl="1" marL="914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2pPr>
            <a:lvl3pPr indent="-279400" lvl="2" marL="13716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3pPr>
            <a:lvl4pPr indent="-279400" lvl="3" marL="18288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4pPr>
            <a:lvl5pPr indent="-279400" lvl="4" marL="22860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5pPr>
            <a:lvl6pPr indent="-279400" lvl="5" marL="27432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6pPr>
            <a:lvl7pPr indent="-279400" lvl="6" marL="3200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7pPr>
            <a:lvl8pPr indent="-279400" lvl="7" marL="36576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8pPr>
            <a:lvl9pPr indent="-279400" lvl="8" marL="41148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 type="tx">
  <p:cSld name="TITLE_AND_BOD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9" name="Google Shape;149;p25"/>
          <p:cNvSpPr txBox="1"/>
          <p:nvPr>
            <p:ph idx="1" type="subTitle"/>
          </p:nvPr>
        </p:nvSpPr>
        <p:spPr>
          <a:xfrm>
            <a:off x="975300" y="1864050"/>
            <a:ext cx="7193400" cy="141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50"/>
              <a:buFont typeface="Merriweather"/>
              <a:buNone/>
              <a:defRPr sz="26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50"/>
              <a:buFont typeface="Merriweather"/>
              <a:buNone/>
              <a:defRPr sz="26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50"/>
              <a:buFont typeface="Merriweather"/>
              <a:buNone/>
              <a:defRPr sz="26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50"/>
              <a:buFont typeface="Merriweather"/>
              <a:buNone/>
              <a:defRPr sz="26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50"/>
              <a:buFont typeface="Merriweather"/>
              <a:buNone/>
              <a:defRPr sz="26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50"/>
              <a:buFont typeface="Merriweather"/>
              <a:buNone/>
              <a:defRPr sz="26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50"/>
              <a:buFont typeface="Merriweather"/>
              <a:buNone/>
              <a:defRPr sz="26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50"/>
              <a:buFont typeface="Merriweather"/>
              <a:buNone/>
              <a:defRPr sz="26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50"/>
              <a:buFont typeface="Merriweather"/>
              <a:buNone/>
              <a:defRPr sz="26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150" name="Google Shape;150;p25"/>
          <p:cNvSpPr txBox="1"/>
          <p:nvPr>
            <p:ph idx="2" type="body"/>
          </p:nvPr>
        </p:nvSpPr>
        <p:spPr>
          <a:xfrm>
            <a:off x="196951" y="196725"/>
            <a:ext cx="18591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1" name="Google Shape;151;p25"/>
          <p:cNvSpPr txBox="1"/>
          <p:nvPr>
            <p:ph idx="3" type="body"/>
          </p:nvPr>
        </p:nvSpPr>
        <p:spPr>
          <a:xfrm>
            <a:off x="7087526" y="196725"/>
            <a:ext cx="19335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1pPr>
            <a:lvl2pPr indent="-279400" lvl="1" marL="914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2pPr>
            <a:lvl3pPr indent="-279400" lvl="2" marL="13716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3pPr>
            <a:lvl4pPr indent="-279400" lvl="3" marL="18288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4pPr>
            <a:lvl5pPr indent="-279400" lvl="4" marL="22860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5pPr>
            <a:lvl6pPr indent="-279400" lvl="5" marL="27432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6pPr>
            <a:lvl7pPr indent="-279400" lvl="6" marL="3200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7pPr>
            <a:lvl8pPr indent="-279400" lvl="7" marL="36576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8pPr>
            <a:lvl9pPr indent="-279400" lvl="8" marL="41148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2">
  <p:cSld name="TITLE_AND_BODY_1">
    <p:bg>
      <p:bgPr>
        <a:solidFill>
          <a:schemeClr val="dk1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4" name="Google Shape;154;p26"/>
          <p:cNvSpPr txBox="1"/>
          <p:nvPr>
            <p:ph idx="1" type="subTitle"/>
          </p:nvPr>
        </p:nvSpPr>
        <p:spPr>
          <a:xfrm>
            <a:off x="975300" y="1864050"/>
            <a:ext cx="7193400" cy="141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50"/>
              <a:buFont typeface="Merriweather"/>
              <a:buNone/>
              <a:defRPr sz="265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50"/>
              <a:buFont typeface="Merriweather"/>
              <a:buNone/>
              <a:defRPr sz="265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50"/>
              <a:buFont typeface="Merriweather"/>
              <a:buNone/>
              <a:defRPr sz="265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50"/>
              <a:buFont typeface="Merriweather"/>
              <a:buNone/>
              <a:defRPr sz="265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50"/>
              <a:buFont typeface="Merriweather"/>
              <a:buNone/>
              <a:defRPr sz="265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50"/>
              <a:buFont typeface="Merriweather"/>
              <a:buNone/>
              <a:defRPr sz="265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50"/>
              <a:buFont typeface="Merriweather"/>
              <a:buNone/>
              <a:defRPr sz="265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50"/>
              <a:buFont typeface="Merriweather"/>
              <a:buNone/>
              <a:defRPr sz="265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50"/>
              <a:buFont typeface="Merriweather"/>
              <a:buNone/>
              <a:defRPr sz="265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155" name="Google Shape;155;p26"/>
          <p:cNvSpPr txBox="1"/>
          <p:nvPr>
            <p:ph idx="2" type="body"/>
          </p:nvPr>
        </p:nvSpPr>
        <p:spPr>
          <a:xfrm>
            <a:off x="196951" y="196725"/>
            <a:ext cx="18603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6" name="Google Shape;156;p26"/>
          <p:cNvSpPr txBox="1"/>
          <p:nvPr>
            <p:ph idx="3" type="body"/>
          </p:nvPr>
        </p:nvSpPr>
        <p:spPr>
          <a:xfrm>
            <a:off x="7087526" y="196725"/>
            <a:ext cx="19335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1pPr>
            <a:lvl2pPr indent="-279400" lvl="1" marL="914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3pPr>
            <a:lvl4pPr indent="-279400" lvl="3" marL="18288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4pPr>
            <a:lvl5pPr indent="-279400" lvl="4" marL="22860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5pPr>
            <a:lvl6pPr indent="-279400" lvl="5" marL="27432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6pPr>
            <a:lvl7pPr indent="-279400" lvl="6" marL="3200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7pPr>
            <a:lvl8pPr indent="-279400" lvl="7" marL="36576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8pPr>
            <a:lvl9pPr indent="-279400" lvl="8" marL="41148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 1" type="twoColTx">
  <p:cSld name="TITLE_AND_TWO_COLUMNS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/>
          <p:nvPr>
            <p:ph type="title"/>
          </p:nvPr>
        </p:nvSpPr>
        <p:spPr>
          <a:xfrm>
            <a:off x="197375" y="1052750"/>
            <a:ext cx="3151800" cy="163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9pPr>
          </a:lstStyle>
          <a:p/>
        </p:txBody>
      </p:sp>
      <p:sp>
        <p:nvSpPr>
          <p:cNvPr id="159" name="Google Shape;159;p27"/>
          <p:cNvSpPr txBox="1"/>
          <p:nvPr>
            <p:ph idx="1" type="body"/>
          </p:nvPr>
        </p:nvSpPr>
        <p:spPr>
          <a:xfrm>
            <a:off x="197375" y="2685650"/>
            <a:ext cx="3151800" cy="182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0" name="Google Shape;160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1" name="Google Shape;161;p27"/>
          <p:cNvSpPr/>
          <p:nvPr>
            <p:ph idx="2" type="pic"/>
          </p:nvPr>
        </p:nvSpPr>
        <p:spPr>
          <a:xfrm>
            <a:off x="3726325" y="669925"/>
            <a:ext cx="5220900" cy="42768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sp>
      <p:sp>
        <p:nvSpPr>
          <p:cNvPr id="162" name="Google Shape;162;p27"/>
          <p:cNvSpPr txBox="1"/>
          <p:nvPr>
            <p:ph idx="3" type="body"/>
          </p:nvPr>
        </p:nvSpPr>
        <p:spPr>
          <a:xfrm>
            <a:off x="196951" y="196725"/>
            <a:ext cx="18606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3" name="Google Shape;163;p27"/>
          <p:cNvSpPr txBox="1"/>
          <p:nvPr>
            <p:ph idx="4" type="body"/>
          </p:nvPr>
        </p:nvSpPr>
        <p:spPr>
          <a:xfrm>
            <a:off x="7087526" y="196725"/>
            <a:ext cx="19335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1pPr>
            <a:lvl2pPr indent="-279400" lvl="1" marL="914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2pPr>
            <a:lvl3pPr indent="-279400" lvl="2" marL="13716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3pPr>
            <a:lvl4pPr indent="-279400" lvl="3" marL="18288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4pPr>
            <a:lvl5pPr indent="-279400" lvl="4" marL="22860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5pPr>
            <a:lvl6pPr indent="-279400" lvl="5" marL="27432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6pPr>
            <a:lvl7pPr indent="-279400" lvl="6" marL="3200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7pPr>
            <a:lvl8pPr indent="-279400" lvl="7" marL="36576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8pPr>
            <a:lvl9pPr indent="-279400" lvl="8" marL="41148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 2">
  <p:cSld name="TITLE_AND_TWO_COLUMNS_1">
    <p:bg>
      <p:bgPr>
        <a:solidFill>
          <a:schemeClr val="dk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/>
          <p:nvPr>
            <p:ph type="title"/>
          </p:nvPr>
        </p:nvSpPr>
        <p:spPr>
          <a:xfrm>
            <a:off x="197375" y="1052750"/>
            <a:ext cx="3151800" cy="163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6" name="Google Shape;166;p28"/>
          <p:cNvSpPr txBox="1"/>
          <p:nvPr>
            <p:ph idx="1" type="body"/>
          </p:nvPr>
        </p:nvSpPr>
        <p:spPr>
          <a:xfrm>
            <a:off x="197375" y="2685650"/>
            <a:ext cx="3151800" cy="182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7" name="Google Shape;16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8" name="Google Shape;168;p28"/>
          <p:cNvSpPr/>
          <p:nvPr>
            <p:ph idx="2" type="pic"/>
          </p:nvPr>
        </p:nvSpPr>
        <p:spPr>
          <a:xfrm>
            <a:off x="3726325" y="669925"/>
            <a:ext cx="5220900" cy="42768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sp>
      <p:sp>
        <p:nvSpPr>
          <p:cNvPr id="169" name="Google Shape;169;p28"/>
          <p:cNvSpPr txBox="1"/>
          <p:nvPr>
            <p:ph idx="3" type="body"/>
          </p:nvPr>
        </p:nvSpPr>
        <p:spPr>
          <a:xfrm>
            <a:off x="196951" y="196725"/>
            <a:ext cx="18603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0" name="Google Shape;170;p28"/>
          <p:cNvSpPr txBox="1"/>
          <p:nvPr>
            <p:ph idx="4" type="body"/>
          </p:nvPr>
        </p:nvSpPr>
        <p:spPr>
          <a:xfrm>
            <a:off x="7087526" y="196725"/>
            <a:ext cx="19335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1pPr>
            <a:lvl2pPr indent="-279400" lvl="1" marL="914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3pPr>
            <a:lvl4pPr indent="-279400" lvl="3" marL="18288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4pPr>
            <a:lvl5pPr indent="-279400" lvl="4" marL="22860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5pPr>
            <a:lvl6pPr indent="-279400" lvl="5" marL="27432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6pPr>
            <a:lvl7pPr indent="-279400" lvl="6" marL="3200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7pPr>
            <a:lvl8pPr indent="-279400" lvl="7" marL="36576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8pPr>
            <a:lvl9pPr indent="-279400" lvl="8" marL="41148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1" name="Google Shape;171;p28"/>
          <p:cNvSpPr txBox="1"/>
          <p:nvPr>
            <p:ph idx="5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chart">
  <p:cSld name="SECTION_TITLE_AND_DESCRIPTION">
    <p:bg>
      <p:bgPr>
        <a:solidFill>
          <a:schemeClr val="lt2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/>
          <p:nvPr/>
        </p:nvSpPr>
        <p:spPr>
          <a:xfrm>
            <a:off x="4305000" y="-125"/>
            <a:ext cx="4839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4" name="Google Shape;174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5" name="Google Shape;175;p29"/>
          <p:cNvSpPr txBox="1"/>
          <p:nvPr>
            <p:ph type="title"/>
          </p:nvPr>
        </p:nvSpPr>
        <p:spPr>
          <a:xfrm>
            <a:off x="197375" y="1052750"/>
            <a:ext cx="3151800" cy="163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5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5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5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5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5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5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5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5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5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6" name="Google Shape;176;p29"/>
          <p:cNvSpPr txBox="1"/>
          <p:nvPr>
            <p:ph idx="1" type="body"/>
          </p:nvPr>
        </p:nvSpPr>
        <p:spPr>
          <a:xfrm>
            <a:off x="197375" y="2685650"/>
            <a:ext cx="3151800" cy="182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77" name="Google Shape;177;p29"/>
          <p:cNvSpPr txBox="1"/>
          <p:nvPr>
            <p:ph idx="2" type="body"/>
          </p:nvPr>
        </p:nvSpPr>
        <p:spPr>
          <a:xfrm>
            <a:off x="196951" y="196725"/>
            <a:ext cx="18606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178" name="Google Shape;178;p29"/>
          <p:cNvSpPr txBox="1"/>
          <p:nvPr>
            <p:ph idx="3" type="body"/>
          </p:nvPr>
        </p:nvSpPr>
        <p:spPr>
          <a:xfrm>
            <a:off x="7087526" y="196725"/>
            <a:ext cx="19335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1pPr>
            <a:lvl2pPr indent="-279400" lvl="1" marL="914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3pPr>
            <a:lvl4pPr indent="-279400" lvl="3" marL="18288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4pPr>
            <a:lvl5pPr indent="-279400" lvl="4" marL="22860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5pPr>
            <a:lvl6pPr indent="-279400" lvl="5" marL="27432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6pPr>
            <a:lvl7pPr indent="-279400" lvl="6" marL="3200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7pPr>
            <a:lvl8pPr indent="-279400" lvl="7" marL="36576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8pPr>
            <a:lvl9pPr indent="-279400" lvl="8" marL="41148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ppendix">
  <p:cSld name="CAPTION_ONLY">
    <p:bg>
      <p:bgPr>
        <a:solidFill>
          <a:schemeClr val="lt2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1" name="Google Shape;181;p30"/>
          <p:cNvSpPr txBox="1"/>
          <p:nvPr>
            <p:ph idx="1" type="body"/>
          </p:nvPr>
        </p:nvSpPr>
        <p:spPr>
          <a:xfrm>
            <a:off x="203000" y="891450"/>
            <a:ext cx="2644800" cy="42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82" name="Google Shape;182;p30"/>
          <p:cNvSpPr txBox="1"/>
          <p:nvPr>
            <p:ph idx="2" type="body"/>
          </p:nvPr>
        </p:nvSpPr>
        <p:spPr>
          <a:xfrm>
            <a:off x="203000" y="132045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83" name="Google Shape;183;p30"/>
          <p:cNvSpPr txBox="1"/>
          <p:nvPr>
            <p:ph idx="3" type="body"/>
          </p:nvPr>
        </p:nvSpPr>
        <p:spPr>
          <a:xfrm>
            <a:off x="203000" y="158865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794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2794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2794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2794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2794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2794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2794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2794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84" name="Google Shape;184;p30"/>
          <p:cNvSpPr txBox="1"/>
          <p:nvPr>
            <p:ph idx="4" type="body"/>
          </p:nvPr>
        </p:nvSpPr>
        <p:spPr>
          <a:xfrm>
            <a:off x="203000" y="2206550"/>
            <a:ext cx="2644800" cy="42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85" name="Google Shape;185;p30"/>
          <p:cNvSpPr txBox="1"/>
          <p:nvPr>
            <p:ph idx="5" type="body"/>
          </p:nvPr>
        </p:nvSpPr>
        <p:spPr>
          <a:xfrm>
            <a:off x="203000" y="263555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86" name="Google Shape;186;p30"/>
          <p:cNvSpPr txBox="1"/>
          <p:nvPr>
            <p:ph idx="6" type="body"/>
          </p:nvPr>
        </p:nvSpPr>
        <p:spPr>
          <a:xfrm>
            <a:off x="203000" y="290375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794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2794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2794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2794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2794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2794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2794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2794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87" name="Google Shape;187;p30"/>
          <p:cNvSpPr txBox="1"/>
          <p:nvPr>
            <p:ph idx="7" type="body"/>
          </p:nvPr>
        </p:nvSpPr>
        <p:spPr>
          <a:xfrm>
            <a:off x="203000" y="3433400"/>
            <a:ext cx="2644800" cy="42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88" name="Google Shape;188;p30"/>
          <p:cNvSpPr txBox="1"/>
          <p:nvPr>
            <p:ph idx="8" type="body"/>
          </p:nvPr>
        </p:nvSpPr>
        <p:spPr>
          <a:xfrm>
            <a:off x="203000" y="386240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89" name="Google Shape;189;p30"/>
          <p:cNvSpPr txBox="1"/>
          <p:nvPr>
            <p:ph idx="9" type="body"/>
          </p:nvPr>
        </p:nvSpPr>
        <p:spPr>
          <a:xfrm>
            <a:off x="203000" y="413060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794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2794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2794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2794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2794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2794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2794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2794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90" name="Google Shape;190;p30"/>
          <p:cNvSpPr txBox="1"/>
          <p:nvPr>
            <p:ph idx="13" type="body"/>
          </p:nvPr>
        </p:nvSpPr>
        <p:spPr>
          <a:xfrm>
            <a:off x="3249600" y="891450"/>
            <a:ext cx="2644800" cy="42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91" name="Google Shape;191;p30"/>
          <p:cNvSpPr txBox="1"/>
          <p:nvPr>
            <p:ph idx="14" type="body"/>
          </p:nvPr>
        </p:nvSpPr>
        <p:spPr>
          <a:xfrm>
            <a:off x="3249600" y="132045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92" name="Google Shape;192;p30"/>
          <p:cNvSpPr txBox="1"/>
          <p:nvPr>
            <p:ph idx="15" type="body"/>
          </p:nvPr>
        </p:nvSpPr>
        <p:spPr>
          <a:xfrm>
            <a:off x="3249600" y="158865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794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2794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2794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2794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2794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2794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2794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2794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93" name="Google Shape;193;p30"/>
          <p:cNvSpPr txBox="1"/>
          <p:nvPr>
            <p:ph idx="16" type="body"/>
          </p:nvPr>
        </p:nvSpPr>
        <p:spPr>
          <a:xfrm>
            <a:off x="3249600" y="2206550"/>
            <a:ext cx="2644800" cy="42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94" name="Google Shape;194;p30"/>
          <p:cNvSpPr txBox="1"/>
          <p:nvPr>
            <p:ph idx="17" type="body"/>
          </p:nvPr>
        </p:nvSpPr>
        <p:spPr>
          <a:xfrm>
            <a:off x="3249600" y="263555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95" name="Google Shape;195;p30"/>
          <p:cNvSpPr txBox="1"/>
          <p:nvPr>
            <p:ph idx="18" type="body"/>
          </p:nvPr>
        </p:nvSpPr>
        <p:spPr>
          <a:xfrm>
            <a:off x="3249600" y="290375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794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2794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2794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2794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2794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2794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2794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2794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96" name="Google Shape;196;p30"/>
          <p:cNvSpPr txBox="1"/>
          <p:nvPr>
            <p:ph idx="19" type="body"/>
          </p:nvPr>
        </p:nvSpPr>
        <p:spPr>
          <a:xfrm>
            <a:off x="3249600" y="3433400"/>
            <a:ext cx="2644800" cy="42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97" name="Google Shape;197;p30"/>
          <p:cNvSpPr txBox="1"/>
          <p:nvPr>
            <p:ph idx="20" type="body"/>
          </p:nvPr>
        </p:nvSpPr>
        <p:spPr>
          <a:xfrm>
            <a:off x="3249600" y="386240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98" name="Google Shape;198;p30"/>
          <p:cNvSpPr txBox="1"/>
          <p:nvPr>
            <p:ph idx="21" type="body"/>
          </p:nvPr>
        </p:nvSpPr>
        <p:spPr>
          <a:xfrm>
            <a:off x="3249600" y="413060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794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2794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2794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2794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2794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2794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2794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2794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99" name="Google Shape;199;p30"/>
          <p:cNvSpPr txBox="1"/>
          <p:nvPr>
            <p:ph idx="22" type="body"/>
          </p:nvPr>
        </p:nvSpPr>
        <p:spPr>
          <a:xfrm>
            <a:off x="6296200" y="891450"/>
            <a:ext cx="2644800" cy="42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200" name="Google Shape;200;p30"/>
          <p:cNvSpPr txBox="1"/>
          <p:nvPr>
            <p:ph idx="23" type="body"/>
          </p:nvPr>
        </p:nvSpPr>
        <p:spPr>
          <a:xfrm>
            <a:off x="6296200" y="132045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201" name="Google Shape;201;p30"/>
          <p:cNvSpPr txBox="1"/>
          <p:nvPr>
            <p:ph idx="24" type="body"/>
          </p:nvPr>
        </p:nvSpPr>
        <p:spPr>
          <a:xfrm>
            <a:off x="6296200" y="158865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794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2794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2794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2794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2794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2794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2794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2794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202" name="Google Shape;202;p30"/>
          <p:cNvSpPr txBox="1"/>
          <p:nvPr>
            <p:ph idx="25" type="body"/>
          </p:nvPr>
        </p:nvSpPr>
        <p:spPr>
          <a:xfrm>
            <a:off x="6296200" y="2206550"/>
            <a:ext cx="2644800" cy="42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203" name="Google Shape;203;p30"/>
          <p:cNvSpPr txBox="1"/>
          <p:nvPr>
            <p:ph idx="26" type="body"/>
          </p:nvPr>
        </p:nvSpPr>
        <p:spPr>
          <a:xfrm>
            <a:off x="6296200" y="263555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204" name="Google Shape;204;p30"/>
          <p:cNvSpPr txBox="1"/>
          <p:nvPr>
            <p:ph idx="27" type="body"/>
          </p:nvPr>
        </p:nvSpPr>
        <p:spPr>
          <a:xfrm>
            <a:off x="6296200" y="290375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794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2794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2794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2794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2794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2794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2794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2794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205" name="Google Shape;205;p30"/>
          <p:cNvSpPr txBox="1"/>
          <p:nvPr>
            <p:ph idx="28" type="body"/>
          </p:nvPr>
        </p:nvSpPr>
        <p:spPr>
          <a:xfrm>
            <a:off x="6296200" y="3433400"/>
            <a:ext cx="2644800" cy="42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206" name="Google Shape;206;p30"/>
          <p:cNvSpPr txBox="1"/>
          <p:nvPr>
            <p:ph idx="29" type="body"/>
          </p:nvPr>
        </p:nvSpPr>
        <p:spPr>
          <a:xfrm>
            <a:off x="6296200" y="386240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207" name="Google Shape;207;p30"/>
          <p:cNvSpPr txBox="1"/>
          <p:nvPr>
            <p:ph idx="30" type="body"/>
          </p:nvPr>
        </p:nvSpPr>
        <p:spPr>
          <a:xfrm>
            <a:off x="6296200" y="413060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2794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2794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2794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2794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2794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2794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2794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208" name="Google Shape;208;p30"/>
          <p:cNvSpPr txBox="1"/>
          <p:nvPr>
            <p:ph idx="31" type="body"/>
          </p:nvPr>
        </p:nvSpPr>
        <p:spPr>
          <a:xfrm>
            <a:off x="196951" y="196725"/>
            <a:ext cx="18606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209" name="Google Shape;209;p30"/>
          <p:cNvSpPr txBox="1"/>
          <p:nvPr>
            <p:ph idx="32" type="body"/>
          </p:nvPr>
        </p:nvSpPr>
        <p:spPr>
          <a:xfrm>
            <a:off x="7087526" y="196725"/>
            <a:ext cx="19335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 algn="r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 algn="r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indent="-279400" lvl="2" marL="1371600" algn="r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 algn="r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 algn="r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 algn="r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 algn="r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 algn="r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 algn="r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1_1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blank">
  <p:cSld name="CUSTOM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2" name="Google Shape;212;p31"/>
          <p:cNvSpPr txBox="1"/>
          <p:nvPr>
            <p:ph idx="1" type="body"/>
          </p:nvPr>
        </p:nvSpPr>
        <p:spPr>
          <a:xfrm>
            <a:off x="196951" y="196725"/>
            <a:ext cx="18603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3" name="Google Shape;213;p31"/>
          <p:cNvSpPr txBox="1"/>
          <p:nvPr>
            <p:ph idx="2" type="body"/>
          </p:nvPr>
        </p:nvSpPr>
        <p:spPr>
          <a:xfrm>
            <a:off x="7087526" y="196725"/>
            <a:ext cx="19335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1pPr>
            <a:lvl2pPr indent="-279400" lvl="1" marL="914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2pPr>
            <a:lvl3pPr indent="-279400" lvl="2" marL="13716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3pPr>
            <a:lvl4pPr indent="-279400" lvl="3" marL="18288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4pPr>
            <a:lvl5pPr indent="-279400" lvl="4" marL="22860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5pPr>
            <a:lvl6pPr indent="-279400" lvl="5" marL="27432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6pPr>
            <a:lvl7pPr indent="-279400" lvl="6" marL="3200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7pPr>
            <a:lvl8pPr indent="-279400" lvl="7" marL="36576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8pPr>
            <a:lvl9pPr indent="-279400" lvl="8" marL="41148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1">
  <p:cSld name="CAPTION_ONLY_2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2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32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217" name="Google Shape;217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2">
  <p:cSld name="CAPTION_ONLY_3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3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3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221" name="Google Shape;221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1">
  <p:cSld name="ONE_COLUMN_TEXT_2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34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5" name="Google Shape;225;p34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●"/>
              <a:defRPr>
                <a:solidFill>
                  <a:schemeClr val="accent2"/>
                </a:solidFill>
              </a:defRPr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Char char="○"/>
              <a:defRPr>
                <a:solidFill>
                  <a:schemeClr val="accent2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■"/>
              <a:defRPr>
                <a:solidFill>
                  <a:schemeClr val="accent2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●"/>
              <a:defRPr>
                <a:solidFill>
                  <a:schemeClr val="accent2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○"/>
              <a:defRPr>
                <a:solidFill>
                  <a:schemeClr val="accent2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■"/>
              <a:defRPr>
                <a:solidFill>
                  <a:schemeClr val="accent2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●"/>
              <a:defRPr>
                <a:solidFill>
                  <a:schemeClr val="accent2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○"/>
              <a:defRPr>
                <a:solidFill>
                  <a:schemeClr val="accent2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26" name="Google Shape;226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_AND_TWO_COLUMNS_1_1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_ONLY_1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_1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_1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34" Type="http://schemas.openxmlformats.org/officeDocument/2006/relationships/theme" Target="../theme/theme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50"/>
              <a:buFont typeface="Merriweather"/>
              <a:buNone/>
              <a:defRPr b="1" sz="34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50"/>
              <a:buFont typeface="Merriweather"/>
              <a:buNone/>
              <a:defRPr b="1" sz="34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50"/>
              <a:buFont typeface="Merriweather"/>
              <a:buNone/>
              <a:defRPr b="1" sz="34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50"/>
              <a:buFont typeface="Merriweather"/>
              <a:buNone/>
              <a:defRPr b="1" sz="34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50"/>
              <a:buFont typeface="Merriweather"/>
              <a:buNone/>
              <a:defRPr b="1" sz="34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50"/>
              <a:buFont typeface="Merriweather"/>
              <a:buNone/>
              <a:defRPr b="1" sz="34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50"/>
              <a:buFont typeface="Merriweather"/>
              <a:buNone/>
              <a:defRPr b="1" sz="34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50"/>
              <a:buFont typeface="Merriweather"/>
              <a:buNone/>
              <a:defRPr b="1" sz="34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50"/>
              <a:buFont typeface="Merriweather"/>
              <a:buNone/>
              <a:defRPr b="1" sz="34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17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DM Sans"/>
              <a:buChar char="●"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794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DM Sans"/>
              <a:buChar char="○"/>
              <a:defRPr sz="8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921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DM Sans"/>
              <a:buChar char="■"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921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DM Sans"/>
              <a:buChar char="●"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921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DM Sans"/>
              <a:buChar char="○"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921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DM Sans"/>
              <a:buChar char="■"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921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DM Sans"/>
              <a:buChar char="●"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921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DM Sans"/>
              <a:buChar char="○"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921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DM Sans"/>
              <a:buChar char="■"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r">
              <a:buNone/>
              <a:defRPr sz="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r">
              <a:buNone/>
              <a:defRPr sz="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r">
              <a:buNone/>
              <a:defRPr sz="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r">
              <a:buNone/>
              <a:defRPr sz="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r">
              <a:buNone/>
              <a:defRPr sz="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r">
              <a:buNone/>
              <a:defRPr sz="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r">
              <a:buNone/>
              <a:defRPr sz="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r">
              <a:buNone/>
              <a:defRPr sz="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24">
          <p15:clr>
            <a:srgbClr val="E46962"/>
          </p15:clr>
        </p15:guide>
        <p15:guide id="2" orient="horz" pos="124">
          <p15:clr>
            <a:srgbClr val="E46962"/>
          </p15:clr>
        </p15:guide>
        <p15:guide id="3" pos="5636">
          <p15:clr>
            <a:srgbClr val="E46962"/>
          </p15:clr>
        </p15:guide>
        <p15:guide id="4" orient="horz" pos="3116">
          <p15:clr>
            <a:srgbClr val="E46962"/>
          </p15:clr>
        </p15:guide>
        <p15:guide id="5" pos="1296">
          <p15:clr>
            <a:srgbClr val="E46962"/>
          </p15:clr>
        </p15:guide>
        <p15:guide id="6" pos="4465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Relationship Id="rId4" Type="http://schemas.openxmlformats.org/officeDocument/2006/relationships/image" Target="../media/image2.png"/><Relationship Id="rId5" Type="http://schemas.openxmlformats.org/officeDocument/2006/relationships/image" Target="../media/image12.png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20.png"/><Relationship Id="rId5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5"/>
          <p:cNvSpPr txBox="1"/>
          <p:nvPr>
            <p:ph type="ctrTitle"/>
          </p:nvPr>
        </p:nvSpPr>
        <p:spPr>
          <a:xfrm>
            <a:off x="196950" y="223825"/>
            <a:ext cx="8011800" cy="18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lang="en" sz="3000">
                <a:latin typeface="DM Sans"/>
                <a:ea typeface="DM Sans"/>
                <a:cs typeface="DM Sans"/>
                <a:sym typeface="DM Sans"/>
              </a:rPr>
              <a:t>Investigating the source of inferred parameters' discrepancies between LIGO detectors in GW231123</a:t>
            </a:r>
            <a:endParaRPr sz="30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2" name="Google Shape;232;p35"/>
          <p:cNvSpPr txBox="1"/>
          <p:nvPr>
            <p:ph idx="2" type="subTitle"/>
          </p:nvPr>
        </p:nvSpPr>
        <p:spPr>
          <a:xfrm>
            <a:off x="196950" y="2171250"/>
            <a:ext cx="3986700" cy="128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Krzysztof Król &amp;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Sophie Bini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" sz="1300"/>
              <a:t>LIGO SURF 2025</a:t>
            </a:r>
            <a:endParaRPr sz="1300"/>
          </a:p>
        </p:txBody>
      </p:sp>
      <p:sp>
        <p:nvSpPr>
          <p:cNvPr id="233" name="Google Shape;233;p35"/>
          <p:cNvSpPr txBox="1"/>
          <p:nvPr>
            <p:ph idx="1" type="body"/>
          </p:nvPr>
        </p:nvSpPr>
        <p:spPr>
          <a:xfrm>
            <a:off x="196951" y="3454950"/>
            <a:ext cx="18603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/>
              <a:t>22.08.2025</a:t>
            </a:r>
            <a:endParaRPr sz="1200"/>
          </a:p>
        </p:txBody>
      </p:sp>
      <p:pic>
        <p:nvPicPr>
          <p:cNvPr id="234" name="Google Shape;234;p35" title="mapswire-continent_eu-physical-map-europe-lambert-az-hemi-264.jpg"/>
          <p:cNvPicPr preferRelativeResize="0"/>
          <p:nvPr/>
        </p:nvPicPr>
        <p:blipFill rotWithShape="1">
          <a:blip r:embed="rId3">
            <a:alphaModFix/>
          </a:blip>
          <a:srcRect b="15830" l="21978" r="26849" t="35992"/>
          <a:stretch/>
        </p:blipFill>
        <p:spPr>
          <a:xfrm>
            <a:off x="4972300" y="1577700"/>
            <a:ext cx="4171699" cy="3635826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6" name="Google Shape;23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3100" y="3841812"/>
            <a:ext cx="1473403" cy="1105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47744" y="3841805"/>
            <a:ext cx="1099545" cy="1105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8450" y="4197525"/>
            <a:ext cx="163169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" name="Google Shape;239;p35"/>
          <p:cNvCxnSpPr/>
          <p:nvPr/>
        </p:nvCxnSpPr>
        <p:spPr>
          <a:xfrm>
            <a:off x="1945350" y="2871325"/>
            <a:ext cx="4871100" cy="1159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0" name="Google Shape;240;p35"/>
          <p:cNvCxnSpPr/>
          <p:nvPr/>
        </p:nvCxnSpPr>
        <p:spPr>
          <a:xfrm>
            <a:off x="2630100" y="2420025"/>
            <a:ext cx="4902300" cy="630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4"/>
          <p:cNvSpPr txBox="1"/>
          <p:nvPr>
            <p:ph type="title"/>
          </p:nvPr>
        </p:nvSpPr>
        <p:spPr>
          <a:xfrm>
            <a:off x="226050" y="344300"/>
            <a:ext cx="3345600" cy="18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5"/>
              <a:t>Let’s quantify the differences:</a:t>
            </a:r>
            <a:br>
              <a:rPr lang="en" sz="3005"/>
            </a:br>
            <a:r>
              <a:rPr lang="en" sz="3005"/>
              <a:t>Jensen-Shannon divergence</a:t>
            </a:r>
            <a:endParaRPr sz="3005"/>
          </a:p>
        </p:txBody>
      </p:sp>
      <p:sp>
        <p:nvSpPr>
          <p:cNvPr id="334" name="Google Shape;334;p44"/>
          <p:cNvSpPr txBox="1"/>
          <p:nvPr>
            <p:ph idx="1" type="body"/>
          </p:nvPr>
        </p:nvSpPr>
        <p:spPr>
          <a:xfrm>
            <a:off x="284400" y="2330525"/>
            <a:ext cx="3228900" cy="18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JS is bounded by [0, 1].</a:t>
            </a:r>
            <a:endParaRPr sz="1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JS=0 iff distributions are identical.</a:t>
            </a:r>
            <a:endParaRPr sz="1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Due to PE seeds, etc. JS~0.05 is typically considered the “significance” threshold.</a:t>
            </a:r>
            <a:endParaRPr sz="1400">
              <a:solidFill>
                <a:schemeClr val="lt1"/>
              </a:solidFill>
            </a:endParaRPr>
          </a:p>
        </p:txBody>
      </p:sp>
      <p:pic>
        <p:nvPicPr>
          <p:cNvPr id="335" name="Google Shape;33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0800" y="759550"/>
            <a:ext cx="5353200" cy="2457207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7" name="Google Shape;337;p44"/>
          <p:cNvSpPr txBox="1"/>
          <p:nvPr/>
        </p:nvSpPr>
        <p:spPr>
          <a:xfrm>
            <a:off x="3790800" y="3509400"/>
            <a:ext cx="5353200" cy="12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JS</a:t>
            </a:r>
            <a:r>
              <a:rPr lang="en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 - Jensen-Shannon divergence</a:t>
            </a:r>
            <a:endParaRPr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Q</a:t>
            </a:r>
            <a:r>
              <a:rPr lang="en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 - distributions</a:t>
            </a:r>
            <a:endParaRPr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D</a:t>
            </a:r>
            <a:r>
              <a:rPr lang="en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 - Kullback-Leibler divergence</a:t>
            </a:r>
            <a:endParaRPr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M</a:t>
            </a:r>
            <a:r>
              <a:rPr lang="en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 - mixture distribution </a:t>
            </a:r>
            <a:r>
              <a:rPr lang="en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(convex combination)</a:t>
            </a:r>
            <a:endParaRPr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we use log</a:t>
            </a:r>
            <a:r>
              <a:rPr lang="en"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5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Jensen-Shannon divergences between LIGO Hanford-only run and LIGO Livingston-only run for selected parameters. Approximate “significance threshold” of 0.05 is marked with a dashed line.</a:t>
            </a:r>
            <a:endParaRPr sz="1200"/>
          </a:p>
        </p:txBody>
      </p:sp>
      <p:sp>
        <p:nvSpPr>
          <p:cNvPr id="343" name="Google Shape;343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4" name="Google Shape;34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438" y="-28851"/>
            <a:ext cx="6935125" cy="4433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can think of a couple possible explanations.</a:t>
            </a:r>
            <a:endParaRPr/>
          </a:p>
        </p:txBody>
      </p:sp>
      <p:sp>
        <p:nvSpPr>
          <p:cNvPr id="350" name="Google Shape;350;p4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could be the source of these differences?</a:t>
            </a:r>
            <a:endParaRPr/>
          </a:p>
        </p:txBody>
      </p:sp>
      <p:sp>
        <p:nvSpPr>
          <p:cNvPr id="351" name="Google Shape;351;p4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Merriweather"/>
              <a:buAutoNum type="arabicPeriod"/>
            </a:pPr>
            <a:r>
              <a:rPr b="1" lang="en" sz="1200">
                <a:solidFill>
                  <a:srgbClr val="666666"/>
                </a:solidFill>
                <a:latin typeface="Merriweather"/>
                <a:ea typeface="Merriweather"/>
                <a:cs typeface="Merriweather"/>
                <a:sym typeface="Merriweather"/>
              </a:rPr>
              <a:t>Available waveform approximants fail to correctly model waveforms in this region of the parameter space.</a:t>
            </a:r>
            <a:endParaRPr b="1" sz="1200">
              <a:solidFill>
                <a:srgbClr val="666666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666666"/>
                </a:solidFill>
                <a:latin typeface="Merriweather"/>
                <a:ea typeface="Merriweather"/>
                <a:cs typeface="Merriweather"/>
                <a:sym typeface="Merriweather"/>
              </a:rPr>
              <a:t>We know they perform poorly from the GW231123 paper, but we don’t know if this is the sole reason.</a:t>
            </a:r>
            <a:endParaRPr sz="1200">
              <a:solidFill>
                <a:srgbClr val="666666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Merriweather"/>
              <a:buAutoNum type="arabicPeriod"/>
            </a:pPr>
            <a:r>
              <a:rPr b="1" lang="en" sz="1200">
                <a:solidFill>
                  <a:srgbClr val="666666"/>
                </a:solidFill>
                <a:latin typeface="Merriweather"/>
                <a:ea typeface="Merriweather"/>
                <a:cs typeface="Merriweather"/>
                <a:sym typeface="Merriweather"/>
              </a:rPr>
              <a:t>Certain Gaussian noise realizations could bias the parameter estimation.</a:t>
            </a:r>
            <a:endParaRPr b="1" sz="1200">
              <a:solidFill>
                <a:srgbClr val="666666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666666"/>
                </a:solidFill>
                <a:latin typeface="Merriweather"/>
                <a:ea typeface="Merriweather"/>
                <a:cs typeface="Merriweather"/>
                <a:sym typeface="Merriweather"/>
              </a:rPr>
              <a:t>That can be checked by performing injections with Gaussian noise.</a:t>
            </a:r>
            <a:endParaRPr sz="1200">
              <a:solidFill>
                <a:srgbClr val="666666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Merriweather"/>
              <a:buAutoNum type="arabicPeriod"/>
            </a:pPr>
            <a:r>
              <a:rPr b="1" lang="en" sz="1200">
                <a:solidFill>
                  <a:srgbClr val="666666"/>
                </a:solidFill>
                <a:latin typeface="Merriweather"/>
                <a:ea typeface="Merriweather"/>
                <a:cs typeface="Merriweather"/>
                <a:sym typeface="Merriweather"/>
              </a:rPr>
              <a:t>Non-Gaussian noise (glitch) coincident with the signal.</a:t>
            </a:r>
            <a:endParaRPr b="1" sz="1200">
              <a:solidFill>
                <a:srgbClr val="666666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666666"/>
                </a:solidFill>
                <a:latin typeface="Merriweather"/>
                <a:ea typeface="Merriweather"/>
                <a:cs typeface="Merriweather"/>
                <a:sym typeface="Merriweather"/>
              </a:rPr>
              <a:t>We hope this is not the case - this is very challenging to deal with.</a:t>
            </a:r>
            <a:endParaRPr sz="12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52" name="Google Shape;352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7"/>
          <p:cNvSpPr txBox="1"/>
          <p:nvPr/>
        </p:nvSpPr>
        <p:spPr>
          <a:xfrm flipH="1" rot="10800000">
            <a:off x="4558650" y="-39300"/>
            <a:ext cx="4598700" cy="5222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58" name="Google Shape;358;p47"/>
          <p:cNvSpPr txBox="1"/>
          <p:nvPr>
            <p:ph type="title"/>
          </p:nvPr>
        </p:nvSpPr>
        <p:spPr>
          <a:xfrm>
            <a:off x="265500" y="402375"/>
            <a:ext cx="4045200" cy="211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80"/>
              <a:t>We ran NR injections to check the impact of Gaussian noise</a:t>
            </a:r>
            <a:endParaRPr sz="3480"/>
          </a:p>
        </p:txBody>
      </p:sp>
      <p:sp>
        <p:nvSpPr>
          <p:cNvPr id="359" name="Google Shape;359;p47"/>
          <p:cNvSpPr txBox="1"/>
          <p:nvPr>
            <p:ph idx="1" type="subTitle"/>
          </p:nvPr>
        </p:nvSpPr>
        <p:spPr>
          <a:xfrm>
            <a:off x="265500" y="2571750"/>
            <a:ext cx="4045200" cy="24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Numerical relativity (NR) is supposed to be the “ground truth” for gravitational waves, free of the accuracy issues waveform approximants face.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Left two histograms are extreme posteriors from H1-only and L1-only PE with injected value marked with black dashed line. Rightmost histograms show distribution of JS divergences of combinations of runs with black dashed line indicating the value for GW231123.</a:t>
            </a:r>
            <a:endParaRPr sz="1500"/>
          </a:p>
        </p:txBody>
      </p:sp>
      <p:sp>
        <p:nvSpPr>
          <p:cNvPr id="360" name="Google Shape;360;p47"/>
          <p:cNvSpPr txBox="1"/>
          <p:nvPr/>
        </p:nvSpPr>
        <p:spPr>
          <a:xfrm>
            <a:off x="8526450" y="4745087"/>
            <a:ext cx="467100" cy="3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7825" lIns="77825" spcFirstLastPara="1" rIns="77825" wrap="square" tIns="778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5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85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1" name="Google Shape;36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402372"/>
            <a:ext cx="4571999" cy="1446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848622"/>
            <a:ext cx="4571999" cy="144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3294875"/>
            <a:ext cx="4571999" cy="1455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8"/>
          <p:cNvSpPr txBox="1"/>
          <p:nvPr/>
        </p:nvSpPr>
        <p:spPr>
          <a:xfrm>
            <a:off x="457195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9" name="Google Shape;369;p48"/>
          <p:cNvSpPr txBox="1"/>
          <p:nvPr>
            <p:ph type="title"/>
          </p:nvPr>
        </p:nvSpPr>
        <p:spPr>
          <a:xfrm>
            <a:off x="265500" y="71950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Inclination and distance</a:t>
            </a:r>
            <a:endParaRPr/>
          </a:p>
        </p:txBody>
      </p:sp>
      <p:sp>
        <p:nvSpPr>
          <p:cNvPr id="370" name="Google Shape;370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1" name="Google Shape;37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062" y="1554250"/>
            <a:ext cx="3378075" cy="337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50" y="387565"/>
            <a:ext cx="4571999" cy="135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50" y="2033483"/>
            <a:ext cx="4571999" cy="1352954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8"/>
          <p:cNvSpPr txBox="1"/>
          <p:nvPr/>
        </p:nvSpPr>
        <p:spPr>
          <a:xfrm>
            <a:off x="5117825" y="3563875"/>
            <a:ext cx="33780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We see behavior </a:t>
            </a:r>
            <a:r>
              <a:rPr lang="en" sz="1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similar to GW231123 for inclination in around ⅓ of the seeds. The differences in luminosity distance are much less pronounced, though.</a:t>
            </a:r>
            <a:endParaRPr sz="12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375" name="Google Shape;375;p48"/>
          <p:cNvCxnSpPr/>
          <p:nvPr/>
        </p:nvCxnSpPr>
        <p:spPr>
          <a:xfrm flipH="1">
            <a:off x="3626000" y="2482275"/>
            <a:ext cx="560400" cy="9804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6" name="Google Shape;376;p48"/>
          <p:cNvCxnSpPr/>
          <p:nvPr/>
        </p:nvCxnSpPr>
        <p:spPr>
          <a:xfrm>
            <a:off x="2824650" y="1984250"/>
            <a:ext cx="179100" cy="1190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7" name="Google Shape;377;p48"/>
          <p:cNvSpPr/>
          <p:nvPr/>
        </p:nvSpPr>
        <p:spPr>
          <a:xfrm>
            <a:off x="2584450" y="1929775"/>
            <a:ext cx="457200" cy="816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78" name="Google Shape;378;p48"/>
          <p:cNvSpPr/>
          <p:nvPr/>
        </p:nvSpPr>
        <p:spPr>
          <a:xfrm>
            <a:off x="3995928" y="2033475"/>
            <a:ext cx="457200" cy="4572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79" name="Google Shape;379;p48"/>
          <p:cNvSpPr txBox="1"/>
          <p:nvPr/>
        </p:nvSpPr>
        <p:spPr>
          <a:xfrm>
            <a:off x="2458950" y="1493500"/>
            <a:ext cx="9105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rPr>
              <a:t>Livingston:</a:t>
            </a:r>
            <a:endParaRPr sz="1000">
              <a:solidFill>
                <a:srgbClr val="FF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rPr>
              <a:t>edge-on</a:t>
            </a:r>
            <a:endParaRPr sz="1000">
              <a:solidFill>
                <a:srgbClr val="FF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80" name="Google Shape;380;p48"/>
          <p:cNvSpPr txBox="1"/>
          <p:nvPr/>
        </p:nvSpPr>
        <p:spPr>
          <a:xfrm>
            <a:off x="3858375" y="1626300"/>
            <a:ext cx="795000" cy="2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FF"/>
                </a:solidFill>
                <a:latin typeface="DM Sans"/>
                <a:ea typeface="DM Sans"/>
                <a:cs typeface="DM Sans"/>
                <a:sym typeface="DM Sans"/>
              </a:rPr>
              <a:t>Hanford: face-on</a:t>
            </a:r>
            <a:endParaRPr sz="1000">
              <a:solidFill>
                <a:srgbClr val="0000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381" name="Google Shape;381;p48"/>
          <p:cNvCxnSpPr>
            <a:stCxn id="378" idx="3"/>
          </p:cNvCxnSpPr>
          <p:nvPr/>
        </p:nvCxnSpPr>
        <p:spPr>
          <a:xfrm flipH="1">
            <a:off x="2777983" y="2423720"/>
            <a:ext cx="1284900" cy="11013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 and next steps</a:t>
            </a:r>
            <a:endParaRPr/>
          </a:p>
        </p:txBody>
      </p:sp>
      <p:sp>
        <p:nvSpPr>
          <p:cNvPr id="387" name="Google Shape;387;p4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found that Gaussian noise fluctuations can cause differences similar to the ones we see in GW231123’s parameter estimation.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We see that the magnitude of differences is smaller than in GW231123 for some parameters as measured by </a:t>
            </a:r>
            <a:r>
              <a:rPr lang="en"/>
              <a:t>Jensen</a:t>
            </a:r>
            <a:r>
              <a:rPr lang="en"/>
              <a:t>-Shannon divergence, but we should take that with a grain of salt - the injected parameters most likely differ noticeably from the event.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The fact that such differences have not emerged for other events suggest that Gaussian noise impacts shorter events more.</a:t>
            </a:r>
            <a:endParaRPr/>
          </a:p>
        </p:txBody>
      </p:sp>
      <p:sp>
        <p:nvSpPr>
          <p:cNvPr id="388" name="Google Shape;388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389" name="Google Shape;389;p4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Currently, we are running two other Gaussian noise injections that hopefully will corroborate our findings:</a:t>
            </a:r>
            <a:endParaRPr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another NR waveform, with identical spin magnitudes oriented differently (less precession),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maximum likelihood waveform inferred for GW231123.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The computations are still ongoing.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0"/>
          <p:cNvSpPr txBox="1"/>
          <p:nvPr>
            <p:ph idx="1" type="body"/>
          </p:nvPr>
        </p:nvSpPr>
        <p:spPr>
          <a:xfrm>
            <a:off x="273000" y="772150"/>
            <a:ext cx="859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Thank you to:</a:t>
            </a:r>
            <a:endParaRPr sz="180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My mentor </a:t>
            </a:r>
            <a:r>
              <a:rPr b="1" lang="en" sz="1800"/>
              <a:t>Sophie Bini</a:t>
            </a:r>
            <a:r>
              <a:rPr lang="en" sz="1800"/>
              <a:t> for invaluable guidance and help,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All the other LIGO SURF associates, in particular </a:t>
            </a:r>
            <a:r>
              <a:rPr b="1" lang="en" sz="1800"/>
              <a:t>Lucy Thomas</a:t>
            </a:r>
            <a:r>
              <a:rPr lang="en" sz="1800"/>
              <a:t>, </a:t>
            </a:r>
            <a:r>
              <a:rPr b="1" lang="en" sz="1800"/>
              <a:t>Simona Miller</a:t>
            </a:r>
            <a:r>
              <a:rPr lang="en" sz="1800"/>
              <a:t>, </a:t>
            </a:r>
            <a:r>
              <a:rPr b="1" lang="en" sz="1800"/>
              <a:t>Jonah Kanner </a:t>
            </a:r>
            <a:r>
              <a:rPr lang="en" sz="1800"/>
              <a:t>and</a:t>
            </a:r>
            <a:r>
              <a:rPr b="1" lang="en" sz="1800"/>
              <a:t> Alan Weinstein</a:t>
            </a:r>
            <a:r>
              <a:rPr lang="en" sz="1800"/>
              <a:t> for help and valuable comments,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All the </a:t>
            </a:r>
            <a:r>
              <a:rPr b="1" lang="en" sz="1800"/>
              <a:t>LIGO SURF students</a:t>
            </a:r>
            <a:r>
              <a:rPr lang="en" sz="1800"/>
              <a:t>,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sz="1800"/>
              <a:t>National Science Foundation</a:t>
            </a:r>
            <a:r>
              <a:rPr lang="en" sz="1800"/>
              <a:t>, </a:t>
            </a:r>
            <a:r>
              <a:rPr b="1" lang="en" sz="1800"/>
              <a:t>LIGO Laboratory</a:t>
            </a:r>
            <a:r>
              <a:rPr lang="en" sz="1800"/>
              <a:t> and </a:t>
            </a:r>
            <a:r>
              <a:rPr b="1" lang="en" sz="1800"/>
              <a:t>Caltech.</a:t>
            </a:r>
            <a:endParaRPr b="1" sz="1800"/>
          </a:p>
        </p:txBody>
      </p:sp>
      <p:sp>
        <p:nvSpPr>
          <p:cNvPr id="395" name="Google Shape;395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6" name="Google Shape;396;p50"/>
          <p:cNvSpPr txBox="1"/>
          <p:nvPr>
            <p:ph type="title"/>
          </p:nvPr>
        </p:nvSpPr>
        <p:spPr>
          <a:xfrm>
            <a:off x="311700" y="164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</a:t>
            </a:r>
            <a:endParaRPr/>
          </a:p>
        </p:txBody>
      </p:sp>
      <p:pic>
        <p:nvPicPr>
          <p:cNvPr id="397" name="Google Shape;39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138062"/>
            <a:ext cx="2411986" cy="180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2001" y="3138050"/>
            <a:ext cx="1799976" cy="180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9475" y="3704663"/>
            <a:ext cx="2801526" cy="67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1"/>
          <p:cNvSpPr txBox="1"/>
          <p:nvPr>
            <p:ph idx="1" type="body"/>
          </p:nvPr>
        </p:nvSpPr>
        <p:spPr>
          <a:xfrm>
            <a:off x="97650" y="4450950"/>
            <a:ext cx="8948700" cy="6225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Bonus: </a:t>
            </a:r>
            <a:r>
              <a:rPr lang="en" sz="1300">
                <a:solidFill>
                  <a:schemeClr val="dk1"/>
                </a:solidFill>
              </a:rPr>
              <a:t>GW190521 (left) and GW231123 (right) posterior comparison for selected parameters.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405" name="Google Shape;405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06" name="Google Shape;40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146151" cy="414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0951" y="152400"/>
            <a:ext cx="4146151" cy="4146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65725"/>
            <a:ext cx="9144001" cy="3997296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6"/>
          <p:cNvSpPr txBox="1"/>
          <p:nvPr/>
        </p:nvSpPr>
        <p:spPr>
          <a:xfrm>
            <a:off x="97650" y="4450950"/>
            <a:ext cx="89487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1394D"/>
                </a:solidFill>
                <a:latin typeface="Merriweather"/>
                <a:ea typeface="Merriweather"/>
                <a:cs typeface="Merriweather"/>
                <a:sym typeface="Merriweather"/>
              </a:rPr>
              <a:t>GW231123 as observed by LIGO Hanford (H1) and LIGO Livingston (L1). Virgo was offline at the time of detection.</a:t>
            </a:r>
            <a:endParaRPr sz="1300">
              <a:solidFill>
                <a:srgbClr val="31394D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1394D"/>
                </a:solidFill>
                <a:latin typeface="Merriweather"/>
                <a:ea typeface="Merriweather"/>
                <a:cs typeface="Merriweather"/>
                <a:sym typeface="Merriweather"/>
              </a:rPr>
              <a:t>Time measured relative to 13:54:30 UTC, 23rd November 2023. Figure source: LVK Collaboration, 2025</a:t>
            </a:r>
            <a:endParaRPr sz="1300">
              <a:solidFill>
                <a:srgbClr val="31394D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47" name="Google Shape;247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7"/>
          <p:cNvSpPr txBox="1"/>
          <p:nvPr>
            <p:ph type="title"/>
          </p:nvPr>
        </p:nvSpPr>
        <p:spPr>
          <a:xfrm>
            <a:off x="311700" y="336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5"/>
              <a:t>Parameter estimation (PE) and the parameter space we explore</a:t>
            </a:r>
            <a:endParaRPr sz="3005"/>
          </a:p>
        </p:txBody>
      </p:sp>
      <p:sp>
        <p:nvSpPr>
          <p:cNvPr id="253" name="Google Shape;253;p37"/>
          <p:cNvSpPr txBox="1"/>
          <p:nvPr>
            <p:ph idx="1" type="body"/>
          </p:nvPr>
        </p:nvSpPr>
        <p:spPr>
          <a:xfrm>
            <a:off x="311700" y="1486250"/>
            <a:ext cx="3999900" cy="30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To infer the properties of GW signal sources we employ Bayesian statistics based on Bayes theorem.</a:t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We perform PE using </a:t>
            </a:r>
            <a:r>
              <a:rPr i="1"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bilby</a:t>
            </a:r>
            <a:r>
              <a:rPr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, a library for Bayesian inference that samples the parameter space using nested sampling. We use the same settings and similar priors to other LVK analyses.</a:t>
            </a:r>
            <a:endParaRPr/>
          </a:p>
        </p:txBody>
      </p:sp>
      <p:sp>
        <p:nvSpPr>
          <p:cNvPr id="254" name="Google Shape;254;p37"/>
          <p:cNvSpPr txBox="1"/>
          <p:nvPr>
            <p:ph idx="2" type="body"/>
          </p:nvPr>
        </p:nvSpPr>
        <p:spPr>
          <a:xfrm>
            <a:off x="4832400" y="1486250"/>
            <a:ext cx="3999900" cy="308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 quasicircular binary black hole merger can be parameterized using 15 parameters:</a:t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masses of the two objects,</a:t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spins of the two objects (they are vectors - each spin consists of 3 parameters),</a:t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luminosity distance,</a:t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inclination, polarization, phase,</a:t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coalescence time,</a:t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source sky position.</a:t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The PE waveforms themselves are generated using a waveform approximant such as NRSur7dq4, IMRPhenomXPHM, SEOB-NRv5PHM, etc.</a:t>
            </a:r>
            <a:endParaRPr/>
          </a:p>
        </p:txBody>
      </p:sp>
      <p:sp>
        <p:nvSpPr>
          <p:cNvPr id="255" name="Google Shape;255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6" name="Google Shape;25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025" y="2441849"/>
            <a:ext cx="3553250" cy="49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Important spin parameters we infer</a:t>
            </a:r>
            <a:endParaRPr/>
          </a:p>
        </p:txBody>
      </p:sp>
      <p:sp>
        <p:nvSpPr>
          <p:cNvPr id="262" name="Google Shape;262;p3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Effective aligned spin parameter</a:t>
            </a:r>
            <a:endParaRPr b="1"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bounded by [-1, 1] to avoid naked singularities.</a:t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It is a constant of motion up to at least the second post-Newtonian order. It should be easier to reliably measure than individual spins.</a:t>
            </a:r>
            <a:endParaRPr/>
          </a:p>
        </p:txBody>
      </p:sp>
      <p:sp>
        <p:nvSpPr>
          <p:cNvPr id="263" name="Google Shape;263;p3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Effective precessing spin parameter</a:t>
            </a:r>
            <a:endParaRPr b="1"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bounded by [0, 1] to avoid naked singularities.</a:t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We take m1 &gt; m2, q in [0, 1]. Constraining it in a compact binary coalescence is challenging.</a:t>
            </a:r>
            <a:endParaRPr/>
          </a:p>
        </p:txBody>
      </p:sp>
      <p:sp>
        <p:nvSpPr>
          <p:cNvPr id="264" name="Google Shape;264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5" name="Google Shape;26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175" y="1971624"/>
            <a:ext cx="3590974" cy="77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3336" y="1932700"/>
            <a:ext cx="4218024" cy="95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2" name="Google Shape;272;p39" title="spin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175" y="881475"/>
            <a:ext cx="8167657" cy="222888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9"/>
          <p:cNvSpPr txBox="1"/>
          <p:nvPr/>
        </p:nvSpPr>
        <p:spPr>
          <a:xfrm>
            <a:off x="488175" y="295700"/>
            <a:ext cx="79842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Visualizing the spins</a:t>
            </a:r>
            <a:endParaRPr b="1" sz="31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74" name="Google Shape;274;p39"/>
          <p:cNvSpPr txBox="1"/>
          <p:nvPr/>
        </p:nvSpPr>
        <p:spPr>
          <a:xfrm>
            <a:off x="64350" y="3026950"/>
            <a:ext cx="3986100" cy="10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aligned spins:</a:t>
            </a:r>
            <a:endParaRPr b="1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higher effective aligned spin parameter</a:t>
            </a:r>
            <a:endParaRPr sz="10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lower effective precessing spin parameter</a:t>
            </a:r>
            <a:endParaRPr sz="10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negligible effect of</a:t>
            </a:r>
            <a:r>
              <a:rPr lang="en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 higher order modes</a:t>
            </a:r>
            <a:endParaRPr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75" name="Google Shape;275;p39"/>
          <p:cNvSpPr txBox="1"/>
          <p:nvPr/>
        </p:nvSpPr>
        <p:spPr>
          <a:xfrm>
            <a:off x="4521000" y="3532650"/>
            <a:ext cx="4425600" cy="11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misaligned spins:</a:t>
            </a:r>
            <a:endParaRPr b="1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lower effective aligned spin parameter</a:t>
            </a:r>
            <a:endParaRPr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higher effective precessing spin parameter</a:t>
            </a:r>
            <a:endParaRPr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significant presence of higher order modes</a:t>
            </a:r>
            <a:endParaRPr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76" name="Google Shape;276;p39"/>
          <p:cNvSpPr txBox="1"/>
          <p:nvPr/>
        </p:nvSpPr>
        <p:spPr>
          <a:xfrm>
            <a:off x="7049925" y="3177513"/>
            <a:ext cx="16059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image credit: Eliot Finch</a:t>
            </a:r>
            <a:endParaRPr sz="10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0"/>
          <p:cNvSpPr txBox="1"/>
          <p:nvPr>
            <p:ph type="title"/>
          </p:nvPr>
        </p:nvSpPr>
        <p:spPr>
          <a:xfrm>
            <a:off x="197375" y="1052750"/>
            <a:ext cx="3351000" cy="163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50">
                <a:solidFill>
                  <a:schemeClr val="dk1"/>
                </a:solidFill>
              </a:rPr>
              <a:t>Results of Hanford-only &amp; Livingston-only runs</a:t>
            </a:r>
            <a:endParaRPr sz="3050">
              <a:solidFill>
                <a:schemeClr val="dk1"/>
              </a:solidFill>
            </a:endParaRPr>
          </a:p>
        </p:txBody>
      </p:sp>
      <p:sp>
        <p:nvSpPr>
          <p:cNvPr id="282" name="Google Shape;282;p40"/>
          <p:cNvSpPr txBox="1"/>
          <p:nvPr>
            <p:ph idx="1" type="body"/>
          </p:nvPr>
        </p:nvSpPr>
        <p:spPr>
          <a:xfrm>
            <a:off x="197375" y="2685650"/>
            <a:ext cx="3151800" cy="21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Hanford is blue, Livingston is red.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Corner plot showing estimated posterior probability distributions for selected parameters showing the most significant differences between detectors.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Results show that GW231123 is the most massive event ever observed, but constraining its parameters </a:t>
            </a:r>
            <a:r>
              <a:rPr i="1" lang="en" sz="1200">
                <a:solidFill>
                  <a:schemeClr val="dk1"/>
                </a:solidFill>
              </a:rPr>
              <a:t>with certainty</a:t>
            </a:r>
            <a:r>
              <a:rPr lang="en" sz="1200">
                <a:solidFill>
                  <a:schemeClr val="dk1"/>
                </a:solidFill>
              </a:rPr>
              <a:t> is challenging.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83" name="Google Shape;283;p40"/>
          <p:cNvSpPr txBox="1"/>
          <p:nvPr>
            <p:ph idx="3" type="body"/>
          </p:nvPr>
        </p:nvSpPr>
        <p:spPr>
          <a:xfrm>
            <a:off x="196951" y="196725"/>
            <a:ext cx="18603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5" name="Google Shape;285;p40"/>
          <p:cNvSpPr txBox="1"/>
          <p:nvPr>
            <p:ph idx="4" type="body"/>
          </p:nvPr>
        </p:nvSpPr>
        <p:spPr>
          <a:xfrm>
            <a:off x="7087526" y="196725"/>
            <a:ext cx="19335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40"/>
          <p:cNvSpPr txBox="1"/>
          <p:nvPr>
            <p:ph idx="5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7" name="Google Shape;287;p40"/>
          <p:cNvPicPr preferRelativeResize="0"/>
          <p:nvPr/>
        </p:nvPicPr>
        <p:blipFill rotWithShape="1">
          <a:blip r:embed="rId3">
            <a:alphaModFix/>
          </a:blip>
          <a:srcRect b="4085" l="4205" r="0" t="0"/>
          <a:stretch/>
        </p:blipFill>
        <p:spPr>
          <a:xfrm>
            <a:off x="4188525" y="76325"/>
            <a:ext cx="4780850" cy="4787051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0"/>
          <p:cNvSpPr txBox="1"/>
          <p:nvPr/>
        </p:nvSpPr>
        <p:spPr>
          <a:xfrm>
            <a:off x="4303100" y="4808900"/>
            <a:ext cx="10116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1394D"/>
                </a:solidFill>
                <a:latin typeface="Roboto"/>
                <a:ea typeface="Roboto"/>
                <a:cs typeface="Roboto"/>
                <a:sym typeface="Roboto"/>
              </a:rPr>
              <a:t>total mass</a:t>
            </a:r>
            <a:endParaRPr sz="1300">
              <a:solidFill>
                <a:srgbClr val="3139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9" name="Google Shape;289;p40"/>
          <p:cNvSpPr txBox="1"/>
          <p:nvPr/>
        </p:nvSpPr>
        <p:spPr>
          <a:xfrm>
            <a:off x="5283575" y="4808900"/>
            <a:ext cx="8637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hlink"/>
                </a:solidFill>
              </a:rPr>
              <a:t>χ</a:t>
            </a:r>
            <a:r>
              <a:rPr lang="en" sz="1000">
                <a:solidFill>
                  <a:srgbClr val="31394D"/>
                </a:solidFill>
                <a:latin typeface="Roboto"/>
                <a:ea typeface="Roboto"/>
                <a:cs typeface="Roboto"/>
                <a:sym typeface="Roboto"/>
              </a:rPr>
              <a:t>eff</a:t>
            </a:r>
            <a:endParaRPr sz="1000">
              <a:solidFill>
                <a:srgbClr val="3139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0" name="Google Shape;290;p40"/>
          <p:cNvSpPr txBox="1"/>
          <p:nvPr/>
        </p:nvSpPr>
        <p:spPr>
          <a:xfrm>
            <a:off x="6147275" y="4808900"/>
            <a:ext cx="8637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hlink"/>
                </a:solidFill>
              </a:rPr>
              <a:t>χ</a:t>
            </a:r>
            <a:r>
              <a:rPr lang="en" sz="1000">
                <a:solidFill>
                  <a:srgbClr val="31394D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endParaRPr sz="1000">
              <a:solidFill>
                <a:srgbClr val="3139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1" name="Google Shape;291;p40"/>
          <p:cNvSpPr txBox="1"/>
          <p:nvPr/>
        </p:nvSpPr>
        <p:spPr>
          <a:xfrm>
            <a:off x="7010975" y="4688650"/>
            <a:ext cx="10116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1394D"/>
                </a:solidFill>
                <a:latin typeface="Roboto"/>
                <a:ea typeface="Roboto"/>
                <a:cs typeface="Roboto"/>
                <a:sym typeface="Roboto"/>
              </a:rPr>
              <a:t>luminosity</a:t>
            </a:r>
            <a:endParaRPr sz="1300">
              <a:solidFill>
                <a:srgbClr val="3139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1394D"/>
                </a:solidFill>
                <a:latin typeface="Roboto"/>
                <a:ea typeface="Roboto"/>
                <a:cs typeface="Roboto"/>
                <a:sym typeface="Roboto"/>
              </a:rPr>
              <a:t>distance</a:t>
            </a:r>
            <a:endParaRPr sz="1300">
              <a:solidFill>
                <a:srgbClr val="3139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2" name="Google Shape;292;p40"/>
          <p:cNvSpPr txBox="1"/>
          <p:nvPr/>
        </p:nvSpPr>
        <p:spPr>
          <a:xfrm>
            <a:off x="7941550" y="4808900"/>
            <a:ext cx="9525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1394D"/>
                </a:solidFill>
                <a:latin typeface="Roboto"/>
                <a:ea typeface="Roboto"/>
                <a:cs typeface="Roboto"/>
                <a:sym typeface="Roboto"/>
              </a:rPr>
              <a:t>iota</a:t>
            </a:r>
            <a:endParaRPr sz="1300">
              <a:solidFill>
                <a:srgbClr val="3139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3" name="Google Shape;293;p40"/>
          <p:cNvSpPr txBox="1"/>
          <p:nvPr/>
        </p:nvSpPr>
        <p:spPr>
          <a:xfrm rot="-5400000">
            <a:off x="3502925" y="4107400"/>
            <a:ext cx="9525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1394D"/>
                </a:solidFill>
                <a:latin typeface="Roboto"/>
                <a:ea typeface="Roboto"/>
                <a:cs typeface="Roboto"/>
                <a:sym typeface="Roboto"/>
              </a:rPr>
              <a:t>iota</a:t>
            </a:r>
            <a:endParaRPr sz="1300">
              <a:solidFill>
                <a:srgbClr val="3139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4" name="Google Shape;294;p40"/>
          <p:cNvSpPr txBox="1"/>
          <p:nvPr/>
        </p:nvSpPr>
        <p:spPr>
          <a:xfrm rot="-5400000">
            <a:off x="3328788" y="3125350"/>
            <a:ext cx="10116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1394D"/>
                </a:solidFill>
                <a:latin typeface="Roboto"/>
                <a:ea typeface="Roboto"/>
                <a:cs typeface="Roboto"/>
                <a:sym typeface="Roboto"/>
              </a:rPr>
              <a:t>luminosity</a:t>
            </a:r>
            <a:endParaRPr sz="1300">
              <a:solidFill>
                <a:srgbClr val="3139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1394D"/>
                </a:solidFill>
                <a:latin typeface="Roboto"/>
                <a:ea typeface="Roboto"/>
                <a:cs typeface="Roboto"/>
                <a:sym typeface="Roboto"/>
              </a:rPr>
              <a:t>distance</a:t>
            </a:r>
            <a:endParaRPr sz="1300">
              <a:solidFill>
                <a:srgbClr val="3139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5" name="Google Shape;295;p40"/>
          <p:cNvSpPr txBox="1"/>
          <p:nvPr/>
        </p:nvSpPr>
        <p:spPr>
          <a:xfrm rot="-5400000">
            <a:off x="3651675" y="2345525"/>
            <a:ext cx="8637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hlink"/>
                </a:solidFill>
              </a:rPr>
              <a:t>χ</a:t>
            </a:r>
            <a:r>
              <a:rPr lang="en" sz="1000">
                <a:solidFill>
                  <a:srgbClr val="31394D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endParaRPr sz="1000">
              <a:solidFill>
                <a:srgbClr val="3139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6" name="Google Shape;296;p40"/>
          <p:cNvSpPr txBox="1"/>
          <p:nvPr/>
        </p:nvSpPr>
        <p:spPr>
          <a:xfrm rot="-5400000">
            <a:off x="3651675" y="1481825"/>
            <a:ext cx="8637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hlink"/>
                </a:solidFill>
              </a:rPr>
              <a:t>χ</a:t>
            </a:r>
            <a:r>
              <a:rPr lang="en" sz="1000">
                <a:solidFill>
                  <a:srgbClr val="31394D"/>
                </a:solidFill>
                <a:latin typeface="Roboto"/>
                <a:ea typeface="Roboto"/>
                <a:cs typeface="Roboto"/>
                <a:sym typeface="Roboto"/>
              </a:rPr>
              <a:t>eff</a:t>
            </a:r>
            <a:endParaRPr sz="1000">
              <a:solidFill>
                <a:srgbClr val="3139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7" name="Google Shape;297;p40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1"/>
          <p:cNvSpPr txBox="1"/>
          <p:nvPr>
            <p:ph type="title"/>
          </p:nvPr>
        </p:nvSpPr>
        <p:spPr>
          <a:xfrm>
            <a:off x="265500" y="71950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80"/>
              <a:t>A more physical explanation - higher order modes</a:t>
            </a:r>
            <a:endParaRPr sz="3080"/>
          </a:p>
        </p:txBody>
      </p:sp>
      <p:sp>
        <p:nvSpPr>
          <p:cNvPr id="303" name="Google Shape;303;p41"/>
          <p:cNvSpPr txBox="1"/>
          <p:nvPr>
            <p:ph idx="2" type="body"/>
          </p:nvPr>
        </p:nvSpPr>
        <p:spPr>
          <a:xfrm>
            <a:off x="4939500" y="182880"/>
            <a:ext cx="3837000" cy="194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5"/>
                </a:solidFill>
              </a:rPr>
              <a:t>Higher order modes allow to resolve the inclination angle-luminosity distance degeneracy, allowing for distance measurement - even using a single detector.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accent5"/>
                </a:solidFill>
              </a:rPr>
              <a:t>H1-only and L1-only parameter estimation (PE) lead to very different measurements of SNR for higher order modes. The maximum likelihood values for event observed by Hanford are: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304" name="Google Shape;304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5" name="Google Shape;305;p41"/>
          <p:cNvSpPr txBox="1"/>
          <p:nvPr/>
        </p:nvSpPr>
        <p:spPr>
          <a:xfrm>
            <a:off x="4879025" y="2011680"/>
            <a:ext cx="1635600" cy="27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H1-only SNR:</a:t>
            </a:r>
            <a:endParaRPr b="1"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(2, 2) - 13.3</a:t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(3, 3) - 2.0</a:t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other modes &lt; 1</a:t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combined - 14.35</a:t>
            </a:r>
            <a:endParaRPr b="1"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6" name="Google Shape;306;p41"/>
          <p:cNvSpPr txBox="1"/>
          <p:nvPr/>
        </p:nvSpPr>
        <p:spPr>
          <a:xfrm>
            <a:off x="7197350" y="2011680"/>
            <a:ext cx="1635600" cy="27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L1-only SNR:</a:t>
            </a:r>
            <a:endParaRPr b="1"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(2, 2) - 14.9</a:t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(3, 3) - 3.0</a:t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(3, 2) - 2.9</a:t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(2, 1) - 2.8</a:t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(4, 4) - 2.6</a:t>
            </a:r>
            <a:endParaRPr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combined - 14.29</a:t>
            </a:r>
            <a:endParaRPr b="1" sz="13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7" name="Google Shape;30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062" y="1554250"/>
            <a:ext cx="3378075" cy="3378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8" name="Google Shape;308;p41"/>
          <p:cNvCxnSpPr/>
          <p:nvPr/>
        </p:nvCxnSpPr>
        <p:spPr>
          <a:xfrm flipH="1">
            <a:off x="3626000" y="2482275"/>
            <a:ext cx="560400" cy="9804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9" name="Google Shape;309;p41"/>
          <p:cNvCxnSpPr/>
          <p:nvPr/>
        </p:nvCxnSpPr>
        <p:spPr>
          <a:xfrm>
            <a:off x="2824650" y="1984250"/>
            <a:ext cx="179100" cy="1190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0" name="Google Shape;310;p41"/>
          <p:cNvSpPr/>
          <p:nvPr/>
        </p:nvSpPr>
        <p:spPr>
          <a:xfrm>
            <a:off x="2584450" y="1929775"/>
            <a:ext cx="457200" cy="816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11" name="Google Shape;311;p41"/>
          <p:cNvSpPr/>
          <p:nvPr/>
        </p:nvSpPr>
        <p:spPr>
          <a:xfrm>
            <a:off x="3995928" y="2033475"/>
            <a:ext cx="457200" cy="4572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12" name="Google Shape;312;p41"/>
          <p:cNvSpPr txBox="1"/>
          <p:nvPr/>
        </p:nvSpPr>
        <p:spPr>
          <a:xfrm>
            <a:off x="2458950" y="1493500"/>
            <a:ext cx="9105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rPr>
              <a:t>Livingston:</a:t>
            </a:r>
            <a:endParaRPr sz="1000">
              <a:solidFill>
                <a:srgbClr val="FF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rPr>
              <a:t>edge-on</a:t>
            </a:r>
            <a:endParaRPr sz="1000">
              <a:solidFill>
                <a:srgbClr val="FF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13" name="Google Shape;313;p41"/>
          <p:cNvSpPr txBox="1"/>
          <p:nvPr/>
        </p:nvSpPr>
        <p:spPr>
          <a:xfrm>
            <a:off x="3858375" y="1626300"/>
            <a:ext cx="795000" cy="2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FF"/>
                </a:solidFill>
                <a:latin typeface="DM Sans"/>
                <a:ea typeface="DM Sans"/>
                <a:cs typeface="DM Sans"/>
                <a:sym typeface="DM Sans"/>
              </a:rPr>
              <a:t>Hanford: face-on</a:t>
            </a:r>
            <a:endParaRPr sz="1000">
              <a:solidFill>
                <a:srgbClr val="0000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314" name="Google Shape;314;p41"/>
          <p:cNvCxnSpPr>
            <a:stCxn id="311" idx="3"/>
          </p:cNvCxnSpPr>
          <p:nvPr/>
        </p:nvCxnSpPr>
        <p:spPr>
          <a:xfrm flipH="1">
            <a:off x="2777983" y="2423720"/>
            <a:ext cx="1284900" cy="11013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2"/>
          <p:cNvSpPr txBox="1"/>
          <p:nvPr>
            <p:ph idx="1" type="subTitle"/>
          </p:nvPr>
        </p:nvSpPr>
        <p:spPr>
          <a:xfrm>
            <a:off x="975300" y="863250"/>
            <a:ext cx="7193400" cy="24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" sz="3000"/>
              <a:t>How do GW231123’s posteriors compare to other events? Is the behavior we see normal?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Let’s look at GW230927be - a “standard” event from O4a.</a:t>
            </a:r>
            <a:endParaRPr sz="3000"/>
          </a:p>
        </p:txBody>
      </p:sp>
      <p:sp>
        <p:nvSpPr>
          <p:cNvPr id="320" name="Google Shape;320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3"/>
          <p:cNvSpPr txBox="1"/>
          <p:nvPr>
            <p:ph idx="1" type="body"/>
          </p:nvPr>
        </p:nvSpPr>
        <p:spPr>
          <a:xfrm>
            <a:off x="97650" y="4450950"/>
            <a:ext cx="8948700" cy="6225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GW230927be (left) and GW231123 (right) posterior comparison for selected parameters.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326" name="Google Shape;326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7" name="Google Shape;32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146151" cy="414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0951" y="152400"/>
            <a:ext cx="4146151" cy="4146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cience Presentation">
  <a:themeElements>
    <a:clrScheme name="Simple Light">
      <a:dk1>
        <a:srgbClr val="005088"/>
      </a:dk1>
      <a:lt1>
        <a:srgbClr val="F3F0DF"/>
      </a:lt1>
      <a:dk2>
        <a:srgbClr val="121212"/>
      </a:dk2>
      <a:lt2>
        <a:srgbClr val="D0E0E3"/>
      </a:lt2>
      <a:accent1>
        <a:srgbClr val="11CAA0"/>
      </a:accent1>
      <a:accent2>
        <a:srgbClr val="6D6D6B"/>
      </a:accent2>
      <a:accent3>
        <a:srgbClr val="FFFFFF"/>
      </a:accent3>
      <a:accent4>
        <a:srgbClr val="656839"/>
      </a:accent4>
      <a:accent5>
        <a:srgbClr val="774936"/>
      </a:accent5>
      <a:accent6>
        <a:srgbClr val="C492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