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1"/>
  </p:sldMasterIdLst>
  <p:notesMasterIdLst>
    <p:notesMasterId r:id="rId13"/>
  </p:notesMasterIdLst>
  <p:sldIdLst>
    <p:sldId id="256" r:id="rId2"/>
    <p:sldId id="257" r:id="rId3"/>
    <p:sldId id="258" r:id="rId4"/>
    <p:sldId id="260" r:id="rId5"/>
    <p:sldId id="267"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3"/>
    <p:restoredTop sz="73547"/>
  </p:normalViewPr>
  <p:slideViewPr>
    <p:cSldViewPr snapToGrid="0">
      <p:cViewPr varScale="1">
        <p:scale>
          <a:sx n="83" d="100"/>
          <a:sy n="83" d="100"/>
        </p:scale>
        <p:origin x="1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1ED8C-5F3D-9343-A526-44657C799B03}" type="datetimeFigureOut">
              <a:rPr lang="en-US" smtClean="0"/>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34CE9-8C01-5E49-A8A4-E4E64F0CD878}" type="slidenum">
              <a:rPr lang="en-US" smtClean="0"/>
              <a:t>‹#›</a:t>
            </a:fld>
            <a:endParaRPr lang="en-US"/>
          </a:p>
        </p:txBody>
      </p:sp>
    </p:spTree>
    <p:extLst>
      <p:ext uri="{BB962C8B-B14F-4D97-AF65-F5344CB8AC3E}">
        <p14:creationId xmlns:p14="http://schemas.microsoft.com/office/powerpoint/2010/main" val="240023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diagram shows the 3 phases of a BH merger.</a:t>
            </a:r>
          </a:p>
          <a:p>
            <a:pPr marL="628650" lvl="1" indent="-171450">
              <a:buFontTx/>
              <a:buChar char="-"/>
            </a:pPr>
            <a:r>
              <a:rPr lang="en-US" dirty="0"/>
              <a:t>Inspiral: two BHs orbiting each other. GWs emitted very weak, hard for LIGO to detect. </a:t>
            </a:r>
          </a:p>
          <a:p>
            <a:pPr marL="628650" lvl="1" indent="-171450">
              <a:buFontTx/>
              <a:buChar char="-"/>
            </a:pPr>
            <a:r>
              <a:rPr lang="en-US" dirty="0"/>
              <a:t>Merger: When the BHs meet and combine. Short lived but strong GWs</a:t>
            </a:r>
          </a:p>
          <a:p>
            <a:pPr marL="628650" lvl="1" indent="-171450">
              <a:buFontTx/>
              <a:buChar char="-"/>
            </a:pPr>
            <a:r>
              <a:rPr lang="en-US" dirty="0"/>
              <a:t>Ringdown: the result of merger is spinning BH which radiates GW as its settling into final phase. We focus on this </a:t>
            </a:r>
          </a:p>
          <a:p>
            <a:pPr marL="171450" indent="-171450">
              <a:buFontTx/>
              <a:buChar char="-"/>
            </a:pPr>
            <a:endParaRPr lang="en-US" dirty="0"/>
          </a:p>
          <a:p>
            <a:pPr marL="171450" indent="-171450">
              <a:buFontTx/>
              <a:buChar char="-"/>
            </a:pPr>
            <a:r>
              <a:rPr lang="en-US" dirty="0"/>
              <a:t>Ringdown is made up of a sum of QNMs. </a:t>
            </a:r>
          </a:p>
          <a:p>
            <a:pPr marL="171450" indent="-171450">
              <a:buFontTx/>
              <a:buChar char="-"/>
            </a:pPr>
            <a:r>
              <a:rPr lang="en-US" dirty="0"/>
              <a:t>QNMs are the frequencies and modes at which the remnant BH oscillates at. QNMs have a real part and imaginary part. Real: oscillation, Imag: decay</a:t>
            </a:r>
          </a:p>
          <a:p>
            <a:pPr marL="171450" indent="-171450">
              <a:buFontTx/>
              <a:buChar char="-"/>
            </a:pPr>
            <a:endParaRPr lang="en-US" dirty="0"/>
          </a:p>
          <a:p>
            <a:pPr marL="171450" indent="-171450">
              <a:buFontTx/>
              <a:buChar char="-"/>
            </a:pPr>
            <a:r>
              <a:rPr lang="en-US" dirty="0"/>
              <a:t>We get the QNMs and their amplitudes from fitting the GW strain, where amp contains pre-merger physics</a:t>
            </a:r>
          </a:p>
          <a:p>
            <a:pPr marL="171450" indent="-171450">
              <a:buFontTx/>
              <a:buChar char="-"/>
            </a:pPr>
            <a:endParaRPr lang="en-US" dirty="0"/>
          </a:p>
          <a:p>
            <a:pPr marL="171450" indent="-171450">
              <a:buFontTx/>
              <a:buChar char="-"/>
            </a:pPr>
            <a:endParaRPr lang="en-US" dirty="0"/>
          </a:p>
          <a:p>
            <a:pPr marL="171450" indent="-171450">
              <a:buFontTx/>
              <a:buChar char="-"/>
            </a:pPr>
            <a:r>
              <a:rPr lang="en-US" dirty="0"/>
              <a:t>these QNMs have amplitudes which contains pre-merger physics. </a:t>
            </a:r>
          </a:p>
          <a:p>
            <a:pPr marL="171450" indent="-171450">
              <a:buFontTx/>
              <a:buChar char="-"/>
            </a:pPr>
            <a:r>
              <a:rPr lang="en-US" dirty="0"/>
              <a:t>l and m are angular harmonics, and n is the overtone index. </a:t>
            </a:r>
            <a:r>
              <a:rPr lang="en-US" b="1" dirty="0"/>
              <a:t>*</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 plus and cross are the 2 DOFs in the classical GW.</a:t>
            </a:r>
          </a:p>
          <a:p>
            <a:pPr marL="171450" indent="-171450">
              <a:buFontTx/>
              <a:buChar char="-"/>
            </a:pPr>
            <a:endParaRPr lang="en-US" dirty="0"/>
          </a:p>
          <a:p>
            <a:pPr marL="171450" indent="-171450">
              <a:buFontTx/>
              <a:buChar char="-"/>
            </a:pPr>
            <a:r>
              <a:rPr lang="en-US" dirty="0"/>
              <a:t>No hair </a:t>
            </a:r>
            <a:r>
              <a:rPr lang="en-US" dirty="0" err="1"/>
              <a:t>thm</a:t>
            </a:r>
            <a:r>
              <a:rPr lang="en-US" dirty="0"/>
              <a:t> states that a BH can be solely described by its mass and spin. According to that </a:t>
            </a:r>
            <a:r>
              <a:rPr lang="en-US" dirty="0" err="1"/>
              <a:t>thm</a:t>
            </a:r>
            <a:r>
              <a:rPr lang="en-US" dirty="0"/>
              <a:t>, we should be able to determine the spin and mass of the BH from the from the ringdown.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C34CE9-8C01-5E49-A8A4-E4E64F0CD878}" type="slidenum">
              <a:rPr lang="en-US" smtClean="0"/>
              <a:t>2</a:t>
            </a:fld>
            <a:endParaRPr lang="en-US"/>
          </a:p>
        </p:txBody>
      </p:sp>
    </p:spTree>
    <p:extLst>
      <p:ext uri="{BB962C8B-B14F-4D97-AF65-F5344CB8AC3E}">
        <p14:creationId xmlns:p14="http://schemas.microsoft.com/office/powerpoint/2010/main" val="240555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Previous work on analysis of ringdown has looked at how QNM amplitudes(A) are used to extract properties of a BBH system. </a:t>
            </a:r>
          </a:p>
          <a:p>
            <a:pPr marL="171450" indent="-171450">
              <a:buFontTx/>
              <a:buChar char="-"/>
            </a:pPr>
            <a:endParaRPr lang="en-US" dirty="0"/>
          </a:p>
          <a:p>
            <a:pPr marL="171450" indent="-171450">
              <a:buFontTx/>
              <a:buChar char="-"/>
            </a:pPr>
            <a:r>
              <a:rPr lang="en-US" dirty="0"/>
              <a:t>This plot shows that the misalignment between the final BH spin and the orbital angular momentum. </a:t>
            </a:r>
          </a:p>
          <a:p>
            <a:pPr marL="171450" indent="-171450">
              <a:buFontTx/>
              <a:buChar char="-"/>
            </a:pPr>
            <a:r>
              <a:rPr lang="en-US" dirty="0"/>
              <a:t>The black curve is the theoretical predication, and the dots are the amplitude ratio measurements from NR simulations. Their agreement signifies that spin misalignment is imprinted on the ringdown. </a:t>
            </a:r>
          </a:p>
          <a:p>
            <a:pPr marL="171450" indent="-171450">
              <a:buFontTx/>
              <a:buChar char="-"/>
            </a:pPr>
            <a:endParaRPr lang="en-US" dirty="0"/>
          </a:p>
          <a:p>
            <a:pPr marL="171450" indent="-171450">
              <a:buFontTx/>
              <a:buChar char="-"/>
            </a:pPr>
            <a:r>
              <a:rPr lang="en-US" dirty="0"/>
              <a:t>Use QNMs to test GR: since we can obtain mass and spin from QNMs we can test whether the detected ringdown gives the right mass and spin that aligns with GR</a:t>
            </a:r>
          </a:p>
          <a:p>
            <a:pPr marL="628650" lvl="1" indent="-171450">
              <a:buFontTx/>
              <a:buChar char="-"/>
            </a:pPr>
            <a:r>
              <a:rPr lang="en-US" b="0" dirty="0"/>
              <a:t>Since we get the whole QNM spectrum from mass and spin, the more overtones we measure, the more tests we can enact on GR. </a:t>
            </a:r>
          </a:p>
          <a:p>
            <a:pPr marL="171450" indent="-171450">
              <a:buFontTx/>
              <a:buChar char="-"/>
            </a:pPr>
            <a:endParaRPr lang="en-US" b="1" dirty="0"/>
          </a:p>
          <a:p>
            <a:pPr marL="171450" indent="-171450">
              <a:buFontTx/>
              <a:buChar char="-"/>
            </a:pPr>
            <a:r>
              <a:rPr lang="en-US" b="0" dirty="0"/>
              <a:t>We can infer about properties about the remnant BH, but what about the pre-merger physics like the source that causes the disturbance to the BH from ringdown? </a:t>
            </a:r>
          </a:p>
          <a:p>
            <a:pPr marL="628650" lvl="1" indent="-171450">
              <a:buFontTx/>
              <a:buChar char="-"/>
            </a:pPr>
            <a:r>
              <a:rPr lang="en-US" b="0" dirty="0"/>
              <a:t>For this we must build the ringdown.</a:t>
            </a:r>
          </a:p>
          <a:p>
            <a:pPr marL="457200" lvl="1" indent="0">
              <a:buFontTx/>
              <a:buNone/>
            </a:pPr>
            <a:endParaRPr lang="en-US" b="0" dirty="0"/>
          </a:p>
        </p:txBody>
      </p:sp>
      <p:sp>
        <p:nvSpPr>
          <p:cNvPr id="4" name="Slide Number Placeholder 3"/>
          <p:cNvSpPr>
            <a:spLocks noGrp="1"/>
          </p:cNvSpPr>
          <p:nvPr>
            <p:ph type="sldNum" sz="quarter" idx="5"/>
          </p:nvPr>
        </p:nvSpPr>
        <p:spPr/>
        <p:txBody>
          <a:bodyPr/>
          <a:lstStyle/>
          <a:p>
            <a:fld id="{50C34CE9-8C01-5E49-A8A4-E4E64F0CD878}" type="slidenum">
              <a:rPr lang="en-US" smtClean="0"/>
              <a:t>3</a:t>
            </a:fld>
            <a:endParaRPr lang="en-US"/>
          </a:p>
        </p:txBody>
      </p:sp>
    </p:spTree>
    <p:extLst>
      <p:ext uri="{BB962C8B-B14F-4D97-AF65-F5344CB8AC3E}">
        <p14:creationId xmlns:p14="http://schemas.microsoft.com/office/powerpoint/2010/main" val="184578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obtain the waveforms and therefore study the ringdown we solve the Teukolsky equation which is a wave equation with some potential.  The QNMs are solutions to this eqn. </a:t>
            </a:r>
          </a:p>
          <a:p>
            <a:pPr marL="171450" indent="-171450">
              <a:buFontTx/>
              <a:buChar char="-"/>
            </a:pPr>
            <a:r>
              <a:rPr lang="en-US" dirty="0"/>
              <a:t>We solve the homogenous Teukolsky equation and then get the time domain solution via inverse Fourier transform. </a:t>
            </a:r>
          </a:p>
          <a:p>
            <a:pPr marL="171450" indent="-171450">
              <a:buFontTx/>
              <a:buChar char="-"/>
            </a:pPr>
            <a:endParaRPr lang="en-US" dirty="0"/>
          </a:p>
          <a:p>
            <a:pPr marL="171450" indent="-171450">
              <a:buFontTx/>
              <a:buChar char="-"/>
            </a:pPr>
            <a:endParaRPr lang="en-US" dirty="0"/>
          </a:p>
          <a:p>
            <a:pPr marL="171450" indent="-171450">
              <a:buFontTx/>
              <a:buChar char="-"/>
            </a:pPr>
            <a:r>
              <a:rPr lang="en-US" dirty="0"/>
              <a:t>This figure shows an example of the kind of waveform we obtain.</a:t>
            </a:r>
          </a:p>
          <a:p>
            <a:pPr marL="171450" indent="-171450">
              <a:buFontTx/>
              <a:buChar char="-"/>
            </a:pPr>
            <a:r>
              <a:rPr lang="en-US" dirty="0"/>
              <a:t> It is an initial perturbation to the BH at some location.</a:t>
            </a:r>
          </a:p>
          <a:p>
            <a:pPr marL="171450" indent="-171450">
              <a:buFontTx/>
              <a:buChar char="-"/>
            </a:pPr>
            <a:r>
              <a:rPr lang="en-US" dirty="0"/>
              <a:t> The decaying sinusoidal looking thing is the ringdown. Here the source is a time domain Green’s function which is a solution to the Teukolsky eqn. </a:t>
            </a:r>
          </a:p>
        </p:txBody>
      </p:sp>
      <p:sp>
        <p:nvSpPr>
          <p:cNvPr id="4" name="Slide Number Placeholder 3"/>
          <p:cNvSpPr>
            <a:spLocks noGrp="1"/>
          </p:cNvSpPr>
          <p:nvPr>
            <p:ph type="sldNum" sz="quarter" idx="5"/>
          </p:nvPr>
        </p:nvSpPr>
        <p:spPr/>
        <p:txBody>
          <a:bodyPr/>
          <a:lstStyle/>
          <a:p>
            <a:fld id="{50C34CE9-8C01-5E49-A8A4-E4E64F0CD878}" type="slidenum">
              <a:rPr lang="en-US" smtClean="0"/>
              <a:t>4</a:t>
            </a:fld>
            <a:endParaRPr lang="en-US"/>
          </a:p>
        </p:txBody>
      </p:sp>
    </p:spTree>
    <p:extLst>
      <p:ext uri="{BB962C8B-B14F-4D97-AF65-F5344CB8AC3E}">
        <p14:creationId xmlns:p14="http://schemas.microsoft.com/office/powerpoint/2010/main" val="8796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36131-970E-4762-52BD-B65CC17D3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B7120-8771-041E-09BF-620F818B7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706CD-8B81-D286-1D93-D8A1FDDB45B2}"/>
              </a:ext>
            </a:extLst>
          </p:cNvPr>
          <p:cNvSpPr>
            <a:spLocks noGrp="1"/>
          </p:cNvSpPr>
          <p:nvPr>
            <p:ph type="body" idx="1"/>
          </p:nvPr>
        </p:nvSpPr>
        <p:spPr/>
        <p:txBody>
          <a:bodyPr/>
          <a:lstStyle/>
          <a:p>
            <a:pPr marL="171450" indent="-171450">
              <a:buFontTx/>
              <a:buChar char="-"/>
            </a:pPr>
            <a:r>
              <a:rPr lang="en-US" dirty="0"/>
              <a:t>Say what axis are and legend!</a:t>
            </a:r>
          </a:p>
          <a:p>
            <a:pPr marL="171450" indent="-171450">
              <a:buFontTx/>
              <a:buChar char="-"/>
            </a:pPr>
            <a:r>
              <a:rPr lang="en-US" dirty="0"/>
              <a:t>To make sure the ringdown is what we are seeing, we fix the observer at some location and then move the location of the initial perturbation. </a:t>
            </a:r>
          </a:p>
          <a:p>
            <a:pPr marL="171450" indent="-171450">
              <a:buFontTx/>
              <a:buChar char="-"/>
            </a:pPr>
            <a:endParaRPr lang="en-US" dirty="0"/>
          </a:p>
          <a:p>
            <a:pPr marL="171450" indent="-171450">
              <a:buFontTx/>
              <a:buChar char="-"/>
            </a:pPr>
            <a:endParaRPr lang="en-US" dirty="0"/>
          </a:p>
          <a:p>
            <a:pPr marL="171450" indent="-171450">
              <a:buFontTx/>
              <a:buChar char="-"/>
            </a:pPr>
            <a:r>
              <a:rPr lang="en-US" dirty="0"/>
              <a:t>What we should expect is that the ringdown delays by the amount we shift the location.</a:t>
            </a:r>
          </a:p>
          <a:p>
            <a:pPr marL="171450" indent="-171450">
              <a:buFontTx/>
              <a:buChar char="-"/>
            </a:pPr>
            <a:r>
              <a:rPr lang="en-US" dirty="0"/>
              <a:t>This is because the ringdown is the GW that travels from the initial perturbation to the BH and backscatters off the BH curvature potential and then reaches the observer. </a:t>
            </a:r>
          </a:p>
          <a:p>
            <a:pPr marL="628650" lvl="1" indent="-171450">
              <a:buFontTx/>
              <a:buChar char="-"/>
            </a:pPr>
            <a:r>
              <a:rPr lang="en-US" dirty="0"/>
              <a:t>So, if we move the location the the time for the GW to go from </a:t>
            </a:r>
            <a:r>
              <a:rPr lang="en-US" dirty="0" err="1"/>
              <a:t>perb</a:t>
            </a:r>
            <a:r>
              <a:rPr lang="en-US" dirty="0"/>
              <a:t> to BH will also shift by that amt we move the location. </a:t>
            </a:r>
          </a:p>
          <a:p>
            <a:pPr marL="628650" lvl="1" indent="-171450">
              <a:buFontTx/>
              <a:buChar char="-"/>
            </a:pPr>
            <a:endParaRPr lang="en-US" dirty="0"/>
          </a:p>
          <a:p>
            <a:pPr marL="628650" lvl="1" indent="-171450">
              <a:buFontTx/>
              <a:buChar char="-"/>
            </a:pPr>
            <a:r>
              <a:rPr lang="en-US" dirty="0"/>
              <a:t>Basically, say what’s on plot and how we expect ringdown to delay by 20 for </a:t>
            </a:r>
            <a:r>
              <a:rPr lang="en-US" dirty="0" err="1"/>
              <a:t>src</a:t>
            </a:r>
            <a:r>
              <a:rPr lang="en-US" dirty="0"/>
              <a:t> moving from 40 to 60 </a:t>
            </a:r>
          </a:p>
          <a:p>
            <a:pPr marL="171450" indent="-171450">
              <a:buFontTx/>
              <a:buChar char="-"/>
            </a:pP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is the waveform that we apply the QNM filters to. </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6C042D47-FED6-DCDB-1308-95B4DC979F35}"/>
              </a:ext>
            </a:extLst>
          </p:cNvPr>
          <p:cNvSpPr>
            <a:spLocks noGrp="1"/>
          </p:cNvSpPr>
          <p:nvPr>
            <p:ph type="sldNum" sz="quarter" idx="5"/>
          </p:nvPr>
        </p:nvSpPr>
        <p:spPr/>
        <p:txBody>
          <a:bodyPr/>
          <a:lstStyle/>
          <a:p>
            <a:fld id="{50C34CE9-8C01-5E49-A8A4-E4E64F0CD878}" type="slidenum">
              <a:rPr lang="en-US" smtClean="0"/>
              <a:t>5</a:t>
            </a:fld>
            <a:endParaRPr lang="en-US"/>
          </a:p>
        </p:txBody>
      </p:sp>
    </p:spTree>
    <p:extLst>
      <p:ext uri="{BB962C8B-B14F-4D97-AF65-F5344CB8AC3E}">
        <p14:creationId xmlns:p14="http://schemas.microsoft.com/office/powerpoint/2010/main" val="241313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QNM filters can remove/suppress a chosen QNM from the ringdown. This is done by mirroring the ringdown component at the QNM and thus removing it from the signal while maintaining the power of signal.</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diagram filters out the fundamental mode of a simple function.  Since the fundamental mode dominates the end of the ringdown, the rational filter successfully suppresses that part of the waveform.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bottom plot is when we remove the fundamental and 1</a:t>
            </a:r>
            <a:r>
              <a:rPr lang="en-US" baseline="30000" dirty="0"/>
              <a:t>st</a:t>
            </a:r>
            <a:r>
              <a:rPr lang="en-US" dirty="0"/>
              <a:t> overtone and as u can see it suppresses ringdown even more at earlier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Third plot is what the filter looks like incorrectly if we were off by 10%: it slight reduces the waveform amplitude but doesn’t fully remove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Filters as a way to test GR: By applying filters, we can remove specific modes(like the fundamental since that tends to dominate, 1</a:t>
            </a:r>
            <a:r>
              <a:rPr lang="en-US" baseline="30000" dirty="0"/>
              <a:t>st</a:t>
            </a:r>
            <a:r>
              <a:rPr lang="en-US" dirty="0"/>
              <a:t> overtone…). This exposes overtones that would be hard to measure initially.  </a:t>
            </a:r>
          </a:p>
          <a:p>
            <a:pPr marL="171450" indent="-171450">
              <a:buFontTx/>
              <a:buChar char="-"/>
            </a:pPr>
            <a:endParaRPr lang="en-US" dirty="0"/>
          </a:p>
          <a:p>
            <a:pPr marL="171450" indent="-171450">
              <a:buFontTx/>
              <a:buChar char="-"/>
            </a:pPr>
            <a:r>
              <a:rPr lang="en-US" dirty="0"/>
              <a:t>Long term would be to rely on the filters since we don’t have to fit for the QNM amplitude in order to remove it</a:t>
            </a:r>
          </a:p>
          <a:p>
            <a:pPr marL="171450" indent="-171450">
              <a:buFontTx/>
              <a:buChar char="-"/>
            </a:pPr>
            <a:endParaRPr lang="en-US" dirty="0"/>
          </a:p>
          <a:p>
            <a:pPr marL="171450" indent="-171450">
              <a:buFontTx/>
              <a:buChar char="-"/>
            </a:pPr>
            <a:r>
              <a:rPr lang="en-US" dirty="0"/>
              <a:t>The more frequencies/modes we can measure, the tighter the test of GR becomes — since every mode of the QNM spectrum has to match the same mass and spin of the remnant black hole.</a:t>
            </a:r>
          </a:p>
          <a:p>
            <a:pPr marL="171450" indent="-171450">
              <a:buFontTx/>
              <a:buChar char="-"/>
            </a:pPr>
            <a:endParaRPr lang="en-US" dirty="0"/>
          </a:p>
          <a:p>
            <a:pPr marL="171450" indent="-171450">
              <a:buFontTx/>
              <a:buChar char="-"/>
            </a:pPr>
            <a:endParaRPr lang="en-US" dirty="0"/>
          </a:p>
          <a:p>
            <a:pPr marL="171450" indent="-171450">
              <a:buFontTx/>
              <a:buChar char="-"/>
            </a:pPr>
            <a:r>
              <a:rPr lang="en-US" dirty="0"/>
              <a:t>Green </a:t>
            </a:r>
            <a:r>
              <a:rPr lang="en-US" dirty="0" err="1"/>
              <a:t>func</a:t>
            </a:r>
            <a:r>
              <a:rPr lang="en-US" dirty="0"/>
              <a:t> time domain is testing the we have computed the QNMs and that the filters actually remove them. Shows that QNMs are truly composed in ringdown and it gets filtered correctly.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C34CE9-8C01-5E49-A8A4-E4E64F0CD878}" type="slidenum">
              <a:rPr lang="en-US" smtClean="0"/>
              <a:t>6</a:t>
            </a:fld>
            <a:endParaRPr lang="en-US"/>
          </a:p>
        </p:txBody>
      </p:sp>
    </p:spTree>
    <p:extLst>
      <p:ext uri="{BB962C8B-B14F-4D97-AF65-F5344CB8AC3E}">
        <p14:creationId xmlns:p14="http://schemas.microsoft.com/office/powerpoint/2010/main" val="377494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we look at the inhomogeneous Teukolsky eqn. The S is a source which could be the environment of the remnant BH like accreting matter or a toy model.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Here we take the source to be the Lorentzian centered at the Real part of the QNM frequency.</a:t>
            </a:r>
          </a:p>
          <a:p>
            <a:pPr marL="171450" indent="-171450">
              <a:buFontTx/>
              <a:buChar char="-"/>
            </a:pPr>
            <a:r>
              <a:rPr lang="en-US" dirty="0"/>
              <a:t>Goal is to drive the source at Re(QNM) to try to preferentially excite the QNM. </a:t>
            </a:r>
          </a:p>
          <a:p>
            <a:pPr marL="171450" indent="-171450">
              <a:buFontTx/>
              <a:buChar char="-"/>
            </a:pPr>
            <a:endParaRPr lang="en-US" dirty="0"/>
          </a:p>
          <a:p>
            <a:pPr marL="171450" indent="-171450">
              <a:buFontTx/>
              <a:buChar char="-"/>
            </a:pPr>
            <a:endParaRPr lang="en-US" dirty="0"/>
          </a:p>
          <a:p>
            <a:pPr marL="171450" indent="-171450">
              <a:buFontTx/>
              <a:buChar char="-"/>
            </a:pPr>
            <a:r>
              <a:rPr lang="en-US" dirty="0"/>
              <a:t>The plot on the top is the ringdown for these sources peaked at the different QNMs 220,221,222</a:t>
            </a:r>
          </a:p>
          <a:p>
            <a:pPr marL="171450" indent="-171450">
              <a:buFontTx/>
              <a:buChar char="-"/>
            </a:pPr>
            <a:r>
              <a:rPr lang="en-US" dirty="0"/>
              <a:t>The bottom plot is when we apply the filter to remove the fundamental mode.</a:t>
            </a:r>
          </a:p>
          <a:p>
            <a:pPr marL="171450" indent="-171450">
              <a:buFontTx/>
              <a:buChar char="-"/>
            </a:pPr>
            <a:r>
              <a:rPr lang="en-US" dirty="0"/>
              <a:t>Although we have peaked these sources at different QNMs, they still have the same ringdown.  We can explain this by looking at the QNM amplitudes.</a:t>
            </a:r>
          </a:p>
          <a:p>
            <a:pPr marL="171450" indent="-171450">
              <a:buFontTx/>
              <a:buChar char="-"/>
            </a:pPr>
            <a:endParaRPr lang="en-US" dirty="0"/>
          </a:p>
          <a:p>
            <a:pPr marL="171450" indent="-171450">
              <a:buFontTx/>
              <a:buChar char="-"/>
            </a:pPr>
            <a:endParaRPr lang="en-US" dirty="0"/>
          </a:p>
          <a:p>
            <a:pPr marL="171450" indent="-171450">
              <a:buFontTx/>
              <a:buChar char="-"/>
            </a:pPr>
            <a:r>
              <a:rPr lang="en-US" dirty="0"/>
              <a:t>A is the QNM amplitude which is approximately the QNM excitation coefficient * the source at the QNM.</a:t>
            </a:r>
          </a:p>
          <a:p>
            <a:pPr marL="628650" lvl="1" indent="-171450">
              <a:buFontTx/>
              <a:buChar char="-"/>
            </a:pPr>
            <a:r>
              <a:rPr lang="en-US" dirty="0"/>
              <a:t>The excitation coefficient quantifies how strongly a QNM is excited when BH is perturbed. The Excitation </a:t>
            </a:r>
            <a:r>
              <a:rPr lang="en-US" dirty="0" err="1"/>
              <a:t>coeff</a:t>
            </a:r>
            <a:r>
              <a:rPr lang="en-US" dirty="0"/>
              <a:t>. is independent of the source.</a:t>
            </a:r>
          </a:p>
          <a:p>
            <a:pPr marL="171450" indent="-171450">
              <a:buFontTx/>
              <a:buChar char="-"/>
            </a:pPr>
            <a:r>
              <a:rPr lang="en-US" dirty="0"/>
              <a:t>This is table shows the source function peaked at different QNMs and evaluated at different QNMS. As you can see, these values are all very similar to each other no matter where the source is centered. </a:t>
            </a:r>
          </a:p>
          <a:p>
            <a:pPr marL="171450" indent="-171450">
              <a:buFontTx/>
              <a:buChar char="-"/>
            </a:pPr>
            <a:r>
              <a:rPr lang="en-US" dirty="0"/>
              <a:t>This explains why the ringdowns look all the same. </a:t>
            </a:r>
          </a:p>
          <a:p>
            <a:pPr marL="171450" indent="-171450">
              <a:buFontTx/>
              <a:buChar char="-"/>
            </a:pPr>
            <a:endParaRPr lang="en-US" dirty="0"/>
          </a:p>
          <a:p>
            <a:pPr marL="171450" indent="-171450">
              <a:buFontTx/>
              <a:buChar char="-"/>
            </a:pPr>
            <a:r>
              <a:rPr lang="en-US" dirty="0"/>
              <a:t>We can’t </a:t>
            </a:r>
            <a:r>
              <a:rPr lang="en-US" b="0" dirty="0"/>
              <a:t>cleanly excite or isolate a single overtone just by centering the source at the real part of the QNM. How about at the full QNM? </a:t>
            </a:r>
          </a:p>
        </p:txBody>
      </p:sp>
      <p:sp>
        <p:nvSpPr>
          <p:cNvPr id="4" name="Slide Number Placeholder 3"/>
          <p:cNvSpPr>
            <a:spLocks noGrp="1"/>
          </p:cNvSpPr>
          <p:nvPr>
            <p:ph type="sldNum" sz="quarter" idx="5"/>
          </p:nvPr>
        </p:nvSpPr>
        <p:spPr/>
        <p:txBody>
          <a:bodyPr/>
          <a:lstStyle/>
          <a:p>
            <a:fld id="{50C34CE9-8C01-5E49-A8A4-E4E64F0CD878}" type="slidenum">
              <a:rPr lang="en-US" smtClean="0"/>
              <a:t>7</a:t>
            </a:fld>
            <a:endParaRPr lang="en-US"/>
          </a:p>
        </p:txBody>
      </p:sp>
    </p:spTree>
    <p:extLst>
      <p:ext uri="{BB962C8B-B14F-4D97-AF65-F5344CB8AC3E}">
        <p14:creationId xmlns:p14="http://schemas.microsoft.com/office/powerpoint/2010/main" val="3905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3F6D-99BD-86D2-F90F-E9A44DE45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35BEB-5E6F-175D-A341-07DED0F77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C1802-5C2A-D7DE-1990-D9991940D7F2}"/>
              </a:ext>
            </a:extLst>
          </p:cNvPr>
          <p:cNvSpPr>
            <a:spLocks noGrp="1"/>
          </p:cNvSpPr>
          <p:nvPr>
            <p:ph type="body" idx="1"/>
          </p:nvPr>
        </p:nvSpPr>
        <p:spPr/>
        <p:txBody>
          <a:bodyPr/>
          <a:lstStyle/>
          <a:p>
            <a:pPr marL="171450" indent="-171450">
              <a:buFontTx/>
              <a:buChar char="-"/>
            </a:pPr>
            <a:r>
              <a:rPr lang="en-US" dirty="0"/>
              <a:t>What if we drive the source at the full QNM?  </a:t>
            </a:r>
          </a:p>
          <a:p>
            <a:pPr marL="628650" lvl="1" indent="-171450">
              <a:buFontTx/>
              <a:buChar char="-"/>
            </a:pPr>
            <a:r>
              <a:rPr lang="en-US" dirty="0"/>
              <a:t>We see more of this preferential excitement. However, But if we drive the system </a:t>
            </a:r>
            <a:r>
              <a:rPr lang="en-US" i="0" dirty="0"/>
              <a:t>exactly</a:t>
            </a:r>
            <a:r>
              <a:rPr lang="en-US" i="1" dirty="0"/>
              <a:t> </a:t>
            </a:r>
            <a:r>
              <a:rPr lang="en-US" i="0" dirty="0"/>
              <a:t>at the QNM frequency</a:t>
            </a:r>
            <a:r>
              <a:rPr lang="en-US" dirty="0"/>
              <a:t>, the resonance means both the source and the black hole’s response are decaying at the same rate. </a:t>
            </a:r>
          </a:p>
          <a:p>
            <a:pPr marL="628650" lvl="1" indent="-171450">
              <a:buFontTx/>
              <a:buChar char="-"/>
            </a:pPr>
            <a:endParaRPr lang="en-US" dirty="0"/>
          </a:p>
          <a:p>
            <a:pPr marL="628650" lvl="1" indent="-171450">
              <a:buFontTx/>
              <a:buChar char="-"/>
            </a:pPr>
            <a:endParaRPr lang="en-US" dirty="0"/>
          </a:p>
          <a:p>
            <a:pPr marL="171450" indent="-171450">
              <a:buFontTx/>
              <a:buChar char="-"/>
            </a:pPr>
            <a:r>
              <a:rPr lang="en-US" dirty="0"/>
              <a:t>Mathematically, that double pole introduces an extra factor of t, so the amplitude grows linearly before decaying, which is what we call resonant amplification. </a:t>
            </a:r>
          </a:p>
          <a:p>
            <a:pPr marL="171450" indent="-171450">
              <a:buFontTx/>
              <a:buChar char="-"/>
            </a:pPr>
            <a:endParaRPr lang="en-US" dirty="0"/>
          </a:p>
          <a:p>
            <a:pPr marL="171450" indent="-171450">
              <a:buFontTx/>
              <a:buChar char="-"/>
            </a:pPr>
            <a:r>
              <a:rPr lang="en-US" dirty="0"/>
              <a:t>This why blue aligns so well with the red </a:t>
            </a:r>
          </a:p>
          <a:p>
            <a:pPr marL="171450" indent="-171450">
              <a:buFontTx/>
              <a:buChar char="-"/>
            </a:pPr>
            <a:endParaRPr lang="en-US" dirty="0"/>
          </a:p>
          <a:p>
            <a:pPr marL="171450" indent="-171450">
              <a:buFontTx/>
              <a:buChar char="-"/>
            </a:pPr>
            <a:r>
              <a:rPr lang="en-US" dirty="0"/>
              <a:t>and because the source and BH both contribute at this frequency, the filter cannot fully remove the 220 mode.</a:t>
            </a:r>
          </a:p>
        </p:txBody>
      </p:sp>
      <p:sp>
        <p:nvSpPr>
          <p:cNvPr id="4" name="Slide Number Placeholder 3">
            <a:extLst>
              <a:ext uri="{FF2B5EF4-FFF2-40B4-BE49-F238E27FC236}">
                <a16:creationId xmlns:a16="http://schemas.microsoft.com/office/drawing/2014/main" id="{FA67FFFD-C756-9B92-2F0F-CD11153CB0C8}"/>
              </a:ext>
            </a:extLst>
          </p:cNvPr>
          <p:cNvSpPr>
            <a:spLocks noGrp="1"/>
          </p:cNvSpPr>
          <p:nvPr>
            <p:ph type="sldNum" sz="quarter" idx="5"/>
          </p:nvPr>
        </p:nvSpPr>
        <p:spPr/>
        <p:txBody>
          <a:bodyPr/>
          <a:lstStyle/>
          <a:p>
            <a:fld id="{50C34CE9-8C01-5E49-A8A4-E4E64F0CD878}" type="slidenum">
              <a:rPr lang="en-US" smtClean="0"/>
              <a:t>8</a:t>
            </a:fld>
            <a:endParaRPr lang="en-US"/>
          </a:p>
        </p:txBody>
      </p:sp>
    </p:spTree>
    <p:extLst>
      <p:ext uri="{BB962C8B-B14F-4D97-AF65-F5344CB8AC3E}">
        <p14:creationId xmlns:p14="http://schemas.microsoft.com/office/powerpoint/2010/main" val="292321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Test GR using filters: by checking that the overtone amplitudes or frequencies matches with what we get from the no hair </a:t>
            </a:r>
            <a:r>
              <a:rPr lang="en-US" dirty="0" err="1"/>
              <a:t>thm</a:t>
            </a:r>
            <a:r>
              <a:rPr lang="en-US" dirty="0"/>
              <a:t>.</a:t>
            </a:r>
          </a:p>
          <a:p>
            <a:endParaRPr lang="en-US" dirty="0"/>
          </a:p>
          <a:p>
            <a:pPr marL="171450" indent="-171450">
              <a:buFontTx/>
              <a:buChar char="-"/>
            </a:pPr>
            <a:r>
              <a:rPr lang="en-US" dirty="0"/>
              <a:t>want to move beyond toy sources and explore more physical environments like accretion disks or matter clouds, to see whether those environments leave measurable imprints on the ringdown</a:t>
            </a:r>
          </a:p>
          <a:p>
            <a:pPr marL="171450" indent="-171450">
              <a:buFontTx/>
              <a:buChar char="-"/>
            </a:pPr>
            <a:endParaRPr lang="en-US" b="1"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0C34CE9-8C01-5E49-A8A4-E4E64F0CD878}" type="slidenum">
              <a:rPr lang="en-US" smtClean="0"/>
              <a:t>9</a:t>
            </a:fld>
            <a:endParaRPr lang="en-US"/>
          </a:p>
        </p:txBody>
      </p:sp>
    </p:spTree>
    <p:extLst>
      <p:ext uri="{BB962C8B-B14F-4D97-AF65-F5344CB8AC3E}">
        <p14:creationId xmlns:p14="http://schemas.microsoft.com/office/powerpoint/2010/main" val="412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34CE9-8C01-5E49-A8A4-E4E64F0CD878}" type="slidenum">
              <a:rPr lang="en-US" smtClean="0"/>
              <a:t>10</a:t>
            </a:fld>
            <a:endParaRPr lang="en-US"/>
          </a:p>
        </p:txBody>
      </p:sp>
    </p:spTree>
    <p:extLst>
      <p:ext uri="{BB962C8B-B14F-4D97-AF65-F5344CB8AC3E}">
        <p14:creationId xmlns:p14="http://schemas.microsoft.com/office/powerpoint/2010/main" val="40481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C3E7C0D-7149-3140-AD6C-9DEC60B28FDF}" type="datetime1">
              <a:rPr lang="en-US" smtClean="0"/>
              <a:t>8/22/25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437169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99F81-39D6-BC46-A653-879422FE208C}" type="datetime1">
              <a:rPr lang="en-US" smtClean="0"/>
              <a:t>8/22/25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656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B64D6-B82C-4843-BBCF-403C5AE7C68B}" type="datetime1">
              <a:rPr lang="en-US" smtClean="0"/>
              <a:t>8/22/25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9410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5196B-F83A-7841-9C89-F60E6E2E789F}" type="datetime1">
              <a:rPr lang="en-US" smtClean="0"/>
              <a:t>8/22/25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4889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5E53F0-EE51-5E4B-B7E8-4B10F14BDFB0}" type="datetime1">
              <a:rPr lang="en-US" smtClean="0"/>
              <a:t>8/22/25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17385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5700910-7B05-4340-A716-E58ECC1C3146}" type="datetime1">
              <a:rPr lang="en-US" smtClean="0"/>
              <a:t>8/22/25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1633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0C8AFF1-5467-694F-87EC-3C66C808B9A8}" type="datetime1">
              <a:rPr lang="en-US" smtClean="0"/>
              <a:t>8/22/25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133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B3BEDA-24E4-0047-A78F-15FA367973A4}" type="datetime1">
              <a:rPr lang="en-US" smtClean="0"/>
              <a:t>8/22/25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2445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4FF77-0A99-2F42-AE1C-47A07CB556C0}" type="datetime1">
              <a:rPr lang="en-US" smtClean="0"/>
              <a:t>8/22/25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733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44FBB-A176-DD48-B258-8FE24B748A07}" type="datetime1">
              <a:rPr lang="en-US" smtClean="0"/>
              <a:t>8/22/25</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285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65019002-1D2D-6D4C-90AA-86FDCF33B92F}" type="datetime1">
              <a:rPr lang="en-US" smtClean="0"/>
              <a:t>8/22/25</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582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F0EFBE-1F5F-C54E-A9B1-7905038788D4}" type="datetime1">
              <a:rPr lang="en-US" smtClean="0"/>
              <a:t>8/22/25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80856251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jpe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4.emf"/><Relationship Id="rId4" Type="http://schemas.openxmlformats.org/officeDocument/2006/relationships/image" Target="../media/image14.png"/><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Blue and pink paint mixture">
            <a:extLst>
              <a:ext uri="{FF2B5EF4-FFF2-40B4-BE49-F238E27FC236}">
                <a16:creationId xmlns:a16="http://schemas.microsoft.com/office/drawing/2014/main" id="{F50F4D49-7421-0145-8148-E871489D5EA0}"/>
              </a:ext>
            </a:extLst>
          </p:cNvPr>
          <p:cNvPicPr>
            <a:picLocks noGrp="1" noRot="1" noChangeAspect="1" noMove="1" noResize="1" noEditPoints="1" noAdjustHandles="1" noChangeArrowheads="1" noChangeShapeType="1" noCrop="1"/>
          </p:cNvPicPr>
          <p:nvPr/>
        </p:nvPicPr>
        <p:blipFill>
          <a:blip r:embed="rId2">
            <a:duotone>
              <a:schemeClr val="accent2">
                <a:shade val="45000"/>
                <a:satMod val="135000"/>
              </a:schemeClr>
              <a:prstClr val="white"/>
            </a:duotone>
            <a:alphaModFix amt="40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BC8EE91-574A-AF48-F692-864076900A1A}"/>
              </a:ext>
            </a:extLst>
          </p:cNvPr>
          <p:cNvSpPr>
            <a:spLocks noGrp="1"/>
          </p:cNvSpPr>
          <p:nvPr>
            <p:ph type="ctrTitle"/>
          </p:nvPr>
        </p:nvSpPr>
        <p:spPr>
          <a:xfrm>
            <a:off x="1600200" y="2386744"/>
            <a:ext cx="8991600" cy="1645920"/>
          </a:xfrm>
          <a:solidFill>
            <a:srgbClr val="FFFFFF"/>
          </a:solidFill>
        </p:spPr>
        <p:txBody>
          <a:bodyPr>
            <a:normAutofit/>
          </a:bodyPr>
          <a:lstStyle/>
          <a:p>
            <a:r>
              <a:rPr lang="en-US" sz="3200" dirty="0"/>
              <a:t>Imprints of the frequency-domain Source on Black hole ringdown</a:t>
            </a:r>
          </a:p>
        </p:txBody>
      </p:sp>
      <p:sp>
        <p:nvSpPr>
          <p:cNvPr id="3" name="Subtitle 2">
            <a:extLst>
              <a:ext uri="{FF2B5EF4-FFF2-40B4-BE49-F238E27FC236}">
                <a16:creationId xmlns:a16="http://schemas.microsoft.com/office/drawing/2014/main" id="{7B2528CB-6B6A-35D5-D6E2-49881DB14AE0}"/>
              </a:ext>
            </a:extLst>
          </p:cNvPr>
          <p:cNvSpPr>
            <a:spLocks noGrp="1"/>
          </p:cNvSpPr>
          <p:nvPr>
            <p:ph type="subTitle" idx="1"/>
          </p:nvPr>
        </p:nvSpPr>
        <p:spPr>
          <a:xfrm>
            <a:off x="2695194" y="4352544"/>
            <a:ext cx="6801612" cy="1239894"/>
          </a:xfrm>
        </p:spPr>
        <p:txBody>
          <a:bodyPr>
            <a:normAutofit/>
          </a:bodyPr>
          <a:lstStyle/>
          <a:p>
            <a:r>
              <a:rPr lang="en-US" dirty="0">
                <a:solidFill>
                  <a:schemeClr val="tx1"/>
                </a:solidFill>
              </a:rPr>
              <a:t>Aleyna Koro</a:t>
            </a:r>
          </a:p>
          <a:p>
            <a:r>
              <a:rPr lang="en-US" dirty="0">
                <a:solidFill>
                  <a:schemeClr val="tx1"/>
                </a:solidFill>
              </a:rPr>
              <a:t>Mentors:  Andrew Laeuger,  Colin Weller</a:t>
            </a:r>
          </a:p>
        </p:txBody>
      </p:sp>
      <p:sp>
        <p:nvSpPr>
          <p:cNvPr id="5" name="Slide Number Placeholder 4">
            <a:extLst>
              <a:ext uri="{FF2B5EF4-FFF2-40B4-BE49-F238E27FC236}">
                <a16:creationId xmlns:a16="http://schemas.microsoft.com/office/drawing/2014/main" id="{ED28998C-A2B1-BBF7-2544-DF7B4512229A}"/>
              </a:ext>
            </a:extLst>
          </p:cNvPr>
          <p:cNvSpPr>
            <a:spLocks noGrp="1"/>
          </p:cNvSpPr>
          <p:nvPr>
            <p:ph type="sldNum" sz="quarter" idx="12"/>
          </p:nvPr>
        </p:nvSpPr>
        <p:spPr>
          <a:xfrm>
            <a:off x="11479359" y="6176356"/>
            <a:ext cx="365760" cy="365760"/>
          </a:xfrm>
        </p:spPr>
        <p:txBody>
          <a:bodyPr/>
          <a:lstStyle/>
          <a:p>
            <a:fld id="{CC057153-B650-4DEB-B370-79DDCFDCE934}" type="slidenum">
              <a:rPr lang="en-US" smtClean="0"/>
              <a:t>1</a:t>
            </a:fld>
            <a:endParaRPr lang="en-US" dirty="0"/>
          </a:p>
        </p:txBody>
      </p:sp>
    </p:spTree>
    <p:extLst>
      <p:ext uri="{BB962C8B-B14F-4D97-AF65-F5344CB8AC3E}">
        <p14:creationId xmlns:p14="http://schemas.microsoft.com/office/powerpoint/2010/main" val="91960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A095F6E-692A-AEA0-81C9-DCD81BE59CB6}"/>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4347E3FF-77C1-2A2D-34D8-17F53CCD2247}"/>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16496DFF-4F23-18E8-E719-E46CC7D15343}"/>
              </a:ext>
            </a:extLst>
          </p:cNvPr>
          <p:cNvSpPr>
            <a:spLocks noGrp="1"/>
          </p:cNvSpPr>
          <p:nvPr>
            <p:ph type="sldNum" sz="quarter" idx="12"/>
          </p:nvPr>
        </p:nvSpPr>
        <p:spPr>
          <a:xfrm>
            <a:off x="11426393" y="6217920"/>
            <a:ext cx="365760" cy="365760"/>
          </a:xfrm>
        </p:spPr>
        <p:txBody>
          <a:bodyPr/>
          <a:lstStyle/>
          <a:p>
            <a:fld id="{CC057153-B650-4DEB-B370-79DDCFDCE934}" type="slidenum">
              <a:rPr lang="en-US" smtClean="0"/>
              <a:t>10</a:t>
            </a:fld>
            <a:endParaRPr lang="en-US" dirty="0"/>
          </a:p>
        </p:txBody>
      </p:sp>
      <p:sp>
        <p:nvSpPr>
          <p:cNvPr id="4" name="Title 1">
            <a:extLst>
              <a:ext uri="{FF2B5EF4-FFF2-40B4-BE49-F238E27FC236}">
                <a16:creationId xmlns:a16="http://schemas.microsoft.com/office/drawing/2014/main" id="{88AF991A-8F7A-DEE9-4B9F-1A84CB4BEAE4}"/>
              </a:ext>
            </a:extLst>
          </p:cNvPr>
          <p:cNvSpPr>
            <a:spLocks noGrp="1"/>
          </p:cNvSpPr>
          <p:nvPr>
            <p:ph type="title"/>
          </p:nvPr>
        </p:nvSpPr>
        <p:spPr>
          <a:xfrm>
            <a:off x="2662707" y="341453"/>
            <a:ext cx="6866565" cy="882486"/>
          </a:xfrm>
          <a:solidFill>
            <a:schemeClr val="accent2">
              <a:lumMod val="75000"/>
              <a:alpha val="45000"/>
            </a:schemeClr>
          </a:solidFill>
        </p:spPr>
        <p:txBody>
          <a:bodyPr>
            <a:normAutofit/>
          </a:bodyPr>
          <a:lstStyle/>
          <a:p>
            <a:r>
              <a:rPr lang="en-US" dirty="0"/>
              <a:t>Acknowledgments</a:t>
            </a:r>
          </a:p>
        </p:txBody>
      </p:sp>
      <p:pic>
        <p:nvPicPr>
          <p:cNvPr id="6" name="Picture 2" descr="NSF Logo | NSF - National Science Foundation">
            <a:extLst>
              <a:ext uri="{FF2B5EF4-FFF2-40B4-BE49-F238E27FC236}">
                <a16:creationId xmlns:a16="http://schemas.microsoft.com/office/drawing/2014/main" id="{C9965870-F588-ED59-EAB1-AE99A3034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61" y="2735458"/>
            <a:ext cx="1696535" cy="1704109"/>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4" descr="LIGO Logo Digital Art by Nikki Sandler | Pixels">
            <a:extLst>
              <a:ext uri="{FF2B5EF4-FFF2-40B4-BE49-F238E27FC236}">
                <a16:creationId xmlns:a16="http://schemas.microsoft.com/office/drawing/2014/main" id="{B40B3582-3ED2-3FFA-4F14-2AFBF1444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88" y="426741"/>
            <a:ext cx="2214437" cy="1594395"/>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6" descr="Logo &amp; Seal | Identity Toolkit">
            <a:extLst>
              <a:ext uri="{FF2B5EF4-FFF2-40B4-BE49-F238E27FC236}">
                <a16:creationId xmlns:a16="http://schemas.microsoft.com/office/drawing/2014/main" id="{0B00145F-FCA7-7273-C66C-B43C61F9B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5903" y="96074"/>
            <a:ext cx="1827497" cy="18274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C28616-E09B-F01A-AC4D-4D36BFB16A8A}"/>
              </a:ext>
            </a:extLst>
          </p:cNvPr>
          <p:cNvSpPr txBox="1"/>
          <p:nvPr/>
        </p:nvSpPr>
        <p:spPr>
          <a:xfrm>
            <a:off x="2398325" y="2432277"/>
            <a:ext cx="8983356" cy="2677656"/>
          </a:xfrm>
          <a:prstGeom prst="rect">
            <a:avLst/>
          </a:prstGeom>
          <a:noFill/>
        </p:spPr>
        <p:txBody>
          <a:bodyPr wrap="square" rtlCol="0">
            <a:spAutoFit/>
          </a:bodyPr>
          <a:lstStyle/>
          <a:p>
            <a:r>
              <a:rPr lang="en-US" sz="2400" dirty="0"/>
              <a:t>I would like to thank my mentors Andrew Laeuger and Colin Weller for their continued support and guidance throughout this project.  Would also like to thank my cat Nova! This work was supported by the National Science Foundation Research Experience for Undergraduates (NSF REU) program, the LIGO Summer Undergraduate Research Fellowship program (NSF LIGO),</a:t>
            </a:r>
          </a:p>
          <a:p>
            <a:r>
              <a:rPr lang="en-US" sz="2400" dirty="0"/>
              <a:t>and Caltech.  </a:t>
            </a:r>
          </a:p>
        </p:txBody>
      </p:sp>
      <p:pic>
        <p:nvPicPr>
          <p:cNvPr id="9" name="Picture 8" descr="A black cat sitting on a window sill&#10;&#10;AI-generated content may be incorrect.">
            <a:extLst>
              <a:ext uri="{FF2B5EF4-FFF2-40B4-BE49-F238E27FC236}">
                <a16:creationId xmlns:a16="http://schemas.microsoft.com/office/drawing/2014/main" id="{569ED236-0977-C19C-1B6A-5CEC858F4D9A}"/>
              </a:ext>
            </a:extLst>
          </p:cNvPr>
          <p:cNvPicPr>
            <a:picLocks noChangeAspect="1"/>
          </p:cNvPicPr>
          <p:nvPr/>
        </p:nvPicPr>
        <p:blipFill>
          <a:blip r:embed="rId7"/>
          <a:srcRect l="32485" t="24034" r="21695" b="7441"/>
          <a:stretch>
            <a:fillRect/>
          </a:stretch>
        </p:blipFill>
        <p:spPr>
          <a:xfrm rot="5400000">
            <a:off x="8566083" y="4718386"/>
            <a:ext cx="1926377" cy="2160703"/>
          </a:xfrm>
          <a:prstGeom prst="rect">
            <a:avLst/>
          </a:prstGeom>
        </p:spPr>
      </p:pic>
    </p:spTree>
    <p:extLst>
      <p:ext uri="{BB962C8B-B14F-4D97-AF65-F5344CB8AC3E}">
        <p14:creationId xmlns:p14="http://schemas.microsoft.com/office/powerpoint/2010/main" val="38397282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883C7AA-CE89-6D45-CF1E-B650A62068DE}"/>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ACCB4B11-11CB-0147-AD87-3CCA0B734899}"/>
              </a:ext>
            </a:extLst>
          </p:cNvPr>
          <p:cNvPicPr>
            <a:picLocks noGrp="1" noRot="1" noChangeAspect="1" noMove="1" noResize="1" noEditPoints="1" noAdjustHandles="1" noChangeArrowheads="1" noChangeShapeType="1" noCrop="1"/>
          </p:cNvPicPr>
          <p:nvPr/>
        </p:nvPicPr>
        <p:blipFill>
          <a:blip r:embed="rId2">
            <a:duotone>
              <a:schemeClr val="accent2">
                <a:shade val="45000"/>
                <a:satMod val="135000"/>
              </a:schemeClr>
              <a:prstClr val="white"/>
            </a:duotone>
            <a:alphaModFix amt="25000"/>
          </a:blip>
          <a:srcRect t="15730"/>
          <a:stretch>
            <a:fillRect/>
          </a:stretch>
        </p:blipFill>
        <p:spPr>
          <a:xfrm>
            <a:off x="0" y="10"/>
            <a:ext cx="12191980" cy="6857990"/>
          </a:xfrm>
          <a:prstGeom prst="rect">
            <a:avLst/>
          </a:prstGeom>
        </p:spPr>
      </p:pic>
      <p:sp>
        <p:nvSpPr>
          <p:cNvPr id="2" name="Slide Number Placeholder 1">
            <a:extLst>
              <a:ext uri="{FF2B5EF4-FFF2-40B4-BE49-F238E27FC236}">
                <a16:creationId xmlns:a16="http://schemas.microsoft.com/office/drawing/2014/main" id="{989C2F87-2226-0237-A006-108A7656C03B}"/>
              </a:ext>
            </a:extLst>
          </p:cNvPr>
          <p:cNvSpPr>
            <a:spLocks noGrp="1"/>
          </p:cNvSpPr>
          <p:nvPr>
            <p:ph type="sldNum" sz="quarter" idx="12"/>
          </p:nvPr>
        </p:nvSpPr>
        <p:spPr>
          <a:xfrm>
            <a:off x="11278457" y="6159033"/>
            <a:ext cx="393987" cy="365760"/>
          </a:xfrm>
        </p:spPr>
        <p:txBody>
          <a:bodyPr/>
          <a:lstStyle/>
          <a:p>
            <a:fld id="{CC057153-B650-4DEB-B370-79DDCFDCE934}" type="slidenum">
              <a:rPr lang="en-US" smtClean="0"/>
              <a:t>11</a:t>
            </a:fld>
            <a:endParaRPr lang="en-US"/>
          </a:p>
        </p:txBody>
      </p:sp>
      <p:pic>
        <p:nvPicPr>
          <p:cNvPr id="6" name="Picture 5" descr="A page of a book&#10;&#10;AI-generated content may be incorrect.">
            <a:extLst>
              <a:ext uri="{FF2B5EF4-FFF2-40B4-BE49-F238E27FC236}">
                <a16:creationId xmlns:a16="http://schemas.microsoft.com/office/drawing/2014/main" id="{8499C5C4-60F7-E3DE-8B07-8049259BEA0D}"/>
              </a:ext>
            </a:extLst>
          </p:cNvPr>
          <p:cNvPicPr>
            <a:picLocks noChangeAspect="1"/>
          </p:cNvPicPr>
          <p:nvPr/>
        </p:nvPicPr>
        <p:blipFill>
          <a:blip r:embed="rId3"/>
          <a:stretch>
            <a:fillRect/>
          </a:stretch>
        </p:blipFill>
        <p:spPr>
          <a:xfrm>
            <a:off x="1388881" y="402130"/>
            <a:ext cx="9414217" cy="6053739"/>
          </a:xfrm>
          <a:prstGeom prst="rect">
            <a:avLst/>
          </a:prstGeom>
        </p:spPr>
      </p:pic>
    </p:spTree>
    <p:extLst>
      <p:ext uri="{BB962C8B-B14F-4D97-AF65-F5344CB8AC3E}">
        <p14:creationId xmlns:p14="http://schemas.microsoft.com/office/powerpoint/2010/main" val="5631276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C9EF2973-FB7B-8A26-9656-95B91D8556EA}"/>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CB08E074-C2E6-1790-EFC1-38B2C0680FF2}"/>
              </a:ext>
            </a:extLst>
          </p:cNvPr>
          <p:cNvSpPr>
            <a:spLocks noGrp="1"/>
          </p:cNvSpPr>
          <p:nvPr>
            <p:ph type="title"/>
          </p:nvPr>
        </p:nvSpPr>
        <p:spPr>
          <a:xfrm>
            <a:off x="2662707" y="377237"/>
            <a:ext cx="6866565" cy="882486"/>
          </a:xfrm>
          <a:solidFill>
            <a:schemeClr val="accent2">
              <a:lumMod val="75000"/>
              <a:alpha val="45000"/>
            </a:schemeClr>
          </a:solidFill>
        </p:spPr>
        <p:txBody>
          <a:bodyPr>
            <a:normAutofit/>
          </a:bodyPr>
          <a:lstStyle/>
          <a:p>
            <a:r>
              <a:rPr lang="en-US" dirty="0"/>
              <a:t>Background</a:t>
            </a:r>
          </a:p>
        </p:txBody>
      </p:sp>
      <p:pic>
        <p:nvPicPr>
          <p:cNvPr id="7" name="Content Placeholder 6" descr="A diagram of a wave&#10;&#10;AI-generated content may be incorrect.">
            <a:extLst>
              <a:ext uri="{FF2B5EF4-FFF2-40B4-BE49-F238E27FC236}">
                <a16:creationId xmlns:a16="http://schemas.microsoft.com/office/drawing/2014/main" id="{4EEF9EA3-6343-C618-8FBC-876F45D1CBFF}"/>
              </a:ext>
            </a:extLst>
          </p:cNvPr>
          <p:cNvPicPr>
            <a:picLocks noGrp="1" noChangeAspect="1"/>
          </p:cNvPicPr>
          <p:nvPr>
            <p:ph idx="1"/>
          </p:nvPr>
        </p:nvPicPr>
        <p:blipFill>
          <a:blip r:embed="rId4"/>
          <a:stretch>
            <a:fillRect/>
          </a:stretch>
        </p:blipFill>
        <p:spPr>
          <a:xfrm>
            <a:off x="289450" y="1811761"/>
            <a:ext cx="6080570" cy="3584102"/>
          </a:xfrm>
        </p:spPr>
      </p:pic>
      <p:sp>
        <p:nvSpPr>
          <p:cNvPr id="9" name="Rectangle 8">
            <a:extLst>
              <a:ext uri="{FF2B5EF4-FFF2-40B4-BE49-F238E27FC236}">
                <a16:creationId xmlns:a16="http://schemas.microsoft.com/office/drawing/2014/main" id="{DE8BF3BC-7781-CC09-E2CC-47C7A23CF79D}"/>
              </a:ext>
            </a:extLst>
          </p:cNvPr>
          <p:cNvSpPr/>
          <p:nvPr/>
        </p:nvSpPr>
        <p:spPr>
          <a:xfrm>
            <a:off x="5430020" y="2112663"/>
            <a:ext cx="800099" cy="1352236"/>
          </a:xfrm>
          <a:prstGeom prst="rect">
            <a:avLst/>
          </a:prstGeom>
          <a:noFill/>
          <a:ln w="25400">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E12B6AF-9917-5D6B-3EC9-3E0E646188FD}"/>
              </a:ext>
            </a:extLst>
          </p:cNvPr>
          <p:cNvSpPr txBox="1"/>
          <p:nvPr/>
        </p:nvSpPr>
        <p:spPr>
          <a:xfrm>
            <a:off x="6484984" y="2788781"/>
            <a:ext cx="5387843"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Ringdown can be described as a sum of Quasinormal modes (QNMs).</a:t>
            </a:r>
          </a:p>
          <a:p>
            <a:pPr marL="285750" indent="-285750">
              <a:buFont typeface="Arial" panose="020B0604020202020204" pitchFamily="34" charset="0"/>
              <a:buChar char="•"/>
            </a:pPr>
            <a:endParaRPr lang="en-US" sz="22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0DE4B9-3AA6-1C4E-A083-3789D68F66D7}"/>
                  </a:ext>
                </a:extLst>
              </p:cNvPr>
              <p:cNvSpPr txBox="1"/>
              <p:nvPr/>
            </p:nvSpPr>
            <p:spPr>
              <a:xfrm>
                <a:off x="8724027" y="4395078"/>
                <a:ext cx="346795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ea typeface="Cambria Math" panose="02040503050406030204" pitchFamily="18" charset="0"/>
                            </a:rPr>
                            <m:t>ℓ</m:t>
                          </m:r>
                          <m:r>
                            <a:rPr lang="en-US" sz="2800" b="0" i="1" smtClean="0">
                              <a:latin typeface="Cambria Math" panose="02040503050406030204" pitchFamily="18" charset="0"/>
                            </a:rPr>
                            <m:t>𝑚𝑛</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𝑅</m:t>
                          </m:r>
                        </m:sub>
                      </m:sSub>
                      <m:r>
                        <a:rPr lang="en-US" sz="2800" b="0" i="1" smtClean="0">
                          <a:latin typeface="Cambria Math" panose="02040503050406030204" pitchFamily="18" charset="0"/>
                        </a:rPr>
                        <m:t>+</m:t>
                      </m:r>
                      <m:r>
                        <a:rPr lang="en-US" sz="2800" b="0" i="1" smtClean="0">
                          <a:latin typeface="Cambria Math" panose="02040503050406030204" pitchFamily="18" charset="0"/>
                        </a:rPr>
                        <m:t>𝑖</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𝐼</m:t>
                          </m:r>
                        </m:sub>
                      </m:sSub>
                    </m:oMath>
                  </m:oMathPara>
                </a14:m>
                <a:endParaRPr lang="en-US" sz="2800" dirty="0"/>
              </a:p>
            </p:txBody>
          </p:sp>
        </mc:Choice>
        <mc:Fallback xmlns="">
          <p:sp>
            <p:nvSpPr>
              <p:cNvPr id="12" name="TextBox 11">
                <a:extLst>
                  <a:ext uri="{FF2B5EF4-FFF2-40B4-BE49-F238E27FC236}">
                    <a16:creationId xmlns:a16="http://schemas.microsoft.com/office/drawing/2014/main" id="{CC0DE4B9-3AA6-1C4E-A083-3789D68F66D7}"/>
                  </a:ext>
                </a:extLst>
              </p:cNvPr>
              <p:cNvSpPr txBox="1">
                <a:spLocks noRot="1" noChangeAspect="1" noMove="1" noResize="1" noEditPoints="1" noAdjustHandles="1" noChangeArrowheads="1" noChangeShapeType="1" noTextEdit="1"/>
              </p:cNvSpPr>
              <p:nvPr/>
            </p:nvSpPr>
            <p:spPr>
              <a:xfrm>
                <a:off x="8724027" y="4395078"/>
                <a:ext cx="3467953" cy="430887"/>
              </a:xfrm>
              <a:prstGeom prst="rect">
                <a:avLst/>
              </a:prstGeom>
              <a:blipFill>
                <a:blip r:embed="rId5"/>
                <a:stretch>
                  <a:fillRect b="-14286"/>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D43FD5C6-FCBC-DD1F-56A2-5C1331550904}"/>
              </a:ext>
            </a:extLst>
          </p:cNvPr>
          <p:cNvSpPr txBox="1"/>
          <p:nvPr/>
        </p:nvSpPr>
        <p:spPr>
          <a:xfrm>
            <a:off x="6503247" y="5025423"/>
            <a:ext cx="5344705" cy="1446550"/>
          </a:xfrm>
          <a:prstGeom prst="rect">
            <a:avLst/>
          </a:prstGeom>
          <a:noFill/>
        </p:spPr>
        <p:txBody>
          <a:bodyPr wrap="square">
            <a:spAutoFit/>
          </a:bodyPr>
          <a:lstStyle/>
          <a:p>
            <a:pPr marL="285750" indent="-285750">
              <a:buFont typeface="Arial" panose="020B0604020202020204" pitchFamily="34" charset="0"/>
              <a:buChar char="•"/>
            </a:pPr>
            <a:r>
              <a:rPr lang="en-US" sz="2200" dirty="0"/>
              <a:t>According to the no hair theorem, the QNM frequencies are completely determined by the black hole’s spin and mass. </a:t>
            </a:r>
          </a:p>
        </p:txBody>
      </p:sp>
      <p:sp>
        <p:nvSpPr>
          <p:cNvPr id="15" name="TextBox 14">
            <a:extLst>
              <a:ext uri="{FF2B5EF4-FFF2-40B4-BE49-F238E27FC236}">
                <a16:creationId xmlns:a16="http://schemas.microsoft.com/office/drawing/2014/main" id="{27CC1A77-B259-F274-62E6-47BEC9D47472}"/>
              </a:ext>
            </a:extLst>
          </p:cNvPr>
          <p:cNvSpPr txBox="1"/>
          <p:nvPr/>
        </p:nvSpPr>
        <p:spPr>
          <a:xfrm>
            <a:off x="289450" y="5376533"/>
            <a:ext cx="2549236" cy="230832"/>
          </a:xfrm>
          <a:prstGeom prst="rect">
            <a:avLst/>
          </a:prstGeom>
          <a:noFill/>
        </p:spPr>
        <p:txBody>
          <a:bodyPr wrap="square" rtlCol="0">
            <a:spAutoFit/>
          </a:bodyPr>
          <a:lstStyle/>
          <a:p>
            <a:r>
              <a:rPr lang="en-US" sz="900" dirty="0"/>
              <a:t>M. Favata/SXS/K. Thorne</a:t>
            </a:r>
          </a:p>
        </p:txBody>
      </p:sp>
      <p:sp>
        <p:nvSpPr>
          <p:cNvPr id="18" name="Slide Number Placeholder 17">
            <a:extLst>
              <a:ext uri="{FF2B5EF4-FFF2-40B4-BE49-F238E27FC236}">
                <a16:creationId xmlns:a16="http://schemas.microsoft.com/office/drawing/2014/main" id="{1E9A9A9A-6B14-7067-FA21-42F99682B5FE}"/>
              </a:ext>
            </a:extLst>
          </p:cNvPr>
          <p:cNvSpPr>
            <a:spLocks noGrp="1"/>
          </p:cNvSpPr>
          <p:nvPr>
            <p:ph type="sldNum" sz="quarter" idx="12"/>
          </p:nvPr>
        </p:nvSpPr>
        <p:spPr>
          <a:xfrm>
            <a:off x="11507067" y="6190211"/>
            <a:ext cx="365760" cy="365760"/>
          </a:xfrm>
        </p:spPr>
        <p:txBody>
          <a:bodyPr/>
          <a:lstStyle/>
          <a:p>
            <a:fld id="{CC057153-B650-4DEB-B370-79DDCFDCE934}" type="slidenum">
              <a:rPr lang="en-US" smtClean="0"/>
              <a:t>2</a:t>
            </a:fld>
            <a:endParaRPr lang="en-US" dirty="0"/>
          </a:p>
        </p:txBody>
      </p:sp>
      <p:sp>
        <p:nvSpPr>
          <p:cNvPr id="20" name="TextBox 19">
            <a:extLst>
              <a:ext uri="{FF2B5EF4-FFF2-40B4-BE49-F238E27FC236}">
                <a16:creationId xmlns:a16="http://schemas.microsoft.com/office/drawing/2014/main" id="{CAD2DDDE-13BD-8043-87C5-FDDD78878BE2}"/>
              </a:ext>
            </a:extLst>
          </p:cNvPr>
          <p:cNvSpPr txBox="1"/>
          <p:nvPr/>
        </p:nvSpPr>
        <p:spPr>
          <a:xfrm>
            <a:off x="6484984" y="1685568"/>
            <a:ext cx="5186700" cy="1107996"/>
          </a:xfrm>
          <a:prstGeom prst="rect">
            <a:avLst/>
          </a:prstGeom>
          <a:noFill/>
        </p:spPr>
        <p:txBody>
          <a:bodyPr wrap="square">
            <a:spAutoFit/>
          </a:bodyPr>
          <a:lstStyle/>
          <a:p>
            <a:pPr marL="285750" indent="-285750">
              <a:buFont typeface="Arial" panose="020B0604020202020204" pitchFamily="34" charset="0"/>
              <a:buChar char="•"/>
            </a:pPr>
            <a:r>
              <a:rPr lang="en-US" sz="2200" dirty="0"/>
              <a:t>We treat the ringdown as a perturbation to the final black hole which allows us to use perturbation theory.</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6FC415-8234-76A2-1789-614E2B91B89F}"/>
                  </a:ext>
                </a:extLst>
              </p:cNvPr>
              <p:cNvSpPr txBox="1"/>
              <p:nvPr/>
            </p:nvSpPr>
            <p:spPr>
              <a:xfrm>
                <a:off x="6659470" y="3603812"/>
                <a:ext cx="4377910" cy="10168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m:rPr>
                                  <m:brk m:alnAt="7"/>
                                </m:rPr>
                                <a:rPr lang="en-US" sz="2400" i="1">
                                  <a:latin typeface="Cambria Math" panose="02040503050406030204" pitchFamily="18" charset="0"/>
                                  <a:ea typeface="Cambria Math" panose="02040503050406030204" pitchFamily="18" charset="0"/>
                                </a:rPr>
                                <m:t>ℓ</m:t>
                              </m:r>
                              <m:r>
                                <a:rPr lang="en-US" sz="2400" i="1">
                                  <a:latin typeface="Cambria Math" panose="02040503050406030204" pitchFamily="18" charset="0"/>
                                </a:rPr>
                                <m:t>𝑚𝑛</m:t>
                              </m:r>
                              <m:r>
                                <a:rPr lang="en-US" sz="2400" i="1">
                                  <a:latin typeface="Cambria Math" panose="02040503050406030204" pitchFamily="18" charset="0"/>
                                </a:rPr>
                                <m:t> </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𝑖</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𝑚𝑛</m:t>
                                  </m:r>
                                </m:sub>
                              </m:sSub>
                              <m:r>
                                <a:rPr lang="en-US" sz="2400" i="1">
                                  <a:latin typeface="Cambria Math" panose="02040503050406030204" pitchFamily="18" charset="0"/>
                                </a:rPr>
                                <m:t>𝑡</m:t>
                              </m:r>
                            </m:sup>
                          </m:sSup>
                        </m:e>
                      </m:nary>
                    </m:oMath>
                  </m:oMathPara>
                </a14:m>
                <a:endParaRPr lang="en-US" sz="2200" dirty="0"/>
              </a:p>
            </p:txBody>
          </p:sp>
        </mc:Choice>
        <mc:Fallback xmlns="">
          <p:sp>
            <p:nvSpPr>
              <p:cNvPr id="22" name="TextBox 21">
                <a:extLst>
                  <a:ext uri="{FF2B5EF4-FFF2-40B4-BE49-F238E27FC236}">
                    <a16:creationId xmlns:a16="http://schemas.microsoft.com/office/drawing/2014/main" id="{B46FC415-8234-76A2-1789-614E2B91B89F}"/>
                  </a:ext>
                </a:extLst>
              </p:cNvPr>
              <p:cNvSpPr txBox="1">
                <a:spLocks noRot="1" noChangeAspect="1" noMove="1" noResize="1" noEditPoints="1" noAdjustHandles="1" noChangeArrowheads="1" noChangeShapeType="1" noTextEdit="1"/>
              </p:cNvSpPr>
              <p:nvPr/>
            </p:nvSpPr>
            <p:spPr>
              <a:xfrm>
                <a:off x="6659470" y="3603812"/>
                <a:ext cx="4377910" cy="1016817"/>
              </a:xfrm>
              <a:prstGeom prst="rect">
                <a:avLst/>
              </a:prstGeom>
              <a:blipFill>
                <a:blip r:embed="rId6"/>
                <a:stretch>
                  <a:fillRect t="-127160" b="-172840"/>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FCF6687E-A92F-9B4E-9BC7-436AAB463094}"/>
              </a:ext>
            </a:extLst>
          </p:cNvPr>
          <p:cNvCxnSpPr>
            <a:cxnSpLocks/>
          </p:cNvCxnSpPr>
          <p:nvPr/>
        </p:nvCxnSpPr>
        <p:spPr>
          <a:xfrm flipH="1">
            <a:off x="9529272" y="4102113"/>
            <a:ext cx="287081" cy="3777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8068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BF8B34A-F564-9BDB-3C86-F1ECACD3B3E8}"/>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91E25A1A-1E3D-6EA9-A5FE-1D71B006BEDA}"/>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0"/>
            <a:ext cx="12191980" cy="6857990"/>
          </a:xfrm>
          <a:prstGeom prst="rect">
            <a:avLst/>
          </a:prstGeom>
        </p:spPr>
      </p:pic>
      <p:sp>
        <p:nvSpPr>
          <p:cNvPr id="6" name="TextBox 5">
            <a:extLst>
              <a:ext uri="{FF2B5EF4-FFF2-40B4-BE49-F238E27FC236}">
                <a16:creationId xmlns:a16="http://schemas.microsoft.com/office/drawing/2014/main" id="{F736C7DF-6E18-D428-02EE-90F457195B30}"/>
              </a:ext>
            </a:extLst>
          </p:cNvPr>
          <p:cNvSpPr txBox="1"/>
          <p:nvPr/>
        </p:nvSpPr>
        <p:spPr>
          <a:xfrm>
            <a:off x="1787496" y="5665622"/>
            <a:ext cx="9088064" cy="461665"/>
          </a:xfrm>
          <a:prstGeom prst="rect">
            <a:avLst/>
          </a:prstGeom>
          <a:noFill/>
        </p:spPr>
        <p:txBody>
          <a:bodyPr wrap="square">
            <a:spAutoFit/>
          </a:bodyPr>
          <a:lstStyle/>
          <a:p>
            <a:r>
              <a:rPr lang="en-US" sz="2400" dirty="0"/>
              <a:t>What can we infer about pre-merger physics from the ringdown?</a:t>
            </a:r>
          </a:p>
        </p:txBody>
      </p:sp>
      <p:sp>
        <p:nvSpPr>
          <p:cNvPr id="9" name="TextBox 8">
            <a:extLst>
              <a:ext uri="{FF2B5EF4-FFF2-40B4-BE49-F238E27FC236}">
                <a16:creationId xmlns:a16="http://schemas.microsoft.com/office/drawing/2014/main" id="{7793868C-EBDC-FF57-759A-EDD4FDD28107}"/>
              </a:ext>
            </a:extLst>
          </p:cNvPr>
          <p:cNvSpPr txBox="1"/>
          <p:nvPr/>
        </p:nvSpPr>
        <p:spPr>
          <a:xfrm>
            <a:off x="6377817" y="1005049"/>
            <a:ext cx="5399669" cy="1200329"/>
          </a:xfrm>
          <a:prstGeom prst="rect">
            <a:avLst/>
          </a:prstGeom>
          <a:noFill/>
        </p:spPr>
        <p:txBody>
          <a:bodyPr wrap="square">
            <a:spAutoFit/>
          </a:bodyPr>
          <a:lstStyle/>
          <a:p>
            <a:pPr marL="285750" indent="-285750">
              <a:buFont typeface="Arial" panose="020B0604020202020204" pitchFamily="34" charset="0"/>
              <a:buChar char="•"/>
            </a:pPr>
            <a:r>
              <a:rPr lang="en-US" sz="2400" dirty="0"/>
              <a:t>Previous ringdown analysis has used QNM amplitudes to extract properties of a BBH system.</a:t>
            </a:r>
          </a:p>
        </p:txBody>
      </p:sp>
      <p:sp>
        <p:nvSpPr>
          <p:cNvPr id="10" name="TextBox 9">
            <a:extLst>
              <a:ext uri="{FF2B5EF4-FFF2-40B4-BE49-F238E27FC236}">
                <a16:creationId xmlns:a16="http://schemas.microsoft.com/office/drawing/2014/main" id="{86090B4D-1FFE-5CA4-A59E-C2793FC6C7D1}"/>
              </a:ext>
            </a:extLst>
          </p:cNvPr>
          <p:cNvSpPr txBox="1"/>
          <p:nvPr/>
        </p:nvSpPr>
        <p:spPr>
          <a:xfrm>
            <a:off x="6521488" y="3845040"/>
            <a:ext cx="5112328" cy="830997"/>
          </a:xfrm>
          <a:prstGeom prst="rect">
            <a:avLst/>
          </a:prstGeom>
          <a:noFill/>
        </p:spPr>
        <p:txBody>
          <a:bodyPr wrap="square">
            <a:spAutoFit/>
          </a:bodyPr>
          <a:lstStyle/>
          <a:p>
            <a:pPr marL="285750" indent="-285750">
              <a:buFont typeface="Arial" panose="020B0604020202020204" pitchFamily="34" charset="0"/>
              <a:buChar char="•"/>
            </a:pPr>
            <a:r>
              <a:rPr lang="en-US" sz="2400" dirty="0"/>
              <a:t>Testing general relativity (GR) has also been a focus in these studies.</a:t>
            </a:r>
          </a:p>
        </p:txBody>
      </p:sp>
      <p:sp>
        <p:nvSpPr>
          <p:cNvPr id="11" name="Slide Number Placeholder 10">
            <a:extLst>
              <a:ext uri="{FF2B5EF4-FFF2-40B4-BE49-F238E27FC236}">
                <a16:creationId xmlns:a16="http://schemas.microsoft.com/office/drawing/2014/main" id="{B4FBC95B-14A5-3417-1823-B3B45B79906E}"/>
              </a:ext>
            </a:extLst>
          </p:cNvPr>
          <p:cNvSpPr>
            <a:spLocks noGrp="1"/>
          </p:cNvSpPr>
          <p:nvPr>
            <p:ph type="sldNum" sz="quarter" idx="12"/>
          </p:nvPr>
        </p:nvSpPr>
        <p:spPr>
          <a:xfrm>
            <a:off x="11327478" y="6190211"/>
            <a:ext cx="365760" cy="365760"/>
          </a:xfrm>
        </p:spPr>
        <p:txBody>
          <a:bodyPr/>
          <a:lstStyle/>
          <a:p>
            <a:fld id="{CC057153-B650-4DEB-B370-79DDCFDCE934}" type="slidenum">
              <a:rPr lang="en-US" smtClean="0"/>
              <a:t>3</a:t>
            </a:fld>
            <a:endParaRPr lang="en-US"/>
          </a:p>
        </p:txBody>
      </p:sp>
      <p:pic>
        <p:nvPicPr>
          <p:cNvPr id="17" name="Picture 16" descr="A graph of a function&#10;&#10;AI-generated content may be incorrect.">
            <a:extLst>
              <a:ext uri="{FF2B5EF4-FFF2-40B4-BE49-F238E27FC236}">
                <a16:creationId xmlns:a16="http://schemas.microsoft.com/office/drawing/2014/main" id="{FFB5B7CA-85BD-5D9A-38F9-1CD7F4E2738A}"/>
              </a:ext>
            </a:extLst>
          </p:cNvPr>
          <p:cNvPicPr>
            <a:picLocks noGrp="1" noRot="1" noChangeAspect="1" noMove="1" noResize="1" noEditPoints="1" noAdjustHandles="1" noChangeArrowheads="1" noChangeShapeType="1" noCrop="1"/>
          </p:cNvPicPr>
          <p:nvPr/>
        </p:nvPicPr>
        <p:blipFill>
          <a:blip r:embed="rId4"/>
          <a:srcRect t="2799"/>
          <a:stretch>
            <a:fillRect/>
          </a:stretch>
        </p:blipFill>
        <p:spPr>
          <a:xfrm>
            <a:off x="931859" y="981635"/>
            <a:ext cx="5399669" cy="3953284"/>
          </a:xfrm>
          <a:prstGeom prst="rect">
            <a:avLst/>
          </a:prstGeom>
        </p:spPr>
      </p:pic>
      <p:pic>
        <p:nvPicPr>
          <p:cNvPr id="19" name="Picture 18" descr="A diagram of a diagram of a diagram&#10;&#10;AI-generated content may be incorrect.">
            <a:extLst>
              <a:ext uri="{FF2B5EF4-FFF2-40B4-BE49-F238E27FC236}">
                <a16:creationId xmlns:a16="http://schemas.microsoft.com/office/drawing/2014/main" id="{071F3BF4-80CA-8C7D-1673-62557F364160}"/>
              </a:ext>
            </a:extLst>
          </p:cNvPr>
          <p:cNvPicPr>
            <a:picLocks noGrp="1" noRot="1" noChangeAspect="1" noMove="1" noResize="1" noEditPoints="1" noAdjustHandles="1" noChangeArrowheads="1" noChangeShapeType="1" noCrop="1"/>
          </p:cNvPicPr>
          <p:nvPr/>
        </p:nvPicPr>
        <p:blipFill>
          <a:blip r:embed="rId5"/>
          <a:srcRect l="524" t="4814" r="3142" b="-1"/>
          <a:stretch>
            <a:fillRect/>
          </a:stretch>
        </p:blipFill>
        <p:spPr>
          <a:xfrm>
            <a:off x="2866767" y="1795413"/>
            <a:ext cx="2518251" cy="2000536"/>
          </a:xfrm>
          <a:prstGeom prst="roundRect">
            <a:avLst/>
          </a:prstGeom>
        </p:spPr>
      </p:pic>
      <p:sp>
        <p:nvSpPr>
          <p:cNvPr id="20" name="Rounded Rectangle 19">
            <a:extLst>
              <a:ext uri="{FF2B5EF4-FFF2-40B4-BE49-F238E27FC236}">
                <a16:creationId xmlns:a16="http://schemas.microsoft.com/office/drawing/2014/main" id="{F181850F-1104-15CA-25C6-DBA0F08C7197}"/>
              </a:ext>
            </a:extLst>
          </p:cNvPr>
          <p:cNvSpPr>
            <a:spLocks noGrp="1" noRot="1" noMove="1" noResize="1" noEditPoints="1" noAdjustHandles="1" noChangeArrowheads="1" noChangeShapeType="1"/>
          </p:cNvSpPr>
          <p:nvPr/>
        </p:nvSpPr>
        <p:spPr>
          <a:xfrm>
            <a:off x="2533135" y="3645243"/>
            <a:ext cx="3002691" cy="59312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399701-EDFB-C20B-F2EC-4EFBEC1C92A8}"/>
                  </a:ext>
                </a:extLst>
              </p:cNvPr>
              <p:cNvSpPr txBox="1"/>
              <p:nvPr/>
            </p:nvSpPr>
            <p:spPr>
              <a:xfrm>
                <a:off x="7088614" y="2464260"/>
                <a:ext cx="3978077"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h</m:t>
                          </m:r>
                        </m:e>
                        <m: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ea typeface="Cambria Math" panose="02040503050406030204" pitchFamily="18" charset="0"/>
                            </a:rPr>
                            <m:t>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m:rPr>
                                  <m:brk m:alnAt="7"/>
                                </m:rPr>
                                <a:rPr lang="en-US" sz="2800" i="1">
                                  <a:latin typeface="Cambria Math" panose="02040503050406030204" pitchFamily="18" charset="0"/>
                                  <a:ea typeface="Cambria Math" panose="02040503050406030204" pitchFamily="18" charset="0"/>
                                </a:rPr>
                                <m:t>ℓ</m:t>
                              </m:r>
                              <m:r>
                                <a:rPr lang="en-US" sz="2800" i="1">
                                  <a:latin typeface="Cambria Math" panose="02040503050406030204" pitchFamily="18" charset="0"/>
                                </a:rPr>
                                <m:t>𝑚𝑛</m:t>
                              </m:r>
                              <m:r>
                                <a:rPr lang="en-US" sz="2800" i="1">
                                  <a:latin typeface="Cambria Math" panose="02040503050406030204" pitchFamily="18" charset="0"/>
                                </a:rPr>
                                <m:t> </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𝑖</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smtClean="0">
                                      <a:latin typeface="Cambria Math" panose="02040503050406030204" pitchFamily="18" charset="0"/>
                                      <a:ea typeface="Cambria Math" panose="02040503050406030204" pitchFamily="18" charset="0"/>
                                    </a:rPr>
                                    <m:t>ℓ</m:t>
                                  </m:r>
                                  <m:r>
                                    <a:rPr lang="en-US" sz="2800" b="0" i="1" smtClean="0">
                                      <a:latin typeface="Cambria Math" panose="02040503050406030204" pitchFamily="18" charset="0"/>
                                      <a:ea typeface="Cambria Math" panose="02040503050406030204" pitchFamily="18" charset="0"/>
                                    </a:rPr>
                                    <m:t>𝑚𝑛</m:t>
                                  </m:r>
                                </m:sub>
                              </m:sSub>
                              <m:r>
                                <a:rPr lang="en-US" sz="2800" i="1">
                                  <a:latin typeface="Cambria Math" panose="02040503050406030204" pitchFamily="18" charset="0"/>
                                </a:rPr>
                                <m:t>𝑡</m:t>
                              </m:r>
                            </m:sup>
                          </m:sSup>
                        </m:e>
                      </m:nary>
                    </m:oMath>
                  </m:oMathPara>
                </a14:m>
                <a:endParaRPr lang="en-US" sz="2800" dirty="0"/>
              </a:p>
            </p:txBody>
          </p:sp>
        </mc:Choice>
        <mc:Fallback xmlns="">
          <p:sp>
            <p:nvSpPr>
              <p:cNvPr id="21" name="TextBox 20">
                <a:extLst>
                  <a:ext uri="{FF2B5EF4-FFF2-40B4-BE49-F238E27FC236}">
                    <a16:creationId xmlns:a16="http://schemas.microsoft.com/office/drawing/2014/main" id="{DB399701-EDFB-C20B-F2EC-4EFBEC1C92A8}"/>
                  </a:ext>
                </a:extLst>
              </p:cNvPr>
              <p:cNvSpPr txBox="1">
                <a:spLocks noRot="1" noChangeAspect="1" noMove="1" noResize="1" noEditPoints="1" noAdjustHandles="1" noChangeArrowheads="1" noChangeShapeType="1" noTextEdit="1"/>
              </p:cNvSpPr>
              <p:nvPr/>
            </p:nvSpPr>
            <p:spPr>
              <a:xfrm>
                <a:off x="7088614" y="2464260"/>
                <a:ext cx="3978077" cy="1078565"/>
              </a:xfrm>
              <a:prstGeom prst="rect">
                <a:avLst/>
              </a:prstGeom>
              <a:blipFill>
                <a:blip r:embed="rId6"/>
                <a:stretch>
                  <a:fillRect l="-5732" t="-140698" b="-193023"/>
                </a:stretch>
              </a:blipFill>
            </p:spPr>
            <p:txBody>
              <a:bodyPr/>
              <a:lstStyle/>
              <a:p>
                <a:r>
                  <a:rPr lang="en-US">
                    <a:noFill/>
                  </a:rPr>
                  <a:t> </a:t>
                </a:r>
              </a:p>
            </p:txBody>
          </p:sp>
        </mc:Fallback>
      </mc:AlternateContent>
      <p:sp>
        <p:nvSpPr>
          <p:cNvPr id="28" name="AutoShape 4">
            <a:extLst>
              <a:ext uri="{FF2B5EF4-FFF2-40B4-BE49-F238E27FC236}">
                <a16:creationId xmlns:a16="http://schemas.microsoft.com/office/drawing/2014/main" id="{BC6674F5-A4BB-7159-CDF5-27C7C8368E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8A568AED-2E04-E740-7A35-5997F1BF07FC}"/>
              </a:ext>
            </a:extLst>
          </p:cNvPr>
          <p:cNvSpPr txBox="1"/>
          <p:nvPr/>
        </p:nvSpPr>
        <p:spPr>
          <a:xfrm>
            <a:off x="931859" y="4934919"/>
            <a:ext cx="6098240" cy="261610"/>
          </a:xfrm>
          <a:prstGeom prst="rect">
            <a:avLst/>
          </a:prstGeom>
          <a:noFill/>
        </p:spPr>
        <p:txBody>
          <a:bodyPr wrap="square">
            <a:spAutoFit/>
          </a:bodyPr>
          <a:lstStyle/>
          <a:p>
            <a:r>
              <a:rPr lang="en-US" sz="1100" dirty="0"/>
              <a:t>Hengrui Zhu et al. </a:t>
            </a:r>
          </a:p>
        </p:txBody>
      </p:sp>
    </p:spTree>
    <p:extLst>
      <p:ext uri="{BB962C8B-B14F-4D97-AF65-F5344CB8AC3E}">
        <p14:creationId xmlns:p14="http://schemas.microsoft.com/office/powerpoint/2010/main" val="36089399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81BF1A1-1ACD-E3FF-7528-D90E673D4283}"/>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B6DDDFE7-E463-C419-C990-E25C1ED2A53F}"/>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10"/>
            <a:ext cx="12191980" cy="6857990"/>
          </a:xfrm>
          <a:prstGeom prst="rect">
            <a:avLst/>
          </a:prstGeom>
        </p:spPr>
      </p:pic>
      <p:sp>
        <p:nvSpPr>
          <p:cNvPr id="4" name="Slide Number Placeholder 3">
            <a:extLst>
              <a:ext uri="{FF2B5EF4-FFF2-40B4-BE49-F238E27FC236}">
                <a16:creationId xmlns:a16="http://schemas.microsoft.com/office/drawing/2014/main" id="{E35E77F0-1727-C086-5831-BB34ABD314AE}"/>
              </a:ext>
            </a:extLst>
          </p:cNvPr>
          <p:cNvSpPr>
            <a:spLocks noGrp="1"/>
          </p:cNvSpPr>
          <p:nvPr>
            <p:ph type="sldNum" sz="quarter" idx="12"/>
          </p:nvPr>
        </p:nvSpPr>
        <p:spPr>
          <a:xfrm>
            <a:off x="11299249" y="6162502"/>
            <a:ext cx="365760" cy="365760"/>
          </a:xfrm>
        </p:spPr>
        <p:txBody>
          <a:bodyPr/>
          <a:lstStyle/>
          <a:p>
            <a:fld id="{CC057153-B650-4DEB-B370-79DDCFDCE934}" type="slidenum">
              <a:rPr lang="en-US" smtClean="0"/>
              <a:t>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6986A4-04AF-8BE7-CFEE-475AE1286F84}"/>
                  </a:ext>
                </a:extLst>
              </p:cNvPr>
              <p:cNvSpPr txBox="1"/>
              <p:nvPr/>
            </p:nvSpPr>
            <p:spPr>
              <a:xfrm>
                <a:off x="-256643" y="2577918"/>
                <a:ext cx="6206836" cy="8938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𝑑</m:t>
                              </m:r>
                            </m:e>
                            <m:sup>
                              <m:r>
                                <a:rPr lang="en-US" sz="2400" i="0">
                                  <a:latin typeface="Cambria Math" panose="02040503050406030204" pitchFamily="18" charset="0"/>
                                </a:rPr>
                                <m:t>2</m:t>
                              </m:r>
                            </m:sup>
                          </m:sSup>
                          <m:r>
                            <a:rPr lang="en-US" sz="2400" i="1" smtClean="0">
                              <a:latin typeface="Cambria Math" panose="02040503050406030204" pitchFamily="18" charset="0"/>
                              <a:ea typeface="Cambria Math" panose="02040503050406030204" pitchFamily="18" charset="0"/>
                            </a:rPr>
                            <m:t>𝜓</m:t>
                          </m:r>
                        </m:num>
                        <m:den>
                          <m:r>
                            <a:rPr lang="en-US" sz="2400" i="1">
                              <a:latin typeface="Cambria Math" panose="02040503050406030204" pitchFamily="18" charset="0"/>
                            </a:rPr>
                            <m:t>𝑑</m:t>
                          </m:r>
                          <m:sSubSup>
                            <m:sSubSupPr>
                              <m:ctrlPr>
                                <a:rPr lang="en-US" sz="2400" i="1">
                                  <a:latin typeface="Cambria Math" panose="02040503050406030204" pitchFamily="18" charset="0"/>
                                </a:rPr>
                              </m:ctrlPr>
                            </m:sSubSupPr>
                            <m:e>
                              <m:r>
                                <a:rPr lang="en-US" sz="2400" i="1">
                                  <a:latin typeface="Cambria Math" panose="02040503050406030204" pitchFamily="18" charset="0"/>
                                </a:rPr>
                                <m:t>𝑟</m:t>
                              </m:r>
                            </m:e>
                            <m:sub>
                              <m:r>
                                <a:rPr lang="en-US" sz="2400" i="0">
                                  <a:latin typeface="Cambria Math" panose="02040503050406030204" pitchFamily="18" charset="0"/>
                                </a:rPr>
                                <m:t>∗</m:t>
                              </m:r>
                            </m:sub>
                            <m:sup>
                              <m:r>
                                <a:rPr lang="en-US" sz="2400" i="0">
                                  <a:latin typeface="Cambria Math" panose="02040503050406030204" pitchFamily="18" charset="0"/>
                                </a:rPr>
                                <m:t>2</m:t>
                              </m:r>
                            </m:sup>
                          </m:sSubSup>
                        </m:den>
                      </m:f>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𝜔</m:t>
                              </m:r>
                            </m:e>
                            <m:sup>
                              <m:r>
                                <a:rPr lang="en-US" sz="2400" i="0">
                                  <a:latin typeface="Cambria Math" panose="02040503050406030204" pitchFamily="18" charset="0"/>
                                </a:rPr>
                                <m:t>2</m:t>
                              </m:r>
                            </m:sup>
                          </m:sSup>
                          <m:r>
                            <a:rPr lang="en-US" sz="2400" i="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𝑟</m:t>
                              </m:r>
                            </m:e>
                          </m:d>
                        </m:e>
                      </m:d>
                      <m:r>
                        <a:rPr lang="en-US" sz="2400" i="1">
                          <a:latin typeface="Cambria Math" panose="02040503050406030204" pitchFamily="18" charset="0"/>
                          <a:ea typeface="Cambria Math" panose="02040503050406030204" pitchFamily="18" charset="0"/>
                        </a:rPr>
                        <m:t>𝜓</m:t>
                      </m:r>
                      <m:r>
                        <a:rPr lang="en-US" sz="2400" i="0">
                          <a:latin typeface="Cambria Math" panose="02040503050406030204" pitchFamily="18" charset="0"/>
                        </a:rPr>
                        <m:t>=</m:t>
                      </m:r>
                      <m:r>
                        <a:rPr lang="en-US" sz="2400"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576986A4-04AF-8BE7-CFEE-475AE1286F84}"/>
                  </a:ext>
                </a:extLst>
              </p:cNvPr>
              <p:cNvSpPr txBox="1">
                <a:spLocks noRot="1" noChangeAspect="1" noMove="1" noResize="1" noEditPoints="1" noAdjustHandles="1" noChangeArrowheads="1" noChangeShapeType="1" noTextEdit="1"/>
              </p:cNvSpPr>
              <p:nvPr/>
            </p:nvSpPr>
            <p:spPr>
              <a:xfrm>
                <a:off x="-256643" y="2577918"/>
                <a:ext cx="6206836" cy="893899"/>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AD54AFE-3506-7156-D4B3-60C03C223290}"/>
              </a:ext>
            </a:extLst>
          </p:cNvPr>
          <p:cNvSpPr txBox="1"/>
          <p:nvPr/>
        </p:nvSpPr>
        <p:spPr>
          <a:xfrm>
            <a:off x="512617" y="887419"/>
            <a:ext cx="4391892" cy="1938992"/>
          </a:xfrm>
          <a:prstGeom prst="rect">
            <a:avLst/>
          </a:prstGeom>
          <a:noFill/>
        </p:spPr>
        <p:txBody>
          <a:bodyPr wrap="square">
            <a:spAutoFit/>
          </a:bodyPr>
          <a:lstStyle/>
          <a:p>
            <a:pPr marL="285750" indent="-285750">
              <a:buFont typeface="Arial" panose="020B0604020202020204" pitchFamily="34" charset="0"/>
              <a:buChar char="•"/>
            </a:pPr>
            <a:r>
              <a:rPr lang="en-US" sz="2400" dirty="0"/>
              <a:t>Teukolsky equation describes how a perturbation to a rotating black hole evolves.</a:t>
            </a:r>
          </a:p>
          <a:p>
            <a:pPr marL="285750" indent="-285750">
              <a:buFont typeface="Arial" panose="020B0604020202020204" pitchFamily="34" charset="0"/>
              <a:buChar char="•"/>
            </a:pPr>
            <a:endParaRPr lang="en-US" sz="2400" dirty="0"/>
          </a:p>
          <a:p>
            <a:endParaRPr lang="en-US" sz="2400" dirty="0"/>
          </a:p>
        </p:txBody>
      </p:sp>
      <p:sp>
        <p:nvSpPr>
          <p:cNvPr id="13" name="TextBox 12">
            <a:extLst>
              <a:ext uri="{FF2B5EF4-FFF2-40B4-BE49-F238E27FC236}">
                <a16:creationId xmlns:a16="http://schemas.microsoft.com/office/drawing/2014/main" id="{2C8333F1-E057-66D9-B4C8-398D379039AC}"/>
              </a:ext>
            </a:extLst>
          </p:cNvPr>
          <p:cNvSpPr txBox="1"/>
          <p:nvPr/>
        </p:nvSpPr>
        <p:spPr>
          <a:xfrm>
            <a:off x="301186" y="3894204"/>
            <a:ext cx="4835590" cy="1569660"/>
          </a:xfrm>
          <a:prstGeom prst="rect">
            <a:avLst/>
          </a:prstGeom>
          <a:noFill/>
        </p:spPr>
        <p:txBody>
          <a:bodyPr wrap="square">
            <a:spAutoFit/>
          </a:bodyPr>
          <a:lstStyle/>
          <a:p>
            <a:pPr marL="285750" indent="-285750">
              <a:buFont typeface="Arial" panose="020B0604020202020204" pitchFamily="34" charset="0"/>
              <a:buChar char="•"/>
            </a:pPr>
            <a:r>
              <a:rPr lang="en-US" sz="2400" dirty="0"/>
              <a:t>We solve the radial homogeneous Teukolsky equation and then inverse Fourier transform to get the time domain solution.</a:t>
            </a:r>
          </a:p>
        </p:txBody>
      </p:sp>
      <p:sp>
        <p:nvSpPr>
          <p:cNvPr id="22" name="AutoShape 2">
            <a:extLst>
              <a:ext uri="{FF2B5EF4-FFF2-40B4-BE49-F238E27FC236}">
                <a16:creationId xmlns:a16="http://schemas.microsoft.com/office/drawing/2014/main" id="{726D14DA-A139-9047-09C8-1EA6EA4EC8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a:extLst>
              <a:ext uri="{FF2B5EF4-FFF2-40B4-BE49-F238E27FC236}">
                <a16:creationId xmlns:a16="http://schemas.microsoft.com/office/drawing/2014/main" id="{B590946A-E9AE-EB56-BBF8-F584159511EC}"/>
              </a:ext>
            </a:extLst>
          </p:cNvPr>
          <p:cNvPicPr>
            <a:picLocks noChangeAspect="1"/>
          </p:cNvPicPr>
          <p:nvPr/>
        </p:nvPicPr>
        <p:blipFill>
          <a:blip r:embed="rId5"/>
          <a:stretch>
            <a:fillRect/>
          </a:stretch>
        </p:blipFill>
        <p:spPr>
          <a:xfrm>
            <a:off x="5117096" y="989168"/>
            <a:ext cx="6862296" cy="4574864"/>
          </a:xfrm>
          <a:prstGeom prst="rect">
            <a:avLst/>
          </a:prstGeom>
        </p:spPr>
      </p:pic>
    </p:spTree>
    <p:extLst>
      <p:ext uri="{BB962C8B-B14F-4D97-AF65-F5344CB8AC3E}">
        <p14:creationId xmlns:p14="http://schemas.microsoft.com/office/powerpoint/2010/main" val="185535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2552E25-ECBE-01CD-D235-D1363F034FCA}"/>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DFF4E91F-CB93-5F7D-0AE4-BAF2698538AC}"/>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10"/>
            <a:ext cx="12191980" cy="6857990"/>
          </a:xfrm>
          <a:prstGeom prst="rect">
            <a:avLst/>
          </a:prstGeom>
        </p:spPr>
      </p:pic>
      <p:sp>
        <p:nvSpPr>
          <p:cNvPr id="4" name="Slide Number Placeholder 3">
            <a:extLst>
              <a:ext uri="{FF2B5EF4-FFF2-40B4-BE49-F238E27FC236}">
                <a16:creationId xmlns:a16="http://schemas.microsoft.com/office/drawing/2014/main" id="{63B76762-FACC-1E6D-0325-7380B1E11FE6}"/>
              </a:ext>
            </a:extLst>
          </p:cNvPr>
          <p:cNvSpPr>
            <a:spLocks noGrp="1"/>
          </p:cNvSpPr>
          <p:nvPr>
            <p:ph type="sldNum" sz="quarter" idx="12"/>
          </p:nvPr>
        </p:nvSpPr>
        <p:spPr>
          <a:xfrm>
            <a:off x="11299249" y="6162502"/>
            <a:ext cx="365760" cy="365760"/>
          </a:xfrm>
        </p:spPr>
        <p:txBody>
          <a:bodyPr/>
          <a:lstStyle/>
          <a:p>
            <a:fld id="{CC057153-B650-4DEB-B370-79DDCFDCE934}" type="slidenum">
              <a:rPr lang="en-US" smtClean="0"/>
              <a:t>5</a:t>
            </a:fld>
            <a:endParaRPr lang="en-US"/>
          </a:p>
        </p:txBody>
      </p:sp>
      <p:sp>
        <p:nvSpPr>
          <p:cNvPr id="22" name="AutoShape 2">
            <a:extLst>
              <a:ext uri="{FF2B5EF4-FFF2-40B4-BE49-F238E27FC236}">
                <a16:creationId xmlns:a16="http://schemas.microsoft.com/office/drawing/2014/main" id="{DF2BBC62-32CB-69D1-5B12-E9DC13DC47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44F48A8-DECA-1618-000E-37A767B99DE5}"/>
              </a:ext>
            </a:extLst>
          </p:cNvPr>
          <p:cNvPicPr>
            <a:picLocks noChangeAspect="1"/>
          </p:cNvPicPr>
          <p:nvPr/>
        </p:nvPicPr>
        <p:blipFill>
          <a:blip r:embed="rId4"/>
          <a:stretch>
            <a:fillRect/>
          </a:stretch>
        </p:blipFill>
        <p:spPr>
          <a:xfrm>
            <a:off x="6460747" y="1413449"/>
            <a:ext cx="5597126" cy="3731417"/>
          </a:xfrm>
          <a:prstGeom prst="rect">
            <a:avLst/>
          </a:prstGeom>
        </p:spPr>
      </p:pic>
      <p:sp>
        <p:nvSpPr>
          <p:cNvPr id="2" name="AutoShape 2" descr="Uploaded image">
            <a:extLst>
              <a:ext uri="{FF2B5EF4-FFF2-40B4-BE49-F238E27FC236}">
                <a16:creationId xmlns:a16="http://schemas.microsoft.com/office/drawing/2014/main" id="{F8665AB8-8C27-DFF6-C208-1506FBCAEA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A032AC59-6AB0-409E-EC6E-C054B0CC9C60}"/>
              </a:ext>
            </a:extLst>
          </p:cNvPr>
          <p:cNvSpPr txBox="1"/>
          <p:nvPr/>
        </p:nvSpPr>
        <p:spPr>
          <a:xfrm>
            <a:off x="147327" y="3999601"/>
            <a:ext cx="1220883" cy="923330"/>
          </a:xfrm>
          <a:prstGeom prst="rect">
            <a:avLst/>
          </a:prstGeom>
          <a:noFill/>
        </p:spPr>
        <p:txBody>
          <a:bodyPr wrap="square" rtlCol="0">
            <a:spAutoFit/>
          </a:bodyPr>
          <a:lstStyle/>
          <a:p>
            <a:r>
              <a:rPr lang="en-US" dirty="0"/>
              <a:t>BH curvature potential </a:t>
            </a:r>
          </a:p>
        </p:txBody>
      </p:sp>
      <p:pic>
        <p:nvPicPr>
          <p:cNvPr id="12" name="Picture 11">
            <a:extLst>
              <a:ext uri="{FF2B5EF4-FFF2-40B4-BE49-F238E27FC236}">
                <a16:creationId xmlns:a16="http://schemas.microsoft.com/office/drawing/2014/main" id="{23608F45-46BC-FFBC-70E3-163C47F18FD3}"/>
              </a:ext>
            </a:extLst>
          </p:cNvPr>
          <p:cNvPicPr>
            <a:picLocks noChangeAspect="1"/>
          </p:cNvPicPr>
          <p:nvPr/>
        </p:nvPicPr>
        <p:blipFill>
          <a:blip r:embed="rId5"/>
          <a:stretch>
            <a:fillRect/>
          </a:stretch>
        </p:blipFill>
        <p:spPr>
          <a:xfrm>
            <a:off x="390418" y="2623118"/>
            <a:ext cx="5645635" cy="1306964"/>
          </a:xfrm>
          <a:prstGeom prst="rect">
            <a:avLst/>
          </a:prstGeom>
        </p:spPr>
      </p:pic>
      <p:cxnSp>
        <p:nvCxnSpPr>
          <p:cNvPr id="14" name="Straight Arrow Connector 13">
            <a:extLst>
              <a:ext uri="{FF2B5EF4-FFF2-40B4-BE49-F238E27FC236}">
                <a16:creationId xmlns:a16="http://schemas.microsoft.com/office/drawing/2014/main" id="{53B7B64D-EC17-7C5D-C3C2-424075E0E500}"/>
              </a:ext>
            </a:extLst>
          </p:cNvPr>
          <p:cNvCxnSpPr>
            <a:cxnSpLocks/>
          </p:cNvCxnSpPr>
          <p:nvPr/>
        </p:nvCxnSpPr>
        <p:spPr>
          <a:xfrm flipV="1">
            <a:off x="390418" y="3764875"/>
            <a:ext cx="209166" cy="2347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1BF472-8AD4-BBEF-8F32-BC0952D3255D}"/>
              </a:ext>
            </a:extLst>
          </p:cNvPr>
          <p:cNvSpPr txBox="1"/>
          <p:nvPr/>
        </p:nvSpPr>
        <p:spPr>
          <a:xfrm>
            <a:off x="5237073" y="3568208"/>
            <a:ext cx="1569704" cy="369332"/>
          </a:xfrm>
          <a:prstGeom prst="rect">
            <a:avLst/>
          </a:prstGeom>
          <a:noFill/>
        </p:spPr>
        <p:txBody>
          <a:bodyPr wrap="square" rtlCol="0">
            <a:spAutoFit/>
          </a:bodyPr>
          <a:lstStyle/>
          <a:p>
            <a:r>
              <a:rPr lang="en-US" dirty="0"/>
              <a:t>Observer </a:t>
            </a:r>
          </a:p>
        </p:txBody>
      </p:sp>
      <p:sp>
        <p:nvSpPr>
          <p:cNvPr id="20" name="Left Bracket 19">
            <a:extLst>
              <a:ext uri="{FF2B5EF4-FFF2-40B4-BE49-F238E27FC236}">
                <a16:creationId xmlns:a16="http://schemas.microsoft.com/office/drawing/2014/main" id="{2F49B295-8EBB-2C38-4FEE-BD4023378EA4}"/>
              </a:ext>
            </a:extLst>
          </p:cNvPr>
          <p:cNvSpPr/>
          <p:nvPr/>
        </p:nvSpPr>
        <p:spPr>
          <a:xfrm rot="16200000">
            <a:off x="3076394" y="3644254"/>
            <a:ext cx="131020" cy="85234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B7A975C1-7EA8-D819-172E-290188207C17}"/>
              </a:ext>
            </a:extLst>
          </p:cNvPr>
          <p:cNvSpPr txBox="1"/>
          <p:nvPr/>
        </p:nvSpPr>
        <p:spPr>
          <a:xfrm>
            <a:off x="2324111" y="4250309"/>
            <a:ext cx="1806494" cy="369332"/>
          </a:xfrm>
          <a:prstGeom prst="rect">
            <a:avLst/>
          </a:prstGeom>
          <a:noFill/>
        </p:spPr>
        <p:txBody>
          <a:bodyPr wrap="square" rtlCol="0">
            <a:spAutoFit/>
          </a:bodyPr>
          <a:lstStyle/>
          <a:p>
            <a:r>
              <a:rPr lang="en-US" dirty="0"/>
              <a:t>Source locations</a:t>
            </a:r>
          </a:p>
        </p:txBody>
      </p:sp>
      <p:sp>
        <p:nvSpPr>
          <p:cNvPr id="27" name="TextBox 26">
            <a:extLst>
              <a:ext uri="{FF2B5EF4-FFF2-40B4-BE49-F238E27FC236}">
                <a16:creationId xmlns:a16="http://schemas.microsoft.com/office/drawing/2014/main" id="{DF711EC0-946B-D3B4-CBFE-EDCA74735877}"/>
              </a:ext>
            </a:extLst>
          </p:cNvPr>
          <p:cNvSpPr txBox="1"/>
          <p:nvPr/>
        </p:nvSpPr>
        <p:spPr>
          <a:xfrm>
            <a:off x="495001" y="1125307"/>
            <a:ext cx="534401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Move initial perturbation location </a:t>
            </a:r>
            <a:r>
              <a:rPr lang="en-US" sz="2000" dirty="0">
                <a:sym typeface="Wingdings" pitchFamily="2" charset="2"/>
              </a:rPr>
              <a:t> ringdown shifts by the amount we shift the location. </a:t>
            </a:r>
            <a:endParaRPr lang="en-US" sz="2000" dirty="0"/>
          </a:p>
        </p:txBody>
      </p:sp>
    </p:spTree>
    <p:extLst>
      <p:ext uri="{BB962C8B-B14F-4D97-AF65-F5344CB8AC3E}">
        <p14:creationId xmlns:p14="http://schemas.microsoft.com/office/powerpoint/2010/main" val="22672714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3A29A65-A709-493D-1881-C05901F562EE}"/>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7B095FB9-4BE9-1C2C-C999-6B7B5A155858}"/>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20" y="12367"/>
            <a:ext cx="12191980" cy="6857990"/>
          </a:xfrm>
          <a:prstGeom prst="rect">
            <a:avLst/>
          </a:prstGeom>
        </p:spPr>
      </p:pic>
      <p:sp>
        <p:nvSpPr>
          <p:cNvPr id="7" name="Slide Number Placeholder 6">
            <a:extLst>
              <a:ext uri="{FF2B5EF4-FFF2-40B4-BE49-F238E27FC236}">
                <a16:creationId xmlns:a16="http://schemas.microsoft.com/office/drawing/2014/main" id="{3029E638-CE9F-90BD-BB02-2ED01CCC1C4A}"/>
              </a:ext>
            </a:extLst>
          </p:cNvPr>
          <p:cNvSpPr>
            <a:spLocks noGrp="1"/>
          </p:cNvSpPr>
          <p:nvPr>
            <p:ph type="sldNum" sz="quarter" idx="12"/>
          </p:nvPr>
        </p:nvSpPr>
        <p:spPr>
          <a:xfrm>
            <a:off x="11257686" y="6037811"/>
            <a:ext cx="365760" cy="365760"/>
          </a:xfrm>
        </p:spPr>
        <p:txBody>
          <a:bodyPr/>
          <a:lstStyle/>
          <a:p>
            <a:fld id="{CC057153-B650-4DEB-B370-79DDCFDCE934}" type="slidenum">
              <a:rPr lang="en-US" smtClean="0"/>
              <a:t>6</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35C673-D22D-F2FF-D18C-07311CB3577D}"/>
                  </a:ext>
                </a:extLst>
              </p:cNvPr>
              <p:cNvSpPr txBox="1"/>
              <p:nvPr/>
            </p:nvSpPr>
            <p:spPr>
              <a:xfrm>
                <a:off x="851902" y="2109023"/>
                <a:ext cx="4040074" cy="6906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a:latin typeface="Cambria Math" panose="02040503050406030204" pitchFamily="18" charset="0"/>
                            </a:rPr>
                            <m:t>ℱ</m:t>
                          </m:r>
                        </m:e>
                        <m:sub>
                          <m:r>
                            <a:rPr lang="en-US" sz="2000" i="1">
                              <a:latin typeface="Cambria Math" panose="02040503050406030204" pitchFamily="18" charset="0"/>
                            </a:rPr>
                            <m:t>𝑙𝑚𝑛</m:t>
                          </m:r>
                        </m:sub>
                      </m:sSub>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𝜔</m:t>
                          </m:r>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ea typeface="Cambria Math" panose="02040503050406030204" pitchFamily="18" charset="0"/>
                                </a:rPr>
                                <m:t>ℓ</m:t>
                              </m:r>
                              <m:r>
                                <a:rPr lang="en-US" sz="2000" i="1">
                                  <a:latin typeface="Cambria Math" panose="02040503050406030204" pitchFamily="18" charset="0"/>
                                </a:rPr>
                                <m:t>𝑚𝑛</m:t>
                              </m:r>
                            </m:sub>
                          </m:sSub>
                        </m:num>
                        <m:den>
                          <m:r>
                            <a:rPr lang="en-US" sz="2000" i="1">
                              <a:latin typeface="Cambria Math" panose="02040503050406030204" pitchFamily="18" charset="0"/>
                            </a:rPr>
                            <m:t>𝜔</m:t>
                          </m:r>
                          <m:r>
                            <a:rPr lang="en-US" sz="2000" i="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𝜔</m:t>
                              </m:r>
                            </m:e>
                            <m:sub>
                              <m:r>
                                <a:rPr lang="en-US" sz="2000" i="1">
                                  <a:latin typeface="Cambria Math" panose="02040503050406030204" pitchFamily="18" charset="0"/>
                                  <a:ea typeface="Cambria Math" panose="02040503050406030204" pitchFamily="18" charset="0"/>
                                </a:rPr>
                                <m:t>ℓ</m:t>
                              </m:r>
                              <m:r>
                                <a:rPr lang="en-US" sz="2000" i="1">
                                  <a:latin typeface="Cambria Math" panose="02040503050406030204" pitchFamily="18" charset="0"/>
                                </a:rPr>
                                <m:t>𝑚𝑛</m:t>
                              </m:r>
                            </m:sub>
                            <m:sup>
                              <m:r>
                                <a:rPr lang="en-US" sz="2000" i="0">
                                  <a:latin typeface="Cambria Math" panose="02040503050406030204" pitchFamily="18" charset="0"/>
                                </a:rPr>
                                <m:t>∗</m:t>
                              </m:r>
                            </m:sup>
                          </m:sSubSup>
                        </m:den>
                      </m:f>
                    </m:oMath>
                  </m:oMathPara>
                </a14:m>
                <a:endParaRPr lang="en-US" sz="2000" dirty="0"/>
              </a:p>
            </p:txBody>
          </p:sp>
        </mc:Choice>
        <mc:Fallback xmlns="">
          <p:sp>
            <p:nvSpPr>
              <p:cNvPr id="8" name="TextBox 7">
                <a:extLst>
                  <a:ext uri="{FF2B5EF4-FFF2-40B4-BE49-F238E27FC236}">
                    <a16:creationId xmlns:a16="http://schemas.microsoft.com/office/drawing/2014/main" id="{BA35C673-D22D-F2FF-D18C-07311CB3577D}"/>
                  </a:ext>
                </a:extLst>
              </p:cNvPr>
              <p:cNvSpPr txBox="1">
                <a:spLocks noRot="1" noChangeAspect="1" noMove="1" noResize="1" noEditPoints="1" noAdjustHandles="1" noChangeArrowheads="1" noChangeShapeType="1" noTextEdit="1"/>
              </p:cNvSpPr>
              <p:nvPr/>
            </p:nvSpPr>
            <p:spPr>
              <a:xfrm>
                <a:off x="851902" y="2109023"/>
                <a:ext cx="4040074" cy="690638"/>
              </a:xfrm>
              <a:prstGeom prst="rect">
                <a:avLst/>
              </a:prstGeom>
              <a:blipFill>
                <a:blip r:embed="rId4"/>
                <a:stretch>
                  <a:fillRect b="-181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AEE11BB-369A-EC0B-0932-1C0D589EE027}"/>
              </a:ext>
            </a:extLst>
          </p:cNvPr>
          <p:cNvSpPr txBox="1"/>
          <p:nvPr/>
        </p:nvSpPr>
        <p:spPr>
          <a:xfrm>
            <a:off x="340021" y="2890466"/>
            <a:ext cx="6040582" cy="707886"/>
          </a:xfrm>
          <a:prstGeom prst="rect">
            <a:avLst/>
          </a:prstGeom>
          <a:noFill/>
        </p:spPr>
        <p:txBody>
          <a:bodyPr wrap="square">
            <a:spAutoFit/>
          </a:bodyPr>
          <a:lstStyle/>
          <a:p>
            <a:pPr marL="285750" indent="-285750">
              <a:buFont typeface="Arial" panose="020B0604020202020204" pitchFamily="34" charset="0"/>
              <a:buChar char="•"/>
            </a:pPr>
            <a:r>
              <a:rPr lang="en-US" sz="2000" dirty="0"/>
              <a:t>Ringdown filters can be used as an alternative approach to testing GR.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9793C24-76E7-5166-888A-6BD1522B5A6B}"/>
                  </a:ext>
                </a:extLst>
              </p:cNvPr>
              <p:cNvSpPr txBox="1"/>
              <p:nvPr/>
            </p:nvSpPr>
            <p:spPr>
              <a:xfrm>
                <a:off x="340021" y="1052071"/>
                <a:ext cx="5063836" cy="707886"/>
              </a:xfrm>
              <a:prstGeom prst="rect">
                <a:avLst/>
              </a:prstGeom>
              <a:noFill/>
            </p:spPr>
            <p:txBody>
              <a:bodyPr wrap="square">
                <a:spAutoFit/>
              </a:bodyPr>
              <a:lstStyle/>
              <a:p>
                <a:pPr marL="285750" indent="-285750">
                  <a:buFont typeface="Arial" panose="020B0604020202020204" pitchFamily="34" charset="0"/>
                  <a:buChar char="•"/>
                </a:pPr>
                <a:r>
                  <a:rPr lang="en-US" sz="2000" dirty="0"/>
                  <a:t>QNM filter removes a chosen QNM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𝑙𝑚𝑛</m:t>
                        </m:r>
                      </m:sub>
                    </m:sSub>
                    <m:r>
                      <a:rPr lang="en-US" sz="2000" b="0" i="1" smtClean="0">
                        <a:latin typeface="Cambria Math" panose="02040503050406030204" pitchFamily="18" charset="0"/>
                      </a:rPr>
                      <m:t>)</m:t>
                    </m:r>
                  </m:oMath>
                </a14:m>
                <a:r>
                  <a:rPr lang="en-US" sz="2000" dirty="0"/>
                  <a:t> from the ringdown signal. </a:t>
                </a:r>
              </a:p>
            </p:txBody>
          </p:sp>
        </mc:Choice>
        <mc:Fallback xmlns="">
          <p:sp>
            <p:nvSpPr>
              <p:cNvPr id="14" name="TextBox 13">
                <a:extLst>
                  <a:ext uri="{FF2B5EF4-FFF2-40B4-BE49-F238E27FC236}">
                    <a16:creationId xmlns:a16="http://schemas.microsoft.com/office/drawing/2014/main" id="{D9793C24-76E7-5166-888A-6BD1522B5A6B}"/>
                  </a:ext>
                </a:extLst>
              </p:cNvPr>
              <p:cNvSpPr txBox="1">
                <a:spLocks noRot="1" noChangeAspect="1" noMove="1" noResize="1" noEditPoints="1" noAdjustHandles="1" noChangeArrowheads="1" noChangeShapeType="1" noTextEdit="1"/>
              </p:cNvSpPr>
              <p:nvPr/>
            </p:nvSpPr>
            <p:spPr>
              <a:xfrm>
                <a:off x="340021" y="1052071"/>
                <a:ext cx="5063836" cy="707886"/>
              </a:xfrm>
              <a:prstGeom prst="rect">
                <a:avLst/>
              </a:prstGeom>
              <a:blipFill>
                <a:blip r:embed="rId5"/>
                <a:stretch>
                  <a:fillRect l="-1000" t="-5357" b="-1428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0ED1106-4AA5-5370-AB10-371731B2EF75}"/>
              </a:ext>
            </a:extLst>
          </p:cNvPr>
          <p:cNvPicPr>
            <a:picLocks noChangeAspect="1"/>
          </p:cNvPicPr>
          <p:nvPr/>
        </p:nvPicPr>
        <p:blipFill>
          <a:blip r:embed="rId6"/>
          <a:stretch>
            <a:fillRect/>
          </a:stretch>
        </p:blipFill>
        <p:spPr>
          <a:xfrm>
            <a:off x="6152110" y="744105"/>
            <a:ext cx="4286476" cy="2857651"/>
          </a:xfrm>
          <a:prstGeom prst="rect">
            <a:avLst/>
          </a:prstGeom>
        </p:spPr>
      </p:pic>
      <p:pic>
        <p:nvPicPr>
          <p:cNvPr id="6" name="Picture 5">
            <a:extLst>
              <a:ext uri="{FF2B5EF4-FFF2-40B4-BE49-F238E27FC236}">
                <a16:creationId xmlns:a16="http://schemas.microsoft.com/office/drawing/2014/main" id="{1AAC541C-3624-BD1E-864F-E90A7302EF68}"/>
              </a:ext>
            </a:extLst>
          </p:cNvPr>
          <p:cNvPicPr>
            <a:picLocks noChangeAspect="1"/>
          </p:cNvPicPr>
          <p:nvPr/>
        </p:nvPicPr>
        <p:blipFill>
          <a:blip r:embed="rId7"/>
          <a:stretch>
            <a:fillRect/>
          </a:stretch>
        </p:blipFill>
        <p:spPr>
          <a:xfrm>
            <a:off x="6152110" y="3771283"/>
            <a:ext cx="4286477" cy="2857651"/>
          </a:xfrm>
          <a:prstGeom prst="rect">
            <a:avLst/>
          </a:prstGeom>
        </p:spPr>
      </p:pic>
      <p:cxnSp>
        <p:nvCxnSpPr>
          <p:cNvPr id="10" name="Curved Connector 9">
            <a:extLst>
              <a:ext uri="{FF2B5EF4-FFF2-40B4-BE49-F238E27FC236}">
                <a16:creationId xmlns:a16="http://schemas.microsoft.com/office/drawing/2014/main" id="{8A3A8D8E-4D4D-A9E7-0FCB-1C33BB6F654C}"/>
              </a:ext>
            </a:extLst>
          </p:cNvPr>
          <p:cNvCxnSpPr/>
          <p:nvPr/>
        </p:nvCxnSpPr>
        <p:spPr>
          <a:xfrm flipV="1">
            <a:off x="10082784" y="3689157"/>
            <a:ext cx="719328" cy="334203"/>
          </a:xfrm>
          <a:prstGeom prst="curvedConnector3">
            <a:avLst>
              <a:gd name="adj1" fmla="val 31356"/>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88EA8C-96DB-637D-3FB3-D54D5A341690}"/>
              </a:ext>
            </a:extLst>
          </p:cNvPr>
          <p:cNvSpPr txBox="1"/>
          <p:nvPr/>
        </p:nvSpPr>
        <p:spPr>
          <a:xfrm>
            <a:off x="10794390" y="3514355"/>
            <a:ext cx="1292352" cy="369332"/>
          </a:xfrm>
          <a:prstGeom prst="rect">
            <a:avLst/>
          </a:prstGeom>
          <a:noFill/>
        </p:spPr>
        <p:txBody>
          <a:bodyPr wrap="square" rtlCol="0">
            <a:spAutoFit/>
          </a:bodyPr>
          <a:lstStyle/>
          <a:p>
            <a:r>
              <a:rPr lang="en-US" dirty="0"/>
              <a:t>WRONG!</a:t>
            </a:r>
          </a:p>
        </p:txBody>
      </p:sp>
      <p:pic>
        <p:nvPicPr>
          <p:cNvPr id="16" name="Picture 15">
            <a:extLst>
              <a:ext uri="{FF2B5EF4-FFF2-40B4-BE49-F238E27FC236}">
                <a16:creationId xmlns:a16="http://schemas.microsoft.com/office/drawing/2014/main" id="{F552CE94-B128-721B-AC84-3BCC04E1AF1E}"/>
              </a:ext>
            </a:extLst>
          </p:cNvPr>
          <p:cNvPicPr>
            <a:picLocks noChangeAspect="1"/>
          </p:cNvPicPr>
          <p:nvPr/>
        </p:nvPicPr>
        <p:blipFill>
          <a:blip r:embed="rId8"/>
          <a:stretch>
            <a:fillRect/>
          </a:stretch>
        </p:blipFill>
        <p:spPr>
          <a:xfrm>
            <a:off x="728700" y="3805529"/>
            <a:ext cx="4286477" cy="2857651"/>
          </a:xfrm>
          <a:prstGeom prst="rect">
            <a:avLst/>
          </a:prstGeom>
        </p:spPr>
      </p:pic>
    </p:spTree>
    <p:extLst>
      <p:ext uri="{BB962C8B-B14F-4D97-AF65-F5344CB8AC3E}">
        <p14:creationId xmlns:p14="http://schemas.microsoft.com/office/powerpoint/2010/main" val="396384662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20AB84A-B709-7A23-9336-8533C97136C1}"/>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A251766E-FC2F-8120-8119-A473C98DB301}"/>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0"/>
            <a:ext cx="12191980" cy="6857990"/>
          </a:xfrm>
          <a:prstGeom prst="rect">
            <a:avLst/>
          </a:prstGeom>
        </p:spPr>
      </p:pic>
      <p:sp>
        <p:nvSpPr>
          <p:cNvPr id="2" name="Slide Number Placeholder 1">
            <a:extLst>
              <a:ext uri="{FF2B5EF4-FFF2-40B4-BE49-F238E27FC236}">
                <a16:creationId xmlns:a16="http://schemas.microsoft.com/office/drawing/2014/main" id="{964FF275-75BD-E64D-E3F2-6E167FDA27FE}"/>
              </a:ext>
            </a:extLst>
          </p:cNvPr>
          <p:cNvSpPr>
            <a:spLocks noGrp="1"/>
          </p:cNvSpPr>
          <p:nvPr>
            <p:ph type="sldNum" sz="quarter" idx="12"/>
          </p:nvPr>
        </p:nvSpPr>
        <p:spPr>
          <a:xfrm>
            <a:off x="11474422" y="6186466"/>
            <a:ext cx="365760" cy="365760"/>
          </a:xfrm>
        </p:spPr>
        <p:txBody>
          <a:bodyPr/>
          <a:lstStyle/>
          <a:p>
            <a:fld id="{CC057153-B650-4DEB-B370-79DDCFDCE934}" type="slidenum">
              <a:rPr lang="en-US" smtClean="0"/>
              <a:t>7</a:t>
            </a:fld>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177FC05-BA7A-C82E-F66C-2031A0E14F30}"/>
                  </a:ext>
                </a:extLst>
              </p:cNvPr>
              <p:cNvSpPr txBox="1"/>
              <p:nvPr/>
            </p:nvSpPr>
            <p:spPr>
              <a:xfrm>
                <a:off x="5048954" y="365603"/>
                <a:ext cx="7081707" cy="707886"/>
              </a:xfrm>
              <a:prstGeom prst="rect">
                <a:avLst/>
              </a:prstGeom>
              <a:noFill/>
            </p:spPr>
            <p:txBody>
              <a:bodyPr wrap="square" rtlCol="0">
                <a:spAutoFit/>
              </a:bodyPr>
              <a:lstStyle/>
              <a:p>
                <a:r>
                  <a:rPr lang="en-US" sz="2000" dirty="0"/>
                  <a:t>If we drive the source at Re(</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i="1" smtClean="0">
                            <a:latin typeface="Cambria Math" panose="02040503050406030204" pitchFamily="18" charset="0"/>
                            <a:ea typeface="Cambria Math" panose="02040503050406030204" pitchFamily="18" charset="0"/>
                          </a:rPr>
                          <m:t>ℓ</m:t>
                        </m:r>
                        <m:r>
                          <a:rPr lang="en-US" sz="2000" i="1">
                            <a:latin typeface="Cambria Math" panose="02040503050406030204" pitchFamily="18" charset="0"/>
                          </a:rPr>
                          <m:t>𝑚𝑛</m:t>
                        </m:r>
                      </m:sub>
                    </m:sSub>
                    <m:r>
                      <a:rPr lang="en-US" sz="2000" b="0" i="1" smtClean="0">
                        <a:latin typeface="Cambria Math" panose="02040503050406030204" pitchFamily="18" charset="0"/>
                      </a:rPr>
                      <m:t>)</m:t>
                    </m:r>
                  </m:oMath>
                </a14:m>
                <a:r>
                  <a:rPr lang="en-US" sz="2000" dirty="0"/>
                  <a:t>, can we see its imprint emphasized in the ringdown?”</a:t>
                </a:r>
              </a:p>
            </p:txBody>
          </p:sp>
        </mc:Choice>
        <mc:Fallback xmlns="">
          <p:sp>
            <p:nvSpPr>
              <p:cNvPr id="16" name="TextBox 15">
                <a:extLst>
                  <a:ext uri="{FF2B5EF4-FFF2-40B4-BE49-F238E27FC236}">
                    <a16:creationId xmlns:a16="http://schemas.microsoft.com/office/drawing/2014/main" id="{C177FC05-BA7A-C82E-F66C-2031A0E14F30}"/>
                  </a:ext>
                </a:extLst>
              </p:cNvPr>
              <p:cNvSpPr txBox="1">
                <a:spLocks noRot="1" noChangeAspect="1" noMove="1" noResize="1" noEditPoints="1" noAdjustHandles="1" noChangeArrowheads="1" noChangeShapeType="1" noTextEdit="1"/>
              </p:cNvSpPr>
              <p:nvPr/>
            </p:nvSpPr>
            <p:spPr>
              <a:xfrm>
                <a:off x="5048954" y="365603"/>
                <a:ext cx="7081707" cy="707886"/>
              </a:xfrm>
              <a:prstGeom prst="rect">
                <a:avLst/>
              </a:prstGeom>
              <a:blipFill>
                <a:blip r:embed="rId4"/>
                <a:stretch>
                  <a:fillRect l="-894" t="-5263"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510F592C-D874-1D00-A6D0-31FA5B8F75B3}"/>
                  </a:ext>
                </a:extLst>
              </p:cNvPr>
              <p:cNvGraphicFramePr>
                <a:graphicFrameLocks noGrp="1"/>
              </p:cNvGraphicFramePr>
              <p:nvPr>
                <p:extLst>
                  <p:ext uri="{D42A27DB-BD31-4B8C-83A1-F6EECF244321}">
                    <p14:modId xmlns:p14="http://schemas.microsoft.com/office/powerpoint/2010/main" val="3283044651"/>
                  </p:ext>
                </p:extLst>
              </p:nvPr>
            </p:nvGraphicFramePr>
            <p:xfrm>
              <a:off x="5219916" y="2613755"/>
              <a:ext cx="6413206" cy="2202986"/>
            </p:xfrm>
            <a:graphic>
              <a:graphicData uri="http://schemas.openxmlformats.org/drawingml/2006/table">
                <a:tbl>
                  <a:tblPr firstRow="1" bandRow="1">
                    <a:tableStyleId>{21E4AEA4-8DFA-4A89-87EB-49C32662AFE0}</a:tableStyleId>
                  </a:tblPr>
                  <a:tblGrid>
                    <a:gridCol w="1480669">
                      <a:extLst>
                        <a:ext uri="{9D8B030D-6E8A-4147-A177-3AD203B41FA5}">
                          <a16:colId xmlns:a16="http://schemas.microsoft.com/office/drawing/2014/main" val="2980498255"/>
                        </a:ext>
                      </a:extLst>
                    </a:gridCol>
                    <a:gridCol w="1615079">
                      <a:extLst>
                        <a:ext uri="{9D8B030D-6E8A-4147-A177-3AD203B41FA5}">
                          <a16:colId xmlns:a16="http://schemas.microsoft.com/office/drawing/2014/main" val="1964332598"/>
                        </a:ext>
                      </a:extLst>
                    </a:gridCol>
                    <a:gridCol w="1756943">
                      <a:extLst>
                        <a:ext uri="{9D8B030D-6E8A-4147-A177-3AD203B41FA5}">
                          <a16:colId xmlns:a16="http://schemas.microsoft.com/office/drawing/2014/main" val="3232932938"/>
                        </a:ext>
                      </a:extLst>
                    </a:gridCol>
                    <a:gridCol w="1560515">
                      <a:extLst>
                        <a:ext uri="{9D8B030D-6E8A-4147-A177-3AD203B41FA5}">
                          <a16:colId xmlns:a16="http://schemas.microsoft.com/office/drawing/2014/main" val="802242173"/>
                        </a:ext>
                      </a:extLst>
                    </a:gridCol>
                  </a:tblGrid>
                  <a:tr h="421664">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S</m:t>
                                    </m:r>
                                  </m:e>
                                  <m:sub>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m:t>
                                        </m:r>
                                      </m:e>
                                      <m:sup>
                                        <m:r>
                                          <a:rPr lang="en-US" sz="1600" b="0" i="0" smtClean="0">
                                            <a:latin typeface="Cambria Math" panose="02040503050406030204" pitchFamily="18" charset="0"/>
                                          </a:rPr>
                                          <m:t>′</m:t>
                                        </m:r>
                                      </m:sup>
                                    </m:sSup>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m</m:t>
                                        </m:r>
                                      </m:e>
                                      <m:sup>
                                        <m:r>
                                          <a:rPr lang="en-US" sz="1600" b="0" i="0" smtClean="0">
                                            <a:latin typeface="Cambria Math" panose="02040503050406030204" pitchFamily="18" charset="0"/>
                                          </a:rPr>
                                          <m:t>′</m:t>
                                        </m:r>
                                      </m:sup>
                                    </m:sSup>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n</m:t>
                                        </m:r>
                                      </m:e>
                                      <m:sup>
                                        <m:r>
                                          <a:rPr lang="en-US" sz="1600" b="0" i="0" smtClean="0">
                                            <a:latin typeface="Cambria Math" panose="02040503050406030204" pitchFamily="18" charset="0"/>
                                          </a:rPr>
                                          <m:t>′</m:t>
                                        </m:r>
                                      </m:sup>
                                    </m:sSup>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ω</m:t>
                                    </m:r>
                                  </m:e>
                                  <m:sub>
                                    <m:r>
                                      <m:rPr>
                                        <m:sty m:val="p"/>
                                      </m:rPr>
                                      <a:rPr lang="en-US" sz="1600" b="0" i="0" smtClean="0">
                                        <a:latin typeface="Cambria Math" panose="02040503050406030204" pitchFamily="18" charset="0"/>
                                      </a:rPr>
                                      <m:t>lmn</m:t>
                                    </m:r>
                                  </m:sub>
                                </m:sSub>
                                <m:r>
                                  <a:rPr lang="en-US" sz="1600" b="0" i="0" smtClean="0">
                                    <a:latin typeface="Cambria Math" panose="02040503050406030204" pitchFamily="18" charset="0"/>
                                  </a:rPr>
                                  <m:t>)</m:t>
                                </m:r>
                              </m:oMath>
                            </m:oMathPara>
                          </a14:m>
                          <a:endParaRPr lang="en-US" sz="1600" b="0" i="0" dirty="0">
                            <a:latin typeface="+mn-lt"/>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ea typeface="Cambria Math" panose="02040503050406030204" pitchFamily="18" charset="0"/>
                                      </a:rPr>
                                      <m:t>220</m:t>
                                    </m:r>
                                  </m:sub>
                                </m:sSub>
                              </m:oMath>
                            </m:oMathPara>
                          </a14:m>
                          <a:endParaRPr lang="en-US" sz="1600" dirty="0">
                            <a:latin typeface="+mn-lt"/>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ea typeface="Cambria Math" panose="02040503050406030204" pitchFamily="18" charset="0"/>
                                      </a:rPr>
                                      <m:t>221</m:t>
                                    </m:r>
                                  </m:sub>
                                </m:sSub>
                              </m:oMath>
                            </m:oMathPara>
                          </a14:m>
                          <a:endParaRPr lang="en-US" sz="1600" dirty="0">
                            <a:latin typeface="+mn-lt"/>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ea typeface="Cambria Math" panose="02040503050406030204" pitchFamily="18" charset="0"/>
                                      </a:rPr>
                                      <m:t>222</m:t>
                                    </m:r>
                                  </m:sub>
                                </m:sSub>
                              </m:oMath>
                            </m:oMathPara>
                          </a14:m>
                          <a:endParaRPr lang="en-US" sz="1600" dirty="0">
                            <a:latin typeface="+mn-lt"/>
                          </a:endParaRPr>
                        </a:p>
                      </a:txBody>
                      <a:tcPr/>
                    </a:tc>
                    <a:extLst>
                      <a:ext uri="{0D108BD9-81ED-4DB2-BD59-A6C34878D82A}">
                        <a16:rowId xmlns:a16="http://schemas.microsoft.com/office/drawing/2014/main" val="2521320149"/>
                      </a:ext>
                    </a:extLst>
                  </a:tr>
                  <a:tr h="603074">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S</m:t>
                                    </m:r>
                                  </m:e>
                                  <m:sub>
                                    <m:r>
                                      <a:rPr lang="en-US" sz="1600" b="0" i="0" smtClean="0">
                                        <a:latin typeface="Cambria Math" panose="02040503050406030204" pitchFamily="18" charset="0"/>
                                      </a:rPr>
                                      <m:t>220</m:t>
                                    </m:r>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ω</m:t>
                                    </m:r>
                                  </m:e>
                                  <m:sub>
                                    <m:r>
                                      <m:rPr>
                                        <m:sty m:val="p"/>
                                      </m:rPr>
                                      <a:rPr lang="en-US" sz="1600" b="0" i="0" smtClean="0">
                                        <a:latin typeface="Cambria Math" panose="02040503050406030204" pitchFamily="18" charset="0"/>
                                      </a:rPr>
                                      <m:t>lmn</m:t>
                                    </m:r>
                                  </m:sub>
                                </m:sSub>
                                <m:r>
                                  <a:rPr lang="en-US" sz="1600" b="0" i="0" smtClean="0">
                                    <a:latin typeface="Cambria Math" panose="02040503050406030204" pitchFamily="18" charset="0"/>
                                  </a:rPr>
                                  <m:t>)</m:t>
                                </m:r>
                              </m:oMath>
                            </m:oMathPara>
                          </a14:m>
                          <a:endParaRPr lang="en-US" sz="1600" i="0" dirty="0">
                            <a:solidFill>
                              <a:schemeClr val="bg1"/>
                            </a:solidFill>
                            <a:latin typeface="+mn-lt"/>
                          </a:endParaRPr>
                        </a:p>
                      </a:txBody>
                      <a:tcPr/>
                    </a:tc>
                    <a:tc>
                      <a:txBody>
                        <a:bodyPr/>
                        <a:lstStyle/>
                        <a:p>
                          <a:pPr algn="ctr"/>
                          <a:r>
                            <a:rPr lang="en-US" sz="1400" b="0" kern="1200" dirty="0">
                              <a:solidFill>
                                <a:schemeClr val="dk1"/>
                              </a:solidFill>
                              <a:effectLst/>
                              <a:latin typeface="+mn-lt"/>
                              <a:ea typeface="+mn-ea"/>
                              <a:cs typeface="+mn-cs"/>
                            </a:rPr>
                            <a:t>2.05356 - 0.0im</a:t>
                          </a:r>
                          <a:endParaRPr lang="en-US" sz="1400" b="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0.8497+ 0.0264im</a:t>
                          </a:r>
                        </a:p>
                        <a:p>
                          <a:pPr algn="ct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0.6484 + 0.0150im</a:t>
                          </a:r>
                        </a:p>
                        <a:p>
                          <a:pPr algn="ctr"/>
                          <a:endParaRPr lang="en-US" sz="1600" dirty="0">
                            <a:latin typeface="+mn-lt"/>
                          </a:endParaRPr>
                        </a:p>
                      </a:txBody>
                      <a:tcPr/>
                    </a:tc>
                    <a:extLst>
                      <a:ext uri="{0D108BD9-81ED-4DB2-BD59-A6C34878D82A}">
                        <a16:rowId xmlns:a16="http://schemas.microsoft.com/office/drawing/2014/main" val="1316481907"/>
                      </a:ext>
                    </a:extLst>
                  </a:tr>
                  <a:tr h="589124">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S</m:t>
                                    </m:r>
                                  </m:e>
                                  <m:sub>
                                    <m:r>
                                      <a:rPr lang="en-US" sz="1600" b="0" i="0" smtClean="0">
                                        <a:latin typeface="Cambria Math" panose="02040503050406030204" pitchFamily="18" charset="0"/>
                                      </a:rPr>
                                      <m:t>22</m:t>
                                    </m:r>
                                    <m:r>
                                      <a:rPr lang="en-US" sz="1600" b="0" i="1" smtClean="0">
                                        <a:latin typeface="Cambria Math" panose="02040503050406030204" pitchFamily="18" charset="0"/>
                                      </a:rPr>
                                      <m:t>1</m:t>
                                    </m:r>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ω</m:t>
                                    </m:r>
                                  </m:e>
                                  <m:sub>
                                    <m:r>
                                      <m:rPr>
                                        <m:sty m:val="p"/>
                                      </m:rPr>
                                      <a:rPr lang="en-US" sz="1600" b="0" i="0" smtClean="0">
                                        <a:latin typeface="Cambria Math" panose="02040503050406030204" pitchFamily="18" charset="0"/>
                                      </a:rPr>
                                      <m:t>lmn</m:t>
                                    </m:r>
                                  </m:sub>
                                </m:sSub>
                                <m:r>
                                  <a:rPr lang="en-US" sz="1600" b="0" i="0" smtClean="0">
                                    <a:latin typeface="Cambria Math" panose="02040503050406030204" pitchFamily="18" charset="0"/>
                                  </a:rPr>
                                  <m:t>)</m:t>
                                </m:r>
                              </m:oMath>
                            </m:oMathPara>
                          </a14:m>
                          <a:endParaRPr lang="en-US" sz="1600" dirty="0">
                            <a:latin typeface="+mn-lt"/>
                          </a:endParaRPr>
                        </a:p>
                      </a:txBody>
                      <a:tcPr/>
                    </a:tc>
                    <a:tc>
                      <a:txBody>
                        <a:bodyPr/>
                        <a:lstStyle/>
                        <a:p>
                          <a:pPr marL="0" marR="0" algn="ctr">
                            <a:lnSpc>
                              <a:spcPct val="115000"/>
                            </a:lnSpc>
                            <a:spcAft>
                              <a:spcPts val="800"/>
                            </a:spcAft>
                            <a:buNone/>
                          </a:pPr>
                          <a:r>
                            <a:rPr lang="en-US" sz="1400" b="0" kern="100" dirty="0">
                              <a:effectLst/>
                              <a:latin typeface="+mn-lt"/>
                              <a:ea typeface="Times New Roman" panose="02020603050405020304" pitchFamily="18" charset="0"/>
                              <a:cs typeface="Times New Roman" panose="02020603050405020304" pitchFamily="18" charset="0"/>
                            </a:rPr>
                            <a:t>1.9527- 0.2297im</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0.8419 - 0.0im</a:t>
                          </a:r>
                        </a:p>
                        <a:p>
                          <a:pPr algn="ctr"/>
                          <a:endParaRPr lang="en-US" sz="1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0.6458 + 0.0096im</a:t>
                          </a:r>
                        </a:p>
                        <a:p>
                          <a:pPr algn="ctr"/>
                          <a:endParaRPr lang="en-US" sz="1200" dirty="0">
                            <a:latin typeface="+mn-lt"/>
                          </a:endParaRPr>
                        </a:p>
                      </a:txBody>
                      <a:tcPr/>
                    </a:tc>
                    <a:extLst>
                      <a:ext uri="{0D108BD9-81ED-4DB2-BD59-A6C34878D82A}">
                        <a16:rowId xmlns:a16="http://schemas.microsoft.com/office/drawing/2014/main" val="544128860"/>
                      </a:ext>
                    </a:extLst>
                  </a:tr>
                  <a:tr h="589124">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S</m:t>
                                    </m:r>
                                  </m:e>
                                  <m:sub>
                                    <m:r>
                                      <a:rPr lang="en-US" sz="1600" b="0" i="0" smtClean="0">
                                        <a:latin typeface="Cambria Math" panose="02040503050406030204" pitchFamily="18" charset="0"/>
                                      </a:rPr>
                                      <m:t>22</m:t>
                                    </m:r>
                                    <m:r>
                                      <a:rPr lang="en-US" sz="1600" b="0" i="1" smtClean="0">
                                        <a:latin typeface="Cambria Math" panose="02040503050406030204" pitchFamily="18" charset="0"/>
                                      </a:rPr>
                                      <m:t>2</m:t>
                                    </m:r>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ω</m:t>
                                    </m:r>
                                  </m:e>
                                  <m:sub>
                                    <m:r>
                                      <m:rPr>
                                        <m:sty m:val="p"/>
                                      </m:rPr>
                                      <a:rPr lang="en-US" sz="1600" b="0" i="0" smtClean="0">
                                        <a:latin typeface="Cambria Math" panose="02040503050406030204" pitchFamily="18" charset="0"/>
                                      </a:rPr>
                                      <m:t>lmn</m:t>
                                    </m:r>
                                  </m:sub>
                                </m:sSub>
                                <m:r>
                                  <a:rPr lang="en-US" sz="1600" b="0" i="0" smtClean="0">
                                    <a:latin typeface="Cambria Math" panose="02040503050406030204" pitchFamily="18" charset="0"/>
                                  </a:rPr>
                                  <m:t>)</m:t>
                                </m:r>
                              </m:oMath>
                            </m:oMathPara>
                          </a14:m>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1.7292 - 0.5580im</a:t>
                          </a:r>
                        </a:p>
                        <a:p>
                          <a:pPr algn="ctr"/>
                          <a:endParaRPr lang="en-US"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0.8306 - 0.0464im</a:t>
                          </a:r>
                        </a:p>
                        <a:p>
                          <a:pPr algn="ctr"/>
                          <a:endParaRPr lang="en-US"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0.6438 - 0.0im</a:t>
                          </a:r>
                        </a:p>
                        <a:p>
                          <a:pPr algn="ctr"/>
                          <a:endParaRPr lang="en-US" sz="1400" dirty="0">
                            <a:latin typeface="+mn-lt"/>
                          </a:endParaRPr>
                        </a:p>
                      </a:txBody>
                      <a:tcPr/>
                    </a:tc>
                    <a:extLst>
                      <a:ext uri="{0D108BD9-81ED-4DB2-BD59-A6C34878D82A}">
                        <a16:rowId xmlns:a16="http://schemas.microsoft.com/office/drawing/2014/main" val="1676944553"/>
                      </a:ext>
                    </a:extLst>
                  </a:tr>
                </a:tbl>
              </a:graphicData>
            </a:graphic>
          </p:graphicFrame>
        </mc:Choice>
        <mc:Fallback xmlns="">
          <p:graphicFrame>
            <p:nvGraphicFramePr>
              <p:cNvPr id="23" name="Table 22">
                <a:extLst>
                  <a:ext uri="{FF2B5EF4-FFF2-40B4-BE49-F238E27FC236}">
                    <a16:creationId xmlns:a16="http://schemas.microsoft.com/office/drawing/2014/main" id="{510F592C-D874-1D00-A6D0-31FA5B8F75B3}"/>
                  </a:ext>
                </a:extLst>
              </p:cNvPr>
              <p:cNvGraphicFramePr>
                <a:graphicFrameLocks noGrp="1"/>
              </p:cNvGraphicFramePr>
              <p:nvPr>
                <p:extLst>
                  <p:ext uri="{D42A27DB-BD31-4B8C-83A1-F6EECF244321}">
                    <p14:modId xmlns:p14="http://schemas.microsoft.com/office/powerpoint/2010/main" val="3283044651"/>
                  </p:ext>
                </p:extLst>
              </p:nvPr>
            </p:nvGraphicFramePr>
            <p:xfrm>
              <a:off x="5219916" y="2613755"/>
              <a:ext cx="6413206" cy="2202986"/>
            </p:xfrm>
            <a:graphic>
              <a:graphicData uri="http://schemas.openxmlformats.org/drawingml/2006/table">
                <a:tbl>
                  <a:tblPr firstRow="1" bandRow="1">
                    <a:tableStyleId>{21E4AEA4-8DFA-4A89-87EB-49C32662AFE0}</a:tableStyleId>
                  </a:tblPr>
                  <a:tblGrid>
                    <a:gridCol w="1480669">
                      <a:extLst>
                        <a:ext uri="{9D8B030D-6E8A-4147-A177-3AD203B41FA5}">
                          <a16:colId xmlns:a16="http://schemas.microsoft.com/office/drawing/2014/main" val="2980498255"/>
                        </a:ext>
                      </a:extLst>
                    </a:gridCol>
                    <a:gridCol w="1615079">
                      <a:extLst>
                        <a:ext uri="{9D8B030D-6E8A-4147-A177-3AD203B41FA5}">
                          <a16:colId xmlns:a16="http://schemas.microsoft.com/office/drawing/2014/main" val="1964332598"/>
                        </a:ext>
                      </a:extLst>
                    </a:gridCol>
                    <a:gridCol w="1756943">
                      <a:extLst>
                        <a:ext uri="{9D8B030D-6E8A-4147-A177-3AD203B41FA5}">
                          <a16:colId xmlns:a16="http://schemas.microsoft.com/office/drawing/2014/main" val="3232932938"/>
                        </a:ext>
                      </a:extLst>
                    </a:gridCol>
                    <a:gridCol w="1560515">
                      <a:extLst>
                        <a:ext uri="{9D8B030D-6E8A-4147-A177-3AD203B41FA5}">
                          <a16:colId xmlns:a16="http://schemas.microsoft.com/office/drawing/2014/main" val="802242173"/>
                        </a:ext>
                      </a:extLst>
                    </a:gridCol>
                  </a:tblGrid>
                  <a:tr h="421664">
                    <a:tc>
                      <a:txBody>
                        <a:bodyPr/>
                        <a:lstStyle/>
                        <a:p>
                          <a:endParaRPr lang="en-US"/>
                        </a:p>
                      </a:txBody>
                      <a:tcPr>
                        <a:blipFill>
                          <a:blip r:embed="rId5"/>
                          <a:stretch>
                            <a:fillRect l="-855" t="-3030" r="-334188" b="-433333"/>
                          </a:stretch>
                        </a:blipFill>
                      </a:tcPr>
                    </a:tc>
                    <a:tc>
                      <a:txBody>
                        <a:bodyPr/>
                        <a:lstStyle/>
                        <a:p>
                          <a:endParaRPr lang="en-US"/>
                        </a:p>
                      </a:txBody>
                      <a:tcPr>
                        <a:blipFill>
                          <a:blip r:embed="rId5"/>
                          <a:stretch>
                            <a:fillRect l="-92913" t="-3030" r="-207874" b="-433333"/>
                          </a:stretch>
                        </a:blipFill>
                      </a:tcPr>
                    </a:tc>
                    <a:tc>
                      <a:txBody>
                        <a:bodyPr/>
                        <a:lstStyle/>
                        <a:p>
                          <a:endParaRPr lang="en-US"/>
                        </a:p>
                      </a:txBody>
                      <a:tcPr>
                        <a:blipFill>
                          <a:blip r:embed="rId5"/>
                          <a:stretch>
                            <a:fillRect l="-177536" t="-3030" r="-91304" b="-433333"/>
                          </a:stretch>
                        </a:blipFill>
                      </a:tcPr>
                    </a:tc>
                    <a:tc>
                      <a:txBody>
                        <a:bodyPr/>
                        <a:lstStyle/>
                        <a:p>
                          <a:endParaRPr lang="en-US"/>
                        </a:p>
                      </a:txBody>
                      <a:tcPr>
                        <a:blipFill>
                          <a:blip r:embed="rId5"/>
                          <a:stretch>
                            <a:fillRect l="-311382" t="-3030" r="-2439" b="-433333"/>
                          </a:stretch>
                        </a:blipFill>
                      </a:tcPr>
                    </a:tc>
                    <a:extLst>
                      <a:ext uri="{0D108BD9-81ED-4DB2-BD59-A6C34878D82A}">
                        <a16:rowId xmlns:a16="http://schemas.microsoft.com/office/drawing/2014/main" val="2521320149"/>
                      </a:ext>
                    </a:extLst>
                  </a:tr>
                  <a:tr h="603074">
                    <a:tc>
                      <a:txBody>
                        <a:bodyPr/>
                        <a:lstStyle/>
                        <a:p>
                          <a:endParaRPr lang="en-US"/>
                        </a:p>
                      </a:txBody>
                      <a:tcPr>
                        <a:blipFill>
                          <a:blip r:embed="rId5"/>
                          <a:stretch>
                            <a:fillRect l="-855" t="-70833" r="-334188" b="-197917"/>
                          </a:stretch>
                        </a:blipFill>
                      </a:tcPr>
                    </a:tc>
                    <a:tc>
                      <a:txBody>
                        <a:bodyPr/>
                        <a:lstStyle/>
                        <a:p>
                          <a:pPr algn="ctr"/>
                          <a:r>
                            <a:rPr lang="en-US" sz="1400" b="0" kern="1200" dirty="0">
                              <a:solidFill>
                                <a:schemeClr val="dk1"/>
                              </a:solidFill>
                              <a:effectLst/>
                              <a:latin typeface="+mn-lt"/>
                              <a:ea typeface="+mn-ea"/>
                              <a:cs typeface="+mn-cs"/>
                            </a:rPr>
                            <a:t>2.05356 - 0.0im</a:t>
                          </a:r>
                          <a:endParaRPr lang="en-US" sz="1400" b="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0.8497+ 0.0264im</a:t>
                          </a:r>
                        </a:p>
                        <a:p>
                          <a:pPr algn="ct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0.6484 + 0.0150im</a:t>
                          </a:r>
                        </a:p>
                        <a:p>
                          <a:pPr algn="ctr"/>
                          <a:endParaRPr lang="en-US" sz="1600" dirty="0">
                            <a:latin typeface="+mn-lt"/>
                          </a:endParaRPr>
                        </a:p>
                      </a:txBody>
                      <a:tcPr/>
                    </a:tc>
                    <a:extLst>
                      <a:ext uri="{0D108BD9-81ED-4DB2-BD59-A6C34878D82A}">
                        <a16:rowId xmlns:a16="http://schemas.microsoft.com/office/drawing/2014/main" val="1316481907"/>
                      </a:ext>
                    </a:extLst>
                  </a:tr>
                  <a:tr h="589124">
                    <a:tc>
                      <a:txBody>
                        <a:bodyPr/>
                        <a:lstStyle/>
                        <a:p>
                          <a:endParaRPr lang="en-US"/>
                        </a:p>
                      </a:txBody>
                      <a:tcPr>
                        <a:blipFill>
                          <a:blip r:embed="rId5"/>
                          <a:stretch>
                            <a:fillRect l="-855" t="-174468" r="-334188" b="-102128"/>
                          </a:stretch>
                        </a:blipFill>
                      </a:tcPr>
                    </a:tc>
                    <a:tc>
                      <a:txBody>
                        <a:bodyPr/>
                        <a:lstStyle/>
                        <a:p>
                          <a:pPr marL="0" marR="0" algn="ctr">
                            <a:lnSpc>
                              <a:spcPct val="115000"/>
                            </a:lnSpc>
                            <a:spcAft>
                              <a:spcPts val="800"/>
                            </a:spcAft>
                            <a:buNone/>
                          </a:pPr>
                          <a:r>
                            <a:rPr lang="en-US" sz="1400" b="0" kern="100" dirty="0">
                              <a:effectLst/>
                              <a:latin typeface="+mn-lt"/>
                              <a:ea typeface="Times New Roman" panose="02020603050405020304" pitchFamily="18" charset="0"/>
                              <a:cs typeface="Times New Roman" panose="02020603050405020304" pitchFamily="18" charset="0"/>
                            </a:rPr>
                            <a:t>1.9527- 0.2297im</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0.8419 - 0.0im</a:t>
                          </a:r>
                        </a:p>
                        <a:p>
                          <a:pPr algn="ctr"/>
                          <a:endParaRPr lang="en-US" sz="1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0.6458 + 0.0096im</a:t>
                          </a:r>
                        </a:p>
                        <a:p>
                          <a:pPr algn="ctr"/>
                          <a:endParaRPr lang="en-US" sz="1200" dirty="0">
                            <a:latin typeface="+mn-lt"/>
                          </a:endParaRPr>
                        </a:p>
                      </a:txBody>
                      <a:tcPr/>
                    </a:tc>
                    <a:extLst>
                      <a:ext uri="{0D108BD9-81ED-4DB2-BD59-A6C34878D82A}">
                        <a16:rowId xmlns:a16="http://schemas.microsoft.com/office/drawing/2014/main" val="544128860"/>
                      </a:ext>
                    </a:extLst>
                  </a:tr>
                  <a:tr h="589124">
                    <a:tc>
                      <a:txBody>
                        <a:bodyPr/>
                        <a:lstStyle/>
                        <a:p>
                          <a:endParaRPr lang="en-US"/>
                        </a:p>
                      </a:txBody>
                      <a:tcPr>
                        <a:blipFill>
                          <a:blip r:embed="rId5"/>
                          <a:stretch>
                            <a:fillRect l="-855" t="-274468" r="-334188" b="-212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1.7292 - 0.5580im</a:t>
                          </a:r>
                        </a:p>
                        <a:p>
                          <a:pPr algn="ctr"/>
                          <a:endParaRPr lang="en-US"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0.8306 - 0.0464im</a:t>
                          </a:r>
                        </a:p>
                        <a:p>
                          <a:pPr algn="ctr"/>
                          <a:endParaRPr lang="en-US"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0.6438 - 0.0im</a:t>
                          </a:r>
                        </a:p>
                        <a:p>
                          <a:pPr algn="ctr"/>
                          <a:endParaRPr lang="en-US" sz="1400" dirty="0">
                            <a:latin typeface="+mn-lt"/>
                          </a:endParaRPr>
                        </a:p>
                      </a:txBody>
                      <a:tcPr/>
                    </a:tc>
                    <a:extLst>
                      <a:ext uri="{0D108BD9-81ED-4DB2-BD59-A6C34878D82A}">
                        <a16:rowId xmlns:a16="http://schemas.microsoft.com/office/drawing/2014/main" val="1676944553"/>
                      </a:ext>
                    </a:extLst>
                  </a:tr>
                </a:tbl>
              </a:graphicData>
            </a:graphic>
          </p:graphicFrame>
        </mc:Fallback>
      </mc:AlternateContent>
      <p:sp>
        <p:nvSpPr>
          <p:cNvPr id="43" name="TextBox 42">
            <a:extLst>
              <a:ext uri="{FF2B5EF4-FFF2-40B4-BE49-F238E27FC236}">
                <a16:creationId xmlns:a16="http://schemas.microsoft.com/office/drawing/2014/main" id="{92919C44-CD2D-1ACD-72F2-13863148ECEA}"/>
              </a:ext>
            </a:extLst>
          </p:cNvPr>
          <p:cNvSpPr txBox="1"/>
          <p:nvPr/>
        </p:nvSpPr>
        <p:spPr>
          <a:xfrm>
            <a:off x="6998481" y="1043975"/>
            <a:ext cx="2856076" cy="400110"/>
          </a:xfrm>
          <a:prstGeom prst="rect">
            <a:avLst/>
          </a:prstGeom>
          <a:noFill/>
        </p:spPr>
        <p:txBody>
          <a:bodyPr wrap="square" rtlCol="0">
            <a:spAutoFit/>
          </a:bodyPr>
          <a:lstStyle/>
          <a:p>
            <a:r>
              <a:rPr lang="en-US" sz="2000" dirty="0">
                <a:sym typeface="Wingdings" pitchFamily="2" charset="2"/>
              </a:rPr>
              <a:t> I</a:t>
            </a:r>
            <a:r>
              <a:rPr lang="en-US" sz="2000" dirty="0"/>
              <a:t>t depends</a:t>
            </a:r>
          </a:p>
        </p:txBody>
      </p:sp>
      <p:grpSp>
        <p:nvGrpSpPr>
          <p:cNvPr id="71" name="Group 70">
            <a:extLst>
              <a:ext uri="{FF2B5EF4-FFF2-40B4-BE49-F238E27FC236}">
                <a16:creationId xmlns:a16="http://schemas.microsoft.com/office/drawing/2014/main" id="{31919CEF-91E9-FC3C-6E3B-9686AAE703B8}"/>
              </a:ext>
            </a:extLst>
          </p:cNvPr>
          <p:cNvGrpSpPr/>
          <p:nvPr/>
        </p:nvGrpSpPr>
        <p:grpSpPr>
          <a:xfrm>
            <a:off x="4932493" y="4955761"/>
            <a:ext cx="5768350" cy="1524769"/>
            <a:chOff x="5465075" y="1811324"/>
            <a:chExt cx="6375107" cy="170661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4A8E82-0114-DB00-501B-33F0FFA41AE1}"/>
                    </a:ext>
                  </a:extLst>
                </p:cNvPr>
                <p:cNvSpPr txBox="1"/>
                <p:nvPr/>
              </p:nvSpPr>
              <p:spPr>
                <a:xfrm>
                  <a:off x="5465075" y="1811324"/>
                  <a:ext cx="6009347" cy="4020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i="1">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rPr>
                              <m:t>𝑚𝑛</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 </m:t>
                        </m:r>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rPr>
                                  <m:t>𝑚𝑛</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rPr>
                              <m:t>𝑚𝑛</m:t>
                            </m:r>
                          </m:sub>
                        </m:sSub>
                        <m:r>
                          <a:rPr lang="en-US" sz="2400" b="0" i="1" smtClean="0">
                            <a:latin typeface="Cambria Math" panose="02040503050406030204" pitchFamily="18" charset="0"/>
                          </a:rPr>
                          <m:t>)</m:t>
                        </m:r>
                      </m:oMath>
                    </m:oMathPara>
                  </a14:m>
                  <a:endParaRPr lang="en-US" sz="2400" dirty="0"/>
                </a:p>
              </p:txBody>
            </p:sp>
          </mc:Choice>
          <mc:Fallback xmlns="">
            <p:sp>
              <p:nvSpPr>
                <p:cNvPr id="17" name="TextBox 16">
                  <a:extLst>
                    <a:ext uri="{FF2B5EF4-FFF2-40B4-BE49-F238E27FC236}">
                      <a16:creationId xmlns:a16="http://schemas.microsoft.com/office/drawing/2014/main" id="{374A8E82-0114-DB00-501B-33F0FFA41AE1}"/>
                    </a:ext>
                  </a:extLst>
                </p:cNvPr>
                <p:cNvSpPr txBox="1">
                  <a:spLocks noRot="1" noChangeAspect="1" noMove="1" noResize="1" noEditPoints="1" noAdjustHandles="1" noChangeArrowheads="1" noChangeShapeType="1" noTextEdit="1"/>
                </p:cNvSpPr>
                <p:nvPr/>
              </p:nvSpPr>
              <p:spPr>
                <a:xfrm>
                  <a:off x="5465075" y="1811324"/>
                  <a:ext cx="6009347" cy="402098"/>
                </a:xfrm>
                <a:prstGeom prst="rect">
                  <a:avLst/>
                </a:prstGeom>
                <a:blipFill>
                  <a:blip r:embed="rId6"/>
                  <a:stretch>
                    <a:fillRect t="-6897" b="-41379"/>
                  </a:stretch>
                </a:blipFill>
              </p:spPr>
              <p:txBody>
                <a:bodyPr/>
                <a:lstStyle/>
                <a:p>
                  <a:r>
                    <a:rPr lang="en-US">
                      <a:noFill/>
                    </a:rPr>
                    <a:t> </a:t>
                  </a:r>
                </a:p>
              </p:txBody>
            </p:sp>
          </mc:Fallback>
        </mc:AlternateContent>
        <p:sp>
          <p:nvSpPr>
            <p:cNvPr id="51" name="Left Bracket 50">
              <a:extLst>
                <a:ext uri="{FF2B5EF4-FFF2-40B4-BE49-F238E27FC236}">
                  <a16:creationId xmlns:a16="http://schemas.microsoft.com/office/drawing/2014/main" id="{1C213501-C5C0-89C4-AEB7-F582A39CE6F0}"/>
                </a:ext>
              </a:extLst>
            </p:cNvPr>
            <p:cNvSpPr/>
            <p:nvPr/>
          </p:nvSpPr>
          <p:spPr>
            <a:xfrm rot="16200000">
              <a:off x="8423854" y="1753613"/>
              <a:ext cx="91788" cy="1115884"/>
            </a:xfrm>
            <a:prstGeom prst="leftBracket">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84B94E97-9E26-AB38-7466-E41F1EC2A119}"/>
                </a:ext>
              </a:extLst>
            </p:cNvPr>
            <p:cNvSpPr txBox="1"/>
            <p:nvPr/>
          </p:nvSpPr>
          <p:spPr>
            <a:xfrm>
              <a:off x="8166405" y="2409688"/>
              <a:ext cx="1025611" cy="307777"/>
            </a:xfrm>
            <a:prstGeom prst="rect">
              <a:avLst/>
            </a:prstGeom>
            <a:noFill/>
          </p:spPr>
          <p:txBody>
            <a:bodyPr wrap="square" rtlCol="0">
              <a:spAutoFit/>
            </a:bodyPr>
            <a:lstStyle/>
            <a:p>
              <a:r>
                <a:rPr lang="en-US" sz="1400" dirty="0"/>
                <a:t>QNEF</a:t>
              </a:r>
            </a:p>
          </p:txBody>
        </p:sp>
        <p:sp>
          <p:nvSpPr>
            <p:cNvPr id="53" name="Left Bracket 52">
              <a:extLst>
                <a:ext uri="{FF2B5EF4-FFF2-40B4-BE49-F238E27FC236}">
                  <a16:creationId xmlns:a16="http://schemas.microsoft.com/office/drawing/2014/main" id="{A909767C-9D3B-DDAE-F96C-3AE6EA8960A2}"/>
                </a:ext>
              </a:extLst>
            </p:cNvPr>
            <p:cNvSpPr/>
            <p:nvPr/>
          </p:nvSpPr>
          <p:spPr>
            <a:xfrm rot="16200000">
              <a:off x="9887095" y="1576837"/>
              <a:ext cx="45719" cy="1494334"/>
            </a:xfrm>
            <a:prstGeom prst="leftBracket">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09FE9969-C7C7-328E-CA07-02320227212F}"/>
                </a:ext>
              </a:extLst>
            </p:cNvPr>
            <p:cNvSpPr txBox="1"/>
            <p:nvPr/>
          </p:nvSpPr>
          <p:spPr>
            <a:xfrm>
              <a:off x="9477303" y="2378911"/>
              <a:ext cx="1179819" cy="378929"/>
            </a:xfrm>
            <a:prstGeom prst="rect">
              <a:avLst/>
            </a:prstGeom>
            <a:noFill/>
          </p:spPr>
          <p:txBody>
            <a:bodyPr wrap="square" rtlCol="0">
              <a:spAutoFit/>
            </a:bodyPr>
            <a:lstStyle/>
            <a:p>
              <a:r>
                <a:rPr lang="en-US" sz="1600" dirty="0"/>
                <a:t>Source</a:t>
              </a:r>
              <a:endParaRPr lang="en-US" sz="1400"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4BC2268-4848-6892-7B8C-1357317A2600}"/>
                    </a:ext>
                  </a:extLst>
                </p:cNvPr>
                <p:cNvSpPr txBox="1"/>
                <p:nvPr/>
              </p:nvSpPr>
              <p:spPr>
                <a:xfrm>
                  <a:off x="8298037" y="2878848"/>
                  <a:ext cx="3542145" cy="6390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𝑆</m:t>
                            </m:r>
                          </m:e>
                          <m:sub>
                            <m:sSup>
                              <m:sSupPr>
                                <m:ctrlPr>
                                  <a:rPr lang="en-US" sz="2000" i="1" smtClean="0">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ℓ</m:t>
                                </m:r>
                              </m:e>
                              <m:sup>
                                <m:r>
                                  <a:rPr lang="en-US" sz="2000" i="1" smtClean="0">
                                    <a:latin typeface="Cambria Math" panose="02040503050406030204" pitchFamily="18" charset="0"/>
                                  </a:rPr>
                                  <m: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m:t>
                                </m:r>
                              </m:sup>
                            </m:sSup>
                          </m:sub>
                        </m:sSub>
                        <m:r>
                          <a:rPr lang="en-US" sz="2000" b="0" i="1" smtClean="0">
                            <a:latin typeface="Cambria Math" panose="02040503050406030204" pitchFamily="18" charset="0"/>
                          </a:rPr>
                          <m:t> ~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m:t>
                            </m:r>
                            <m:sSup>
                              <m:sSupPr>
                                <m:ctrlPr>
                                  <a:rPr lang="en-US" sz="2000" b="0" i="1" smtClean="0">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Re</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sSup>
                                      <m:sSupPr>
                                        <m:ctrlPr>
                                          <a:rPr lang="en-US" sz="2000" b="0" i="1" smtClean="0">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ℓ</m:t>
                                        </m:r>
                                      </m:e>
                                      <m:sup>
                                        <m:r>
                                          <a:rPr lang="en-US" sz="2000" b="0" i="1" smtClean="0">
                                            <a:latin typeface="Cambria Math" panose="02040503050406030204" pitchFamily="18" charset="0"/>
                                          </a:rPr>
                                          <m:t>′</m:t>
                                        </m:r>
                                      </m:sup>
                                    </m:sSup>
                                    <m:sSup>
                                      <m:sSupPr>
                                        <m:ctrlPr>
                                          <a:rPr lang="en-US" sz="2000" b="0" i="1" smtClean="0">
                                            <a:latin typeface="Cambria Math" panose="02040503050406030204" pitchFamily="18" charset="0"/>
                                          </a:rPr>
                                        </m:ctrlPr>
                                      </m:sSupPr>
                                      <m:e>
                                        <m:r>
                                          <a:rPr lang="en-US" sz="2000" i="1">
                                            <a:latin typeface="Cambria Math" panose="02040503050406030204" pitchFamily="18" charset="0"/>
                                          </a:rPr>
                                          <m:t>𝑚</m:t>
                                        </m:r>
                                      </m:e>
                                      <m:sup>
                                        <m:r>
                                          <a:rPr lang="en-US" sz="2000" b="0" i="1" smtClean="0">
                                            <a:latin typeface="Cambria Math" panose="02040503050406030204" pitchFamily="18" charset="0"/>
                                          </a:rPr>
                                          <m:t>′</m:t>
                                        </m:r>
                                      </m:sup>
                                    </m:sSup>
                                    <m:sSup>
                                      <m:sSupPr>
                                        <m:ctrlPr>
                                          <a:rPr lang="en-US" sz="2000" b="0" i="1" smtClean="0">
                                            <a:latin typeface="Cambria Math" panose="02040503050406030204" pitchFamily="18" charset="0"/>
                                          </a:rPr>
                                        </m:ctrlPr>
                                      </m:sSupPr>
                                      <m:e>
                                        <m:r>
                                          <a:rPr lang="en-US" sz="2000" i="1">
                                            <a:latin typeface="Cambria Math" panose="02040503050406030204" pitchFamily="18" charset="0"/>
                                          </a:rPr>
                                          <m:t>𝑛</m:t>
                                        </m:r>
                                      </m:e>
                                      <m:sup>
                                        <m:r>
                                          <a:rPr lang="en-US" sz="2000" b="0" i="1" smtClean="0">
                                            <a:latin typeface="Cambria Math" panose="02040503050406030204" pitchFamily="18" charset="0"/>
                                          </a:rPr>
                                          <m:t>′</m:t>
                                        </m:r>
                                      </m:sup>
                                    </m:sSup>
                                  </m:sub>
                                </m:sSub>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den>
                        </m:f>
                      </m:oMath>
                    </m:oMathPara>
                  </a14:m>
                  <a:endParaRPr lang="en-US" sz="2000" dirty="0"/>
                </a:p>
              </p:txBody>
            </p:sp>
          </mc:Choice>
          <mc:Fallback xmlns="">
            <p:sp>
              <p:nvSpPr>
                <p:cNvPr id="55" name="TextBox 54">
                  <a:extLst>
                    <a:ext uri="{FF2B5EF4-FFF2-40B4-BE49-F238E27FC236}">
                      <a16:creationId xmlns:a16="http://schemas.microsoft.com/office/drawing/2014/main" id="{44BC2268-4848-6892-7B8C-1357317A2600}"/>
                    </a:ext>
                  </a:extLst>
                </p:cNvPr>
                <p:cNvSpPr txBox="1">
                  <a:spLocks noRot="1" noChangeAspect="1" noMove="1" noResize="1" noEditPoints="1" noAdjustHandles="1" noChangeArrowheads="1" noChangeShapeType="1" noTextEdit="1"/>
                </p:cNvSpPr>
                <p:nvPr/>
              </p:nvSpPr>
              <p:spPr>
                <a:xfrm>
                  <a:off x="8298037" y="2878848"/>
                  <a:ext cx="3542145" cy="639086"/>
                </a:xfrm>
                <a:prstGeom prst="rect">
                  <a:avLst/>
                </a:prstGeom>
                <a:blipFill>
                  <a:blip r:embed="rId7"/>
                  <a:stretch>
                    <a:fillRect l="-2767" r="-15810" b="-30435"/>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2728FFB0-2236-AEA7-6286-1BAAE1E3258C}"/>
                </a:ext>
              </a:extLst>
            </p:cNvPr>
            <p:cNvCxnSpPr/>
            <p:nvPr/>
          </p:nvCxnSpPr>
          <p:spPr>
            <a:xfrm flipH="1">
              <a:off x="9027690" y="2486413"/>
              <a:ext cx="338732" cy="553358"/>
            </a:xfrm>
            <a:prstGeom prst="straightConnector1">
              <a:avLst/>
            </a:prstGeom>
            <a:ln w="19050">
              <a:solidFill>
                <a:schemeClr val="tx1"/>
              </a:solidFill>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F783672F-84F7-B0AB-4D60-B34B3DA464CD}"/>
                  </a:ext>
                </a:extLst>
              </p:cNvPr>
              <p:cNvSpPr txBox="1"/>
              <p:nvPr/>
            </p:nvSpPr>
            <p:spPr>
              <a:xfrm>
                <a:off x="5026588" y="1577273"/>
                <a:ext cx="6096000" cy="8938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𝑑</m:t>
                              </m:r>
                            </m:e>
                            <m:sup>
                              <m:r>
                                <a:rPr lang="en-US" sz="2400" i="0">
                                  <a:latin typeface="Cambria Math" panose="02040503050406030204" pitchFamily="18" charset="0"/>
                                </a:rPr>
                                <m:t>2</m:t>
                              </m:r>
                            </m:sup>
                          </m:sSup>
                          <m:r>
                            <a:rPr lang="en-US" sz="2400" i="1" smtClean="0">
                              <a:latin typeface="Cambria Math" panose="02040503050406030204" pitchFamily="18" charset="0"/>
                              <a:ea typeface="Cambria Math" panose="02040503050406030204" pitchFamily="18" charset="0"/>
                            </a:rPr>
                            <m:t>𝜓</m:t>
                          </m:r>
                        </m:num>
                        <m:den>
                          <m:r>
                            <a:rPr lang="en-US" sz="2400" i="1">
                              <a:latin typeface="Cambria Math" panose="02040503050406030204" pitchFamily="18" charset="0"/>
                            </a:rPr>
                            <m:t>𝑑</m:t>
                          </m:r>
                          <m:sSubSup>
                            <m:sSubSupPr>
                              <m:ctrlPr>
                                <a:rPr lang="en-US" sz="2400" i="1">
                                  <a:latin typeface="Cambria Math" panose="02040503050406030204" pitchFamily="18" charset="0"/>
                                </a:rPr>
                              </m:ctrlPr>
                            </m:sSubSupPr>
                            <m:e>
                              <m:r>
                                <a:rPr lang="en-US" sz="2400" i="1">
                                  <a:latin typeface="Cambria Math" panose="02040503050406030204" pitchFamily="18" charset="0"/>
                                </a:rPr>
                                <m:t>𝑟</m:t>
                              </m:r>
                            </m:e>
                            <m:sub>
                              <m:r>
                                <a:rPr lang="en-US" sz="2400" i="0">
                                  <a:latin typeface="Cambria Math" panose="02040503050406030204" pitchFamily="18" charset="0"/>
                                </a:rPr>
                                <m:t>∗</m:t>
                              </m:r>
                            </m:sub>
                            <m:sup>
                              <m:r>
                                <a:rPr lang="en-US" sz="2400" i="0">
                                  <a:latin typeface="Cambria Math" panose="02040503050406030204" pitchFamily="18" charset="0"/>
                                </a:rPr>
                                <m:t>2</m:t>
                              </m:r>
                            </m:sup>
                          </m:sSubSup>
                        </m:den>
                      </m:f>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𝜔</m:t>
                              </m:r>
                            </m:e>
                            <m:sup>
                              <m:r>
                                <a:rPr lang="en-US" sz="2400" i="0">
                                  <a:latin typeface="Cambria Math" panose="02040503050406030204" pitchFamily="18" charset="0"/>
                                </a:rPr>
                                <m:t>2</m:t>
                              </m:r>
                            </m:sup>
                          </m:sSup>
                          <m:r>
                            <a:rPr lang="en-US" sz="2400" i="0">
                              <a:latin typeface="Cambria Math" panose="02040503050406030204" pitchFamily="18" charset="0"/>
                            </a:rPr>
                            <m:t>−</m:t>
                          </m:r>
                          <m:r>
                            <a:rPr lang="en-US" sz="2400" i="1">
                              <a:latin typeface="Cambria Math" panose="02040503050406030204" pitchFamily="18" charset="0"/>
                            </a:rPr>
                            <m:t>𝑉</m:t>
                          </m:r>
                          <m:d>
                            <m:dPr>
                              <m:ctrlPr>
                                <a:rPr lang="en-US" sz="2400" i="1">
                                  <a:latin typeface="Cambria Math" panose="02040503050406030204" pitchFamily="18" charset="0"/>
                                </a:rPr>
                              </m:ctrlPr>
                            </m:dPr>
                            <m:e>
                              <m:r>
                                <a:rPr lang="en-US" sz="2400" i="1">
                                  <a:latin typeface="Cambria Math" panose="02040503050406030204" pitchFamily="18" charset="0"/>
                                </a:rPr>
                                <m:t>𝑟</m:t>
                              </m:r>
                            </m:e>
                          </m:d>
                        </m:e>
                      </m:d>
                      <m:r>
                        <a:rPr lang="en-US" sz="2400" i="1">
                          <a:latin typeface="Cambria Math" panose="02040503050406030204" pitchFamily="18" charset="0"/>
                          <a:ea typeface="Cambria Math" panose="02040503050406030204" pitchFamily="18" charset="0"/>
                        </a:rPr>
                        <m:t>𝜓</m:t>
                      </m:r>
                      <m:r>
                        <a:rPr lang="en-US" sz="2400" i="0">
                          <a:latin typeface="Cambria Math" panose="02040503050406030204" pitchFamily="18" charset="0"/>
                        </a:rPr>
                        <m:t>=</m:t>
                      </m:r>
                      <m:r>
                        <a:rPr lang="en-US" sz="2400" b="0" i="1" smtClean="0">
                          <a:latin typeface="Cambria Math" panose="02040503050406030204" pitchFamily="18" charset="0"/>
                        </a:rPr>
                        <m:t>𝑆</m:t>
                      </m:r>
                    </m:oMath>
                  </m:oMathPara>
                </a14:m>
                <a:endParaRPr lang="en-US" sz="2400" dirty="0"/>
              </a:p>
            </p:txBody>
          </p:sp>
        </mc:Choice>
        <mc:Fallback xmlns="">
          <p:sp>
            <p:nvSpPr>
              <p:cNvPr id="72" name="TextBox 71">
                <a:extLst>
                  <a:ext uri="{FF2B5EF4-FFF2-40B4-BE49-F238E27FC236}">
                    <a16:creationId xmlns:a16="http://schemas.microsoft.com/office/drawing/2014/main" id="{F783672F-84F7-B0AB-4D60-B34B3DA464CD}"/>
                  </a:ext>
                </a:extLst>
              </p:cNvPr>
              <p:cNvSpPr txBox="1">
                <a:spLocks noRot="1" noChangeAspect="1" noMove="1" noResize="1" noEditPoints="1" noAdjustHandles="1" noChangeArrowheads="1" noChangeShapeType="1" noTextEdit="1"/>
              </p:cNvSpPr>
              <p:nvPr/>
            </p:nvSpPr>
            <p:spPr>
              <a:xfrm>
                <a:off x="5026588" y="1577273"/>
                <a:ext cx="6096000" cy="893899"/>
              </a:xfrm>
              <a:prstGeom prst="rect">
                <a:avLst/>
              </a:prstGeom>
              <a:blipFill>
                <a:blip r:embed="rId8"/>
                <a:stretch>
                  <a:fillRect/>
                </a:stretch>
              </a:blipFill>
            </p:spPr>
            <p:txBody>
              <a:bodyPr/>
              <a:lstStyle/>
              <a:p>
                <a:r>
                  <a:rPr lang="en-US">
                    <a:noFill/>
                  </a:rPr>
                  <a:t> </a:t>
                </a:r>
              </a:p>
            </p:txBody>
          </p:sp>
        </mc:Fallback>
      </mc:AlternateContent>
      <p:pic>
        <p:nvPicPr>
          <p:cNvPr id="82" name="Picture 81">
            <a:extLst>
              <a:ext uri="{FF2B5EF4-FFF2-40B4-BE49-F238E27FC236}">
                <a16:creationId xmlns:a16="http://schemas.microsoft.com/office/drawing/2014/main" id="{2F4004A9-C4B8-A8C4-631E-EE4072E0F402}"/>
              </a:ext>
            </a:extLst>
          </p:cNvPr>
          <p:cNvPicPr>
            <a:picLocks noChangeAspect="1"/>
          </p:cNvPicPr>
          <p:nvPr/>
        </p:nvPicPr>
        <p:blipFill>
          <a:blip r:embed="rId9"/>
          <a:stretch>
            <a:fillRect/>
          </a:stretch>
        </p:blipFill>
        <p:spPr>
          <a:xfrm>
            <a:off x="287423" y="3523666"/>
            <a:ext cx="4645071" cy="3096714"/>
          </a:xfrm>
          <a:prstGeom prst="rect">
            <a:avLst/>
          </a:prstGeom>
        </p:spPr>
      </p:pic>
      <p:pic>
        <p:nvPicPr>
          <p:cNvPr id="84" name="Picture 83">
            <a:extLst>
              <a:ext uri="{FF2B5EF4-FFF2-40B4-BE49-F238E27FC236}">
                <a16:creationId xmlns:a16="http://schemas.microsoft.com/office/drawing/2014/main" id="{427B7DEC-9650-3621-93DF-001320507A37}"/>
              </a:ext>
            </a:extLst>
          </p:cNvPr>
          <p:cNvPicPr>
            <a:picLocks noChangeAspect="1"/>
          </p:cNvPicPr>
          <p:nvPr/>
        </p:nvPicPr>
        <p:blipFill>
          <a:blip r:embed="rId10"/>
          <a:stretch>
            <a:fillRect/>
          </a:stretch>
        </p:blipFill>
        <p:spPr>
          <a:xfrm>
            <a:off x="287423" y="316073"/>
            <a:ext cx="4645070" cy="3096713"/>
          </a:xfrm>
          <a:prstGeom prst="rect">
            <a:avLst/>
          </a:prstGeom>
        </p:spPr>
      </p:pic>
    </p:spTree>
    <p:extLst>
      <p:ext uri="{BB962C8B-B14F-4D97-AF65-F5344CB8AC3E}">
        <p14:creationId xmlns:p14="http://schemas.microsoft.com/office/powerpoint/2010/main" val="27283859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4B72DF2-3EB7-411A-CDA2-BE5A8B036AE3}"/>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19FBF22B-1645-A32A-EDED-171FFBE82D84}"/>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0" y="0"/>
            <a:ext cx="12191980" cy="6857990"/>
          </a:xfrm>
          <a:prstGeom prst="rect">
            <a:avLst/>
          </a:prstGeom>
        </p:spPr>
      </p:pic>
      <p:sp>
        <p:nvSpPr>
          <p:cNvPr id="2" name="Slide Number Placeholder 1">
            <a:extLst>
              <a:ext uri="{FF2B5EF4-FFF2-40B4-BE49-F238E27FC236}">
                <a16:creationId xmlns:a16="http://schemas.microsoft.com/office/drawing/2014/main" id="{B3CC33E5-28EE-7CC3-3437-38D2CC7B9DAD}"/>
              </a:ext>
            </a:extLst>
          </p:cNvPr>
          <p:cNvSpPr>
            <a:spLocks noGrp="1"/>
          </p:cNvSpPr>
          <p:nvPr>
            <p:ph type="sldNum" sz="quarter" idx="12"/>
          </p:nvPr>
        </p:nvSpPr>
        <p:spPr>
          <a:xfrm>
            <a:off x="11474422" y="6186466"/>
            <a:ext cx="365760" cy="365760"/>
          </a:xfrm>
        </p:spPr>
        <p:txBody>
          <a:bodyPr/>
          <a:lstStyle/>
          <a:p>
            <a:fld id="{CC057153-B650-4DEB-B370-79DDCFDCE934}" type="slidenum">
              <a:rPr lang="en-US" smtClean="0"/>
              <a:t>8</a:t>
            </a:fld>
            <a:endParaRPr lang="en-US"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60BDD66-E103-46B2-DCAF-243E4E5B1AEB}"/>
                  </a:ext>
                </a:extLst>
              </p:cNvPr>
              <p:cNvSpPr txBox="1"/>
              <p:nvPr/>
            </p:nvSpPr>
            <p:spPr>
              <a:xfrm>
                <a:off x="245479" y="900390"/>
                <a:ext cx="5407262" cy="7593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𝑆</m:t>
                          </m:r>
                        </m:e>
                        <m:sub>
                          <m:sSup>
                            <m:sSupPr>
                              <m:ctrlPr>
                                <a:rPr lang="en-US" sz="240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ℓ</m:t>
                              </m:r>
                            </m:e>
                            <m:sup>
                              <m:r>
                                <a:rPr lang="en-US" sz="2400" i="1" smtClean="0">
                                  <a:latin typeface="Cambria Math" panose="02040503050406030204" pitchFamily="18" charset="0"/>
                                </a:rPr>
                                <m:t>′</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m:t>
                              </m:r>
                            </m:sup>
                          </m:sSup>
                        </m:sub>
                      </m:sSub>
                      <m:r>
                        <a:rPr lang="en-US" sz="2400" b="0" i="1" smtClean="0">
                          <a:latin typeface="Cambria Math" panose="02040503050406030204" pitchFamily="18" charset="0"/>
                        </a:rPr>
                        <m:t> ~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sSup>
                                    <m:sSupPr>
                                      <m:ctrlPr>
                                        <a:rPr lang="en-US" sz="2400" b="0" i="1" smtClean="0">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i="1">
                                          <a:latin typeface="Cambria Math" panose="02040503050406030204" pitchFamily="18" charset="0"/>
                                        </a:rPr>
                                        <m:t>𝑚</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m:t>
                                      </m:r>
                                    </m:sup>
                                  </m:sSup>
                                </m:sub>
                              </m:sSub>
                              <m:r>
                                <a:rPr lang="en-US" sz="2400" i="1">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55" name="TextBox 54">
                <a:extLst>
                  <a:ext uri="{FF2B5EF4-FFF2-40B4-BE49-F238E27FC236}">
                    <a16:creationId xmlns:a16="http://schemas.microsoft.com/office/drawing/2014/main" id="{C60BDD66-E103-46B2-DCAF-243E4E5B1AEB}"/>
                  </a:ext>
                </a:extLst>
              </p:cNvPr>
              <p:cNvSpPr txBox="1">
                <a:spLocks noRot="1" noChangeAspect="1" noMove="1" noResize="1" noEditPoints="1" noAdjustHandles="1" noChangeArrowheads="1" noChangeShapeType="1" noTextEdit="1"/>
              </p:cNvSpPr>
              <p:nvPr/>
            </p:nvSpPr>
            <p:spPr>
              <a:xfrm>
                <a:off x="245479" y="900390"/>
                <a:ext cx="5407262" cy="759375"/>
              </a:xfrm>
              <a:prstGeom prst="rect">
                <a:avLst/>
              </a:prstGeom>
              <a:blipFill>
                <a:blip r:embed="rId4"/>
                <a:stretch>
                  <a:fillRect t="-1667" b="-1833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8D31D45-8BFA-BED6-3FF0-B2A362F48A73}"/>
              </a:ext>
            </a:extLst>
          </p:cNvPr>
          <p:cNvPicPr>
            <a:picLocks noChangeAspect="1"/>
          </p:cNvPicPr>
          <p:nvPr/>
        </p:nvPicPr>
        <p:blipFill>
          <a:blip r:embed="rId5"/>
          <a:stretch>
            <a:fillRect/>
          </a:stretch>
        </p:blipFill>
        <p:spPr>
          <a:xfrm>
            <a:off x="6224290" y="2465542"/>
            <a:ext cx="5733330" cy="3528203"/>
          </a:xfrm>
          <a:prstGeom prst="rect">
            <a:avLst/>
          </a:prstGeom>
        </p:spPr>
      </p:pic>
      <p:pic>
        <p:nvPicPr>
          <p:cNvPr id="13" name="Picture 12">
            <a:extLst>
              <a:ext uri="{FF2B5EF4-FFF2-40B4-BE49-F238E27FC236}">
                <a16:creationId xmlns:a16="http://schemas.microsoft.com/office/drawing/2014/main" id="{F1B65178-F8BD-5B79-0DC6-B962A9C46BCB}"/>
              </a:ext>
            </a:extLst>
          </p:cNvPr>
          <p:cNvPicPr>
            <a:picLocks noChangeAspect="1"/>
          </p:cNvPicPr>
          <p:nvPr/>
        </p:nvPicPr>
        <p:blipFill>
          <a:blip r:embed="rId6"/>
          <a:stretch>
            <a:fillRect/>
          </a:stretch>
        </p:blipFill>
        <p:spPr>
          <a:xfrm>
            <a:off x="293100" y="2501676"/>
            <a:ext cx="5733330" cy="3528203"/>
          </a:xfrm>
          <a:prstGeom prst="rect">
            <a:avLst/>
          </a:prstGeom>
        </p:spPr>
      </p:pic>
      <p:sp>
        <p:nvSpPr>
          <p:cNvPr id="14" name="TextBox 13">
            <a:extLst>
              <a:ext uri="{FF2B5EF4-FFF2-40B4-BE49-F238E27FC236}">
                <a16:creationId xmlns:a16="http://schemas.microsoft.com/office/drawing/2014/main" id="{95958B19-B2F1-3215-91C2-C7F4CACA8B91}"/>
              </a:ext>
            </a:extLst>
          </p:cNvPr>
          <p:cNvSpPr txBox="1"/>
          <p:nvPr/>
        </p:nvSpPr>
        <p:spPr>
          <a:xfrm>
            <a:off x="6643499" y="1013434"/>
            <a:ext cx="531412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Driving source at the full QNM</a:t>
            </a:r>
          </a:p>
          <a:p>
            <a:pPr marL="285750" indent="-285750">
              <a:buFont typeface="Arial" panose="020B0604020202020204" pitchFamily="34" charset="0"/>
              <a:buChar char="•"/>
            </a:pPr>
            <a:r>
              <a:rPr lang="en-US" sz="2000" dirty="0"/>
              <a:t>Source contamination </a:t>
            </a:r>
          </a:p>
        </p:txBody>
      </p:sp>
    </p:spTree>
    <p:extLst>
      <p:ext uri="{BB962C8B-B14F-4D97-AF65-F5344CB8AC3E}">
        <p14:creationId xmlns:p14="http://schemas.microsoft.com/office/powerpoint/2010/main" val="1499021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5F00D16-0068-FAF1-F12E-F4CE1E843C91}"/>
            </a:ext>
          </a:extLst>
        </p:cNvPr>
        <p:cNvGrpSpPr/>
        <p:nvPr/>
      </p:nvGrpSpPr>
      <p:grpSpPr>
        <a:xfrm>
          <a:off x="0" y="0"/>
          <a:ext cx="0" cy="0"/>
          <a:chOff x="0" y="0"/>
          <a:chExt cx="0" cy="0"/>
        </a:xfrm>
      </p:grpSpPr>
      <p:pic>
        <p:nvPicPr>
          <p:cNvPr id="5" name="Picture 4" descr="Blue and pink paint mixture">
            <a:extLst>
              <a:ext uri="{FF2B5EF4-FFF2-40B4-BE49-F238E27FC236}">
                <a16:creationId xmlns:a16="http://schemas.microsoft.com/office/drawing/2014/main" id="{7512B504-1038-8E9E-38DD-EF30EADD9606}"/>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25000"/>
          </a:blip>
          <a:srcRect t="15730"/>
          <a:stretch>
            <a:fillRect/>
          </a:stretch>
        </p:blipFill>
        <p:spPr>
          <a:xfrm>
            <a:off x="20" y="0"/>
            <a:ext cx="12191980" cy="6857990"/>
          </a:xfrm>
          <a:prstGeom prst="rect">
            <a:avLst/>
          </a:prstGeom>
        </p:spPr>
      </p:pic>
      <p:sp>
        <p:nvSpPr>
          <p:cNvPr id="2" name="Slide Number Placeholder 1">
            <a:extLst>
              <a:ext uri="{FF2B5EF4-FFF2-40B4-BE49-F238E27FC236}">
                <a16:creationId xmlns:a16="http://schemas.microsoft.com/office/drawing/2014/main" id="{099CDE85-91A6-E7B9-F3CC-7372E6255293}"/>
              </a:ext>
            </a:extLst>
          </p:cNvPr>
          <p:cNvSpPr>
            <a:spLocks noGrp="1"/>
          </p:cNvSpPr>
          <p:nvPr>
            <p:ph type="sldNum" sz="quarter" idx="12"/>
          </p:nvPr>
        </p:nvSpPr>
        <p:spPr>
          <a:xfrm>
            <a:off x="11424447" y="6176357"/>
            <a:ext cx="365760" cy="365760"/>
          </a:xfrm>
        </p:spPr>
        <p:txBody>
          <a:bodyPr/>
          <a:lstStyle/>
          <a:p>
            <a:fld id="{CC057153-B650-4DEB-B370-79DDCFDCE934}" type="slidenum">
              <a:rPr lang="en-US" smtClean="0"/>
              <a:t>9</a:t>
            </a:fld>
            <a:endParaRPr lang="en-US"/>
          </a:p>
        </p:txBody>
      </p:sp>
      <p:sp>
        <p:nvSpPr>
          <p:cNvPr id="4" name="Title 1">
            <a:extLst>
              <a:ext uri="{FF2B5EF4-FFF2-40B4-BE49-F238E27FC236}">
                <a16:creationId xmlns:a16="http://schemas.microsoft.com/office/drawing/2014/main" id="{F7D97416-8072-D24A-1509-85623AB11618}"/>
              </a:ext>
            </a:extLst>
          </p:cNvPr>
          <p:cNvSpPr>
            <a:spLocks noGrp="1"/>
          </p:cNvSpPr>
          <p:nvPr>
            <p:ph type="title"/>
          </p:nvPr>
        </p:nvSpPr>
        <p:spPr>
          <a:xfrm>
            <a:off x="2662707" y="377237"/>
            <a:ext cx="6866565" cy="882486"/>
          </a:xfrm>
          <a:solidFill>
            <a:schemeClr val="accent2">
              <a:lumMod val="75000"/>
              <a:alpha val="45000"/>
            </a:schemeClr>
          </a:solidFill>
        </p:spPr>
        <p:txBody>
          <a:bodyPr>
            <a:normAutofit/>
          </a:bodyPr>
          <a:lstStyle/>
          <a:p>
            <a:r>
              <a:rPr lang="en-US" dirty="0"/>
              <a:t>Summary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E1590E-A03D-7E7C-5D09-05D8738BFA11}"/>
                  </a:ext>
                </a:extLst>
              </p:cNvPr>
              <p:cNvSpPr txBox="1"/>
              <p:nvPr/>
            </p:nvSpPr>
            <p:spPr>
              <a:xfrm>
                <a:off x="401771" y="2090172"/>
                <a:ext cx="1138843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Constructed QNM filters to analyze ringdown.</a:t>
                </a:r>
              </a:p>
              <a:p>
                <a:endParaRPr lang="en-US" sz="2400" dirty="0"/>
              </a:p>
              <a:p>
                <a:pPr marL="285750" indent="-285750">
                  <a:buFont typeface="Arial" panose="020B0604020202020204" pitchFamily="34" charset="0"/>
                  <a:buChar char="•"/>
                </a:pPr>
                <a:r>
                  <a:rPr lang="en-US" sz="2400" dirty="0"/>
                  <a:t>Looked at sources peaking at Re(</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ℓ</m:t>
                        </m:r>
                        <m:r>
                          <a:rPr lang="en-US" sz="2400" i="1">
                            <a:latin typeface="Cambria Math" panose="02040503050406030204" pitchFamily="18" charset="0"/>
                          </a:rPr>
                          <m:t>𝑚𝑛</m:t>
                        </m:r>
                      </m:sub>
                    </m:sSub>
                  </m:oMath>
                </a14:m>
                <a:r>
                  <a:rPr lang="el-GR" sz="2400" dirty="0"/>
                  <a:t>) </a:t>
                </a:r>
                <a:r>
                  <a:rPr lang="en-US" sz="2400" dirty="0"/>
                  <a:t>and at the full QNM frequency</a:t>
                </a:r>
              </a:p>
              <a:p>
                <a:endParaRPr lang="en-US" sz="2400" dirty="0"/>
              </a:p>
              <a:p>
                <a:pPr marL="285750" indent="-285750">
                  <a:buFont typeface="Arial" panose="020B0604020202020204" pitchFamily="34" charset="0"/>
                  <a:buChar char="•"/>
                </a:pPr>
                <a:r>
                  <a:rPr lang="en-US" sz="2400" dirty="0"/>
                  <a:t>Found: no preferential excitation at Re(</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𝜔</m:t>
                        </m:r>
                      </m:e>
                      <m:sub>
                        <m:r>
                          <a:rPr lang="en-US" sz="2400" i="1">
                            <a:latin typeface="Cambria Math" panose="02040503050406030204" pitchFamily="18" charset="0"/>
                            <a:ea typeface="Cambria Math" panose="02040503050406030204" pitchFamily="18" charset="0"/>
                          </a:rPr>
                          <m:t>ℓ</m:t>
                        </m:r>
                        <m:r>
                          <a:rPr lang="en-US" sz="2400" i="1">
                            <a:latin typeface="Cambria Math" panose="02040503050406030204" pitchFamily="18" charset="0"/>
                          </a:rPr>
                          <m:t>𝑚𝑛</m:t>
                        </m:r>
                      </m:sub>
                    </m:sSub>
                  </m:oMath>
                </a14:m>
                <a:r>
                  <a:rPr lang="el-GR" sz="2400" dirty="0"/>
                  <a:t>), </a:t>
                </a:r>
                <a:r>
                  <a:rPr lang="en-US" sz="2400" dirty="0"/>
                  <a:t>but possible at full QNM</a:t>
                </a:r>
              </a:p>
              <a:p>
                <a:endParaRPr lang="en-US" sz="2400" dirty="0"/>
              </a:p>
              <a:p>
                <a:pPr marL="285750" indent="-285750">
                  <a:buFont typeface="Arial" panose="020B0604020202020204" pitchFamily="34" charset="0"/>
                  <a:buChar char="•"/>
                </a:pPr>
                <a:r>
                  <a:rPr lang="en-US" sz="2400" dirty="0"/>
                  <a:t>Next steps: Explore environmental imprints on ringdown with filters. </a:t>
                </a:r>
              </a:p>
            </p:txBody>
          </p:sp>
        </mc:Choice>
        <mc:Fallback xmlns="">
          <p:sp>
            <p:nvSpPr>
              <p:cNvPr id="6" name="TextBox 5">
                <a:extLst>
                  <a:ext uri="{FF2B5EF4-FFF2-40B4-BE49-F238E27FC236}">
                    <a16:creationId xmlns:a16="http://schemas.microsoft.com/office/drawing/2014/main" id="{F8E1590E-A03D-7E7C-5D09-05D8738BFA11}"/>
                  </a:ext>
                </a:extLst>
              </p:cNvPr>
              <p:cNvSpPr txBox="1">
                <a:spLocks noRot="1" noChangeAspect="1" noMove="1" noResize="1" noEditPoints="1" noAdjustHandles="1" noChangeArrowheads="1" noChangeShapeType="1" noTextEdit="1"/>
              </p:cNvSpPr>
              <p:nvPr/>
            </p:nvSpPr>
            <p:spPr>
              <a:xfrm>
                <a:off x="401771" y="2090172"/>
                <a:ext cx="11388436" cy="2677656"/>
              </a:xfrm>
              <a:prstGeom prst="rect">
                <a:avLst/>
              </a:prstGeom>
              <a:blipFill>
                <a:blip r:embed="rId4"/>
                <a:stretch>
                  <a:fillRect l="-780" t="-1887" b="-4245"/>
                </a:stretch>
              </a:blipFill>
            </p:spPr>
            <p:txBody>
              <a:bodyPr/>
              <a:lstStyle/>
              <a:p>
                <a:r>
                  <a:rPr lang="en-US">
                    <a:noFill/>
                  </a:rPr>
                  <a:t> </a:t>
                </a:r>
              </a:p>
            </p:txBody>
          </p:sp>
        </mc:Fallback>
      </mc:AlternateContent>
    </p:spTree>
    <p:extLst>
      <p:ext uri="{BB962C8B-B14F-4D97-AF65-F5344CB8AC3E}">
        <p14:creationId xmlns:p14="http://schemas.microsoft.com/office/powerpoint/2010/main" val="8668279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17872</TotalTime>
  <Words>1760</Words>
  <Application>Microsoft Macintosh PowerPoint</Application>
  <PresentationFormat>Widescreen</PresentationFormat>
  <Paragraphs>173</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Cambria Math</vt:lpstr>
      <vt:lpstr>Gill Sans MT</vt:lpstr>
      <vt:lpstr>Wingdings</vt:lpstr>
      <vt:lpstr>Parcel</vt:lpstr>
      <vt:lpstr>Imprints of the frequency-domain Source on Black hole ringdown</vt:lpstr>
      <vt:lpstr>Background</vt:lpstr>
      <vt:lpstr>PowerPoint Presentation</vt:lpstr>
      <vt:lpstr>PowerPoint Presentation</vt:lpstr>
      <vt:lpstr>PowerPoint Presentation</vt:lpstr>
      <vt:lpstr>PowerPoint Presentation</vt:lpstr>
      <vt:lpstr>PowerPoint Presentation</vt:lpstr>
      <vt:lpstr>PowerPoint Presentation</vt:lpstr>
      <vt:lpstr>Summary</vt:lpstr>
      <vt:lpstr>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Aleyna Koro</dc:creator>
  <cp:lastModifiedBy>Aleyna Koro</cp:lastModifiedBy>
  <cp:revision>151</cp:revision>
  <dcterms:created xsi:type="dcterms:W3CDTF">2025-08-09T22:11:16Z</dcterms:created>
  <dcterms:modified xsi:type="dcterms:W3CDTF">2025-08-22T17:38:27Z</dcterms:modified>
</cp:coreProperties>
</file>