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5143500" cx="9144000"/>
  <p:notesSz cx="6858000" cy="9144000"/>
  <p:embeddedFontLst>
    <p:embeddedFont>
      <p:font typeface="Encode Sans"/>
      <p:regular r:id="rId32"/>
      <p:bold r:id="rId33"/>
    </p:embeddedFont>
    <p:embeddedFont>
      <p:font typeface="Lato"/>
      <p:regular r:id="rId34"/>
      <p:bold r:id="rId35"/>
      <p:italic r:id="rId36"/>
      <p:boldItalic r:id="rId37"/>
    </p:embeddedFont>
    <p:embeddedFont>
      <p:font typeface="Anaheim"/>
      <p:regular r:id="rId38"/>
      <p:bold r:id="rId39"/>
    </p:embeddedFont>
    <p:embeddedFont>
      <p:font typeface="DM Sans"/>
      <p:regular r:id="rId40"/>
      <p:bold r:id="rId41"/>
      <p:italic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7332C08-3563-4D51-9D8B-6F637DE9588D}">
  <a:tblStyle styleId="{E7332C08-3563-4D51-9D8B-6F637DE9588D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DMSans-regular.fntdata"/><Relationship Id="rId20" Type="http://schemas.openxmlformats.org/officeDocument/2006/relationships/slide" Target="slides/slide15.xml"/><Relationship Id="rId42" Type="http://schemas.openxmlformats.org/officeDocument/2006/relationships/font" Target="fonts/DMSans-italic.fntdata"/><Relationship Id="rId41" Type="http://schemas.openxmlformats.org/officeDocument/2006/relationships/font" Target="fonts/DMSans-bold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43" Type="http://schemas.openxmlformats.org/officeDocument/2006/relationships/font" Target="fonts/DMSans-bold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EncodeSans-bold.fntdata"/><Relationship Id="rId10" Type="http://schemas.openxmlformats.org/officeDocument/2006/relationships/slide" Target="slides/slide5.xml"/><Relationship Id="rId32" Type="http://schemas.openxmlformats.org/officeDocument/2006/relationships/font" Target="fonts/EncodeSans-regular.fntdata"/><Relationship Id="rId13" Type="http://schemas.openxmlformats.org/officeDocument/2006/relationships/slide" Target="slides/slide8.xml"/><Relationship Id="rId35" Type="http://schemas.openxmlformats.org/officeDocument/2006/relationships/font" Target="fonts/Lato-bold.fntdata"/><Relationship Id="rId12" Type="http://schemas.openxmlformats.org/officeDocument/2006/relationships/slide" Target="slides/slide7.xml"/><Relationship Id="rId34" Type="http://schemas.openxmlformats.org/officeDocument/2006/relationships/font" Target="fonts/Lato-regular.fntdata"/><Relationship Id="rId15" Type="http://schemas.openxmlformats.org/officeDocument/2006/relationships/slide" Target="slides/slide10.xml"/><Relationship Id="rId37" Type="http://schemas.openxmlformats.org/officeDocument/2006/relationships/font" Target="fonts/Lato-boldItalic.fntdata"/><Relationship Id="rId14" Type="http://schemas.openxmlformats.org/officeDocument/2006/relationships/slide" Target="slides/slide9.xml"/><Relationship Id="rId36" Type="http://schemas.openxmlformats.org/officeDocument/2006/relationships/font" Target="fonts/Lato-italic.fntdata"/><Relationship Id="rId17" Type="http://schemas.openxmlformats.org/officeDocument/2006/relationships/slide" Target="slides/slide12.xml"/><Relationship Id="rId39" Type="http://schemas.openxmlformats.org/officeDocument/2006/relationships/font" Target="fonts/Anaheim-bold.fntdata"/><Relationship Id="rId16" Type="http://schemas.openxmlformats.org/officeDocument/2006/relationships/slide" Target="slides/slide11.xml"/><Relationship Id="rId38" Type="http://schemas.openxmlformats.org/officeDocument/2006/relationships/font" Target="fonts/Anaheim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4dfce81f19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4dfce81f19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44c1365716_2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44c1365716_2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44c1365716_2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344c1365716_2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74b4c596f7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374b4c596f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74b4c596f7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374b4c596f7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374b4c596f7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374b4c596f7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74b4c596f7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374b4c596f7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374b4c596f7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374b4c596f7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74b4c596f7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374b4c596f7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135e18421cc_13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135e18421cc_13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3789d61cf8f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3789d61cf8f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d431007ba2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d431007ba2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200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374b4c596f7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374b4c596f7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3786733e62b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3786733e62b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3786733e62b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3786733e62b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344c1365716_2_3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344c1365716_2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 first basis is the clipped HG basis, which will be the coupling coefficients on the NanoCam domain.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 second basis is the full HG basis, which will be the coupling coefficients on an infinite domain.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HG full is what we actually care about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344c1365716_2_3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344c1365716_2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374b4c596f7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374b4c596f7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374b4c596f7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374b4c596f7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44c1365716_1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44c1365716_1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start at the first question I had when starting SURF, which was “What is GQuEST?”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Erik Verlinde and Kathryn Zurek, two theoretical physicists, predict stochastic fluctuations of space-time geometry.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light propagates through a space with these fluctuations, it is predicted to accumulate a phase difference relative to light traveling without the fluctuations.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GQuEST is a </a:t>
            </a:r>
            <a:r>
              <a:rPr lang="en"/>
              <a:t>table</a:t>
            </a:r>
            <a:r>
              <a:rPr lang="en"/>
              <a:t> top interferometer </a:t>
            </a:r>
            <a:r>
              <a:rPr lang="en"/>
              <a:t>designed</a:t>
            </a:r>
            <a:r>
              <a:rPr lang="en"/>
              <a:t> to detect these fluctuations.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44c1365716_1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44c1365716_1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being much shorter than LIGO, GQuEST is able to stay </a:t>
            </a:r>
            <a:r>
              <a:rPr lang="en"/>
              <a:t>competitive</a:t>
            </a:r>
            <a:r>
              <a:rPr lang="en"/>
              <a:t> </a:t>
            </a:r>
            <a:r>
              <a:rPr lang="en"/>
              <a:t>with</a:t>
            </a:r>
            <a:r>
              <a:rPr lang="en"/>
              <a:t> LIGO primarily due to it’s photon counting readout.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</a:t>
            </a:r>
            <a:r>
              <a:rPr lang="en"/>
              <a:t>genotropic</a:t>
            </a:r>
            <a:r>
              <a:rPr lang="en"/>
              <a:t> </a:t>
            </a:r>
            <a:r>
              <a:rPr lang="en"/>
              <a:t>fluctuations are </a:t>
            </a:r>
            <a:r>
              <a:rPr lang="en"/>
              <a:t>7 order of magnitude</a:t>
            </a:r>
            <a:r>
              <a:rPr lang="en">
                <a:solidFill>
                  <a:schemeClr val="dk1"/>
                </a:solidFill>
              </a:rPr>
              <a:t> in power</a:t>
            </a:r>
            <a:r>
              <a:rPr lang="en"/>
              <a:t> below the quantum shot noise of a high power interferometer with traditional homodyne readout.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However, photon counting is not </a:t>
            </a:r>
            <a:r>
              <a:rPr lang="en"/>
              <a:t>susceptible</a:t>
            </a:r>
            <a:r>
              <a:rPr lang="en"/>
              <a:t> to quantum shot noise. </a:t>
            </a:r>
            <a:r>
              <a:rPr lang="en"/>
              <a:t>This drastically reduces the total noise to 1 order of magnitude above the signal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My project is </a:t>
            </a:r>
            <a:r>
              <a:rPr lang="en">
                <a:solidFill>
                  <a:schemeClr val="dk1"/>
                </a:solidFill>
              </a:rPr>
              <a:t>concerned</a:t>
            </a:r>
            <a:r>
              <a:rPr lang="en">
                <a:solidFill>
                  <a:schemeClr val="dk1"/>
                </a:solidFill>
              </a:rPr>
              <a:t> with</a:t>
            </a:r>
            <a:r>
              <a:rPr lang="en">
                <a:solidFill>
                  <a:schemeClr val="dk1"/>
                </a:solidFill>
              </a:rPr>
              <a:t> these end mirrors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784e85208e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784e85208e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44c1365716_1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344c1365716_1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*Mention curvature is not intentional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Substrates vs </a:t>
            </a:r>
            <a:r>
              <a:rPr lang="en"/>
              <a:t>coating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44c1365716_2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344c1365716_2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 quick introduction to the types of mirror deformations we care about.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</a:t>
            </a:r>
            <a:r>
              <a:rPr lang="en">
                <a:solidFill>
                  <a:schemeClr val="dk1"/>
                </a:solidFill>
              </a:rPr>
              <a:t>fter position, tip and tilt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There is the Xmode, Omode, Plus Mode…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As I said before the majority of the light is expected to bump into the HG02 and HG20 modes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We expect that if we have good control over these deformation with our mirror mount that we should be able to really mitigate the optical power loss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44c1365716_2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44c1365716_2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B2D"/>
              </a:buClr>
              <a:buSzPts val="1100"/>
              <a:buFont typeface="DM Sans"/>
              <a:buAutoNum type="arabicPeriod"/>
            </a:pPr>
            <a:r>
              <a:rPr lang="en">
                <a:solidFill>
                  <a:srgbClr val="041B2D"/>
                </a:solidFill>
                <a:latin typeface="DM Sans"/>
                <a:ea typeface="DM Sans"/>
                <a:cs typeface="DM Sans"/>
                <a:sym typeface="DM Sans"/>
              </a:rPr>
              <a:t>Apply an anti-reflective coating to the back side of the mirror</a:t>
            </a:r>
            <a:endParaRPr>
              <a:solidFill>
                <a:srgbClr val="041B2D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B2D"/>
              </a:buClr>
              <a:buSzPts val="1100"/>
              <a:buFont typeface="DM Sans"/>
              <a:buAutoNum type="arabicPeriod"/>
            </a:pPr>
            <a:r>
              <a:rPr lang="en">
                <a:solidFill>
                  <a:srgbClr val="041B2D"/>
                </a:solidFill>
                <a:latin typeface="DM Sans"/>
                <a:ea typeface="DM Sans"/>
                <a:cs typeface="DM Sans"/>
                <a:sym typeface="DM Sans"/>
              </a:rPr>
              <a:t>Utilizing </a:t>
            </a:r>
            <a:r>
              <a:rPr lang="en">
                <a:solidFill>
                  <a:srgbClr val="041B2D"/>
                </a:solidFill>
                <a:latin typeface="DM Sans"/>
                <a:ea typeface="DM Sans"/>
                <a:cs typeface="DM Sans"/>
                <a:sym typeface="DM Sans"/>
              </a:rPr>
              <a:t>matching pairs</a:t>
            </a:r>
            <a:endParaRPr>
              <a:solidFill>
                <a:srgbClr val="041B2D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B2D"/>
              </a:buClr>
              <a:buSzPts val="1100"/>
              <a:buFont typeface="DM Sans"/>
              <a:buAutoNum type="arabicPeriod"/>
            </a:pPr>
            <a:r>
              <a:rPr lang="en">
                <a:solidFill>
                  <a:srgbClr val="041B2D"/>
                </a:solidFill>
                <a:latin typeface="DM Sans"/>
                <a:ea typeface="DM Sans"/>
                <a:cs typeface="DM Sans"/>
                <a:sym typeface="DM Sans"/>
              </a:rPr>
              <a:t>Using the adjustable mirror mount to correct for the curvature</a:t>
            </a:r>
            <a:endParaRPr>
              <a:solidFill>
                <a:srgbClr val="041B2D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41B2D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41B2D"/>
                </a:solidFill>
                <a:latin typeface="DM Sans"/>
                <a:ea typeface="DM Sans"/>
                <a:cs typeface="DM Sans"/>
                <a:sym typeface="DM Sans"/>
              </a:rPr>
              <a:t>Explain how adjustment mount works</a:t>
            </a:r>
            <a:endParaRPr>
              <a:solidFill>
                <a:srgbClr val="041B2D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41B2D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41B2D"/>
                </a:solidFill>
                <a:latin typeface="DM Sans"/>
                <a:ea typeface="DM Sans"/>
                <a:cs typeface="DM Sans"/>
                <a:sym typeface="DM Sans"/>
              </a:rPr>
              <a:t>Go from .26 diopters to 3e-4 diopters</a:t>
            </a:r>
            <a:endParaRPr>
              <a:solidFill>
                <a:srgbClr val="041B2D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44c1365716_2_2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344c1365716_2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We only care about these bending modes if we know how power we lose.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We can calculate this using the coupling coefficients to the HOMs.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This tells us how much of the incoming beam couples to each HOM.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 have a some code in MATLAB which reads the NanoCam data and calculates these overlap integrals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Beam coming in is in 00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hyperlink" Target="https://bit.ly/3A1uf1Q" TargetMode="External"/><Relationship Id="rId4" Type="http://schemas.openxmlformats.org/officeDocument/2006/relationships/hyperlink" Target="http://bit.ly/2TyoMsr" TargetMode="External"/><Relationship Id="rId5" Type="http://schemas.openxmlformats.org/officeDocument/2006/relationships/hyperlink" Target="http://bit.ly/2TtBDfr" TargetMode="Externa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 b="2501" l="8440" r="32496" t="53991"/>
          <a:stretch/>
        </p:blipFill>
        <p:spPr>
          <a:xfrm>
            <a:off x="0" y="0"/>
            <a:ext cx="3157350" cy="19781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/>
          <p:nvPr>
            <p:ph type="ctrTitle"/>
          </p:nvPr>
        </p:nvSpPr>
        <p:spPr>
          <a:xfrm>
            <a:off x="911150" y="1455988"/>
            <a:ext cx="5318400" cy="161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911150" y="3354913"/>
            <a:ext cx="3157500" cy="65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/>
          <p:nvPr>
            <p:ph hasCustomPrompt="1" type="title"/>
          </p:nvPr>
        </p:nvSpPr>
        <p:spPr>
          <a:xfrm>
            <a:off x="713225" y="1702500"/>
            <a:ext cx="5488800" cy="112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7" name="Google Shape;67;p11"/>
          <p:cNvSpPr txBox="1"/>
          <p:nvPr>
            <p:ph idx="1" type="subTitle"/>
          </p:nvPr>
        </p:nvSpPr>
        <p:spPr>
          <a:xfrm>
            <a:off x="713225" y="2823600"/>
            <a:ext cx="3156300" cy="76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68" name="Google Shape;68;p11"/>
          <p:cNvPicPr preferRelativeResize="0"/>
          <p:nvPr/>
        </p:nvPicPr>
        <p:blipFill rotWithShape="1">
          <a:blip r:embed="rId2">
            <a:alphaModFix/>
          </a:blip>
          <a:srcRect b="0" l="9055" r="36489" t="52315"/>
          <a:stretch/>
        </p:blipFill>
        <p:spPr>
          <a:xfrm>
            <a:off x="0" y="0"/>
            <a:ext cx="2911002" cy="2168102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1"/>
          <p:cNvSpPr/>
          <p:nvPr/>
        </p:nvSpPr>
        <p:spPr>
          <a:xfrm>
            <a:off x="6832561" y="-690064"/>
            <a:ext cx="1229700" cy="12297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0" name="Google Shape;70;p1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3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1_1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3"/>
          <p:cNvGrpSpPr/>
          <p:nvPr/>
        </p:nvGrpSpPr>
        <p:grpSpPr>
          <a:xfrm>
            <a:off x="-2" y="0"/>
            <a:ext cx="9144002" cy="5150225"/>
            <a:chOff x="-2" y="0"/>
            <a:chExt cx="9144002" cy="5150225"/>
          </a:xfrm>
        </p:grpSpPr>
        <p:pic>
          <p:nvPicPr>
            <p:cNvPr id="75" name="Google Shape;75;p13"/>
            <p:cNvPicPr preferRelativeResize="0"/>
            <p:nvPr/>
          </p:nvPicPr>
          <p:blipFill rotWithShape="1">
            <a:blip r:embed="rId2">
              <a:alphaModFix/>
            </a:blip>
            <a:srcRect b="5847" l="12320" r="35160" t="65543"/>
            <a:stretch/>
          </p:blipFill>
          <p:spPr>
            <a:xfrm>
              <a:off x="-2" y="0"/>
              <a:ext cx="2532552" cy="1173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76;p13"/>
            <p:cNvPicPr preferRelativeResize="0"/>
            <p:nvPr/>
          </p:nvPicPr>
          <p:blipFill rotWithShape="1">
            <a:blip r:embed="rId2">
              <a:alphaModFix/>
            </a:blip>
            <a:srcRect b="22655" l="56217" r="11690" t="8940"/>
            <a:stretch/>
          </p:blipFill>
          <p:spPr>
            <a:xfrm flipH="1" rot="5400000">
              <a:off x="6967424" y="2973649"/>
              <a:ext cx="1547500" cy="28056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7" name="Google Shape;77;p1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8" name="Google Shape;78;p13"/>
          <p:cNvSpPr txBox="1"/>
          <p:nvPr>
            <p:ph idx="1" type="subTitle"/>
          </p:nvPr>
        </p:nvSpPr>
        <p:spPr>
          <a:xfrm>
            <a:off x="720000" y="2166398"/>
            <a:ext cx="2305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3"/>
          <p:cNvSpPr txBox="1"/>
          <p:nvPr>
            <p:ph idx="2" type="subTitle"/>
          </p:nvPr>
        </p:nvSpPr>
        <p:spPr>
          <a:xfrm>
            <a:off x="3419250" y="2166398"/>
            <a:ext cx="2305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3"/>
          <p:cNvSpPr txBox="1"/>
          <p:nvPr>
            <p:ph idx="3" type="subTitle"/>
          </p:nvPr>
        </p:nvSpPr>
        <p:spPr>
          <a:xfrm>
            <a:off x="720000" y="3899580"/>
            <a:ext cx="2305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3"/>
          <p:cNvSpPr txBox="1"/>
          <p:nvPr>
            <p:ph idx="4" type="subTitle"/>
          </p:nvPr>
        </p:nvSpPr>
        <p:spPr>
          <a:xfrm>
            <a:off x="3419250" y="3899580"/>
            <a:ext cx="2305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3"/>
          <p:cNvSpPr txBox="1"/>
          <p:nvPr>
            <p:ph idx="5" type="subTitle"/>
          </p:nvPr>
        </p:nvSpPr>
        <p:spPr>
          <a:xfrm>
            <a:off x="6118549" y="2166398"/>
            <a:ext cx="2305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3"/>
          <p:cNvSpPr txBox="1"/>
          <p:nvPr>
            <p:ph idx="6" type="subTitle"/>
          </p:nvPr>
        </p:nvSpPr>
        <p:spPr>
          <a:xfrm>
            <a:off x="6118549" y="3899580"/>
            <a:ext cx="2305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3"/>
          <p:cNvSpPr txBox="1"/>
          <p:nvPr>
            <p:ph hasCustomPrompt="1" idx="7" type="title"/>
          </p:nvPr>
        </p:nvSpPr>
        <p:spPr>
          <a:xfrm>
            <a:off x="720000" y="1408220"/>
            <a:ext cx="734700" cy="447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/>
          <p:nvPr>
            <p:ph hasCustomPrompt="1" idx="8" type="title"/>
          </p:nvPr>
        </p:nvSpPr>
        <p:spPr>
          <a:xfrm>
            <a:off x="720000" y="3140816"/>
            <a:ext cx="734700" cy="447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" name="Google Shape;86;p13"/>
          <p:cNvSpPr txBox="1"/>
          <p:nvPr>
            <p:ph hasCustomPrompt="1" idx="9" type="title"/>
          </p:nvPr>
        </p:nvSpPr>
        <p:spPr>
          <a:xfrm>
            <a:off x="3419250" y="1408220"/>
            <a:ext cx="734700" cy="447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7" name="Google Shape;87;p13"/>
          <p:cNvSpPr txBox="1"/>
          <p:nvPr>
            <p:ph hasCustomPrompt="1" idx="13" type="title"/>
          </p:nvPr>
        </p:nvSpPr>
        <p:spPr>
          <a:xfrm>
            <a:off x="3419250" y="3140816"/>
            <a:ext cx="734700" cy="447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/>
          <p:nvPr>
            <p:ph hasCustomPrompt="1" idx="14" type="title"/>
          </p:nvPr>
        </p:nvSpPr>
        <p:spPr>
          <a:xfrm>
            <a:off x="6118549" y="1408220"/>
            <a:ext cx="734700" cy="447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/>
          <p:nvPr>
            <p:ph hasCustomPrompt="1" idx="15" type="title"/>
          </p:nvPr>
        </p:nvSpPr>
        <p:spPr>
          <a:xfrm>
            <a:off x="6118549" y="3140816"/>
            <a:ext cx="734700" cy="447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" name="Google Shape;90;p13"/>
          <p:cNvSpPr txBox="1"/>
          <p:nvPr>
            <p:ph idx="16" type="subTitle"/>
          </p:nvPr>
        </p:nvSpPr>
        <p:spPr>
          <a:xfrm>
            <a:off x="720000" y="1801112"/>
            <a:ext cx="2305500" cy="48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1" name="Google Shape;91;p13"/>
          <p:cNvSpPr txBox="1"/>
          <p:nvPr>
            <p:ph idx="17" type="subTitle"/>
          </p:nvPr>
        </p:nvSpPr>
        <p:spPr>
          <a:xfrm>
            <a:off x="3419250" y="1801112"/>
            <a:ext cx="2305500" cy="48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2" name="Google Shape;92;p13"/>
          <p:cNvSpPr txBox="1"/>
          <p:nvPr>
            <p:ph idx="18" type="subTitle"/>
          </p:nvPr>
        </p:nvSpPr>
        <p:spPr>
          <a:xfrm>
            <a:off x="6118549" y="1801112"/>
            <a:ext cx="2305500" cy="48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3" name="Google Shape;93;p13"/>
          <p:cNvSpPr txBox="1"/>
          <p:nvPr>
            <p:ph idx="19" type="subTitle"/>
          </p:nvPr>
        </p:nvSpPr>
        <p:spPr>
          <a:xfrm>
            <a:off x="720000" y="3533775"/>
            <a:ext cx="2305500" cy="48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4" name="Google Shape;94;p13"/>
          <p:cNvSpPr txBox="1"/>
          <p:nvPr>
            <p:ph idx="20" type="subTitle"/>
          </p:nvPr>
        </p:nvSpPr>
        <p:spPr>
          <a:xfrm>
            <a:off x="3419250" y="3533775"/>
            <a:ext cx="2305500" cy="48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5" name="Google Shape;95;p13"/>
          <p:cNvSpPr txBox="1"/>
          <p:nvPr>
            <p:ph idx="21" type="subTitle"/>
          </p:nvPr>
        </p:nvSpPr>
        <p:spPr>
          <a:xfrm>
            <a:off x="6118549" y="3533775"/>
            <a:ext cx="2305500" cy="48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6" name="Google Shape;96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0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oogle Shape;98;p14"/>
          <p:cNvGrpSpPr/>
          <p:nvPr/>
        </p:nvGrpSpPr>
        <p:grpSpPr>
          <a:xfrm>
            <a:off x="-2" y="0"/>
            <a:ext cx="9144002" cy="5150225"/>
            <a:chOff x="-2" y="0"/>
            <a:chExt cx="9144002" cy="5150225"/>
          </a:xfrm>
        </p:grpSpPr>
        <p:pic>
          <p:nvPicPr>
            <p:cNvPr id="99" name="Google Shape;99;p14"/>
            <p:cNvPicPr preferRelativeResize="0"/>
            <p:nvPr/>
          </p:nvPicPr>
          <p:blipFill rotWithShape="1">
            <a:blip r:embed="rId2">
              <a:alphaModFix/>
            </a:blip>
            <a:srcRect b="5847" l="12320" r="35160" t="65543"/>
            <a:stretch/>
          </p:blipFill>
          <p:spPr>
            <a:xfrm flipH="1" rot="10800000">
              <a:off x="-2" y="3976775"/>
              <a:ext cx="2532552" cy="1173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Google Shape;100;p14"/>
            <p:cNvPicPr preferRelativeResize="0"/>
            <p:nvPr/>
          </p:nvPicPr>
          <p:blipFill rotWithShape="1">
            <a:blip r:embed="rId2">
              <a:alphaModFix/>
            </a:blip>
            <a:srcRect b="22655" l="56217" r="11690" t="8940"/>
            <a:stretch/>
          </p:blipFill>
          <p:spPr>
            <a:xfrm rot="5400000">
              <a:off x="6967424" y="-629076"/>
              <a:ext cx="1547500" cy="28056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1" name="Google Shape;101;p1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02" name="Google Shape;102;p14"/>
          <p:cNvSpPr/>
          <p:nvPr/>
        </p:nvSpPr>
        <p:spPr>
          <a:xfrm>
            <a:off x="8534859" y="3989999"/>
            <a:ext cx="1229700" cy="12297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3" name="Google Shape;103;p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10_1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106" name="Google Shape;106;p15"/>
          <p:cNvGrpSpPr/>
          <p:nvPr/>
        </p:nvGrpSpPr>
        <p:grpSpPr>
          <a:xfrm>
            <a:off x="-10391" y="0"/>
            <a:ext cx="9154391" cy="5143500"/>
            <a:chOff x="0" y="0"/>
            <a:chExt cx="9154391" cy="5143500"/>
          </a:xfrm>
        </p:grpSpPr>
        <p:pic>
          <p:nvPicPr>
            <p:cNvPr id="107" name="Google Shape;107;p15"/>
            <p:cNvPicPr preferRelativeResize="0"/>
            <p:nvPr/>
          </p:nvPicPr>
          <p:blipFill rotWithShape="1">
            <a:blip r:embed="rId2">
              <a:alphaModFix/>
            </a:blip>
            <a:srcRect b="22973" l="29075" r="35396" t="54998"/>
            <a:stretch/>
          </p:blipFill>
          <p:spPr>
            <a:xfrm flipH="1">
              <a:off x="7441167" y="0"/>
              <a:ext cx="1713224" cy="9035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108;p15"/>
            <p:cNvPicPr preferRelativeResize="0"/>
            <p:nvPr/>
          </p:nvPicPr>
          <p:blipFill rotWithShape="1">
            <a:blip r:embed="rId2">
              <a:alphaModFix/>
            </a:blip>
            <a:srcRect b="25974" l="51729" r="36944" t="26417"/>
            <a:stretch/>
          </p:blipFill>
          <p:spPr>
            <a:xfrm flipH="1" rot="10800000">
              <a:off x="0" y="3190801"/>
              <a:ext cx="546202" cy="19526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9" name="Google Shape;109;p1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6"/>
          <p:cNvPicPr preferRelativeResize="0"/>
          <p:nvPr/>
        </p:nvPicPr>
        <p:blipFill rotWithShape="1">
          <a:blip r:embed="rId2">
            <a:alphaModFix/>
          </a:blip>
          <a:srcRect b="25430" l="53382" r="0" t="5892"/>
          <a:stretch/>
        </p:blipFill>
        <p:spPr>
          <a:xfrm flipH="1">
            <a:off x="6651901" y="-1"/>
            <a:ext cx="2492099" cy="3122626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6"/>
          <p:cNvSpPr txBox="1"/>
          <p:nvPr>
            <p:ph type="title"/>
          </p:nvPr>
        </p:nvSpPr>
        <p:spPr>
          <a:xfrm>
            <a:off x="2329354" y="2814625"/>
            <a:ext cx="5796600" cy="66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latin typeface="DM Sans"/>
                <a:ea typeface="DM Sans"/>
                <a:cs typeface="DM Sans"/>
                <a:sym typeface="DM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13" name="Google Shape;113;p16"/>
          <p:cNvSpPr txBox="1"/>
          <p:nvPr>
            <p:ph idx="1" type="subTitle"/>
          </p:nvPr>
        </p:nvSpPr>
        <p:spPr>
          <a:xfrm>
            <a:off x="2329300" y="951325"/>
            <a:ext cx="5796600" cy="186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14" name="Google Shape;114;p16"/>
          <p:cNvSpPr/>
          <p:nvPr/>
        </p:nvSpPr>
        <p:spPr>
          <a:xfrm flipH="1">
            <a:off x="1018164" y="-690051"/>
            <a:ext cx="1229700" cy="12297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5" name="Google Shape;115;p1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/>
          <p:nvPr>
            <p:ph type="title"/>
          </p:nvPr>
        </p:nvSpPr>
        <p:spPr>
          <a:xfrm>
            <a:off x="713225" y="1133850"/>
            <a:ext cx="4098600" cy="17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18" name="Google Shape;118;p17"/>
          <p:cNvSpPr txBox="1"/>
          <p:nvPr>
            <p:ph idx="1" type="subTitle"/>
          </p:nvPr>
        </p:nvSpPr>
        <p:spPr>
          <a:xfrm>
            <a:off x="713225" y="2893350"/>
            <a:ext cx="4098600" cy="111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17"/>
          <p:cNvSpPr/>
          <p:nvPr>
            <p:ph idx="2" type="pic"/>
          </p:nvPr>
        </p:nvSpPr>
        <p:spPr>
          <a:xfrm>
            <a:off x="5471621" y="0"/>
            <a:ext cx="36723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120" name="Google Shape;120;p17"/>
          <p:cNvPicPr preferRelativeResize="0"/>
          <p:nvPr/>
        </p:nvPicPr>
        <p:blipFill rotWithShape="1">
          <a:blip r:embed="rId2">
            <a:alphaModFix/>
          </a:blip>
          <a:srcRect b="24620" l="53636" r="8385" t="9637"/>
          <a:stretch/>
        </p:blipFill>
        <p:spPr>
          <a:xfrm>
            <a:off x="7200" y="0"/>
            <a:ext cx="1831327" cy="26964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1" name="Google Shape;121;p17"/>
          <p:cNvGrpSpPr/>
          <p:nvPr/>
        </p:nvGrpSpPr>
        <p:grpSpPr>
          <a:xfrm>
            <a:off x="334308" y="-690201"/>
            <a:ext cx="4154331" cy="5343505"/>
            <a:chOff x="334308" y="-690201"/>
            <a:chExt cx="4154331" cy="5343505"/>
          </a:xfrm>
        </p:grpSpPr>
        <p:sp>
          <p:nvSpPr>
            <p:cNvPr id="122" name="Google Shape;122;p17"/>
            <p:cNvSpPr/>
            <p:nvPr/>
          </p:nvSpPr>
          <p:spPr>
            <a:xfrm flipH="1">
              <a:off x="3258939" y="-690201"/>
              <a:ext cx="1229700" cy="1229700"/>
            </a:xfrm>
            <a:prstGeom prst="ellipse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3" name="Google Shape;123;p17"/>
            <p:cNvSpPr/>
            <p:nvPr/>
          </p:nvSpPr>
          <p:spPr>
            <a:xfrm flipH="1">
              <a:off x="334308" y="4554696"/>
              <a:ext cx="757826" cy="98608"/>
            </a:xfrm>
            <a:custGeom>
              <a:rect b="b" l="l" r="r" t="t"/>
              <a:pathLst>
                <a:path extrusionOk="0" h="962025" w="7977111">
                  <a:moveTo>
                    <a:pt x="6645669" y="962025"/>
                  </a:moveTo>
                  <a:cubicBezTo>
                    <a:pt x="6269518" y="962025"/>
                    <a:pt x="6077113" y="739797"/>
                    <a:pt x="5907796" y="543544"/>
                  </a:cubicBezTo>
                  <a:cubicBezTo>
                    <a:pt x="5745214" y="354987"/>
                    <a:pt x="5603796" y="192405"/>
                    <a:pt x="5315189" y="192405"/>
                  </a:cubicBezTo>
                  <a:cubicBezTo>
                    <a:pt x="5026581" y="192405"/>
                    <a:pt x="4886125" y="354987"/>
                    <a:pt x="4723543" y="543544"/>
                  </a:cubicBezTo>
                  <a:cubicBezTo>
                    <a:pt x="4554227" y="739797"/>
                    <a:pt x="4362784" y="962025"/>
                    <a:pt x="3986632" y="962025"/>
                  </a:cubicBezTo>
                  <a:cubicBezTo>
                    <a:pt x="3610480" y="962025"/>
                    <a:pt x="3418075" y="739797"/>
                    <a:pt x="3248759" y="543544"/>
                  </a:cubicBezTo>
                  <a:cubicBezTo>
                    <a:pt x="3086177" y="354987"/>
                    <a:pt x="2944759" y="192405"/>
                    <a:pt x="2657113" y="192405"/>
                  </a:cubicBezTo>
                  <a:cubicBezTo>
                    <a:pt x="2369468" y="192405"/>
                    <a:pt x="2228050" y="354987"/>
                    <a:pt x="2065468" y="543544"/>
                  </a:cubicBezTo>
                  <a:cubicBezTo>
                    <a:pt x="1896151" y="739797"/>
                    <a:pt x="1704708" y="962025"/>
                    <a:pt x="1328557" y="962025"/>
                  </a:cubicBezTo>
                  <a:cubicBezTo>
                    <a:pt x="952405" y="962025"/>
                    <a:pt x="760962" y="739797"/>
                    <a:pt x="591645" y="543544"/>
                  </a:cubicBezTo>
                  <a:cubicBezTo>
                    <a:pt x="429063" y="354987"/>
                    <a:pt x="288608" y="192405"/>
                    <a:pt x="0" y="192405"/>
                  </a:cubicBezTo>
                  <a:lnTo>
                    <a:pt x="0" y="0"/>
                  </a:lnTo>
                  <a:cubicBezTo>
                    <a:pt x="376152" y="0"/>
                    <a:pt x="567595" y="222228"/>
                    <a:pt x="736911" y="418481"/>
                  </a:cubicBezTo>
                  <a:cubicBezTo>
                    <a:pt x="899493" y="607038"/>
                    <a:pt x="1039949" y="769620"/>
                    <a:pt x="1328557" y="769620"/>
                  </a:cubicBezTo>
                  <a:cubicBezTo>
                    <a:pt x="1617164" y="769620"/>
                    <a:pt x="1757620" y="607038"/>
                    <a:pt x="1920202" y="418481"/>
                  </a:cubicBezTo>
                  <a:cubicBezTo>
                    <a:pt x="2089518" y="222228"/>
                    <a:pt x="2280961" y="0"/>
                    <a:pt x="2658075" y="0"/>
                  </a:cubicBezTo>
                  <a:cubicBezTo>
                    <a:pt x="3035189" y="0"/>
                    <a:pt x="3226632" y="222228"/>
                    <a:pt x="3395949" y="418481"/>
                  </a:cubicBezTo>
                  <a:cubicBezTo>
                    <a:pt x="3558531" y="607038"/>
                    <a:pt x="3699949" y="769620"/>
                    <a:pt x="3987594" y="769620"/>
                  </a:cubicBezTo>
                  <a:cubicBezTo>
                    <a:pt x="4275240" y="769620"/>
                    <a:pt x="4416657" y="607038"/>
                    <a:pt x="4579240" y="418481"/>
                  </a:cubicBezTo>
                  <a:cubicBezTo>
                    <a:pt x="4748556" y="222228"/>
                    <a:pt x="4939999" y="0"/>
                    <a:pt x="5316151" y="0"/>
                  </a:cubicBezTo>
                  <a:cubicBezTo>
                    <a:pt x="5692303" y="0"/>
                    <a:pt x="5884708" y="222228"/>
                    <a:pt x="6054024" y="418481"/>
                  </a:cubicBezTo>
                  <a:cubicBezTo>
                    <a:pt x="6216606" y="607038"/>
                    <a:pt x="6358024" y="769620"/>
                    <a:pt x="6646631" y="769620"/>
                  </a:cubicBezTo>
                  <a:cubicBezTo>
                    <a:pt x="6935239" y="769620"/>
                    <a:pt x="7075694" y="607038"/>
                    <a:pt x="7239239" y="418481"/>
                  </a:cubicBezTo>
                  <a:cubicBezTo>
                    <a:pt x="7408555" y="222228"/>
                    <a:pt x="7600960" y="0"/>
                    <a:pt x="7977112" y="0"/>
                  </a:cubicBezTo>
                  <a:lnTo>
                    <a:pt x="7977112" y="192405"/>
                  </a:lnTo>
                  <a:cubicBezTo>
                    <a:pt x="7688505" y="192405"/>
                    <a:pt x="7548049" y="354987"/>
                    <a:pt x="7384504" y="543544"/>
                  </a:cubicBezTo>
                  <a:cubicBezTo>
                    <a:pt x="7215188" y="739797"/>
                    <a:pt x="7022783" y="962025"/>
                    <a:pt x="6646631" y="962025"/>
                  </a:cubicBezTo>
                  <a:lnTo>
                    <a:pt x="6645669" y="9620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4" name="Google Shape;124;p1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4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oogle Shape;126;p18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127" name="Google Shape;127;p18"/>
            <p:cNvPicPr preferRelativeResize="0"/>
            <p:nvPr/>
          </p:nvPicPr>
          <p:blipFill rotWithShape="1">
            <a:blip r:embed="rId2">
              <a:alphaModFix/>
            </a:blip>
            <a:srcRect b="23911" l="38316" r="6985" t="4495"/>
            <a:stretch/>
          </p:blipFill>
          <p:spPr>
            <a:xfrm rot="10800000">
              <a:off x="6220024" y="1888351"/>
              <a:ext cx="2923976" cy="3255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" name="Google Shape;128;p18"/>
            <p:cNvPicPr preferRelativeResize="0"/>
            <p:nvPr/>
          </p:nvPicPr>
          <p:blipFill rotWithShape="1">
            <a:blip r:embed="rId2">
              <a:alphaModFix/>
            </a:blip>
            <a:srcRect b="2501" l="8440" r="32496" t="53991"/>
            <a:stretch/>
          </p:blipFill>
          <p:spPr>
            <a:xfrm>
              <a:off x="0" y="0"/>
              <a:ext cx="3157350" cy="19781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9" name="Google Shape;129;p18"/>
          <p:cNvSpPr txBox="1"/>
          <p:nvPr>
            <p:ph type="title"/>
          </p:nvPr>
        </p:nvSpPr>
        <p:spPr>
          <a:xfrm>
            <a:off x="932713" y="1554750"/>
            <a:ext cx="2725800" cy="106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30" name="Google Shape;130;p18"/>
          <p:cNvSpPr txBox="1"/>
          <p:nvPr>
            <p:ph idx="1" type="subTitle"/>
          </p:nvPr>
        </p:nvSpPr>
        <p:spPr>
          <a:xfrm>
            <a:off x="932713" y="2617950"/>
            <a:ext cx="2725800" cy="112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18"/>
          <p:cNvSpPr/>
          <p:nvPr/>
        </p:nvSpPr>
        <p:spPr>
          <a:xfrm>
            <a:off x="2274448" y="4603999"/>
            <a:ext cx="1229700" cy="12297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2" name="Google Shape;132;p1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4_1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 txBox="1"/>
          <p:nvPr>
            <p:ph type="title"/>
          </p:nvPr>
        </p:nvSpPr>
        <p:spPr>
          <a:xfrm>
            <a:off x="5342299" y="1557168"/>
            <a:ext cx="2512500" cy="106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35" name="Google Shape;135;p19"/>
          <p:cNvSpPr txBox="1"/>
          <p:nvPr>
            <p:ph idx="1" type="subTitle"/>
          </p:nvPr>
        </p:nvSpPr>
        <p:spPr>
          <a:xfrm>
            <a:off x="5342418" y="2617968"/>
            <a:ext cx="2512500" cy="108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36" name="Google Shape;136;p19"/>
          <p:cNvPicPr preferRelativeResize="0"/>
          <p:nvPr/>
        </p:nvPicPr>
        <p:blipFill rotWithShape="1">
          <a:blip r:embed="rId2">
            <a:alphaModFix/>
          </a:blip>
          <a:srcRect b="1415" l="6377" r="34625" t="65032"/>
          <a:stretch/>
        </p:blipFill>
        <p:spPr>
          <a:xfrm rot="10800000">
            <a:off x="5990223" y="3617948"/>
            <a:ext cx="3153777" cy="1525552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oogle Shape;139;p20"/>
          <p:cNvGrpSpPr/>
          <p:nvPr/>
        </p:nvGrpSpPr>
        <p:grpSpPr>
          <a:xfrm>
            <a:off x="-10391" y="0"/>
            <a:ext cx="9154391" cy="5143500"/>
            <a:chOff x="-10391" y="0"/>
            <a:chExt cx="9154391" cy="5143500"/>
          </a:xfrm>
        </p:grpSpPr>
        <p:pic>
          <p:nvPicPr>
            <p:cNvPr id="140" name="Google Shape;140;p20"/>
            <p:cNvPicPr preferRelativeResize="0"/>
            <p:nvPr/>
          </p:nvPicPr>
          <p:blipFill rotWithShape="1">
            <a:blip r:embed="rId2">
              <a:alphaModFix/>
            </a:blip>
            <a:srcRect b="22973" l="29075" r="35396" t="54998"/>
            <a:stretch/>
          </p:blipFill>
          <p:spPr>
            <a:xfrm flipH="1">
              <a:off x="7430776" y="0"/>
              <a:ext cx="1713224" cy="9035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" name="Google Shape;141;p20"/>
            <p:cNvPicPr preferRelativeResize="0"/>
            <p:nvPr/>
          </p:nvPicPr>
          <p:blipFill rotWithShape="1">
            <a:blip r:embed="rId2">
              <a:alphaModFix/>
            </a:blip>
            <a:srcRect b="25974" l="51729" r="36944" t="26417"/>
            <a:stretch/>
          </p:blipFill>
          <p:spPr>
            <a:xfrm flipH="1" rot="10800000">
              <a:off x="-10391" y="3190801"/>
              <a:ext cx="546202" cy="19526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2" name="Google Shape;142;p2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43" name="Google Shape;143;p20"/>
          <p:cNvSpPr txBox="1"/>
          <p:nvPr>
            <p:ph idx="1" type="subTitle"/>
          </p:nvPr>
        </p:nvSpPr>
        <p:spPr>
          <a:xfrm>
            <a:off x="4327445" y="2513452"/>
            <a:ext cx="2849400" cy="15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20"/>
          <p:cNvSpPr txBox="1"/>
          <p:nvPr>
            <p:ph idx="2" type="subTitle"/>
          </p:nvPr>
        </p:nvSpPr>
        <p:spPr>
          <a:xfrm>
            <a:off x="720000" y="2513452"/>
            <a:ext cx="2849400" cy="15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20"/>
          <p:cNvSpPr txBox="1"/>
          <p:nvPr>
            <p:ph idx="3" type="subTitle"/>
          </p:nvPr>
        </p:nvSpPr>
        <p:spPr>
          <a:xfrm>
            <a:off x="720000" y="1767031"/>
            <a:ext cx="2849400" cy="87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46" name="Google Shape;146;p20"/>
          <p:cNvSpPr txBox="1"/>
          <p:nvPr>
            <p:ph idx="4" type="subTitle"/>
          </p:nvPr>
        </p:nvSpPr>
        <p:spPr>
          <a:xfrm>
            <a:off x="4327447" y="1767031"/>
            <a:ext cx="2849400" cy="87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147" name="Google Shape;147;p20"/>
          <p:cNvGrpSpPr/>
          <p:nvPr/>
        </p:nvGrpSpPr>
        <p:grpSpPr>
          <a:xfrm rot="-5400000">
            <a:off x="8341022" y="4248797"/>
            <a:ext cx="432705" cy="710396"/>
            <a:chOff x="5741750" y="3809796"/>
            <a:chExt cx="674100" cy="1106709"/>
          </a:xfrm>
        </p:grpSpPr>
        <p:sp>
          <p:nvSpPr>
            <p:cNvPr id="148" name="Google Shape;148;p20"/>
            <p:cNvSpPr/>
            <p:nvPr/>
          </p:nvSpPr>
          <p:spPr>
            <a:xfrm>
              <a:off x="5741750" y="4242405"/>
              <a:ext cx="674100" cy="674100"/>
            </a:xfrm>
            <a:prstGeom prst="pie">
              <a:avLst>
                <a:gd fmla="val 0" name="adj1"/>
                <a:gd fmla="val 10772809" name="adj2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9" name="Google Shape;149;p20"/>
            <p:cNvSpPr/>
            <p:nvPr/>
          </p:nvSpPr>
          <p:spPr>
            <a:xfrm>
              <a:off x="5741750" y="3809796"/>
              <a:ext cx="674100" cy="674100"/>
            </a:xfrm>
            <a:prstGeom prst="pie">
              <a:avLst>
                <a:gd fmla="val 0" name="adj1"/>
                <a:gd fmla="val 10772809" name="adj2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50" name="Google Shape;150;p20"/>
          <p:cNvSpPr/>
          <p:nvPr/>
        </p:nvSpPr>
        <p:spPr>
          <a:xfrm flipH="1">
            <a:off x="3728550" y="4604001"/>
            <a:ext cx="1229700" cy="12297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51" name="Google Shape;151;p2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843475" y="2166912"/>
            <a:ext cx="4587300" cy="86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" name="Google Shape;16;p3"/>
          <p:cNvSpPr txBox="1"/>
          <p:nvPr>
            <p:ph hasCustomPrompt="1" idx="2" type="title"/>
          </p:nvPr>
        </p:nvSpPr>
        <p:spPr>
          <a:xfrm>
            <a:off x="3843475" y="1251012"/>
            <a:ext cx="1419900" cy="9159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3843475" y="3167388"/>
            <a:ext cx="2617800" cy="72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8" name="Google Shape;18;p3"/>
          <p:cNvPicPr preferRelativeResize="0"/>
          <p:nvPr/>
        </p:nvPicPr>
        <p:blipFill rotWithShape="1">
          <a:blip r:embed="rId2">
            <a:alphaModFix/>
          </a:blip>
          <a:srcRect b="25430" l="48039" r="5342" t="5892"/>
          <a:stretch/>
        </p:blipFill>
        <p:spPr>
          <a:xfrm rot="10800000">
            <a:off x="6651901" y="2057399"/>
            <a:ext cx="2492099" cy="312262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TITLE_AND_TWO_COLUMNS_1_1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54" name="Google Shape;154;p21"/>
          <p:cNvSpPr txBox="1"/>
          <p:nvPr>
            <p:ph idx="1" type="subTitle"/>
          </p:nvPr>
        </p:nvSpPr>
        <p:spPr>
          <a:xfrm>
            <a:off x="4688847" y="1730075"/>
            <a:ext cx="3422100" cy="203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21"/>
          <p:cNvSpPr txBox="1"/>
          <p:nvPr>
            <p:ph idx="2" type="subTitle"/>
          </p:nvPr>
        </p:nvSpPr>
        <p:spPr>
          <a:xfrm>
            <a:off x="720000" y="1730075"/>
            <a:ext cx="3422100" cy="203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56" name="Google Shape;156;p21"/>
          <p:cNvPicPr preferRelativeResize="0"/>
          <p:nvPr/>
        </p:nvPicPr>
        <p:blipFill rotWithShape="1">
          <a:blip r:embed="rId2">
            <a:alphaModFix/>
          </a:blip>
          <a:srcRect b="25430" l="53382" r="0" t="5892"/>
          <a:stretch/>
        </p:blipFill>
        <p:spPr>
          <a:xfrm flipH="1" rot="10800000">
            <a:off x="0" y="2057399"/>
            <a:ext cx="2492099" cy="31226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7" name="Google Shape;157;p21"/>
          <p:cNvGrpSpPr/>
          <p:nvPr/>
        </p:nvGrpSpPr>
        <p:grpSpPr>
          <a:xfrm>
            <a:off x="7914302" y="490197"/>
            <a:ext cx="1229700" cy="5343504"/>
            <a:chOff x="7914302" y="490197"/>
            <a:chExt cx="1229700" cy="5343504"/>
          </a:xfrm>
        </p:grpSpPr>
        <p:sp>
          <p:nvSpPr>
            <p:cNvPr id="158" name="Google Shape;158;p21"/>
            <p:cNvSpPr/>
            <p:nvPr/>
          </p:nvSpPr>
          <p:spPr>
            <a:xfrm flipH="1">
              <a:off x="7914302" y="4604001"/>
              <a:ext cx="1229700" cy="1229700"/>
            </a:xfrm>
            <a:prstGeom prst="ellipse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59" name="Google Shape;159;p21"/>
            <p:cNvSpPr/>
            <p:nvPr/>
          </p:nvSpPr>
          <p:spPr>
            <a:xfrm flipH="1">
              <a:off x="8171618" y="490197"/>
              <a:ext cx="757826" cy="98608"/>
            </a:xfrm>
            <a:custGeom>
              <a:rect b="b" l="l" r="r" t="t"/>
              <a:pathLst>
                <a:path extrusionOk="0" h="962025" w="7977111">
                  <a:moveTo>
                    <a:pt x="6645669" y="962025"/>
                  </a:moveTo>
                  <a:cubicBezTo>
                    <a:pt x="6269518" y="962025"/>
                    <a:pt x="6077113" y="739797"/>
                    <a:pt x="5907796" y="543544"/>
                  </a:cubicBezTo>
                  <a:cubicBezTo>
                    <a:pt x="5745214" y="354987"/>
                    <a:pt x="5603796" y="192405"/>
                    <a:pt x="5315189" y="192405"/>
                  </a:cubicBezTo>
                  <a:cubicBezTo>
                    <a:pt x="5026581" y="192405"/>
                    <a:pt x="4886125" y="354987"/>
                    <a:pt x="4723543" y="543544"/>
                  </a:cubicBezTo>
                  <a:cubicBezTo>
                    <a:pt x="4554227" y="739797"/>
                    <a:pt x="4362784" y="962025"/>
                    <a:pt x="3986632" y="962025"/>
                  </a:cubicBezTo>
                  <a:cubicBezTo>
                    <a:pt x="3610480" y="962025"/>
                    <a:pt x="3418075" y="739797"/>
                    <a:pt x="3248759" y="543544"/>
                  </a:cubicBezTo>
                  <a:cubicBezTo>
                    <a:pt x="3086177" y="354987"/>
                    <a:pt x="2944759" y="192405"/>
                    <a:pt x="2657113" y="192405"/>
                  </a:cubicBezTo>
                  <a:cubicBezTo>
                    <a:pt x="2369468" y="192405"/>
                    <a:pt x="2228050" y="354987"/>
                    <a:pt x="2065468" y="543544"/>
                  </a:cubicBezTo>
                  <a:cubicBezTo>
                    <a:pt x="1896151" y="739797"/>
                    <a:pt x="1704708" y="962025"/>
                    <a:pt x="1328557" y="962025"/>
                  </a:cubicBezTo>
                  <a:cubicBezTo>
                    <a:pt x="952405" y="962025"/>
                    <a:pt x="760962" y="739797"/>
                    <a:pt x="591645" y="543544"/>
                  </a:cubicBezTo>
                  <a:cubicBezTo>
                    <a:pt x="429063" y="354987"/>
                    <a:pt x="288608" y="192405"/>
                    <a:pt x="0" y="192405"/>
                  </a:cubicBezTo>
                  <a:lnTo>
                    <a:pt x="0" y="0"/>
                  </a:lnTo>
                  <a:cubicBezTo>
                    <a:pt x="376152" y="0"/>
                    <a:pt x="567595" y="222228"/>
                    <a:pt x="736911" y="418481"/>
                  </a:cubicBezTo>
                  <a:cubicBezTo>
                    <a:pt x="899493" y="607038"/>
                    <a:pt x="1039949" y="769620"/>
                    <a:pt x="1328557" y="769620"/>
                  </a:cubicBezTo>
                  <a:cubicBezTo>
                    <a:pt x="1617164" y="769620"/>
                    <a:pt x="1757620" y="607038"/>
                    <a:pt x="1920202" y="418481"/>
                  </a:cubicBezTo>
                  <a:cubicBezTo>
                    <a:pt x="2089518" y="222228"/>
                    <a:pt x="2280961" y="0"/>
                    <a:pt x="2658075" y="0"/>
                  </a:cubicBezTo>
                  <a:cubicBezTo>
                    <a:pt x="3035189" y="0"/>
                    <a:pt x="3226632" y="222228"/>
                    <a:pt x="3395949" y="418481"/>
                  </a:cubicBezTo>
                  <a:cubicBezTo>
                    <a:pt x="3558531" y="607038"/>
                    <a:pt x="3699949" y="769620"/>
                    <a:pt x="3987594" y="769620"/>
                  </a:cubicBezTo>
                  <a:cubicBezTo>
                    <a:pt x="4275240" y="769620"/>
                    <a:pt x="4416657" y="607038"/>
                    <a:pt x="4579240" y="418481"/>
                  </a:cubicBezTo>
                  <a:cubicBezTo>
                    <a:pt x="4748556" y="222228"/>
                    <a:pt x="4939999" y="0"/>
                    <a:pt x="5316151" y="0"/>
                  </a:cubicBezTo>
                  <a:cubicBezTo>
                    <a:pt x="5692303" y="0"/>
                    <a:pt x="5884708" y="222228"/>
                    <a:pt x="6054024" y="418481"/>
                  </a:cubicBezTo>
                  <a:cubicBezTo>
                    <a:pt x="6216606" y="607038"/>
                    <a:pt x="6358024" y="769620"/>
                    <a:pt x="6646631" y="769620"/>
                  </a:cubicBezTo>
                  <a:cubicBezTo>
                    <a:pt x="6935239" y="769620"/>
                    <a:pt x="7075694" y="607038"/>
                    <a:pt x="7239239" y="418481"/>
                  </a:cubicBezTo>
                  <a:cubicBezTo>
                    <a:pt x="7408555" y="222228"/>
                    <a:pt x="7600960" y="0"/>
                    <a:pt x="7977112" y="0"/>
                  </a:cubicBezTo>
                  <a:lnTo>
                    <a:pt x="7977112" y="192405"/>
                  </a:lnTo>
                  <a:cubicBezTo>
                    <a:pt x="7688505" y="192405"/>
                    <a:pt x="7548049" y="354987"/>
                    <a:pt x="7384504" y="543544"/>
                  </a:cubicBezTo>
                  <a:cubicBezTo>
                    <a:pt x="7215188" y="739797"/>
                    <a:pt x="7022783" y="962025"/>
                    <a:pt x="6646631" y="962025"/>
                  </a:cubicBezTo>
                  <a:lnTo>
                    <a:pt x="6645669" y="9620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0" name="Google Shape;160;p2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6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63" name="Google Shape;163;p22"/>
          <p:cNvSpPr txBox="1"/>
          <p:nvPr>
            <p:ph idx="1" type="subTitle"/>
          </p:nvPr>
        </p:nvSpPr>
        <p:spPr>
          <a:xfrm>
            <a:off x="720000" y="2511365"/>
            <a:ext cx="2305500" cy="101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22"/>
          <p:cNvSpPr txBox="1"/>
          <p:nvPr>
            <p:ph idx="2" type="subTitle"/>
          </p:nvPr>
        </p:nvSpPr>
        <p:spPr>
          <a:xfrm>
            <a:off x="3419250" y="2511365"/>
            <a:ext cx="2305500" cy="101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22"/>
          <p:cNvSpPr txBox="1"/>
          <p:nvPr>
            <p:ph idx="3" type="subTitle"/>
          </p:nvPr>
        </p:nvSpPr>
        <p:spPr>
          <a:xfrm>
            <a:off x="6118500" y="2511365"/>
            <a:ext cx="2305500" cy="101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22"/>
          <p:cNvSpPr txBox="1"/>
          <p:nvPr>
            <p:ph idx="4" type="subTitle"/>
          </p:nvPr>
        </p:nvSpPr>
        <p:spPr>
          <a:xfrm>
            <a:off x="720000" y="1981677"/>
            <a:ext cx="2305500" cy="66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7" name="Google Shape;167;p22"/>
          <p:cNvSpPr txBox="1"/>
          <p:nvPr>
            <p:ph idx="5" type="subTitle"/>
          </p:nvPr>
        </p:nvSpPr>
        <p:spPr>
          <a:xfrm>
            <a:off x="3419250" y="1981677"/>
            <a:ext cx="2305500" cy="66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8" name="Google Shape;168;p22"/>
          <p:cNvSpPr txBox="1"/>
          <p:nvPr>
            <p:ph idx="6" type="subTitle"/>
          </p:nvPr>
        </p:nvSpPr>
        <p:spPr>
          <a:xfrm>
            <a:off x="6118500" y="1981677"/>
            <a:ext cx="2305500" cy="66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169" name="Google Shape;169;p22"/>
          <p:cNvGrpSpPr/>
          <p:nvPr/>
        </p:nvGrpSpPr>
        <p:grpSpPr>
          <a:xfrm flipH="1">
            <a:off x="-3191" y="0"/>
            <a:ext cx="9154391" cy="5143500"/>
            <a:chOff x="-3191" y="0"/>
            <a:chExt cx="9154391" cy="5143500"/>
          </a:xfrm>
        </p:grpSpPr>
        <p:pic>
          <p:nvPicPr>
            <p:cNvPr id="170" name="Google Shape;170;p22"/>
            <p:cNvPicPr preferRelativeResize="0"/>
            <p:nvPr/>
          </p:nvPicPr>
          <p:blipFill rotWithShape="1">
            <a:blip r:embed="rId2">
              <a:alphaModFix/>
            </a:blip>
            <a:srcRect b="3101" l="8459" r="27695" t="64040"/>
            <a:stretch/>
          </p:blipFill>
          <p:spPr>
            <a:xfrm flipH="1" rot="10800000">
              <a:off x="-3191" y="3795802"/>
              <a:ext cx="3078676" cy="1347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2"/>
            <p:cNvPicPr preferRelativeResize="0"/>
            <p:nvPr/>
          </p:nvPicPr>
          <p:blipFill rotWithShape="1">
            <a:blip r:embed="rId2">
              <a:alphaModFix/>
            </a:blip>
            <a:srcRect b="25974" l="51729" r="36944" t="26417"/>
            <a:stretch/>
          </p:blipFill>
          <p:spPr>
            <a:xfrm flipH="1">
              <a:off x="8604998" y="0"/>
              <a:ext cx="546202" cy="19526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2"/>
          <p:cNvSpPr/>
          <p:nvPr/>
        </p:nvSpPr>
        <p:spPr>
          <a:xfrm flipH="1">
            <a:off x="8423852" y="-76199"/>
            <a:ext cx="1229700" cy="12297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73" name="Google Shape;173;p2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oogle Shape;175;p23"/>
          <p:cNvGrpSpPr/>
          <p:nvPr/>
        </p:nvGrpSpPr>
        <p:grpSpPr>
          <a:xfrm>
            <a:off x="-2" y="0"/>
            <a:ext cx="9144002" cy="5150225"/>
            <a:chOff x="-2" y="0"/>
            <a:chExt cx="9144002" cy="5150225"/>
          </a:xfrm>
        </p:grpSpPr>
        <p:pic>
          <p:nvPicPr>
            <p:cNvPr id="176" name="Google Shape;176;p23"/>
            <p:cNvPicPr preferRelativeResize="0"/>
            <p:nvPr/>
          </p:nvPicPr>
          <p:blipFill rotWithShape="1">
            <a:blip r:embed="rId2">
              <a:alphaModFix/>
            </a:blip>
            <a:srcRect b="5847" l="12320" r="35160" t="65543"/>
            <a:stretch/>
          </p:blipFill>
          <p:spPr>
            <a:xfrm flipH="1" rot="10800000">
              <a:off x="-2" y="3976775"/>
              <a:ext cx="2532552" cy="1173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3"/>
            <p:cNvPicPr preferRelativeResize="0"/>
            <p:nvPr/>
          </p:nvPicPr>
          <p:blipFill rotWithShape="1">
            <a:blip r:embed="rId2">
              <a:alphaModFix/>
            </a:blip>
            <a:srcRect b="22655" l="56217" r="11690" t="8940"/>
            <a:stretch/>
          </p:blipFill>
          <p:spPr>
            <a:xfrm rot="5400000">
              <a:off x="6967424" y="-629076"/>
              <a:ext cx="1547500" cy="28056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8" name="Google Shape;178;p2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79" name="Google Shape;179;p23"/>
          <p:cNvSpPr txBox="1"/>
          <p:nvPr>
            <p:ph idx="1" type="subTitle"/>
          </p:nvPr>
        </p:nvSpPr>
        <p:spPr>
          <a:xfrm>
            <a:off x="720000" y="1941074"/>
            <a:ext cx="31764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23"/>
          <p:cNvSpPr txBox="1"/>
          <p:nvPr>
            <p:ph idx="2" type="subTitle"/>
          </p:nvPr>
        </p:nvSpPr>
        <p:spPr>
          <a:xfrm>
            <a:off x="4049343" y="1941074"/>
            <a:ext cx="31764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23"/>
          <p:cNvSpPr txBox="1"/>
          <p:nvPr>
            <p:ph idx="3" type="subTitle"/>
          </p:nvPr>
        </p:nvSpPr>
        <p:spPr>
          <a:xfrm>
            <a:off x="720000" y="3583950"/>
            <a:ext cx="31764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23"/>
          <p:cNvSpPr txBox="1"/>
          <p:nvPr>
            <p:ph idx="4" type="subTitle"/>
          </p:nvPr>
        </p:nvSpPr>
        <p:spPr>
          <a:xfrm>
            <a:off x="4049334" y="3583950"/>
            <a:ext cx="31764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23"/>
          <p:cNvSpPr txBox="1"/>
          <p:nvPr>
            <p:ph idx="5" type="subTitle"/>
          </p:nvPr>
        </p:nvSpPr>
        <p:spPr>
          <a:xfrm>
            <a:off x="720000" y="1573675"/>
            <a:ext cx="3176400" cy="505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4" name="Google Shape;184;p23"/>
          <p:cNvSpPr txBox="1"/>
          <p:nvPr>
            <p:ph idx="6" type="subTitle"/>
          </p:nvPr>
        </p:nvSpPr>
        <p:spPr>
          <a:xfrm>
            <a:off x="720000" y="3212297"/>
            <a:ext cx="3176400" cy="505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5" name="Google Shape;185;p23"/>
          <p:cNvSpPr txBox="1"/>
          <p:nvPr>
            <p:ph idx="7" type="subTitle"/>
          </p:nvPr>
        </p:nvSpPr>
        <p:spPr>
          <a:xfrm>
            <a:off x="4049329" y="1573675"/>
            <a:ext cx="3176400" cy="505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6" name="Google Shape;186;p23"/>
          <p:cNvSpPr txBox="1"/>
          <p:nvPr>
            <p:ph idx="8" type="subTitle"/>
          </p:nvPr>
        </p:nvSpPr>
        <p:spPr>
          <a:xfrm>
            <a:off x="4049329" y="3212297"/>
            <a:ext cx="3176400" cy="505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187" name="Google Shape;187;p23"/>
          <p:cNvGrpSpPr/>
          <p:nvPr/>
        </p:nvGrpSpPr>
        <p:grpSpPr>
          <a:xfrm rot="-5400000">
            <a:off x="8341022" y="4248797"/>
            <a:ext cx="432705" cy="710396"/>
            <a:chOff x="5741750" y="3809796"/>
            <a:chExt cx="674100" cy="1106709"/>
          </a:xfrm>
        </p:grpSpPr>
        <p:sp>
          <p:nvSpPr>
            <p:cNvPr id="188" name="Google Shape;188;p23"/>
            <p:cNvSpPr/>
            <p:nvPr/>
          </p:nvSpPr>
          <p:spPr>
            <a:xfrm>
              <a:off x="5741750" y="4242405"/>
              <a:ext cx="674100" cy="674100"/>
            </a:xfrm>
            <a:prstGeom prst="pie">
              <a:avLst>
                <a:gd fmla="val 0" name="adj1"/>
                <a:gd fmla="val 10772809" name="adj2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9" name="Google Shape;189;p23"/>
            <p:cNvSpPr/>
            <p:nvPr/>
          </p:nvSpPr>
          <p:spPr>
            <a:xfrm>
              <a:off x="5741750" y="3809796"/>
              <a:ext cx="674100" cy="674100"/>
            </a:xfrm>
            <a:prstGeom prst="pie">
              <a:avLst>
                <a:gd fmla="val 0" name="adj1"/>
                <a:gd fmla="val 10772809" name="adj2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90" name="Google Shape;190;p2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7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24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193" name="Google Shape;193;p24"/>
            <p:cNvPicPr preferRelativeResize="0"/>
            <p:nvPr/>
          </p:nvPicPr>
          <p:blipFill rotWithShape="1">
            <a:blip r:embed="rId2">
              <a:alphaModFix/>
            </a:blip>
            <a:srcRect b="3101" l="8459" r="27695" t="64040"/>
            <a:stretch/>
          </p:blipFill>
          <p:spPr>
            <a:xfrm>
              <a:off x="0" y="0"/>
              <a:ext cx="3078676" cy="1347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24"/>
            <p:cNvPicPr preferRelativeResize="0"/>
            <p:nvPr/>
          </p:nvPicPr>
          <p:blipFill rotWithShape="1">
            <a:blip r:embed="rId2">
              <a:alphaModFix/>
            </a:blip>
            <a:srcRect b="27161" l="56089" r="-3922" t="4714"/>
            <a:stretch/>
          </p:blipFill>
          <p:spPr>
            <a:xfrm rot="10800000">
              <a:off x="6837399" y="2349201"/>
              <a:ext cx="2306601" cy="27942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5" name="Google Shape;195;p2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96" name="Google Shape;196;p24"/>
          <p:cNvSpPr txBox="1"/>
          <p:nvPr>
            <p:ph idx="1" type="subTitle"/>
          </p:nvPr>
        </p:nvSpPr>
        <p:spPr>
          <a:xfrm>
            <a:off x="720000" y="1948868"/>
            <a:ext cx="22089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24"/>
          <p:cNvSpPr txBox="1"/>
          <p:nvPr>
            <p:ph idx="2" type="subTitle"/>
          </p:nvPr>
        </p:nvSpPr>
        <p:spPr>
          <a:xfrm>
            <a:off x="3467550" y="1948868"/>
            <a:ext cx="22089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24"/>
          <p:cNvSpPr txBox="1"/>
          <p:nvPr>
            <p:ph idx="3" type="subTitle"/>
          </p:nvPr>
        </p:nvSpPr>
        <p:spPr>
          <a:xfrm>
            <a:off x="720000" y="3587522"/>
            <a:ext cx="22089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24"/>
          <p:cNvSpPr txBox="1"/>
          <p:nvPr>
            <p:ph idx="4" type="subTitle"/>
          </p:nvPr>
        </p:nvSpPr>
        <p:spPr>
          <a:xfrm>
            <a:off x="3467550" y="3587522"/>
            <a:ext cx="22089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24"/>
          <p:cNvSpPr txBox="1"/>
          <p:nvPr>
            <p:ph idx="5" type="subTitle"/>
          </p:nvPr>
        </p:nvSpPr>
        <p:spPr>
          <a:xfrm>
            <a:off x="6215100" y="1948868"/>
            <a:ext cx="22089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24"/>
          <p:cNvSpPr txBox="1"/>
          <p:nvPr>
            <p:ph idx="6" type="subTitle"/>
          </p:nvPr>
        </p:nvSpPr>
        <p:spPr>
          <a:xfrm>
            <a:off x="6215100" y="3587522"/>
            <a:ext cx="22089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24"/>
          <p:cNvSpPr txBox="1"/>
          <p:nvPr>
            <p:ph idx="7" type="subTitle"/>
          </p:nvPr>
        </p:nvSpPr>
        <p:spPr>
          <a:xfrm>
            <a:off x="721001" y="1586563"/>
            <a:ext cx="2206800" cy="4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3" name="Google Shape;203;p24"/>
          <p:cNvSpPr txBox="1"/>
          <p:nvPr>
            <p:ph idx="8" type="subTitle"/>
          </p:nvPr>
        </p:nvSpPr>
        <p:spPr>
          <a:xfrm>
            <a:off x="3467550" y="1586563"/>
            <a:ext cx="2206800" cy="4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4" name="Google Shape;204;p24"/>
          <p:cNvSpPr txBox="1"/>
          <p:nvPr>
            <p:ph idx="9" type="subTitle"/>
          </p:nvPr>
        </p:nvSpPr>
        <p:spPr>
          <a:xfrm>
            <a:off x="6217200" y="1586563"/>
            <a:ext cx="2206800" cy="4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5" name="Google Shape;205;p24"/>
          <p:cNvSpPr txBox="1"/>
          <p:nvPr>
            <p:ph idx="13" type="subTitle"/>
          </p:nvPr>
        </p:nvSpPr>
        <p:spPr>
          <a:xfrm>
            <a:off x="721001" y="3225193"/>
            <a:ext cx="2206800" cy="4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6" name="Google Shape;206;p24"/>
          <p:cNvSpPr txBox="1"/>
          <p:nvPr>
            <p:ph idx="14" type="subTitle"/>
          </p:nvPr>
        </p:nvSpPr>
        <p:spPr>
          <a:xfrm>
            <a:off x="3467550" y="3225193"/>
            <a:ext cx="2206800" cy="4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7" name="Google Shape;207;p24"/>
          <p:cNvSpPr txBox="1"/>
          <p:nvPr>
            <p:ph idx="15" type="subTitle"/>
          </p:nvPr>
        </p:nvSpPr>
        <p:spPr>
          <a:xfrm>
            <a:off x="6217200" y="3225193"/>
            <a:ext cx="2206800" cy="4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8" name="Google Shape;208;p2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8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5"/>
          <p:cNvSpPr txBox="1"/>
          <p:nvPr>
            <p:ph hasCustomPrompt="1" type="title"/>
          </p:nvPr>
        </p:nvSpPr>
        <p:spPr>
          <a:xfrm>
            <a:off x="713225" y="780560"/>
            <a:ext cx="4175400" cy="7689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1" name="Google Shape;211;p25"/>
          <p:cNvSpPr txBox="1"/>
          <p:nvPr>
            <p:ph idx="1" type="subTitle"/>
          </p:nvPr>
        </p:nvSpPr>
        <p:spPr>
          <a:xfrm>
            <a:off x="713225" y="1525514"/>
            <a:ext cx="4175400" cy="4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2" name="Google Shape;212;p25"/>
          <p:cNvSpPr txBox="1"/>
          <p:nvPr>
            <p:ph hasCustomPrompt="1" idx="2" type="title"/>
          </p:nvPr>
        </p:nvSpPr>
        <p:spPr>
          <a:xfrm>
            <a:off x="713225" y="1980423"/>
            <a:ext cx="4175400" cy="7689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3" name="Google Shape;213;p25"/>
          <p:cNvSpPr txBox="1"/>
          <p:nvPr>
            <p:ph idx="3" type="subTitle"/>
          </p:nvPr>
        </p:nvSpPr>
        <p:spPr>
          <a:xfrm>
            <a:off x="713225" y="2725367"/>
            <a:ext cx="4175400" cy="4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4" name="Google Shape;214;p25"/>
          <p:cNvSpPr txBox="1"/>
          <p:nvPr>
            <p:ph hasCustomPrompt="1" idx="4" type="title"/>
          </p:nvPr>
        </p:nvSpPr>
        <p:spPr>
          <a:xfrm>
            <a:off x="713225" y="3180286"/>
            <a:ext cx="4175400" cy="7689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5" name="Google Shape;215;p25"/>
          <p:cNvSpPr txBox="1"/>
          <p:nvPr>
            <p:ph idx="5" type="subTitle"/>
          </p:nvPr>
        </p:nvSpPr>
        <p:spPr>
          <a:xfrm>
            <a:off x="713225" y="3925240"/>
            <a:ext cx="4175400" cy="4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6" name="Google Shape;216;p2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_1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oogle Shape;218;p26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219" name="Google Shape;219;p26"/>
            <p:cNvPicPr preferRelativeResize="0"/>
            <p:nvPr/>
          </p:nvPicPr>
          <p:blipFill rotWithShape="1">
            <a:blip r:embed="rId2">
              <a:alphaModFix/>
            </a:blip>
            <a:srcRect b="1580" l="8348" r="8828" t="4337"/>
            <a:stretch/>
          </p:blipFill>
          <p:spPr>
            <a:xfrm rot="10800000">
              <a:off x="4716398" y="865901"/>
              <a:ext cx="4427602" cy="4277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" name="Google Shape;220;p26"/>
            <p:cNvPicPr preferRelativeResize="0"/>
            <p:nvPr/>
          </p:nvPicPr>
          <p:blipFill rotWithShape="1">
            <a:blip r:embed="rId2">
              <a:alphaModFix/>
            </a:blip>
            <a:srcRect b="-7848" l="8440" r="32496" t="64341"/>
            <a:stretch/>
          </p:blipFill>
          <p:spPr>
            <a:xfrm>
              <a:off x="0" y="0"/>
              <a:ext cx="3157350" cy="19781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1" name="Google Shape;221;p26"/>
          <p:cNvSpPr txBox="1"/>
          <p:nvPr>
            <p:ph type="title"/>
          </p:nvPr>
        </p:nvSpPr>
        <p:spPr>
          <a:xfrm>
            <a:off x="713225" y="539500"/>
            <a:ext cx="4575300" cy="105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2" name="Google Shape;222;p26"/>
          <p:cNvSpPr txBox="1"/>
          <p:nvPr>
            <p:ph idx="1" type="subTitle"/>
          </p:nvPr>
        </p:nvSpPr>
        <p:spPr>
          <a:xfrm>
            <a:off x="713225" y="1522000"/>
            <a:ext cx="4575300" cy="11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26"/>
          <p:cNvSpPr txBox="1"/>
          <p:nvPr/>
        </p:nvSpPr>
        <p:spPr>
          <a:xfrm>
            <a:off x="713225" y="3317525"/>
            <a:ext cx="3861600" cy="8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CREDITS:</a:t>
            </a:r>
            <a:r>
              <a:rPr lang="en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This presentation template was created by </a:t>
            </a:r>
            <a:r>
              <a:rPr b="1" lang="en" sz="1200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3"/>
              </a:rPr>
              <a:t>Slidesgo</a:t>
            </a:r>
            <a:r>
              <a:rPr lang="en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, and includes icons by </a:t>
            </a:r>
            <a:r>
              <a:rPr b="1" lang="en" sz="1200" u="sng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, and infographics &amp; images by </a:t>
            </a:r>
            <a:r>
              <a:rPr b="1" lang="en" sz="1200" u="sng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1200" u="sng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24" name="Google Shape;224;p2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Google Shape;226;p27"/>
          <p:cNvGrpSpPr/>
          <p:nvPr/>
        </p:nvGrpSpPr>
        <p:grpSpPr>
          <a:xfrm rot="-5400000">
            <a:off x="63500" y="4279813"/>
            <a:ext cx="534426" cy="877509"/>
            <a:chOff x="5741750" y="3809796"/>
            <a:chExt cx="674100" cy="1106709"/>
          </a:xfrm>
        </p:grpSpPr>
        <p:sp>
          <p:nvSpPr>
            <p:cNvPr id="227" name="Google Shape;227;p27"/>
            <p:cNvSpPr/>
            <p:nvPr/>
          </p:nvSpPr>
          <p:spPr>
            <a:xfrm>
              <a:off x="5741750" y="4242405"/>
              <a:ext cx="674100" cy="674100"/>
            </a:xfrm>
            <a:prstGeom prst="pie">
              <a:avLst>
                <a:gd fmla="val 0" name="adj1"/>
                <a:gd fmla="val 10772809" name="adj2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28" name="Google Shape;228;p27"/>
            <p:cNvSpPr/>
            <p:nvPr/>
          </p:nvSpPr>
          <p:spPr>
            <a:xfrm>
              <a:off x="5741750" y="3809796"/>
              <a:ext cx="674100" cy="674100"/>
            </a:xfrm>
            <a:prstGeom prst="pie">
              <a:avLst>
                <a:gd fmla="val 0" name="adj1"/>
                <a:gd fmla="val 10772809" name="adj2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29" name="Google Shape;229;p27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230" name="Google Shape;230;p27"/>
            <p:cNvPicPr preferRelativeResize="0"/>
            <p:nvPr/>
          </p:nvPicPr>
          <p:blipFill rotWithShape="1">
            <a:blip r:embed="rId2">
              <a:alphaModFix/>
            </a:blip>
            <a:srcRect b="3101" l="8459" r="27695" t="64040"/>
            <a:stretch/>
          </p:blipFill>
          <p:spPr>
            <a:xfrm>
              <a:off x="0" y="0"/>
              <a:ext cx="3078676" cy="1347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27"/>
            <p:cNvPicPr preferRelativeResize="0"/>
            <p:nvPr/>
          </p:nvPicPr>
          <p:blipFill rotWithShape="1">
            <a:blip r:embed="rId2">
              <a:alphaModFix/>
            </a:blip>
            <a:srcRect b="27161" l="56089" r="-3922" t="4714"/>
            <a:stretch/>
          </p:blipFill>
          <p:spPr>
            <a:xfrm rot="10800000">
              <a:off x="6837399" y="2349201"/>
              <a:ext cx="2306601" cy="27942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2" name="Google Shape;232;p2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9_1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28"/>
          <p:cNvGrpSpPr/>
          <p:nvPr/>
        </p:nvGrpSpPr>
        <p:grpSpPr>
          <a:xfrm flipH="1">
            <a:off x="352229" y="255930"/>
            <a:ext cx="997327" cy="567147"/>
            <a:chOff x="5692063" y="3258250"/>
            <a:chExt cx="1143200" cy="650100"/>
          </a:xfrm>
        </p:grpSpPr>
        <p:sp>
          <p:nvSpPr>
            <p:cNvPr id="235" name="Google Shape;235;p28"/>
            <p:cNvSpPr/>
            <p:nvPr/>
          </p:nvSpPr>
          <p:spPr>
            <a:xfrm>
              <a:off x="6185162" y="3258250"/>
              <a:ext cx="650100" cy="65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236" name="Google Shape;236;p28"/>
            <p:cNvSpPr/>
            <p:nvPr/>
          </p:nvSpPr>
          <p:spPr>
            <a:xfrm>
              <a:off x="5692063" y="3526781"/>
              <a:ext cx="877482" cy="113038"/>
            </a:xfrm>
            <a:custGeom>
              <a:rect b="b" l="l" r="r" t="t"/>
              <a:pathLst>
                <a:path extrusionOk="0" h="962025" w="7977111">
                  <a:moveTo>
                    <a:pt x="6645669" y="962025"/>
                  </a:moveTo>
                  <a:cubicBezTo>
                    <a:pt x="6269518" y="962025"/>
                    <a:pt x="6077113" y="739797"/>
                    <a:pt x="5907796" y="543544"/>
                  </a:cubicBezTo>
                  <a:cubicBezTo>
                    <a:pt x="5745214" y="354987"/>
                    <a:pt x="5603796" y="192405"/>
                    <a:pt x="5315189" y="192405"/>
                  </a:cubicBezTo>
                  <a:cubicBezTo>
                    <a:pt x="5026581" y="192405"/>
                    <a:pt x="4886125" y="354987"/>
                    <a:pt x="4723543" y="543544"/>
                  </a:cubicBezTo>
                  <a:cubicBezTo>
                    <a:pt x="4554227" y="739797"/>
                    <a:pt x="4362784" y="962025"/>
                    <a:pt x="3986632" y="962025"/>
                  </a:cubicBezTo>
                  <a:cubicBezTo>
                    <a:pt x="3610480" y="962025"/>
                    <a:pt x="3418075" y="739797"/>
                    <a:pt x="3248759" y="543544"/>
                  </a:cubicBezTo>
                  <a:cubicBezTo>
                    <a:pt x="3086177" y="354987"/>
                    <a:pt x="2944759" y="192405"/>
                    <a:pt x="2657113" y="192405"/>
                  </a:cubicBezTo>
                  <a:cubicBezTo>
                    <a:pt x="2369468" y="192405"/>
                    <a:pt x="2228050" y="354987"/>
                    <a:pt x="2065468" y="543544"/>
                  </a:cubicBezTo>
                  <a:cubicBezTo>
                    <a:pt x="1896151" y="739797"/>
                    <a:pt x="1704708" y="962025"/>
                    <a:pt x="1328557" y="962025"/>
                  </a:cubicBezTo>
                  <a:cubicBezTo>
                    <a:pt x="952405" y="962025"/>
                    <a:pt x="760962" y="739797"/>
                    <a:pt x="591645" y="543544"/>
                  </a:cubicBezTo>
                  <a:cubicBezTo>
                    <a:pt x="429063" y="354987"/>
                    <a:pt x="288608" y="192405"/>
                    <a:pt x="0" y="192405"/>
                  </a:cubicBezTo>
                  <a:lnTo>
                    <a:pt x="0" y="0"/>
                  </a:lnTo>
                  <a:cubicBezTo>
                    <a:pt x="376152" y="0"/>
                    <a:pt x="567595" y="222228"/>
                    <a:pt x="736911" y="418481"/>
                  </a:cubicBezTo>
                  <a:cubicBezTo>
                    <a:pt x="899493" y="607038"/>
                    <a:pt x="1039949" y="769620"/>
                    <a:pt x="1328557" y="769620"/>
                  </a:cubicBezTo>
                  <a:cubicBezTo>
                    <a:pt x="1617164" y="769620"/>
                    <a:pt x="1757620" y="607038"/>
                    <a:pt x="1920202" y="418481"/>
                  </a:cubicBezTo>
                  <a:cubicBezTo>
                    <a:pt x="2089518" y="222228"/>
                    <a:pt x="2280961" y="0"/>
                    <a:pt x="2658075" y="0"/>
                  </a:cubicBezTo>
                  <a:cubicBezTo>
                    <a:pt x="3035189" y="0"/>
                    <a:pt x="3226632" y="222228"/>
                    <a:pt x="3395949" y="418481"/>
                  </a:cubicBezTo>
                  <a:cubicBezTo>
                    <a:pt x="3558531" y="607038"/>
                    <a:pt x="3699949" y="769620"/>
                    <a:pt x="3987594" y="769620"/>
                  </a:cubicBezTo>
                  <a:cubicBezTo>
                    <a:pt x="4275240" y="769620"/>
                    <a:pt x="4416657" y="607038"/>
                    <a:pt x="4579240" y="418481"/>
                  </a:cubicBezTo>
                  <a:cubicBezTo>
                    <a:pt x="4748556" y="222228"/>
                    <a:pt x="4939999" y="0"/>
                    <a:pt x="5316151" y="0"/>
                  </a:cubicBezTo>
                  <a:cubicBezTo>
                    <a:pt x="5692303" y="0"/>
                    <a:pt x="5884708" y="222228"/>
                    <a:pt x="6054024" y="418481"/>
                  </a:cubicBezTo>
                  <a:cubicBezTo>
                    <a:pt x="6216606" y="607038"/>
                    <a:pt x="6358024" y="769620"/>
                    <a:pt x="6646631" y="769620"/>
                  </a:cubicBezTo>
                  <a:cubicBezTo>
                    <a:pt x="6935239" y="769620"/>
                    <a:pt x="7075694" y="607038"/>
                    <a:pt x="7239239" y="418481"/>
                  </a:cubicBezTo>
                  <a:cubicBezTo>
                    <a:pt x="7408555" y="222228"/>
                    <a:pt x="7600960" y="0"/>
                    <a:pt x="7977112" y="0"/>
                  </a:cubicBezTo>
                  <a:lnTo>
                    <a:pt x="7977112" y="192405"/>
                  </a:lnTo>
                  <a:cubicBezTo>
                    <a:pt x="7688505" y="192405"/>
                    <a:pt x="7548049" y="354987"/>
                    <a:pt x="7384504" y="543544"/>
                  </a:cubicBezTo>
                  <a:cubicBezTo>
                    <a:pt x="7215188" y="739797"/>
                    <a:pt x="7022783" y="962025"/>
                    <a:pt x="6646631" y="962025"/>
                  </a:cubicBezTo>
                  <a:lnTo>
                    <a:pt x="6645669" y="9620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7" name="Google Shape;237;p28"/>
          <p:cNvGrpSpPr/>
          <p:nvPr/>
        </p:nvGrpSpPr>
        <p:grpSpPr>
          <a:xfrm>
            <a:off x="0" y="0"/>
            <a:ext cx="9144000" cy="5180025"/>
            <a:chOff x="0" y="0"/>
            <a:chExt cx="9144000" cy="5180025"/>
          </a:xfrm>
        </p:grpSpPr>
        <p:pic>
          <p:nvPicPr>
            <p:cNvPr id="238" name="Google Shape;238;p28"/>
            <p:cNvPicPr preferRelativeResize="0"/>
            <p:nvPr/>
          </p:nvPicPr>
          <p:blipFill rotWithShape="1">
            <a:blip r:embed="rId2">
              <a:alphaModFix/>
            </a:blip>
            <a:srcRect b="25430" l="48039" r="5342" t="5892"/>
            <a:stretch/>
          </p:blipFill>
          <p:spPr>
            <a:xfrm flipH="1" rot="10800000">
              <a:off x="0" y="2057399"/>
              <a:ext cx="2492099" cy="3122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9" name="Google Shape;239;p28"/>
            <p:cNvPicPr preferRelativeResize="0"/>
            <p:nvPr/>
          </p:nvPicPr>
          <p:blipFill rotWithShape="1">
            <a:blip r:embed="rId2">
              <a:alphaModFix/>
            </a:blip>
            <a:srcRect b="22973" l="29075" r="35396" t="54998"/>
            <a:stretch/>
          </p:blipFill>
          <p:spPr>
            <a:xfrm flipH="1">
              <a:off x="7430776" y="0"/>
              <a:ext cx="1713224" cy="9035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0" name="Google Shape;240;p2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5"/>
          <p:cNvPicPr preferRelativeResize="0"/>
          <p:nvPr/>
        </p:nvPicPr>
        <p:blipFill rotWithShape="1">
          <a:blip r:embed="rId2">
            <a:alphaModFix/>
          </a:blip>
          <a:srcRect b="2432" l="8440" r="32496" t="64103"/>
          <a:stretch/>
        </p:blipFill>
        <p:spPr>
          <a:xfrm>
            <a:off x="0" y="-6"/>
            <a:ext cx="3157350" cy="152155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subTitle"/>
          </p:nvPr>
        </p:nvSpPr>
        <p:spPr>
          <a:xfrm>
            <a:off x="4191984" y="3687803"/>
            <a:ext cx="2505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8" name="Google Shape;28;p5"/>
          <p:cNvSpPr txBox="1"/>
          <p:nvPr>
            <p:ph idx="2" type="subTitle"/>
          </p:nvPr>
        </p:nvSpPr>
        <p:spPr>
          <a:xfrm>
            <a:off x="720000" y="3687803"/>
            <a:ext cx="2505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9" name="Google Shape;29;p5"/>
          <p:cNvSpPr txBox="1"/>
          <p:nvPr>
            <p:ph idx="3" type="subTitle"/>
          </p:nvPr>
        </p:nvSpPr>
        <p:spPr>
          <a:xfrm>
            <a:off x="4192200" y="3234600"/>
            <a:ext cx="2505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4" type="subTitle"/>
          </p:nvPr>
        </p:nvSpPr>
        <p:spPr>
          <a:xfrm>
            <a:off x="720000" y="3234600"/>
            <a:ext cx="2505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" name="Google Shape;31;p5"/>
          <p:cNvSpPr/>
          <p:nvPr/>
        </p:nvSpPr>
        <p:spPr>
          <a:xfrm>
            <a:off x="5584297" y="-690201"/>
            <a:ext cx="1229700" cy="12297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35" name="Google Shape;35;p6"/>
          <p:cNvGrpSpPr/>
          <p:nvPr/>
        </p:nvGrpSpPr>
        <p:grpSpPr>
          <a:xfrm rot="-5400000">
            <a:off x="8341022" y="89747"/>
            <a:ext cx="432705" cy="710396"/>
            <a:chOff x="5741750" y="3809796"/>
            <a:chExt cx="674100" cy="1106709"/>
          </a:xfrm>
        </p:grpSpPr>
        <p:sp>
          <p:nvSpPr>
            <p:cNvPr id="36" name="Google Shape;36;p6"/>
            <p:cNvSpPr/>
            <p:nvPr/>
          </p:nvSpPr>
          <p:spPr>
            <a:xfrm>
              <a:off x="5741750" y="4242405"/>
              <a:ext cx="674100" cy="674100"/>
            </a:xfrm>
            <a:prstGeom prst="pie">
              <a:avLst>
                <a:gd fmla="val 0" name="adj1"/>
                <a:gd fmla="val 10772809" name="adj2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" name="Google Shape;37;p6"/>
            <p:cNvSpPr/>
            <p:nvPr/>
          </p:nvSpPr>
          <p:spPr>
            <a:xfrm>
              <a:off x="5741750" y="3809796"/>
              <a:ext cx="674100" cy="674100"/>
            </a:xfrm>
            <a:prstGeom prst="pie">
              <a:avLst>
                <a:gd fmla="val 0" name="adj1"/>
                <a:gd fmla="val 10772809" name="adj2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8" name="Google Shape;38;p6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9" name="Google Shape;39;p6"/>
            <p:cNvPicPr preferRelativeResize="0"/>
            <p:nvPr/>
          </p:nvPicPr>
          <p:blipFill rotWithShape="1">
            <a:blip r:embed="rId2">
              <a:alphaModFix/>
            </a:blip>
            <a:srcRect b="3101" l="8459" r="27695" t="64040"/>
            <a:stretch/>
          </p:blipFill>
          <p:spPr>
            <a:xfrm>
              <a:off x="0" y="0"/>
              <a:ext cx="3078676" cy="1347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40;p6"/>
            <p:cNvPicPr preferRelativeResize="0"/>
            <p:nvPr/>
          </p:nvPicPr>
          <p:blipFill rotWithShape="1">
            <a:blip r:embed="rId2">
              <a:alphaModFix/>
            </a:blip>
            <a:srcRect b="27161" l="56089" r="-3922" t="4714"/>
            <a:stretch/>
          </p:blipFill>
          <p:spPr>
            <a:xfrm rot="10800000">
              <a:off x="6837399" y="2349201"/>
              <a:ext cx="2306601" cy="27942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" name="Google Shape;41;p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/>
          <p:nvPr>
            <p:ph type="title"/>
          </p:nvPr>
        </p:nvSpPr>
        <p:spPr>
          <a:xfrm>
            <a:off x="720000" y="445025"/>
            <a:ext cx="4926900" cy="66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4" name="Google Shape;44;p7"/>
          <p:cNvSpPr txBox="1"/>
          <p:nvPr>
            <p:ph idx="1" type="subTitle"/>
          </p:nvPr>
        </p:nvSpPr>
        <p:spPr>
          <a:xfrm>
            <a:off x="720000" y="1574002"/>
            <a:ext cx="3887400" cy="26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Char char="○"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Char char="■"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Char char="●"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Char char="○"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■"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●"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45" name="Google Shape;45;p7"/>
          <p:cNvSpPr/>
          <p:nvPr>
            <p:ph idx="2" type="pic"/>
          </p:nvPr>
        </p:nvSpPr>
        <p:spPr>
          <a:xfrm>
            <a:off x="5646899" y="2550"/>
            <a:ext cx="34971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7"/>
          <p:cNvSpPr/>
          <p:nvPr/>
        </p:nvSpPr>
        <p:spPr>
          <a:xfrm flipH="1">
            <a:off x="338156" y="4554697"/>
            <a:ext cx="757826" cy="98608"/>
          </a:xfrm>
          <a:custGeom>
            <a:rect b="b" l="l" r="r" t="t"/>
            <a:pathLst>
              <a:path extrusionOk="0" h="962025" w="7977111">
                <a:moveTo>
                  <a:pt x="6645669" y="962025"/>
                </a:moveTo>
                <a:cubicBezTo>
                  <a:pt x="6269518" y="962025"/>
                  <a:pt x="6077113" y="739797"/>
                  <a:pt x="5907796" y="543544"/>
                </a:cubicBezTo>
                <a:cubicBezTo>
                  <a:pt x="5745214" y="354987"/>
                  <a:pt x="5603796" y="192405"/>
                  <a:pt x="5315189" y="192405"/>
                </a:cubicBezTo>
                <a:cubicBezTo>
                  <a:pt x="5026581" y="192405"/>
                  <a:pt x="4886125" y="354987"/>
                  <a:pt x="4723543" y="543544"/>
                </a:cubicBezTo>
                <a:cubicBezTo>
                  <a:pt x="4554227" y="739797"/>
                  <a:pt x="4362784" y="962025"/>
                  <a:pt x="3986632" y="962025"/>
                </a:cubicBezTo>
                <a:cubicBezTo>
                  <a:pt x="3610480" y="962025"/>
                  <a:pt x="3418075" y="739797"/>
                  <a:pt x="3248759" y="543544"/>
                </a:cubicBezTo>
                <a:cubicBezTo>
                  <a:pt x="3086177" y="354987"/>
                  <a:pt x="2944759" y="192405"/>
                  <a:pt x="2657113" y="192405"/>
                </a:cubicBezTo>
                <a:cubicBezTo>
                  <a:pt x="2369468" y="192405"/>
                  <a:pt x="2228050" y="354987"/>
                  <a:pt x="2065468" y="543544"/>
                </a:cubicBezTo>
                <a:cubicBezTo>
                  <a:pt x="1896151" y="739797"/>
                  <a:pt x="1704708" y="962025"/>
                  <a:pt x="1328557" y="962025"/>
                </a:cubicBezTo>
                <a:cubicBezTo>
                  <a:pt x="952405" y="962025"/>
                  <a:pt x="760962" y="739797"/>
                  <a:pt x="591645" y="543544"/>
                </a:cubicBezTo>
                <a:cubicBezTo>
                  <a:pt x="429063" y="354987"/>
                  <a:pt x="288608" y="192405"/>
                  <a:pt x="0" y="192405"/>
                </a:cubicBezTo>
                <a:lnTo>
                  <a:pt x="0" y="0"/>
                </a:lnTo>
                <a:cubicBezTo>
                  <a:pt x="376152" y="0"/>
                  <a:pt x="567595" y="222228"/>
                  <a:pt x="736911" y="418481"/>
                </a:cubicBezTo>
                <a:cubicBezTo>
                  <a:pt x="899493" y="607038"/>
                  <a:pt x="1039949" y="769620"/>
                  <a:pt x="1328557" y="769620"/>
                </a:cubicBezTo>
                <a:cubicBezTo>
                  <a:pt x="1617164" y="769620"/>
                  <a:pt x="1757620" y="607038"/>
                  <a:pt x="1920202" y="418481"/>
                </a:cubicBezTo>
                <a:cubicBezTo>
                  <a:pt x="2089518" y="222228"/>
                  <a:pt x="2280961" y="0"/>
                  <a:pt x="2658075" y="0"/>
                </a:cubicBezTo>
                <a:cubicBezTo>
                  <a:pt x="3035189" y="0"/>
                  <a:pt x="3226632" y="222228"/>
                  <a:pt x="3395949" y="418481"/>
                </a:cubicBezTo>
                <a:cubicBezTo>
                  <a:pt x="3558531" y="607038"/>
                  <a:pt x="3699949" y="769620"/>
                  <a:pt x="3987594" y="769620"/>
                </a:cubicBezTo>
                <a:cubicBezTo>
                  <a:pt x="4275240" y="769620"/>
                  <a:pt x="4416657" y="607038"/>
                  <a:pt x="4579240" y="418481"/>
                </a:cubicBezTo>
                <a:cubicBezTo>
                  <a:pt x="4748556" y="222228"/>
                  <a:pt x="4939999" y="0"/>
                  <a:pt x="5316151" y="0"/>
                </a:cubicBezTo>
                <a:cubicBezTo>
                  <a:pt x="5692303" y="0"/>
                  <a:pt x="5884708" y="222228"/>
                  <a:pt x="6054024" y="418481"/>
                </a:cubicBezTo>
                <a:cubicBezTo>
                  <a:pt x="6216606" y="607038"/>
                  <a:pt x="6358024" y="769620"/>
                  <a:pt x="6646631" y="769620"/>
                </a:cubicBezTo>
                <a:cubicBezTo>
                  <a:pt x="6935239" y="769620"/>
                  <a:pt x="7075694" y="607038"/>
                  <a:pt x="7239239" y="418481"/>
                </a:cubicBezTo>
                <a:cubicBezTo>
                  <a:pt x="7408555" y="222228"/>
                  <a:pt x="7600960" y="0"/>
                  <a:pt x="7977112" y="0"/>
                </a:cubicBezTo>
                <a:lnTo>
                  <a:pt x="7977112" y="192405"/>
                </a:lnTo>
                <a:cubicBezTo>
                  <a:pt x="7688505" y="192405"/>
                  <a:pt x="7548049" y="354987"/>
                  <a:pt x="7384504" y="543544"/>
                </a:cubicBezTo>
                <a:cubicBezTo>
                  <a:pt x="7215188" y="739797"/>
                  <a:pt x="7022783" y="962025"/>
                  <a:pt x="6646631" y="962025"/>
                </a:cubicBezTo>
                <a:lnTo>
                  <a:pt x="6645669" y="96202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8"/>
          <p:cNvPicPr preferRelativeResize="0"/>
          <p:nvPr/>
        </p:nvPicPr>
        <p:blipFill rotWithShape="1">
          <a:blip r:embed="rId2">
            <a:alphaModFix/>
          </a:blip>
          <a:srcRect b="2501" l="8440" r="32496" t="53991"/>
          <a:stretch/>
        </p:blipFill>
        <p:spPr>
          <a:xfrm flipH="1">
            <a:off x="5986650" y="0"/>
            <a:ext cx="3157350" cy="1978176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8"/>
          <p:cNvSpPr txBox="1"/>
          <p:nvPr>
            <p:ph type="title"/>
          </p:nvPr>
        </p:nvSpPr>
        <p:spPr>
          <a:xfrm flipH="1">
            <a:off x="4354678" y="1307100"/>
            <a:ext cx="4072500" cy="25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1" name="Google Shape;51;p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/>
          <p:nvPr>
            <p:ph type="title"/>
          </p:nvPr>
        </p:nvSpPr>
        <p:spPr>
          <a:xfrm>
            <a:off x="1998975" y="1424975"/>
            <a:ext cx="3639600" cy="116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4" name="Google Shape;54;p9"/>
          <p:cNvSpPr txBox="1"/>
          <p:nvPr>
            <p:ph idx="1" type="subTitle"/>
          </p:nvPr>
        </p:nvSpPr>
        <p:spPr>
          <a:xfrm>
            <a:off x="1998975" y="2586400"/>
            <a:ext cx="3639600" cy="99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5" name="Google Shape;55;p9"/>
          <p:cNvPicPr preferRelativeResize="0"/>
          <p:nvPr/>
        </p:nvPicPr>
        <p:blipFill rotWithShape="1">
          <a:blip r:embed="rId2">
            <a:alphaModFix/>
          </a:blip>
          <a:srcRect b="25430" l="48039" r="5342" t="5892"/>
          <a:stretch/>
        </p:blipFill>
        <p:spPr>
          <a:xfrm flipH="1" rot="10800000">
            <a:off x="0" y="2057399"/>
            <a:ext cx="2492099" cy="31226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" name="Google Shape;56;p9"/>
          <p:cNvGrpSpPr/>
          <p:nvPr/>
        </p:nvGrpSpPr>
        <p:grpSpPr>
          <a:xfrm>
            <a:off x="352229" y="255930"/>
            <a:ext cx="5238060" cy="5577768"/>
            <a:chOff x="352229" y="255930"/>
            <a:chExt cx="5238060" cy="5577768"/>
          </a:xfrm>
        </p:grpSpPr>
        <p:sp>
          <p:nvSpPr>
            <p:cNvPr id="57" name="Google Shape;57;p9"/>
            <p:cNvSpPr/>
            <p:nvPr/>
          </p:nvSpPr>
          <p:spPr>
            <a:xfrm flipH="1">
              <a:off x="352229" y="255930"/>
              <a:ext cx="567147" cy="56714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8" name="Google Shape;58;p9"/>
            <p:cNvSpPr/>
            <p:nvPr/>
          </p:nvSpPr>
          <p:spPr>
            <a:xfrm flipH="1">
              <a:off x="584041" y="490197"/>
              <a:ext cx="765515" cy="98614"/>
            </a:xfrm>
            <a:custGeom>
              <a:rect b="b" l="l" r="r" t="t"/>
              <a:pathLst>
                <a:path extrusionOk="0" h="962025" w="7977111">
                  <a:moveTo>
                    <a:pt x="6645669" y="962025"/>
                  </a:moveTo>
                  <a:cubicBezTo>
                    <a:pt x="6269518" y="962025"/>
                    <a:pt x="6077113" y="739797"/>
                    <a:pt x="5907796" y="543544"/>
                  </a:cubicBezTo>
                  <a:cubicBezTo>
                    <a:pt x="5745214" y="354987"/>
                    <a:pt x="5603796" y="192405"/>
                    <a:pt x="5315189" y="192405"/>
                  </a:cubicBezTo>
                  <a:cubicBezTo>
                    <a:pt x="5026581" y="192405"/>
                    <a:pt x="4886125" y="354987"/>
                    <a:pt x="4723543" y="543544"/>
                  </a:cubicBezTo>
                  <a:cubicBezTo>
                    <a:pt x="4554227" y="739797"/>
                    <a:pt x="4362784" y="962025"/>
                    <a:pt x="3986632" y="962025"/>
                  </a:cubicBezTo>
                  <a:cubicBezTo>
                    <a:pt x="3610480" y="962025"/>
                    <a:pt x="3418075" y="739797"/>
                    <a:pt x="3248759" y="543544"/>
                  </a:cubicBezTo>
                  <a:cubicBezTo>
                    <a:pt x="3086177" y="354987"/>
                    <a:pt x="2944759" y="192405"/>
                    <a:pt x="2657113" y="192405"/>
                  </a:cubicBezTo>
                  <a:cubicBezTo>
                    <a:pt x="2369468" y="192405"/>
                    <a:pt x="2228050" y="354987"/>
                    <a:pt x="2065468" y="543544"/>
                  </a:cubicBezTo>
                  <a:cubicBezTo>
                    <a:pt x="1896151" y="739797"/>
                    <a:pt x="1704708" y="962025"/>
                    <a:pt x="1328557" y="962025"/>
                  </a:cubicBezTo>
                  <a:cubicBezTo>
                    <a:pt x="952405" y="962025"/>
                    <a:pt x="760962" y="739797"/>
                    <a:pt x="591645" y="543544"/>
                  </a:cubicBezTo>
                  <a:cubicBezTo>
                    <a:pt x="429063" y="354987"/>
                    <a:pt x="288608" y="192405"/>
                    <a:pt x="0" y="192405"/>
                  </a:cubicBezTo>
                  <a:lnTo>
                    <a:pt x="0" y="0"/>
                  </a:lnTo>
                  <a:cubicBezTo>
                    <a:pt x="376152" y="0"/>
                    <a:pt x="567595" y="222228"/>
                    <a:pt x="736911" y="418481"/>
                  </a:cubicBezTo>
                  <a:cubicBezTo>
                    <a:pt x="899493" y="607038"/>
                    <a:pt x="1039949" y="769620"/>
                    <a:pt x="1328557" y="769620"/>
                  </a:cubicBezTo>
                  <a:cubicBezTo>
                    <a:pt x="1617164" y="769620"/>
                    <a:pt x="1757620" y="607038"/>
                    <a:pt x="1920202" y="418481"/>
                  </a:cubicBezTo>
                  <a:cubicBezTo>
                    <a:pt x="2089518" y="222228"/>
                    <a:pt x="2280961" y="0"/>
                    <a:pt x="2658075" y="0"/>
                  </a:cubicBezTo>
                  <a:cubicBezTo>
                    <a:pt x="3035189" y="0"/>
                    <a:pt x="3226632" y="222228"/>
                    <a:pt x="3395949" y="418481"/>
                  </a:cubicBezTo>
                  <a:cubicBezTo>
                    <a:pt x="3558531" y="607038"/>
                    <a:pt x="3699949" y="769620"/>
                    <a:pt x="3987594" y="769620"/>
                  </a:cubicBezTo>
                  <a:cubicBezTo>
                    <a:pt x="4275240" y="769620"/>
                    <a:pt x="4416657" y="607038"/>
                    <a:pt x="4579240" y="418481"/>
                  </a:cubicBezTo>
                  <a:cubicBezTo>
                    <a:pt x="4748556" y="222228"/>
                    <a:pt x="4939999" y="0"/>
                    <a:pt x="5316151" y="0"/>
                  </a:cubicBezTo>
                  <a:cubicBezTo>
                    <a:pt x="5692303" y="0"/>
                    <a:pt x="5884708" y="222228"/>
                    <a:pt x="6054024" y="418481"/>
                  </a:cubicBezTo>
                  <a:cubicBezTo>
                    <a:pt x="6216606" y="607038"/>
                    <a:pt x="6358024" y="769620"/>
                    <a:pt x="6646631" y="769620"/>
                  </a:cubicBezTo>
                  <a:cubicBezTo>
                    <a:pt x="6935239" y="769620"/>
                    <a:pt x="7075694" y="607038"/>
                    <a:pt x="7239239" y="418481"/>
                  </a:cubicBezTo>
                  <a:cubicBezTo>
                    <a:pt x="7408555" y="222228"/>
                    <a:pt x="7600960" y="0"/>
                    <a:pt x="7977112" y="0"/>
                  </a:cubicBezTo>
                  <a:lnTo>
                    <a:pt x="7977112" y="192405"/>
                  </a:lnTo>
                  <a:cubicBezTo>
                    <a:pt x="7688505" y="192405"/>
                    <a:pt x="7548049" y="354987"/>
                    <a:pt x="7384504" y="543544"/>
                  </a:cubicBezTo>
                  <a:cubicBezTo>
                    <a:pt x="7215188" y="739797"/>
                    <a:pt x="7022783" y="962025"/>
                    <a:pt x="6646631" y="962025"/>
                  </a:cubicBezTo>
                  <a:lnTo>
                    <a:pt x="6645669" y="9620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9"/>
            <p:cNvSpPr/>
            <p:nvPr/>
          </p:nvSpPr>
          <p:spPr>
            <a:xfrm flipH="1">
              <a:off x="4360589" y="4603999"/>
              <a:ext cx="1229700" cy="1229700"/>
            </a:xfrm>
            <a:prstGeom prst="ellipse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/>
          <p:nvPr>
            <p:ph idx="2" type="pic"/>
          </p:nvPr>
        </p:nvSpPr>
        <p:spPr>
          <a:xfrm>
            <a:off x="-25" y="-13725"/>
            <a:ext cx="9144000" cy="51573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10"/>
          <p:cNvSpPr txBox="1"/>
          <p:nvPr>
            <p:ph type="title"/>
          </p:nvPr>
        </p:nvSpPr>
        <p:spPr>
          <a:xfrm>
            <a:off x="720000" y="3924800"/>
            <a:ext cx="7704000" cy="6792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4" name="Google Shape;64;p1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theme" Target="../theme/theme1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"/>
              <a:buNone/>
              <a:defRPr b="1" sz="30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"/>
              <a:buNone/>
              <a:defRPr b="1" sz="30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"/>
              <a:buNone/>
              <a:defRPr b="1" sz="30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"/>
              <a:buNone/>
              <a:defRPr b="1" sz="30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"/>
              <a:buNone/>
              <a:defRPr b="1" sz="30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"/>
              <a:buNone/>
              <a:defRPr b="1" sz="30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"/>
              <a:buNone/>
              <a:defRPr b="1" sz="30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"/>
              <a:buNone/>
              <a:defRPr b="1" sz="30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ncode Sans"/>
              <a:buNone/>
              <a:defRPr b="1" sz="30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9" Type="http://schemas.openxmlformats.org/officeDocument/2006/relationships/image" Target="../media/image4.png"/><Relationship Id="rId5" Type="http://schemas.openxmlformats.org/officeDocument/2006/relationships/image" Target="../media/image30.png"/><Relationship Id="rId6" Type="http://schemas.openxmlformats.org/officeDocument/2006/relationships/image" Target="../media/image19.png"/><Relationship Id="rId7" Type="http://schemas.openxmlformats.org/officeDocument/2006/relationships/image" Target="../media/image3.png"/><Relationship Id="rId8" Type="http://schemas.openxmlformats.org/officeDocument/2006/relationships/image" Target="../media/image14.png"/><Relationship Id="rId10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5" Type="http://schemas.openxmlformats.org/officeDocument/2006/relationships/image" Target="../media/image2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22.jpg"/><Relationship Id="rId5" Type="http://schemas.openxmlformats.org/officeDocument/2006/relationships/image" Target="../media/image26.jpg"/><Relationship Id="rId6" Type="http://schemas.openxmlformats.org/officeDocument/2006/relationships/image" Target="../media/image2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28.jpg"/><Relationship Id="rId5" Type="http://schemas.openxmlformats.org/officeDocument/2006/relationships/image" Target="../media/image42.jpg"/><Relationship Id="rId6" Type="http://schemas.openxmlformats.org/officeDocument/2006/relationships/image" Target="../media/image4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Relationship Id="rId4" Type="http://schemas.openxmlformats.org/officeDocument/2006/relationships/image" Target="../media/image31.jpg"/><Relationship Id="rId5" Type="http://schemas.openxmlformats.org/officeDocument/2006/relationships/image" Target="../media/image4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37.jpg"/><Relationship Id="rId5" Type="http://schemas.openxmlformats.org/officeDocument/2006/relationships/image" Target="../media/image36.jpg"/><Relationship Id="rId6" Type="http://schemas.openxmlformats.org/officeDocument/2006/relationships/image" Target="../media/image44.jpg"/><Relationship Id="rId7" Type="http://schemas.openxmlformats.org/officeDocument/2006/relationships/image" Target="../media/image45.jpg"/><Relationship Id="rId8" Type="http://schemas.openxmlformats.org/officeDocument/2006/relationships/image" Target="../media/image3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8.jpg"/><Relationship Id="rId4" Type="http://schemas.openxmlformats.org/officeDocument/2006/relationships/image" Target="../media/image1.png"/><Relationship Id="rId5" Type="http://schemas.openxmlformats.org/officeDocument/2006/relationships/image" Target="../media/image43.jpg"/><Relationship Id="rId6" Type="http://schemas.openxmlformats.org/officeDocument/2006/relationships/image" Target="../media/image5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0.jpg"/><Relationship Id="rId4" Type="http://schemas.openxmlformats.org/officeDocument/2006/relationships/image" Target="../media/image57.jpg"/><Relationship Id="rId9" Type="http://schemas.openxmlformats.org/officeDocument/2006/relationships/image" Target="../media/image48.jpg"/><Relationship Id="rId5" Type="http://schemas.openxmlformats.org/officeDocument/2006/relationships/image" Target="../media/image53.jpg"/><Relationship Id="rId6" Type="http://schemas.openxmlformats.org/officeDocument/2006/relationships/image" Target="../media/image34.jpg"/><Relationship Id="rId7" Type="http://schemas.openxmlformats.org/officeDocument/2006/relationships/image" Target="../media/image32.jpg"/><Relationship Id="rId8" Type="http://schemas.openxmlformats.org/officeDocument/2006/relationships/image" Target="../media/image47.jpg"/><Relationship Id="rId10" Type="http://schemas.openxmlformats.org/officeDocument/2006/relationships/image" Target="../media/image5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Relationship Id="rId4" Type="http://schemas.openxmlformats.org/officeDocument/2006/relationships/image" Target="../media/image59.jpg"/><Relationship Id="rId5" Type="http://schemas.openxmlformats.org/officeDocument/2006/relationships/image" Target="../media/image4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image" Target="../media/image50.jpg"/><Relationship Id="rId5" Type="http://schemas.openxmlformats.org/officeDocument/2006/relationships/image" Target="../media/image49.jpg"/><Relationship Id="rId6" Type="http://schemas.openxmlformats.org/officeDocument/2006/relationships/image" Target="../media/image3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Relationship Id="rId4" Type="http://schemas.openxmlformats.org/officeDocument/2006/relationships/image" Target="../media/image46.png"/><Relationship Id="rId5" Type="http://schemas.openxmlformats.org/officeDocument/2006/relationships/image" Target="../media/image39.png"/><Relationship Id="rId6" Type="http://schemas.openxmlformats.org/officeDocument/2006/relationships/image" Target="../media/image61.png"/><Relationship Id="rId7" Type="http://schemas.openxmlformats.org/officeDocument/2006/relationships/image" Target="../media/image6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Relationship Id="rId4" Type="http://schemas.openxmlformats.org/officeDocument/2006/relationships/image" Target="../media/image66.png"/><Relationship Id="rId5" Type="http://schemas.openxmlformats.org/officeDocument/2006/relationships/image" Target="../media/image46.png"/><Relationship Id="rId6" Type="http://schemas.openxmlformats.org/officeDocument/2006/relationships/image" Target="../media/image5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Relationship Id="rId4" Type="http://schemas.openxmlformats.org/officeDocument/2006/relationships/image" Target="../media/image58.png"/><Relationship Id="rId5" Type="http://schemas.openxmlformats.org/officeDocument/2006/relationships/image" Target="../media/image6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Relationship Id="rId4" Type="http://schemas.openxmlformats.org/officeDocument/2006/relationships/image" Target="../media/image65.jpg"/><Relationship Id="rId5" Type="http://schemas.openxmlformats.org/officeDocument/2006/relationships/image" Target="../media/image56.png"/><Relationship Id="rId6" Type="http://schemas.openxmlformats.org/officeDocument/2006/relationships/image" Target="../media/image6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png"/><Relationship Id="rId4" Type="http://schemas.openxmlformats.org/officeDocument/2006/relationships/image" Target="../media/image64.jpg"/><Relationship Id="rId5" Type="http://schemas.openxmlformats.org/officeDocument/2006/relationships/image" Target="../media/image6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png"/><Relationship Id="rId4" Type="http://schemas.openxmlformats.org/officeDocument/2006/relationships/image" Target="../media/image2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33.jpg"/><Relationship Id="rId5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Relationship Id="rId4" Type="http://schemas.openxmlformats.org/officeDocument/2006/relationships/image" Target="../media/image20.png"/><Relationship Id="rId5" Type="http://schemas.openxmlformats.org/officeDocument/2006/relationships/image" Target="../media/image3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24.jpg"/><Relationship Id="rId5" Type="http://schemas.openxmlformats.org/officeDocument/2006/relationships/image" Target="../media/image17.jpg"/><Relationship Id="rId6" Type="http://schemas.openxmlformats.org/officeDocument/2006/relationships/image" Target="../media/image1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29.jpg"/><Relationship Id="rId5" Type="http://schemas.openxmlformats.org/officeDocument/2006/relationships/image" Target="../media/image11.png"/><Relationship Id="rId6" Type="http://schemas.openxmlformats.org/officeDocument/2006/relationships/image" Target="../media/image2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18.png"/><Relationship Id="rId5" Type="http://schemas.openxmlformats.org/officeDocument/2006/relationships/image" Target="../media/image15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29"/>
          <p:cNvPicPr preferRelativeResize="0"/>
          <p:nvPr/>
        </p:nvPicPr>
        <p:blipFill rotWithShape="1">
          <a:blip r:embed="rId3">
            <a:alphaModFix/>
          </a:blip>
          <a:srcRect b="18441" l="22580" r="8301" t="10847"/>
          <a:stretch/>
        </p:blipFill>
        <p:spPr>
          <a:xfrm rot="10800000">
            <a:off x="6296876" y="1907827"/>
            <a:ext cx="3694899" cy="3215148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9"/>
          <p:cNvSpPr txBox="1"/>
          <p:nvPr>
            <p:ph type="ctrTitle"/>
          </p:nvPr>
        </p:nvSpPr>
        <p:spPr>
          <a:xfrm>
            <a:off x="800350" y="891625"/>
            <a:ext cx="7748700" cy="261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Mapping and Correcting the Surface of the GQuEST End Mirrors</a:t>
            </a:r>
            <a:endParaRPr/>
          </a:p>
        </p:txBody>
      </p:sp>
      <p:sp>
        <p:nvSpPr>
          <p:cNvPr id="247" name="Google Shape;247;p29"/>
          <p:cNvSpPr txBox="1"/>
          <p:nvPr>
            <p:ph idx="1" type="subTitle"/>
          </p:nvPr>
        </p:nvSpPr>
        <p:spPr>
          <a:xfrm>
            <a:off x="1288650" y="3507325"/>
            <a:ext cx="6566700" cy="155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Rafael Volkamer-Pastor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Mentors: Daniel Grass and Lee McCuller</a:t>
            </a:r>
            <a:endParaRPr/>
          </a:p>
        </p:txBody>
      </p:sp>
      <p:sp>
        <p:nvSpPr>
          <p:cNvPr id="248" name="Google Shape;248;p2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9" name="Google Shape;249;p29" title="Seal_of_the_California_Institute_of_Technology.svg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4982" y="1755101"/>
            <a:ext cx="1266052" cy="1262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9" title="NSF_log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64987" y="92125"/>
            <a:ext cx="1266054" cy="1270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9" title="a6864610-a35e-4d6a-baba-9b1400bebe4c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604980"/>
            <a:ext cx="1476352" cy="1476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9" title="0162afd3-a829-4b93-91b0-a425a3538766.png"/>
          <p:cNvPicPr preferRelativeResize="0"/>
          <p:nvPr/>
        </p:nvPicPr>
        <p:blipFill rotWithShape="1">
          <a:blip r:embed="rId7">
            <a:alphaModFix/>
          </a:blip>
          <a:srcRect b="0" l="0" r="78452" t="0"/>
          <a:stretch/>
        </p:blipFill>
        <p:spPr>
          <a:xfrm>
            <a:off x="-12" y="230748"/>
            <a:ext cx="1328876" cy="1318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9" title="079f5738-d477-431a-8cd3-7137e395e37e.png"/>
          <p:cNvPicPr preferRelativeResize="0"/>
          <p:nvPr/>
        </p:nvPicPr>
        <p:blipFill rotWithShape="1">
          <a:blip r:embed="rId8">
            <a:alphaModFix/>
          </a:blip>
          <a:srcRect b="16558" l="30060" r="31131" t="17391"/>
          <a:stretch/>
        </p:blipFill>
        <p:spPr>
          <a:xfrm>
            <a:off x="7815125" y="3252550"/>
            <a:ext cx="1328876" cy="1357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9" title="31fa1ada-9d9a-411f-8813-b7ea9235937d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2393" y="3454524"/>
            <a:ext cx="1960074" cy="141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9" title="f586535c-49b0-4dda-b83e-a006450801e2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907563" y="-57427"/>
            <a:ext cx="1328876" cy="1328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38"/>
          <p:cNvPicPr preferRelativeResize="0"/>
          <p:nvPr/>
        </p:nvPicPr>
        <p:blipFill rotWithShape="1">
          <a:blip r:embed="rId3">
            <a:alphaModFix/>
          </a:blip>
          <a:srcRect b="-392" l="7403" r="9505" t="4643"/>
          <a:stretch/>
        </p:blipFill>
        <p:spPr>
          <a:xfrm rot="10800000">
            <a:off x="5759000" y="1672451"/>
            <a:ext cx="4441825" cy="4353349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3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7" name="Google Shape;417;p38"/>
          <p:cNvSpPr/>
          <p:nvPr/>
        </p:nvSpPr>
        <p:spPr>
          <a:xfrm>
            <a:off x="343879" y="1431929"/>
            <a:ext cx="2669700" cy="1361100"/>
          </a:xfrm>
          <a:prstGeom prst="roundRect">
            <a:avLst>
              <a:gd fmla="val 16667" name="adj"/>
            </a:avLst>
          </a:prstGeom>
          <a:solidFill>
            <a:srgbClr val="F8F8F8"/>
          </a:solidFill>
          <a:ln cap="flat" cmpd="sng" w="19050">
            <a:solidFill>
              <a:srgbClr val="1919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7575" lIns="117575" spcFirstLastPara="1" rIns="117575" wrap="square" tIns="117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DM Sans"/>
                <a:ea typeface="DM Sans"/>
                <a:cs typeface="DM Sans"/>
                <a:sym typeface="DM Sans"/>
              </a:rPr>
              <a:t>Take an image of the mirror with the </a:t>
            </a:r>
            <a:r>
              <a:rPr lang="en" sz="18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optical profiler</a:t>
            </a:r>
            <a:endParaRPr sz="18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18" name="Google Shape;418;p38"/>
          <p:cNvSpPr/>
          <p:nvPr/>
        </p:nvSpPr>
        <p:spPr>
          <a:xfrm>
            <a:off x="3697210" y="1431929"/>
            <a:ext cx="2669700" cy="1361100"/>
          </a:xfrm>
          <a:prstGeom prst="roundRect">
            <a:avLst>
              <a:gd fmla="val 16667" name="adj"/>
            </a:avLst>
          </a:prstGeom>
          <a:solidFill>
            <a:srgbClr val="F8F8F8"/>
          </a:solidFill>
          <a:ln cap="flat" cmpd="sng" w="19050">
            <a:solidFill>
              <a:srgbClr val="1919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7575" lIns="117575" spcFirstLastPara="1" rIns="117575" wrap="square" tIns="117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DM Sans"/>
                <a:ea typeface="DM Sans"/>
                <a:cs typeface="DM Sans"/>
                <a:sym typeface="DM Sans"/>
              </a:rPr>
              <a:t>Calculate</a:t>
            </a:r>
            <a:r>
              <a:rPr lang="en" sz="1800">
                <a:latin typeface="DM Sans"/>
                <a:ea typeface="DM Sans"/>
                <a:cs typeface="DM Sans"/>
                <a:sym typeface="DM Sans"/>
              </a:rPr>
              <a:t> coupling </a:t>
            </a:r>
            <a:r>
              <a:rPr lang="en" sz="1800">
                <a:latin typeface="DM Sans"/>
                <a:ea typeface="DM Sans"/>
                <a:cs typeface="DM Sans"/>
                <a:sym typeface="DM Sans"/>
              </a:rPr>
              <a:t>coefficients to HOMs and lensing power</a:t>
            </a:r>
            <a:endParaRPr sz="18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19" name="Google Shape;419;p38"/>
          <p:cNvSpPr/>
          <p:nvPr/>
        </p:nvSpPr>
        <p:spPr>
          <a:xfrm>
            <a:off x="3697210" y="3318823"/>
            <a:ext cx="2669700" cy="1361100"/>
          </a:xfrm>
          <a:prstGeom prst="roundRect">
            <a:avLst>
              <a:gd fmla="val 16667" name="adj"/>
            </a:avLst>
          </a:prstGeom>
          <a:solidFill>
            <a:srgbClr val="F8F8F8"/>
          </a:solidFill>
          <a:ln cap="flat" cmpd="sng" w="19050">
            <a:solidFill>
              <a:srgbClr val="1919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7575" lIns="117575" spcFirstLastPara="1" rIns="117575" wrap="square" tIns="117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DM Sans"/>
                <a:ea typeface="DM Sans"/>
                <a:cs typeface="DM Sans"/>
                <a:sym typeface="DM Sans"/>
              </a:rPr>
              <a:t>Is the mirror flat enough?</a:t>
            </a:r>
            <a:endParaRPr sz="18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20" name="Google Shape;420;p38"/>
          <p:cNvSpPr/>
          <p:nvPr/>
        </p:nvSpPr>
        <p:spPr>
          <a:xfrm>
            <a:off x="343879" y="3318823"/>
            <a:ext cx="2669700" cy="1361100"/>
          </a:xfrm>
          <a:prstGeom prst="roundRect">
            <a:avLst>
              <a:gd fmla="val 16667" name="adj"/>
            </a:avLst>
          </a:prstGeom>
          <a:solidFill>
            <a:srgbClr val="F8F8F8"/>
          </a:solidFill>
          <a:ln cap="flat" cmpd="sng" w="19050">
            <a:solidFill>
              <a:srgbClr val="1919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7575" lIns="117575" spcFirstLastPara="1" rIns="117575" wrap="square" tIns="117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DM Sans"/>
                <a:ea typeface="DM Sans"/>
                <a:cs typeface="DM Sans"/>
                <a:sym typeface="DM Sans"/>
              </a:rPr>
              <a:t>Adjust mirror surface with mirror mount</a:t>
            </a:r>
            <a:endParaRPr sz="18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21" name="Google Shape;421;p38"/>
          <p:cNvSpPr/>
          <p:nvPr/>
        </p:nvSpPr>
        <p:spPr>
          <a:xfrm>
            <a:off x="7305579" y="3555074"/>
            <a:ext cx="1743000" cy="888600"/>
          </a:xfrm>
          <a:prstGeom prst="roundRect">
            <a:avLst>
              <a:gd fmla="val 16667" name="adj"/>
            </a:avLst>
          </a:prstGeom>
          <a:solidFill>
            <a:srgbClr val="F8F8F8"/>
          </a:solidFill>
          <a:ln cap="flat" cmpd="sng" w="19050">
            <a:solidFill>
              <a:srgbClr val="1919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7575" lIns="117575" spcFirstLastPara="1" rIns="117575" wrap="square" tIns="117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DM Sans"/>
                <a:ea typeface="DM Sans"/>
                <a:cs typeface="DM Sans"/>
                <a:sym typeface="DM Sans"/>
              </a:rPr>
              <a:t>You’re done</a:t>
            </a:r>
            <a:endParaRPr sz="1800"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422" name="Google Shape;422;p38"/>
          <p:cNvCxnSpPr>
            <a:stCxn id="417" idx="3"/>
            <a:endCxn id="418" idx="1"/>
          </p:cNvCxnSpPr>
          <p:nvPr/>
        </p:nvCxnSpPr>
        <p:spPr>
          <a:xfrm>
            <a:off x="3013579" y="2112479"/>
            <a:ext cx="6837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3" name="Google Shape;423;p38"/>
          <p:cNvCxnSpPr>
            <a:endCxn id="419" idx="0"/>
          </p:cNvCxnSpPr>
          <p:nvPr/>
        </p:nvCxnSpPr>
        <p:spPr>
          <a:xfrm>
            <a:off x="5032060" y="2792923"/>
            <a:ext cx="0" cy="525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4" name="Google Shape;424;p38"/>
          <p:cNvCxnSpPr>
            <a:stCxn id="419" idx="1"/>
            <a:endCxn id="420" idx="3"/>
          </p:cNvCxnSpPr>
          <p:nvPr/>
        </p:nvCxnSpPr>
        <p:spPr>
          <a:xfrm rot="10800000">
            <a:off x="3013510" y="3999373"/>
            <a:ext cx="6837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5" name="Google Shape;425;p38"/>
          <p:cNvCxnSpPr>
            <a:stCxn id="420" idx="0"/>
            <a:endCxn id="417" idx="2"/>
          </p:cNvCxnSpPr>
          <p:nvPr/>
        </p:nvCxnSpPr>
        <p:spPr>
          <a:xfrm rot="10800000">
            <a:off x="1678729" y="2792923"/>
            <a:ext cx="0" cy="525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6" name="Google Shape;426;p38"/>
          <p:cNvCxnSpPr>
            <a:stCxn id="419" idx="3"/>
            <a:endCxn id="421" idx="1"/>
          </p:cNvCxnSpPr>
          <p:nvPr/>
        </p:nvCxnSpPr>
        <p:spPr>
          <a:xfrm>
            <a:off x="6366910" y="3999373"/>
            <a:ext cx="9387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27" name="Google Shape;427;p38"/>
          <p:cNvSpPr txBox="1"/>
          <p:nvPr/>
        </p:nvSpPr>
        <p:spPr>
          <a:xfrm>
            <a:off x="6579738" y="3707475"/>
            <a:ext cx="513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Yes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28" name="Google Shape;428;p38"/>
          <p:cNvSpPr txBox="1"/>
          <p:nvPr/>
        </p:nvSpPr>
        <p:spPr>
          <a:xfrm>
            <a:off x="3098888" y="3707475"/>
            <a:ext cx="513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No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29" name="Google Shape;429;p38"/>
          <p:cNvSpPr/>
          <p:nvPr/>
        </p:nvSpPr>
        <p:spPr>
          <a:xfrm>
            <a:off x="807229" y="103849"/>
            <a:ext cx="1743000" cy="888600"/>
          </a:xfrm>
          <a:prstGeom prst="roundRect">
            <a:avLst>
              <a:gd fmla="val 16667" name="adj"/>
            </a:avLst>
          </a:prstGeom>
          <a:solidFill>
            <a:srgbClr val="F8F8F8"/>
          </a:solidFill>
          <a:ln cap="flat" cmpd="sng" w="19050">
            <a:solidFill>
              <a:srgbClr val="1919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7575" lIns="117575" spcFirstLastPara="1" rIns="117575" wrap="square" tIns="117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DM Sans"/>
                <a:ea typeface="DM Sans"/>
                <a:cs typeface="DM Sans"/>
                <a:sym typeface="DM Sans"/>
              </a:rPr>
              <a:t>Start</a:t>
            </a:r>
            <a:endParaRPr sz="1800"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430" name="Google Shape;430;p38"/>
          <p:cNvCxnSpPr>
            <a:stCxn id="429" idx="2"/>
            <a:endCxn id="417" idx="0"/>
          </p:cNvCxnSpPr>
          <p:nvPr/>
        </p:nvCxnSpPr>
        <p:spPr>
          <a:xfrm>
            <a:off x="1678729" y="992449"/>
            <a:ext cx="0" cy="4395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31" name="Google Shape;431;p38" title="c14dd743-6235-461f-ae12-7a6c530d6df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3844" y="2611628"/>
            <a:ext cx="1423087" cy="8886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38"/>
          <p:cNvSpPr txBox="1"/>
          <p:nvPr/>
        </p:nvSpPr>
        <p:spPr>
          <a:xfrm>
            <a:off x="3056138" y="2855825"/>
            <a:ext cx="598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x30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33" name="Google Shape;433;p38"/>
          <p:cNvSpPr/>
          <p:nvPr/>
        </p:nvSpPr>
        <p:spPr>
          <a:xfrm>
            <a:off x="7529784" y="1058430"/>
            <a:ext cx="567000" cy="567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434" name="Google Shape;434;p38" title="IMG_7658.jpeg"/>
          <p:cNvPicPr preferRelativeResize="0"/>
          <p:nvPr/>
        </p:nvPicPr>
        <p:blipFill rotWithShape="1">
          <a:blip r:embed="rId5">
            <a:alphaModFix/>
          </a:blip>
          <a:srcRect b="27803" l="0" r="0" t="0"/>
          <a:stretch/>
        </p:blipFill>
        <p:spPr>
          <a:xfrm>
            <a:off x="6447875" y="171450"/>
            <a:ext cx="2600701" cy="2503475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39"/>
          <p:cNvPicPr preferRelativeResize="0"/>
          <p:nvPr/>
        </p:nvPicPr>
        <p:blipFill rotWithShape="1">
          <a:blip r:embed="rId3">
            <a:alphaModFix/>
          </a:blip>
          <a:srcRect b="194" l="17781" r="13828" t="21868"/>
          <a:stretch/>
        </p:blipFill>
        <p:spPr>
          <a:xfrm flipH="1" rot="10800000">
            <a:off x="-17775" y="1599502"/>
            <a:ext cx="3655798" cy="3543598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39"/>
          <p:cNvSpPr txBox="1"/>
          <p:nvPr>
            <p:ph type="title"/>
          </p:nvPr>
        </p:nvSpPr>
        <p:spPr>
          <a:xfrm>
            <a:off x="545400" y="405200"/>
            <a:ext cx="8053200" cy="45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Limited Field of View with the NanoCam</a:t>
            </a:r>
            <a:endParaRPr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441" name="Google Shape;441;p39"/>
          <p:cNvSpPr txBox="1"/>
          <p:nvPr>
            <p:ph idx="4294967295" type="subTitle"/>
          </p:nvPr>
        </p:nvSpPr>
        <p:spPr>
          <a:xfrm>
            <a:off x="453525" y="856400"/>
            <a:ext cx="8229900" cy="117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There is a major limitation with the NanoCam, with the current set of objectives we are only able to capture a </a:t>
            </a:r>
            <a:r>
              <a:rPr b="1" lang="en"/>
              <a:t>3.5mm by 4mm area</a:t>
            </a:r>
            <a:r>
              <a:rPr lang="en"/>
              <a:t>. </a:t>
            </a:r>
            <a:r>
              <a:rPr lang="en"/>
              <a:t>The 2σ power radius of the laser on the mirror is expected to be around 3mm</a:t>
            </a:r>
            <a:r>
              <a:rPr lang="en"/>
              <a:t> </a:t>
            </a:r>
            <a:r>
              <a:rPr lang="en"/>
              <a:t>which means the area the NanoCam images </a:t>
            </a:r>
            <a:r>
              <a:rPr b="1" lang="en"/>
              <a:t>does not fully encompass the laser beam.</a:t>
            </a:r>
            <a:endParaRPr b="1"/>
          </a:p>
        </p:txBody>
      </p:sp>
      <p:sp>
        <p:nvSpPr>
          <p:cNvPr id="442" name="Google Shape;442;p39"/>
          <p:cNvSpPr/>
          <p:nvPr/>
        </p:nvSpPr>
        <p:spPr>
          <a:xfrm>
            <a:off x="808350" y="2049500"/>
            <a:ext cx="2643600" cy="2643600"/>
          </a:xfrm>
          <a:prstGeom prst="ellipse">
            <a:avLst/>
          </a:prstGeom>
          <a:gradFill>
            <a:gsLst>
              <a:gs pos="0">
                <a:srgbClr val="F2F2F2"/>
              </a:gs>
              <a:gs pos="100000">
                <a:srgbClr val="A6A6A6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43" name="Google Shape;443;p39"/>
          <p:cNvSpPr/>
          <p:nvPr/>
        </p:nvSpPr>
        <p:spPr>
          <a:xfrm>
            <a:off x="1957800" y="3222200"/>
            <a:ext cx="344700" cy="2982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444" name="Google Shape;444;p39"/>
          <p:cNvGrpSpPr/>
          <p:nvPr/>
        </p:nvGrpSpPr>
        <p:grpSpPr>
          <a:xfrm rot="5400000">
            <a:off x="2065937" y="3401760"/>
            <a:ext cx="128438" cy="2732661"/>
            <a:chOff x="6468200" y="2095200"/>
            <a:chExt cx="781250" cy="2311700"/>
          </a:xfrm>
        </p:grpSpPr>
        <p:cxnSp>
          <p:nvCxnSpPr>
            <p:cNvPr id="445" name="Google Shape;445;p39"/>
            <p:cNvCxnSpPr/>
            <p:nvPr/>
          </p:nvCxnSpPr>
          <p:spPr>
            <a:xfrm>
              <a:off x="6468200" y="2095200"/>
              <a:ext cx="7707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6" name="Google Shape;446;p39"/>
            <p:cNvCxnSpPr/>
            <p:nvPr/>
          </p:nvCxnSpPr>
          <p:spPr>
            <a:xfrm>
              <a:off x="7249450" y="2105900"/>
              <a:ext cx="0" cy="23010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7" name="Google Shape;447;p39"/>
            <p:cNvCxnSpPr/>
            <p:nvPr/>
          </p:nvCxnSpPr>
          <p:spPr>
            <a:xfrm>
              <a:off x="6468200" y="4406900"/>
              <a:ext cx="7707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448" name="Google Shape;448;p39"/>
          <p:cNvSpPr txBox="1"/>
          <p:nvPr/>
        </p:nvSpPr>
        <p:spPr>
          <a:xfrm>
            <a:off x="2162275" y="4711700"/>
            <a:ext cx="81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2.5cm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449" name="Google Shape;449;p39"/>
          <p:cNvGrpSpPr/>
          <p:nvPr/>
        </p:nvGrpSpPr>
        <p:grpSpPr>
          <a:xfrm>
            <a:off x="2389472" y="3218278"/>
            <a:ext cx="128438" cy="298209"/>
            <a:chOff x="6468200" y="2095200"/>
            <a:chExt cx="781250" cy="2311700"/>
          </a:xfrm>
        </p:grpSpPr>
        <p:cxnSp>
          <p:nvCxnSpPr>
            <p:cNvPr id="450" name="Google Shape;450;p39"/>
            <p:cNvCxnSpPr/>
            <p:nvPr/>
          </p:nvCxnSpPr>
          <p:spPr>
            <a:xfrm>
              <a:off x="6468200" y="2095200"/>
              <a:ext cx="7707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51" name="Google Shape;451;p39"/>
            <p:cNvCxnSpPr/>
            <p:nvPr/>
          </p:nvCxnSpPr>
          <p:spPr>
            <a:xfrm>
              <a:off x="7249450" y="2105900"/>
              <a:ext cx="0" cy="23010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52" name="Google Shape;452;p39"/>
            <p:cNvCxnSpPr/>
            <p:nvPr/>
          </p:nvCxnSpPr>
          <p:spPr>
            <a:xfrm>
              <a:off x="6468200" y="4406900"/>
              <a:ext cx="7707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453" name="Google Shape;453;p39"/>
          <p:cNvSpPr txBox="1"/>
          <p:nvPr/>
        </p:nvSpPr>
        <p:spPr>
          <a:xfrm>
            <a:off x="2488775" y="3167275"/>
            <a:ext cx="81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.35cm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54" name="Google Shape;454;p39"/>
          <p:cNvSpPr txBox="1"/>
          <p:nvPr>
            <p:ph idx="4294967295" type="subTitle"/>
          </p:nvPr>
        </p:nvSpPr>
        <p:spPr>
          <a:xfrm>
            <a:off x="4103000" y="1878500"/>
            <a:ext cx="4754100" cy="28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Issues with cropped domain</a:t>
            </a:r>
            <a:endParaRPr u="sng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We are missing power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Hermite Polynomials are not orthogonal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Astigmatism</a:t>
            </a:r>
            <a:r>
              <a:rPr lang="en"/>
              <a:t> with NanoCam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Solutions</a:t>
            </a:r>
            <a:endParaRPr u="sng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Use a least squares fit to approximate a </a:t>
            </a:r>
            <a:r>
              <a:rPr lang="en"/>
              <a:t>larger</a:t>
            </a:r>
            <a:r>
              <a:rPr lang="en"/>
              <a:t> mirror area, accounting for </a:t>
            </a:r>
            <a:r>
              <a:rPr lang="en"/>
              <a:t>residuals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Convert from a clipped HG basis to </a:t>
            </a:r>
            <a:r>
              <a:rPr lang="en"/>
              <a:t>the</a:t>
            </a:r>
            <a:r>
              <a:rPr lang="en"/>
              <a:t> full HG basis using a matrix*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Developed a method to calculate the </a:t>
            </a:r>
            <a:r>
              <a:rPr lang="en"/>
              <a:t>astigmatism</a:t>
            </a:r>
            <a:r>
              <a:rPr lang="en"/>
              <a:t> without using a reference flat*</a:t>
            </a:r>
            <a:r>
              <a:rPr lang="en"/>
              <a:t> </a:t>
            </a:r>
            <a:endParaRPr/>
          </a:p>
        </p:txBody>
      </p:sp>
      <p:sp>
        <p:nvSpPr>
          <p:cNvPr id="455" name="Google Shape;455;p3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6" name="Google Shape;456;p39"/>
          <p:cNvSpPr txBox="1"/>
          <p:nvPr/>
        </p:nvSpPr>
        <p:spPr>
          <a:xfrm>
            <a:off x="5752675" y="4711700"/>
            <a:ext cx="3108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*cut for time, more info in appendix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40"/>
          <p:cNvPicPr preferRelativeResize="0"/>
          <p:nvPr/>
        </p:nvPicPr>
        <p:blipFill rotWithShape="1">
          <a:blip r:embed="rId3">
            <a:alphaModFix/>
          </a:blip>
          <a:srcRect b="194" l="17781" r="13828" t="21868"/>
          <a:stretch/>
        </p:blipFill>
        <p:spPr>
          <a:xfrm flipH="1" rot="10800000">
            <a:off x="-17775" y="1599502"/>
            <a:ext cx="3655798" cy="3543598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40"/>
          <p:cNvSpPr txBox="1"/>
          <p:nvPr>
            <p:ph type="title"/>
          </p:nvPr>
        </p:nvSpPr>
        <p:spPr>
          <a:xfrm>
            <a:off x="808350" y="176600"/>
            <a:ext cx="7527300" cy="45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Flattening the Octagonal Spoked Mirror</a:t>
            </a:r>
            <a:endParaRPr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463" name="Google Shape;463;p4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464" name="Google Shape;464;p40"/>
          <p:cNvGraphicFramePr/>
          <p:nvPr/>
        </p:nvGraphicFramePr>
        <p:xfrm>
          <a:off x="4474475" y="2930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{E7332C08-3563-4D51-9D8B-6F637DE9588D}</a:tableStyleId>
              </a:tblPr>
              <a:tblGrid>
                <a:gridCol w="1155125"/>
                <a:gridCol w="1155125"/>
                <a:gridCol w="1155125"/>
              </a:tblGrid>
              <a:tr h="388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Clamped Mirror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After Flattening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33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rms in m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2.23</a:t>
                      </a:r>
                      <a:r>
                        <a:rPr lang="en" sz="1000"/>
                        <a:t>⨉10</a:t>
                      </a:r>
                      <a:r>
                        <a:rPr baseline="30000" lang="en" sz="1000"/>
                        <a:t>-8</a:t>
                      </a:r>
                      <a:endParaRPr baseline="30000"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9.53</a:t>
                      </a:r>
                      <a:r>
                        <a:rPr lang="en" sz="1000"/>
                        <a:t>⨉10</a:t>
                      </a:r>
                      <a:r>
                        <a:rPr baseline="30000" lang="en" sz="1000"/>
                        <a:t>-10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9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weighted rms in m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1.90</a:t>
                      </a:r>
                      <a:r>
                        <a:rPr lang="en" sz="1000"/>
                        <a:t>⨉10</a:t>
                      </a:r>
                      <a:r>
                        <a:rPr baseline="30000" lang="en" sz="1000"/>
                        <a:t>-8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8.30</a:t>
                      </a:r>
                      <a:r>
                        <a:rPr lang="en" sz="1000"/>
                        <a:t>⨉10</a:t>
                      </a:r>
                      <a:r>
                        <a:rPr baseline="30000" lang="en" sz="1000"/>
                        <a:t>-10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33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diopters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0.058023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0.0012017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33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power scattered from residuals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38.5ppm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24.8ppm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33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total loss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185,453ppm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1005ppm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465" name="Google Shape;465;p40" title="StressedMirrorOctagonal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113" y="551600"/>
            <a:ext cx="3465390" cy="223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40" title="FlattenedMirrorOctgonalScaled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123" y="2868099"/>
            <a:ext cx="3465375" cy="2242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40" title="FlattenedMirrorOctgonal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74475" y="549925"/>
            <a:ext cx="3465375" cy="2241983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40"/>
          <p:cNvSpPr txBox="1"/>
          <p:nvPr/>
        </p:nvSpPr>
        <p:spPr>
          <a:xfrm>
            <a:off x="8010850" y="4478150"/>
            <a:ext cx="1446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*below NanoCam </a:t>
            </a:r>
            <a:r>
              <a:rPr lang="en"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astigmatism</a:t>
            </a:r>
            <a:endParaRPr sz="10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41"/>
          <p:cNvPicPr preferRelativeResize="0"/>
          <p:nvPr/>
        </p:nvPicPr>
        <p:blipFill rotWithShape="1">
          <a:blip r:embed="rId3">
            <a:alphaModFix/>
          </a:blip>
          <a:srcRect b="194" l="17781" r="13828" t="21868"/>
          <a:stretch/>
        </p:blipFill>
        <p:spPr>
          <a:xfrm flipH="1" rot="10800000">
            <a:off x="-17775" y="1599502"/>
            <a:ext cx="3655798" cy="3543598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41"/>
          <p:cNvSpPr txBox="1"/>
          <p:nvPr>
            <p:ph type="title"/>
          </p:nvPr>
        </p:nvSpPr>
        <p:spPr>
          <a:xfrm>
            <a:off x="808350" y="176600"/>
            <a:ext cx="7527300" cy="45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Flattening the Circular Spoked Mirror</a:t>
            </a:r>
            <a:endParaRPr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475" name="Google Shape;475;p4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476" name="Google Shape;476;p41"/>
          <p:cNvGraphicFramePr/>
          <p:nvPr/>
        </p:nvGraphicFramePr>
        <p:xfrm>
          <a:off x="4703075" y="2930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{E7332C08-3563-4D51-9D8B-6F637DE9588D}</a:tableStyleId>
              </a:tblPr>
              <a:tblGrid>
                <a:gridCol w="1155125"/>
                <a:gridCol w="1155125"/>
                <a:gridCol w="1155125"/>
              </a:tblGrid>
              <a:tr h="388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Clamped Mirror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After Flattening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33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rms in m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9.07</a:t>
                      </a:r>
                      <a:r>
                        <a:rPr lang="en" sz="1000"/>
                        <a:t>⨉10</a:t>
                      </a:r>
                      <a:r>
                        <a:rPr baseline="30000" lang="en" sz="1000"/>
                        <a:t>-9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7.58</a:t>
                      </a:r>
                      <a:r>
                        <a:rPr lang="en" sz="1000"/>
                        <a:t>⨉10</a:t>
                      </a:r>
                      <a:r>
                        <a:rPr baseline="30000" lang="en" sz="1000"/>
                        <a:t>-10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9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weighted rms in m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7.73</a:t>
                      </a:r>
                      <a:r>
                        <a:rPr lang="en" sz="1000"/>
                        <a:t>⨉10</a:t>
                      </a:r>
                      <a:r>
                        <a:rPr baseline="30000" lang="en" sz="1000"/>
                        <a:t>-9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6.57</a:t>
                      </a:r>
                      <a:r>
                        <a:rPr lang="en" sz="1000"/>
                        <a:t>⨉10</a:t>
                      </a:r>
                      <a:r>
                        <a:rPr baseline="30000" lang="en" sz="1000"/>
                        <a:t>-10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33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diopters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0.03014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0.00051475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33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power scattered from residuals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235ppm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19</a:t>
                      </a:r>
                      <a:r>
                        <a:rPr lang="en" sz="1000"/>
                        <a:t>ppm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66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total loss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43,461ppm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312ppm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477" name="Google Shape;477;p41" title="FlattenedMirrorScaled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8351" y="2897325"/>
            <a:ext cx="3465375" cy="2209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41" title="StressedCircularMirror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8351" y="565250"/>
            <a:ext cx="3465375" cy="2209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41" title="CircularMirrorLoss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01600" y="565250"/>
            <a:ext cx="3068319" cy="2209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42"/>
          <p:cNvPicPr preferRelativeResize="0"/>
          <p:nvPr/>
        </p:nvPicPr>
        <p:blipFill rotWithShape="1">
          <a:blip r:embed="rId3">
            <a:alphaModFix/>
          </a:blip>
          <a:srcRect b="194" l="17781" r="13828" t="21868"/>
          <a:stretch/>
        </p:blipFill>
        <p:spPr>
          <a:xfrm flipH="1" rot="10800000">
            <a:off x="-17775" y="1599502"/>
            <a:ext cx="3655798" cy="3543598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42"/>
          <p:cNvSpPr txBox="1"/>
          <p:nvPr>
            <p:ph type="title"/>
          </p:nvPr>
        </p:nvSpPr>
        <p:spPr>
          <a:xfrm>
            <a:off x="808350" y="176600"/>
            <a:ext cx="7527300" cy="45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Creating Omode and </a:t>
            </a:r>
            <a:r>
              <a:rPr lang="en" sz="3400"/>
              <a:t>+</a:t>
            </a:r>
            <a:r>
              <a:rPr lang="en" sz="3000"/>
              <a:t>Mode</a:t>
            </a:r>
            <a:endParaRPr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486" name="Google Shape;486;p4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87" name="Google Shape;487;p42" title="TwistMode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1334" y="594476"/>
            <a:ext cx="4440397" cy="28706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88" name="Google Shape;488;p42"/>
          <p:cNvGraphicFramePr/>
          <p:nvPr/>
        </p:nvGraphicFramePr>
        <p:xfrm>
          <a:off x="1391913" y="3571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{E7332C08-3563-4D51-9D8B-6F637DE9588D}</a:tableStyleId>
              </a:tblPr>
              <a:tblGrid>
                <a:gridCol w="3424150"/>
                <a:gridCol w="1818375"/>
                <a:gridCol w="1117650"/>
              </a:tblGrid>
              <a:tr h="251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OMode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+Mode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</a:tr>
              <a:tr h="251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diopters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0.056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0.061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</a:tr>
              <a:tr h="251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power coupled above n+m=2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0.0131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0.0455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</a:tr>
              <a:tr h="251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weighted rms of the mirror surface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1.82</a:t>
                      </a:r>
                      <a:r>
                        <a:rPr lang="en" sz="1000"/>
                        <a:t>⨉10</a:t>
                      </a:r>
                      <a:r>
                        <a:rPr baseline="30000" lang="en" sz="1000"/>
                        <a:t>-8</a:t>
                      </a:r>
                      <a:r>
                        <a:rPr lang="en" sz="1000"/>
                        <a:t> meters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2.91</a:t>
                      </a:r>
                      <a:r>
                        <a:rPr lang="en" sz="1000"/>
                        <a:t>⨉10</a:t>
                      </a:r>
                      <a:r>
                        <a:rPr baseline="30000" lang="en" sz="1000"/>
                        <a:t>-8</a:t>
                      </a:r>
                      <a:r>
                        <a:rPr lang="en" sz="1000"/>
                        <a:t> meters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</a:tr>
              <a:tr h="251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weighted rms of residuals of quadratic fit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7.59⨉10</a:t>
                      </a:r>
                      <a:r>
                        <a:rPr baseline="30000" lang="en" sz="1000"/>
                        <a:t>-10</a:t>
                      </a:r>
                      <a:r>
                        <a:rPr lang="en" sz="1000"/>
                        <a:t> meters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1.05</a:t>
                      </a:r>
                      <a:r>
                        <a:rPr lang="en" sz="1000"/>
                        <a:t>⨉10</a:t>
                      </a:r>
                      <a:r>
                        <a:rPr baseline="30000" lang="en" sz="1000"/>
                        <a:t>-9</a:t>
                      </a:r>
                      <a:r>
                        <a:rPr lang="en" sz="1000"/>
                        <a:t> meters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</a:tr>
            </a:tbl>
          </a:graphicData>
        </a:graphic>
      </p:graphicFrame>
      <p:pic>
        <p:nvPicPr>
          <p:cNvPr id="489" name="Google Shape;489;p42" title="Omode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276" y="594475"/>
            <a:ext cx="4440376" cy="2851117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42"/>
          <p:cNvSpPr txBox="1"/>
          <p:nvPr/>
        </p:nvSpPr>
        <p:spPr>
          <a:xfrm>
            <a:off x="7838100" y="3784238"/>
            <a:ext cx="1305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*a third of what PSAMS at LIGO can do</a:t>
            </a:r>
            <a:endParaRPr sz="10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43"/>
          <p:cNvPicPr preferRelativeResize="0"/>
          <p:nvPr/>
        </p:nvPicPr>
        <p:blipFill rotWithShape="1">
          <a:blip r:embed="rId3">
            <a:alphaModFix/>
          </a:blip>
          <a:srcRect b="194" l="17781" r="13828" t="21868"/>
          <a:stretch/>
        </p:blipFill>
        <p:spPr>
          <a:xfrm flipH="1" rot="10800000">
            <a:off x="-17775" y="1599502"/>
            <a:ext cx="3655798" cy="3543598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43"/>
          <p:cNvSpPr txBox="1"/>
          <p:nvPr>
            <p:ph type="title"/>
          </p:nvPr>
        </p:nvSpPr>
        <p:spPr>
          <a:xfrm>
            <a:off x="808350" y="176600"/>
            <a:ext cx="7527300" cy="45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Repeatability</a:t>
            </a:r>
            <a:endParaRPr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497" name="Google Shape;497;p4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498" name="Google Shape;498;p43"/>
          <p:cNvGraphicFramePr/>
          <p:nvPr/>
        </p:nvGraphicFramePr>
        <p:xfrm>
          <a:off x="5954375" y="25881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{E7332C08-3563-4D51-9D8B-6F637DE9588D}</a:tableStyleId>
              </a:tblPr>
              <a:tblGrid>
                <a:gridCol w="1189175"/>
                <a:gridCol w="1608900"/>
              </a:tblGrid>
              <a:tr h="217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19191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19191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19191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19191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Mean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19191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19191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19191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19191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</a:tr>
              <a:tr h="4778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Total lensing power (diopters)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19191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19191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19191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19191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(</a:t>
                      </a:r>
                      <a:r>
                        <a:rPr lang="en" sz="1000"/>
                        <a:t>6.33±0.05)</a:t>
                      </a:r>
                      <a:r>
                        <a:rPr lang="en" sz="1000"/>
                        <a:t>⨉10</a:t>
                      </a:r>
                      <a:r>
                        <a:rPr baseline="30000" lang="en" sz="1000"/>
                        <a:t>-2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19191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19191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19191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19191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</a:tr>
              <a:tr h="3828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Lensing 20 (diopters)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19191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19191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19191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19191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(</a:t>
                      </a:r>
                      <a:r>
                        <a:rPr lang="en" sz="1000"/>
                        <a:t>2.39±0.5)</a:t>
                      </a:r>
                      <a:r>
                        <a:rPr lang="en" sz="1000"/>
                        <a:t>⨉10</a:t>
                      </a:r>
                      <a:r>
                        <a:rPr baseline="30000" lang="en" sz="1000"/>
                        <a:t>-2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19191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19191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19191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19191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</a:tr>
              <a:tr h="3828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Lensing 11 (diopters)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19191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19191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19191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19191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(</a:t>
                      </a:r>
                      <a:r>
                        <a:rPr lang="en" sz="1000"/>
                        <a:t>4.46±0.3)</a:t>
                      </a:r>
                      <a:r>
                        <a:rPr lang="en" sz="1000"/>
                        <a:t>⨉10</a:t>
                      </a:r>
                      <a:r>
                        <a:rPr baseline="30000" lang="en" sz="1000"/>
                        <a:t>-2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19191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19191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19191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19191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</a:tr>
              <a:tr h="3828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Lensing 02 (diopters)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19191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19191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19191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19191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(</a:t>
                      </a:r>
                      <a:r>
                        <a:rPr lang="en" sz="1000"/>
                        <a:t>3.74±0.5)</a:t>
                      </a:r>
                      <a:r>
                        <a:rPr lang="en" sz="1000"/>
                        <a:t>⨉10</a:t>
                      </a:r>
                      <a:r>
                        <a:rPr baseline="30000" lang="en" sz="1000"/>
                        <a:t>-2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19191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19191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19191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19191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8F8"/>
                    </a:solidFill>
                  </a:tcPr>
                </a:tc>
              </a:tr>
            </a:tbl>
          </a:graphicData>
        </a:graphic>
      </p:graphicFrame>
      <p:pic>
        <p:nvPicPr>
          <p:cNvPr id="499" name="Google Shape;499;p43" title="TwistMode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426" y="2668900"/>
            <a:ext cx="2798065" cy="1800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43" title="TwistMode2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424" y="787473"/>
            <a:ext cx="2798075" cy="1800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43" title="Difference13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33412" y="2668900"/>
            <a:ext cx="2798065" cy="1800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43" title="Difference12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33424" y="787475"/>
            <a:ext cx="2798060" cy="1800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43" title="TwistMode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54403" y="703541"/>
            <a:ext cx="2798049" cy="18088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4" name="Google Shape;504;p43"/>
          <p:cNvCxnSpPr>
            <a:stCxn id="499" idx="2"/>
            <a:endCxn id="501" idx="2"/>
          </p:cNvCxnSpPr>
          <p:nvPr/>
        </p:nvCxnSpPr>
        <p:spPr>
          <a:xfrm flipH="1" rot="-5400000">
            <a:off x="2971708" y="3009351"/>
            <a:ext cx="600" cy="2921100"/>
          </a:xfrm>
          <a:prstGeom prst="curvedConnector3">
            <a:avLst>
              <a:gd fmla="val 39687500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05" name="Google Shape;505;p43"/>
          <p:cNvSpPr txBox="1"/>
          <p:nvPr/>
        </p:nvSpPr>
        <p:spPr>
          <a:xfrm>
            <a:off x="2445800" y="4641375"/>
            <a:ext cx="1052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Scaled 10x</a:t>
            </a:r>
            <a:endParaRPr sz="10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506" name="Google Shape;506;p43"/>
          <p:cNvCxnSpPr>
            <a:stCxn id="500" idx="0"/>
            <a:endCxn id="502" idx="0"/>
          </p:cNvCxnSpPr>
          <p:nvPr/>
        </p:nvCxnSpPr>
        <p:spPr>
          <a:xfrm flipH="1" rot="-5400000">
            <a:off x="2971711" y="-672777"/>
            <a:ext cx="600" cy="2921100"/>
          </a:xfrm>
          <a:prstGeom prst="curvedConnector3">
            <a:avLst>
              <a:gd fmla="val -39687500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07" name="Google Shape;507;p43"/>
          <p:cNvSpPr txBox="1"/>
          <p:nvPr/>
        </p:nvSpPr>
        <p:spPr>
          <a:xfrm>
            <a:off x="2445800" y="499363"/>
            <a:ext cx="1052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Scaled 5x</a:t>
            </a:r>
            <a:endParaRPr sz="10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44" title="MirrorDriftFi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0325" y="1014900"/>
            <a:ext cx="3655798" cy="2820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44"/>
          <p:cNvPicPr preferRelativeResize="0"/>
          <p:nvPr/>
        </p:nvPicPr>
        <p:blipFill rotWithShape="1">
          <a:blip r:embed="rId4">
            <a:alphaModFix/>
          </a:blip>
          <a:srcRect b="194" l="17781" r="13828" t="21868"/>
          <a:stretch/>
        </p:blipFill>
        <p:spPr>
          <a:xfrm flipH="1" rot="10800000">
            <a:off x="-17775" y="1599502"/>
            <a:ext cx="3655798" cy="3543598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44"/>
          <p:cNvSpPr txBox="1"/>
          <p:nvPr>
            <p:ph type="title"/>
          </p:nvPr>
        </p:nvSpPr>
        <p:spPr>
          <a:xfrm>
            <a:off x="808350" y="329000"/>
            <a:ext cx="7527300" cy="45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Mirror Drift Over Time</a:t>
            </a:r>
            <a:endParaRPr sz="1500"/>
          </a:p>
        </p:txBody>
      </p:sp>
      <p:sp>
        <p:nvSpPr>
          <p:cNvPr id="515" name="Google Shape;515;p4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16" name="Google Shape;516;p44" title="TwistMode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1238" y="740225"/>
            <a:ext cx="3365253" cy="216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44" title="DifferentScrewsStress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1237" y="2979026"/>
            <a:ext cx="3365248" cy="2164075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44"/>
          <p:cNvSpPr txBox="1"/>
          <p:nvPr/>
        </p:nvSpPr>
        <p:spPr>
          <a:xfrm>
            <a:off x="4970325" y="3835275"/>
            <a:ext cx="3807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Roughly a 10% decrease in focusing power in the first three days and then significant leveling.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519" name="Google Shape;519;p44"/>
          <p:cNvCxnSpPr>
            <a:stCxn id="516" idx="1"/>
            <a:endCxn id="517" idx="1"/>
          </p:cNvCxnSpPr>
          <p:nvPr/>
        </p:nvCxnSpPr>
        <p:spPr>
          <a:xfrm>
            <a:off x="1011238" y="1822262"/>
            <a:ext cx="600" cy="2238900"/>
          </a:xfrm>
          <a:prstGeom prst="curvedConnector3">
            <a:avLst>
              <a:gd fmla="val -126518750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20" name="Google Shape;520;p44"/>
          <p:cNvSpPr txBox="1"/>
          <p:nvPr/>
        </p:nvSpPr>
        <p:spPr>
          <a:xfrm>
            <a:off x="217975" y="2565600"/>
            <a:ext cx="1052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Scaled 10x</a:t>
            </a:r>
            <a:endParaRPr sz="10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Google Shape;525;p45" title="IMG_7771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2226" y="2636748"/>
            <a:ext cx="3118126" cy="233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45" title="IMG_7750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7650" y="2636750"/>
            <a:ext cx="1753951" cy="2338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45" title="IMG_7706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27573" y="232700"/>
            <a:ext cx="1753951" cy="2338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45" title="IMG_7623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100" y="232700"/>
            <a:ext cx="1656426" cy="220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45" title="IMG_7606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43787" y="232697"/>
            <a:ext cx="1656426" cy="2208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45" title="IMG_7563.jpe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89401" y="2721450"/>
            <a:ext cx="1656426" cy="2208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45" title="IMG_5897.jpe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1138" y="2701771"/>
            <a:ext cx="1656426" cy="2208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45" title="image.JP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562475" y="232707"/>
            <a:ext cx="3545876" cy="1994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6"/>
          <p:cNvSpPr txBox="1"/>
          <p:nvPr>
            <p:ph type="title"/>
          </p:nvPr>
        </p:nvSpPr>
        <p:spPr>
          <a:xfrm>
            <a:off x="604325" y="2042400"/>
            <a:ext cx="4575300" cy="105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  <p:grpSp>
        <p:nvGrpSpPr>
          <p:cNvPr id="538" name="Google Shape;538;p46"/>
          <p:cNvGrpSpPr/>
          <p:nvPr/>
        </p:nvGrpSpPr>
        <p:grpSpPr>
          <a:xfrm>
            <a:off x="5718647" y="1336149"/>
            <a:ext cx="1536700" cy="1229561"/>
            <a:chOff x="6185162" y="2878600"/>
            <a:chExt cx="1761463" cy="1409400"/>
          </a:xfrm>
        </p:grpSpPr>
        <p:sp>
          <p:nvSpPr>
            <p:cNvPr id="539" name="Google Shape;539;p46"/>
            <p:cNvSpPr/>
            <p:nvPr/>
          </p:nvSpPr>
          <p:spPr>
            <a:xfrm>
              <a:off x="6537225" y="2878600"/>
              <a:ext cx="1409400" cy="1409400"/>
            </a:xfrm>
            <a:prstGeom prst="ellipse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40" name="Google Shape;540;p46"/>
            <p:cNvSpPr/>
            <p:nvPr/>
          </p:nvSpPr>
          <p:spPr>
            <a:xfrm>
              <a:off x="6185162" y="3258250"/>
              <a:ext cx="650100" cy="65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541" name="Google Shape;541;p4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2" name="Google Shape;542;p46"/>
          <p:cNvSpPr txBox="1"/>
          <p:nvPr/>
        </p:nvSpPr>
        <p:spPr>
          <a:xfrm>
            <a:off x="604325" y="474350"/>
            <a:ext cx="52239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Thank you to Caltech, LIGO, NSF, Fermilab, the Department of Energy, and the Heising-Simons Foundation for making this opportunity possible. And a special thanks to Garilynn Billingsley for her advice and letting us use her 4D NanoCam (optical profiler).</a:t>
            </a:r>
            <a:endParaRPr sz="16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Google Shape;547;p47"/>
          <p:cNvPicPr preferRelativeResize="0"/>
          <p:nvPr/>
        </p:nvPicPr>
        <p:blipFill rotWithShape="1">
          <a:blip r:embed="rId3">
            <a:alphaModFix/>
          </a:blip>
          <a:srcRect b="194" l="17781" r="13828" t="21868"/>
          <a:stretch/>
        </p:blipFill>
        <p:spPr>
          <a:xfrm flipH="1" rot="10800000">
            <a:off x="-17775" y="1599502"/>
            <a:ext cx="3655798" cy="3543598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47"/>
          <p:cNvSpPr txBox="1"/>
          <p:nvPr>
            <p:ph type="title"/>
          </p:nvPr>
        </p:nvSpPr>
        <p:spPr>
          <a:xfrm>
            <a:off x="808350" y="405200"/>
            <a:ext cx="7527300" cy="45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Loss Analysis at Different Fitting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549" name="Google Shape;549;p4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50" name="Google Shape;550;p47" title="OctagonalMirrorLoss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8289" y="931426"/>
            <a:ext cx="4482698" cy="3184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47" title="CircularMirrorLoss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012" y="931425"/>
            <a:ext cx="4421893" cy="3184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am I going to talk about?</a:t>
            </a:r>
            <a:endParaRPr/>
          </a:p>
        </p:txBody>
      </p:sp>
      <p:sp>
        <p:nvSpPr>
          <p:cNvPr id="261" name="Google Shape;261;p30"/>
          <p:cNvSpPr/>
          <p:nvPr/>
        </p:nvSpPr>
        <p:spPr>
          <a:xfrm>
            <a:off x="8362284" y="255930"/>
            <a:ext cx="567147" cy="56714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62" name="Google Shape;262;p3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3" name="Google Shape;263;p30"/>
          <p:cNvSpPr/>
          <p:nvPr/>
        </p:nvSpPr>
        <p:spPr>
          <a:xfrm>
            <a:off x="370325" y="1660525"/>
            <a:ext cx="2411100" cy="2451000"/>
          </a:xfrm>
          <a:prstGeom prst="roundRect">
            <a:avLst>
              <a:gd fmla="val 16667" name="adj"/>
            </a:avLst>
          </a:prstGeom>
          <a:solidFill>
            <a:srgbClr val="F8F8F8"/>
          </a:solidFill>
          <a:ln cap="flat" cmpd="sng" w="19050">
            <a:solidFill>
              <a:srgbClr val="1919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7575" lIns="117575" spcFirstLastPara="1" rIns="117575" wrap="square" tIns="117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DM Sans"/>
                <a:ea typeface="DM Sans"/>
                <a:cs typeface="DM Sans"/>
                <a:sym typeface="DM Sans"/>
              </a:rPr>
              <a:t>What is GQuEST/</a:t>
            </a:r>
            <a:endParaRPr sz="18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DM Sans"/>
                <a:ea typeface="DM Sans"/>
                <a:cs typeface="DM Sans"/>
                <a:sym typeface="DM Sans"/>
              </a:rPr>
              <a:t>Scientific Introduction</a:t>
            </a:r>
            <a:endParaRPr sz="18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64" name="Google Shape;264;p30"/>
          <p:cNvSpPr/>
          <p:nvPr/>
        </p:nvSpPr>
        <p:spPr>
          <a:xfrm>
            <a:off x="3398660" y="1660525"/>
            <a:ext cx="2411100" cy="2451000"/>
          </a:xfrm>
          <a:prstGeom prst="roundRect">
            <a:avLst>
              <a:gd fmla="val 16667" name="adj"/>
            </a:avLst>
          </a:prstGeom>
          <a:solidFill>
            <a:srgbClr val="F8F8F8"/>
          </a:solidFill>
          <a:ln cap="flat" cmpd="sng" w="19050">
            <a:solidFill>
              <a:srgbClr val="1919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7575" lIns="117575" spcFirstLastPara="1" rIns="117575" wrap="square" tIns="117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DM Sans"/>
                <a:ea typeface="DM Sans"/>
                <a:cs typeface="DM Sans"/>
                <a:sym typeface="DM Sans"/>
              </a:rPr>
              <a:t>How to Correct Mirror Deformations</a:t>
            </a:r>
            <a:endParaRPr sz="1800"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265" name="Google Shape;265;p30"/>
          <p:cNvCxnSpPr>
            <a:stCxn id="263" idx="3"/>
            <a:endCxn id="264" idx="1"/>
          </p:cNvCxnSpPr>
          <p:nvPr/>
        </p:nvCxnSpPr>
        <p:spPr>
          <a:xfrm>
            <a:off x="2781425" y="2886025"/>
            <a:ext cx="6171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66" name="Google Shape;266;p30"/>
          <p:cNvSpPr/>
          <p:nvPr/>
        </p:nvSpPr>
        <p:spPr>
          <a:xfrm>
            <a:off x="6426988" y="1660525"/>
            <a:ext cx="2411100" cy="2451000"/>
          </a:xfrm>
          <a:prstGeom prst="roundRect">
            <a:avLst>
              <a:gd fmla="val 16667" name="adj"/>
            </a:avLst>
          </a:prstGeom>
          <a:solidFill>
            <a:srgbClr val="F8F8F8"/>
          </a:solidFill>
          <a:ln cap="flat" cmpd="sng" w="19050">
            <a:solidFill>
              <a:srgbClr val="1919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7575" lIns="117575" spcFirstLastPara="1" rIns="117575" wrap="square" tIns="117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DM Sans"/>
                <a:ea typeface="DM Sans"/>
                <a:cs typeface="DM Sans"/>
                <a:sym typeface="DM Sans"/>
              </a:rPr>
              <a:t>Achievements</a:t>
            </a:r>
            <a:r>
              <a:rPr lang="en" sz="1800">
                <a:latin typeface="DM Sans"/>
                <a:ea typeface="DM Sans"/>
                <a:cs typeface="DM Sans"/>
                <a:sym typeface="DM Sans"/>
              </a:rPr>
              <a:t>/</a:t>
            </a:r>
            <a:endParaRPr sz="18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DM Sans"/>
                <a:ea typeface="DM Sans"/>
                <a:cs typeface="DM Sans"/>
                <a:sym typeface="DM Sans"/>
              </a:rPr>
              <a:t>Advancements</a:t>
            </a:r>
            <a:endParaRPr sz="1800"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267" name="Google Shape;267;p30"/>
          <p:cNvCxnSpPr/>
          <p:nvPr/>
        </p:nvCxnSpPr>
        <p:spPr>
          <a:xfrm>
            <a:off x="5809612" y="2885969"/>
            <a:ext cx="6174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Google Shape;556;p48"/>
          <p:cNvPicPr preferRelativeResize="0"/>
          <p:nvPr/>
        </p:nvPicPr>
        <p:blipFill rotWithShape="1">
          <a:blip r:embed="rId3">
            <a:alphaModFix/>
          </a:blip>
          <a:srcRect b="194" l="17781" r="13828" t="21868"/>
          <a:stretch/>
        </p:blipFill>
        <p:spPr>
          <a:xfrm flipH="1" rot="10800000">
            <a:off x="-17775" y="1599502"/>
            <a:ext cx="3655798" cy="3543598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48"/>
          <p:cNvSpPr txBox="1"/>
          <p:nvPr>
            <p:ph type="title"/>
          </p:nvPr>
        </p:nvSpPr>
        <p:spPr>
          <a:xfrm>
            <a:off x="808350" y="405200"/>
            <a:ext cx="7527300" cy="45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NanoCam </a:t>
            </a:r>
            <a:r>
              <a:rPr lang="en" sz="3000"/>
              <a:t>Astigmatism 1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558" name="Google Shape;558;p4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59" name="Google Shape;559;p48" title="Mirror0deg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8176" y="895000"/>
            <a:ext cx="4237399" cy="2687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48" title="Mirror-90deg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6448" y="888800"/>
            <a:ext cx="4237399" cy="2700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{&quot;color&quot;:&quot;#000000&quot;,&quot;text&quot;:&quot;\\begin{align}\n        Z_1 = m_1 + n \\\\\n        Z_2 = m_2 + n\n\\end{align}&quot;,&quot;height&quot;:500,&quot;mathType&quot;:&quot;LaTEX&quot;}" id="561" name="Google Shape;561;p48" title="Math_Equation_Generated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99425" y="3746125"/>
            <a:ext cx="2219526" cy="91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Google Shape;566;p49"/>
          <p:cNvPicPr preferRelativeResize="0"/>
          <p:nvPr/>
        </p:nvPicPr>
        <p:blipFill rotWithShape="1">
          <a:blip r:embed="rId3">
            <a:alphaModFix/>
          </a:blip>
          <a:srcRect b="194" l="17781" r="13828" t="21868"/>
          <a:stretch/>
        </p:blipFill>
        <p:spPr>
          <a:xfrm flipH="1" rot="10800000">
            <a:off x="-17775" y="1599502"/>
            <a:ext cx="3655798" cy="3543598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49"/>
          <p:cNvSpPr txBox="1"/>
          <p:nvPr>
            <p:ph type="title"/>
          </p:nvPr>
        </p:nvSpPr>
        <p:spPr>
          <a:xfrm>
            <a:off x="808350" y="405200"/>
            <a:ext cx="7527300" cy="45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NanoCam Astigmatism 2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568" name="Google Shape;568;p4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{&quot;mathType&quot;:&quot;LaTEX&quot;,&quot;text&quot;:&quot;\\begin{align}\n       \\hat{r}^{-1}Z_2 &amp;= \\hat{r}^{-1}m_2 + \\hat{r}^{-1}n \\\\\n       Z_1 - \\hat{r}^{-1}Z_2 &amp;= m_1 + n -\\hat{r}^{-1}m_2 - \\hat{r}^{-1}n \\\\\n       Z_1 - \\hat{r}^{-1}Z_2 &amp;= n - \\hat{r}^{-1}n\n\\end{align}&quot;,&quot;height&quot;:500,&quot;color&quot;:&quot;#000000&quot;}" id="569" name="Google Shape;569;p49" title="Math_Equation_Generate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1763" y="856400"/>
            <a:ext cx="4160475" cy="1003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{&quot;color&quot;:&quot;#000000&quot;,&quot;text&quot;:&quot;\\begin{align}\n        Z_1 = m_1 + n \\\\\n        Z_2 = m_2 + n\n\\end{align}&quot;,&quot;height&quot;:500,&quot;mathType&quot;:&quot;LaTEX&quot;}" id="570" name="Google Shape;570;p49" title="Math_Equation_Generated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6925" y="291575"/>
            <a:ext cx="1372500" cy="564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{&quot;text&quot;:&quot;\\begin{align}\n n =   \\begin{bmatrix}\nn_{11} &amp; n_{12} &amp; n_{13} \\\\\nn_{21} &amp; n_{22} &amp; n_{23} \\\\\nn_{31} &amp; n_{32} &amp; n_{33}\n\\end{bmatrix},\\hspace{.2cm} \\hat{r}^{-1}n = \\begin{bmatrix}\nn_{13} &amp; n_{23} &amp; n_{33} \\\\\nn_{12} &amp; n_{22} &amp; n_{32} \\\\\nn_{11} &amp; n_{21} &amp; n_{31}\n\\end{bmatrix}\n\\end{align}&quot;,&quot;height&quot;:500,&quot;mathType&quot;:&quot;LaTEX&quot;,&quot;color&quot;:&quot;#000000&quot;}" id="571" name="Google Shape;571;p49" title="Math_Equation_Generated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77636" y="2183625"/>
            <a:ext cx="5588737" cy="1003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{&quot;mathType&quot;:&quot;LaTEX&quot;,&quot;height&quot;:500,&quot;color&quot;:&quot;#000000&quot;,&quot;text&quot;:&quot;\\begin{align}\nn - \\hat{r}^{-1}n =\n\\begin{bmatrix}\nn_{11} - n_{13} &amp; n_{12} - n_{23} &amp; n_{13} - n_{33} \\\\\nn_{21} - n_{12} &amp; n_{22} - n_{22} &amp; n_{23} - n_{32} \\\\\nn_{31} - n_{11} &amp; n_{32} - n_{21} &amp; n_{33} - n_{31}\n\\end{bmatrix}\n\\end{align}&quot;}" id="572" name="Google Shape;572;p49" title="Math_Equation_Generated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86614" y="3736850"/>
            <a:ext cx="4970775" cy="91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Google Shape;577;p50"/>
          <p:cNvPicPr preferRelativeResize="0"/>
          <p:nvPr/>
        </p:nvPicPr>
        <p:blipFill rotWithShape="1">
          <a:blip r:embed="rId3">
            <a:alphaModFix/>
          </a:blip>
          <a:srcRect b="194" l="17781" r="13828" t="21868"/>
          <a:stretch/>
        </p:blipFill>
        <p:spPr>
          <a:xfrm flipH="1" rot="10800000">
            <a:off x="-17775" y="1599502"/>
            <a:ext cx="3655798" cy="3543598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50"/>
          <p:cNvSpPr txBox="1"/>
          <p:nvPr>
            <p:ph type="title"/>
          </p:nvPr>
        </p:nvSpPr>
        <p:spPr>
          <a:xfrm>
            <a:off x="808350" y="405200"/>
            <a:ext cx="7527300" cy="45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NanoCam Astigmatism 3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579" name="Google Shape;579;p5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{&quot;mathType&quot;:&quot;LaTEX&quot;,&quot;height&quot;:500,&quot;color&quot;:&quot;#000000&quot;,&quot;text&quot;:&quot;\\begin{align}\nn - \\hat{r}^{-1}n =\n\\begin{bmatrix}\nn_{11} - n_{13} &amp; n_{12} - n_{23} &amp; n_{13} - n_{33} \\\\\nn_{21} - n_{12} &amp; n_{22} - n_{22} &amp; n_{23} - n_{32} \\\\\nn_{31} - n_{11} &amp; n_{32} - n_{21} &amp; n_{33} - n_{31}\n\\end{bmatrix}\n\\end{align}&quot;}" id="580" name="Google Shape;580;p50" title="Math_Equation_Generate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7635" y="1317525"/>
            <a:ext cx="4970775" cy="919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{&quot;mathType&quot;:&quot;LaTEX&quot;,&quot;text&quot;:&quot;\\begin{align}\n       \\hat{r}^{-1}Z_2 &amp;= \\hat{r}^{-1}m_2 + \\hat{r}^{-1}n \\\\\n       Z_1 - \\hat{r}^{-1}Z_2 &amp;= m_1 + n -\\hat{r}^{-1}m_2 - \\hat{r}^{-1}n \\\\\n       Z_1 - \\hat{r}^{-1}Z_2 &amp;= n - \\hat{r}^{-1}n\n\\end{align}&quot;,&quot;height&quot;:500,&quot;color&quot;:&quot;#000000&quot;}" id="581" name="Google Shape;581;p50" title="Math_Equation_Generated"/>
          <p:cNvPicPr preferRelativeResize="0"/>
          <p:nvPr/>
        </p:nvPicPr>
        <p:blipFill rotWithShape="1">
          <a:blip r:embed="rId5">
            <a:alphaModFix/>
          </a:blip>
          <a:srcRect b="0" l="0" r="36995" t="68193"/>
          <a:stretch/>
        </p:blipFill>
        <p:spPr>
          <a:xfrm>
            <a:off x="3261363" y="776850"/>
            <a:ext cx="2621297" cy="319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{&quot;mathType&quot;:&quot;LaTEX&quot;,&quot;color&quot;:&quot;#000000&quot;,&quot;height&quot;:500,&quot;text&quot;:&quot;\\begin{align}\n\\vec{Z}=\\begin{bmatrix}\n1 &amp; 0 &amp; 0 &amp; 0 &amp; 0 &amp; 0 &amp; -1 &amp; 0 &amp; 0 \\\\\n0 &amp; 1 &amp; 0 &amp; -1 &amp; 0 &amp; 0 &amp; 0 &amp; 0 &amp; 0 \\\\\n-1 &amp; 0 &amp; 1 &amp; 0 &amp; 0 &amp; 0 &amp; 0 &amp; 0 &amp; 0 \\\\\n0 &amp; 0 &amp; 0 &amp; 1 &amp; 0 &amp; 0 &amp; 0 &amp; -1 &amp; 0 \\\\\n0 &amp; 0 &amp; 0 &amp; 0 &amp; 0 &amp; 0 &amp; 0 &amp; 0 &amp; 0 \\\\\n0 &amp; -1 &amp; 0 &amp; 0 &amp; 0 &amp; 1 &amp; 0 &amp; 0 &amp; 0 \\\\\n0 &amp; 0 &amp; 0 &amp; 0 &amp; 0 &amp; 0 &amp; 1 &amp; 0 &amp; -1 \\\\\n0 &amp; 0 &amp; 0 &amp; 0 &amp; 0 &amp; -1 &amp; 0 &amp; 1 &amp; 0 \\\\\n0 &amp; 0 &amp; -1 &amp; 0 &amp; 0 &amp; 0 &amp; 0 &amp; 0 &amp; 1\n\\end{bmatrix}\\vec{n}\n\\end{align}&quot;}" id="582" name="Google Shape;582;p50" title="Math_Equation_Generated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89110" y="2459000"/>
            <a:ext cx="4565742" cy="245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51"/>
          <p:cNvPicPr preferRelativeResize="0"/>
          <p:nvPr/>
        </p:nvPicPr>
        <p:blipFill rotWithShape="1">
          <a:blip r:embed="rId3">
            <a:alphaModFix/>
          </a:blip>
          <a:srcRect b="194" l="17781" r="13828" t="21868"/>
          <a:stretch/>
        </p:blipFill>
        <p:spPr>
          <a:xfrm flipH="1" rot="10800000">
            <a:off x="-717525" y="2507152"/>
            <a:ext cx="3655798" cy="3543598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51"/>
          <p:cNvSpPr txBox="1"/>
          <p:nvPr>
            <p:ph type="title"/>
          </p:nvPr>
        </p:nvSpPr>
        <p:spPr>
          <a:xfrm>
            <a:off x="808350" y="405200"/>
            <a:ext cx="7527300" cy="45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The Matrix Approach 1</a:t>
            </a:r>
            <a:endParaRPr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589" name="Google Shape;589;p51"/>
          <p:cNvSpPr txBox="1"/>
          <p:nvPr>
            <p:ph idx="4294967295" type="subTitle"/>
          </p:nvPr>
        </p:nvSpPr>
        <p:spPr>
          <a:xfrm>
            <a:off x="453525" y="856400"/>
            <a:ext cx="8229900" cy="117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current approach to work around the limited domain of the NanoCam is to </a:t>
            </a:r>
            <a:r>
              <a:rPr b="1" lang="en"/>
              <a:t>work in two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Hermite Gauss bases: HG clipped basis and the HG full basis.</a:t>
            </a:r>
            <a:endParaRPr b="1"/>
          </a:p>
        </p:txBody>
      </p:sp>
      <p:pic>
        <p:nvPicPr>
          <p:cNvPr descr="{&quot;text&quot;:&quot;\\begin{bmatrix}\n\\text{HG}_{\\text{clipped},1} \\\\\n\\text{HG}_{\\text{clipped},2} \\\\\n\\vdots \\\\\n\\text{HG}_{\\text{clipped},n}\n\\end{bmatrix}\n=\n\\begin{bmatrix}\nm_{11} &amp; m_{12} &amp; \\cdots &amp; m_{1m} \\\\\nm_{21} &amp; m_{22} &amp; \\cdots &amp; m_{2m} \\\\\n\\vdots &amp; \\vdots &amp; \\ddots &amp; \\vdots \\\\\nm_{n1} &amp; m_{n2} &amp; \\cdots &amp; m_{nm}\n\\end{bmatrix}\n\\cdot\n\\begin{bmatrix}\n\\text{HG}_{\\text{full},1} \\\\\n\\text{HG}_{\\text{full},2} \\\\\n\\vdots \\\\\n\\text{HG}_{\\text{full},m}\n\\end{bmatrix}&quot;,&quot;height&quot;:500,&quot;color&quot;:&quot;#000000&quot;,&quot;mathType&quot;:&quot;LaTEX&quot;}" id="590" name="Google Shape;590;p51" title="Math_Equation_Generate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6675" y="1791238"/>
            <a:ext cx="7663599" cy="1930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{&quot;color&quot;:&quot;#000000&quot;,&quot;mathType&quot;:&quot;LaTEX&quot;,&quot;height&quot;:500,&quot;text&quot;:&quot;M^{-1} HG_{\\text{clipped}} = HG_{\\text{full}}&quot;}" id="591" name="Google Shape;591;p51" title="Math_Equation_Generated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05388" y="4147750"/>
            <a:ext cx="5533225" cy="611525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5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597;p52"/>
          <p:cNvPicPr preferRelativeResize="0"/>
          <p:nvPr/>
        </p:nvPicPr>
        <p:blipFill rotWithShape="1">
          <a:blip r:embed="rId3">
            <a:alphaModFix/>
          </a:blip>
          <a:srcRect b="194" l="17781" r="13828" t="21868"/>
          <a:stretch/>
        </p:blipFill>
        <p:spPr>
          <a:xfrm flipH="1" rot="10800000">
            <a:off x="-17775" y="1599502"/>
            <a:ext cx="3655798" cy="3543598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52"/>
          <p:cNvSpPr txBox="1"/>
          <p:nvPr>
            <p:ph type="title"/>
          </p:nvPr>
        </p:nvSpPr>
        <p:spPr>
          <a:xfrm>
            <a:off x="808350" y="405200"/>
            <a:ext cx="7527300" cy="45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The Matrix Approach 1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pic>
        <p:nvPicPr>
          <p:cNvPr id="599" name="Google Shape;599;p52" title="2025_LIGO_SURF_Interim_Report_1__Rafael_Volkamer_Pastor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0872" y="856400"/>
            <a:ext cx="4037499" cy="3982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{&quot;mathType&quot;:&quot;LaTEX&quot;,&quot;color&quot;:&quot;#000000&quot;,&quot;text&quot;:&quot;\\begin{bmatrix}\nm_{11} &amp; m_{12} &amp; \\cdots &amp; m_{1m} \\\\\nm_{21} &amp; m_{22} &amp; \\cdots &amp; m_{2m} \\\\\n\\vdots &amp; \\vdots &amp; \\ddots &amp; \\vdots \\\\\nm_{n1} &amp; m_{n2} &amp; \\cdots &amp; m_{nm}\n\\end{bmatrix}&quot;,&quot;height&quot;:500}" id="600" name="Google Shape;600;p52" title="Math_Equation_Generated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95235" y="2226175"/>
            <a:ext cx="3764540" cy="2026125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5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{&quot;height&quot;:500,&quot;mathType&quot;:&quot;LaTEX&quot;,&quot;color&quot;:&quot;#000000&quot;,&quot;text&quot;:&quot;m_{ij} = \\int\\int u^*_{i}(x,y)u_{j}(x,y)dxdy&quot;}" id="602" name="Google Shape;602;p52" title="Math_Equation_Generated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03100" y="1530575"/>
            <a:ext cx="3948800" cy="33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Google Shape;607;p53"/>
          <p:cNvPicPr preferRelativeResize="0"/>
          <p:nvPr/>
        </p:nvPicPr>
        <p:blipFill rotWithShape="1">
          <a:blip r:embed="rId3">
            <a:alphaModFix/>
          </a:blip>
          <a:srcRect b="194" l="17781" r="13828" t="21868"/>
          <a:stretch/>
        </p:blipFill>
        <p:spPr>
          <a:xfrm flipH="1" rot="10800000">
            <a:off x="-17775" y="1599502"/>
            <a:ext cx="3655798" cy="3543598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53"/>
          <p:cNvSpPr txBox="1"/>
          <p:nvPr>
            <p:ph type="title"/>
          </p:nvPr>
        </p:nvSpPr>
        <p:spPr>
          <a:xfrm>
            <a:off x="808350" y="405200"/>
            <a:ext cx="7527300" cy="45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Stitching</a:t>
            </a:r>
            <a:r>
              <a:rPr lang="en" sz="3000"/>
              <a:t> Images Together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609" name="Google Shape;609;p5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10" name="Google Shape;610;p53" title="Octagonal Mirror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2500" y="1085000"/>
            <a:ext cx="4257649" cy="2829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53" title="Circular Mirror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6151" y="1084999"/>
            <a:ext cx="4257649" cy="2829451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53"/>
          <p:cNvSpPr txBox="1"/>
          <p:nvPr/>
        </p:nvSpPr>
        <p:spPr>
          <a:xfrm>
            <a:off x="1170150" y="3914450"/>
            <a:ext cx="2242200" cy="4002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Circular Spoked Mirror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13" name="Google Shape;613;p53"/>
          <p:cNvSpPr txBox="1"/>
          <p:nvPr/>
        </p:nvSpPr>
        <p:spPr>
          <a:xfrm>
            <a:off x="5690225" y="3914450"/>
            <a:ext cx="2242200" cy="4002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Octagonal Spoked Mirror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Google Shape;618;p54"/>
          <p:cNvPicPr preferRelativeResize="0"/>
          <p:nvPr/>
        </p:nvPicPr>
        <p:blipFill rotWithShape="1">
          <a:blip r:embed="rId3">
            <a:alphaModFix/>
          </a:blip>
          <a:srcRect b="194" l="17781" r="13828" t="21868"/>
          <a:stretch/>
        </p:blipFill>
        <p:spPr>
          <a:xfrm flipH="1" rot="10800000">
            <a:off x="-17775" y="1599502"/>
            <a:ext cx="3655798" cy="3543598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54"/>
          <p:cNvSpPr txBox="1"/>
          <p:nvPr>
            <p:ph type="title"/>
          </p:nvPr>
        </p:nvSpPr>
        <p:spPr>
          <a:xfrm>
            <a:off x="808350" y="405200"/>
            <a:ext cx="7527300" cy="45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What NanoCam looks like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620" name="Google Shape;620;p5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21" name="Google Shape;621;p54" title="IMG_7658.jpeg"/>
          <p:cNvPicPr preferRelativeResize="0"/>
          <p:nvPr/>
        </p:nvPicPr>
        <p:blipFill rotWithShape="1">
          <a:blip r:embed="rId4">
            <a:alphaModFix/>
          </a:blip>
          <a:srcRect b="27803" l="0" r="0" t="0"/>
          <a:stretch/>
        </p:blipFill>
        <p:spPr>
          <a:xfrm>
            <a:off x="2390100" y="772100"/>
            <a:ext cx="4363799" cy="4200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31"/>
          <p:cNvPicPr preferRelativeResize="0"/>
          <p:nvPr/>
        </p:nvPicPr>
        <p:blipFill rotWithShape="1">
          <a:blip r:embed="rId3">
            <a:alphaModFix/>
          </a:blip>
          <a:srcRect b="196" l="7403" r="13831" t="10397"/>
          <a:stretch/>
        </p:blipFill>
        <p:spPr>
          <a:xfrm flipH="1" rot="10800000">
            <a:off x="-1602900" y="2612625"/>
            <a:ext cx="4210473" cy="4065175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1"/>
          <p:cNvSpPr txBox="1"/>
          <p:nvPr>
            <p:ph type="title"/>
          </p:nvPr>
        </p:nvSpPr>
        <p:spPr>
          <a:xfrm>
            <a:off x="1558650" y="199325"/>
            <a:ext cx="6026700" cy="82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What is GQuEST?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Gravity from the Quantum Entanglement of Space-Time</a:t>
            </a:r>
            <a:endParaRPr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274" name="Google Shape;274;p31"/>
          <p:cNvSpPr txBox="1"/>
          <p:nvPr>
            <p:ph idx="4294967295" type="subTitle"/>
          </p:nvPr>
        </p:nvSpPr>
        <p:spPr>
          <a:xfrm>
            <a:off x="6095075" y="2984200"/>
            <a:ext cx="2963400" cy="113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GQuEST is a “table top” (7m) </a:t>
            </a:r>
            <a:r>
              <a:rPr lang="en"/>
              <a:t>Michelson Interferometer </a:t>
            </a:r>
            <a:r>
              <a:rPr lang="en"/>
              <a:t>designed</a:t>
            </a:r>
            <a:r>
              <a:rPr lang="en"/>
              <a:t> to detect these </a:t>
            </a:r>
            <a:r>
              <a:rPr b="1" lang="en"/>
              <a:t>quantum gravity fluctuations</a:t>
            </a:r>
            <a:r>
              <a:rPr lang="en"/>
              <a:t>.</a:t>
            </a:r>
            <a:endParaRPr/>
          </a:p>
        </p:txBody>
      </p:sp>
      <p:sp>
        <p:nvSpPr>
          <p:cNvPr id="275" name="Google Shape;275;p31"/>
          <p:cNvSpPr txBox="1"/>
          <p:nvPr/>
        </p:nvSpPr>
        <p:spPr>
          <a:xfrm>
            <a:off x="6130175" y="1424875"/>
            <a:ext cx="28932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Erik Verlinde and Kathryn Zurek predict ’geontropic’ fluctuations, stochastic fluctuations of space-time geometry induced by entropy.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76" name="Google Shape;276;p3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7" name="Google Shape;277;p31" title="NestedIFO_scaled_P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6425" y="1025225"/>
            <a:ext cx="4805873" cy="3672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2"/>
          <p:cNvPicPr preferRelativeResize="0"/>
          <p:nvPr/>
        </p:nvPicPr>
        <p:blipFill rotWithShape="1">
          <a:blip r:embed="rId3">
            <a:alphaModFix/>
          </a:blip>
          <a:srcRect b="196" l="7403" r="13831" t="10397"/>
          <a:stretch/>
        </p:blipFill>
        <p:spPr>
          <a:xfrm flipH="1" rot="10800000">
            <a:off x="-572450" y="1599500"/>
            <a:ext cx="4210473" cy="4065175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2"/>
          <p:cNvSpPr txBox="1"/>
          <p:nvPr>
            <p:ph type="title"/>
          </p:nvPr>
        </p:nvSpPr>
        <p:spPr>
          <a:xfrm>
            <a:off x="983550" y="452450"/>
            <a:ext cx="7176900" cy="45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What are the advantages to GQuEST?</a:t>
            </a:r>
            <a:endParaRPr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284" name="Google Shape;284;p32"/>
          <p:cNvSpPr txBox="1"/>
          <p:nvPr>
            <p:ph idx="4294967295" type="subTitle"/>
          </p:nvPr>
        </p:nvSpPr>
        <p:spPr>
          <a:xfrm>
            <a:off x="2410200" y="4455050"/>
            <a:ext cx="6021900" cy="74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GQuEST filters the output light such that </a:t>
            </a:r>
            <a:r>
              <a:rPr b="1" lang="en"/>
              <a:t>only photons carrying the signal are detected</a:t>
            </a:r>
            <a:r>
              <a:rPr lang="en"/>
              <a:t> (some noise will still pass).</a:t>
            </a:r>
            <a:endParaRPr/>
          </a:p>
        </p:txBody>
      </p:sp>
      <p:pic>
        <p:nvPicPr>
          <p:cNvPr id="285" name="Google Shape;285;p32" title="budget_GQuEST_reduced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525" y="1138225"/>
            <a:ext cx="4771251" cy="3254626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7" name="Google Shape;287;p32" title="NestedIFO_scaled_PR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25449" y="1104900"/>
            <a:ext cx="4003825" cy="3059555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2"/>
          <p:cNvSpPr/>
          <p:nvPr/>
        </p:nvSpPr>
        <p:spPr>
          <a:xfrm>
            <a:off x="6195525" y="1104900"/>
            <a:ext cx="516000" cy="3009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89" name="Google Shape;289;p32"/>
          <p:cNvSpPr/>
          <p:nvPr/>
        </p:nvSpPr>
        <p:spPr>
          <a:xfrm>
            <a:off x="6711525" y="1599500"/>
            <a:ext cx="548700" cy="3009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90" name="Google Shape;290;p32"/>
          <p:cNvSpPr/>
          <p:nvPr/>
        </p:nvSpPr>
        <p:spPr>
          <a:xfrm rot="5400000">
            <a:off x="7735650" y="2615088"/>
            <a:ext cx="548700" cy="3009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91" name="Google Shape;291;p32"/>
          <p:cNvSpPr/>
          <p:nvPr/>
        </p:nvSpPr>
        <p:spPr>
          <a:xfrm rot="5400000">
            <a:off x="8262525" y="3125688"/>
            <a:ext cx="548700" cy="3009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3"/>
          <p:cNvSpPr txBox="1"/>
          <p:nvPr>
            <p:ph type="title"/>
          </p:nvPr>
        </p:nvSpPr>
        <p:spPr>
          <a:xfrm>
            <a:off x="983550" y="452450"/>
            <a:ext cx="7176900" cy="45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Scientific Introduction</a:t>
            </a:r>
            <a:endParaRPr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297" name="Google Shape;297;p3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98" name="Google Shape;298;p33"/>
          <p:cNvCxnSpPr>
            <a:stCxn id="296" idx="2"/>
          </p:cNvCxnSpPr>
          <p:nvPr/>
        </p:nvCxnSpPr>
        <p:spPr>
          <a:xfrm flipH="1">
            <a:off x="4570200" y="903650"/>
            <a:ext cx="1800" cy="4089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99" name="Google Shape;299;p33"/>
          <p:cNvSpPr txBox="1"/>
          <p:nvPr/>
        </p:nvSpPr>
        <p:spPr>
          <a:xfrm>
            <a:off x="287825" y="3088175"/>
            <a:ext cx="40875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</a:pP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Lenses/Curved Mirrors have a focal length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</a:pP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Inverse of focal length is focusing power (diopters)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</a:pP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Diopters are nice </a:t>
            </a: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because</a:t>
            </a: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the more diopters the more </a:t>
            </a: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aggressive</a:t>
            </a: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the lens (focal length is the opposite)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00" name="Google Shape;300;p33" title="Hermite-gaussia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7400" y="766475"/>
            <a:ext cx="3139376" cy="2354525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3"/>
          <p:cNvSpPr txBox="1"/>
          <p:nvPr/>
        </p:nvSpPr>
        <p:spPr>
          <a:xfrm>
            <a:off x="4766875" y="3258175"/>
            <a:ext cx="40875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</a:pP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The Hermite Gauss basis is an </a:t>
            </a: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orthogonal</a:t>
            </a: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basis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</a:pP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You can use it to decompose</a:t>
            </a: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a coherent paraxial beam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</a:pP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Coherent: Fixed phase relation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</a:pP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Paraxial: Approximately parallel to the optical axis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02" name="Google Shape;302;p33" title="ccb71394-bcc7-46cf-9b5c-8764f69d0f1a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5238" y="1056050"/>
            <a:ext cx="2052678" cy="1879725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3"/>
          <p:cNvSpPr txBox="1"/>
          <p:nvPr/>
        </p:nvSpPr>
        <p:spPr>
          <a:xfrm>
            <a:off x="1043838" y="2688025"/>
            <a:ext cx="2575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Credit: University of Central Florida</a:t>
            </a:r>
            <a:endParaRPr sz="8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04" name="Google Shape;304;p33"/>
          <p:cNvSpPr txBox="1"/>
          <p:nvPr/>
        </p:nvSpPr>
        <p:spPr>
          <a:xfrm>
            <a:off x="6406288" y="3088175"/>
            <a:ext cx="1161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Credit: </a:t>
            </a:r>
            <a:r>
              <a:rPr lang="en" sz="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Bob Mellish</a:t>
            </a:r>
            <a:endParaRPr sz="8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4"/>
          <p:cNvSpPr txBox="1"/>
          <p:nvPr>
            <p:ph type="title"/>
          </p:nvPr>
        </p:nvSpPr>
        <p:spPr>
          <a:xfrm>
            <a:off x="983550" y="300050"/>
            <a:ext cx="7176900" cy="45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Noise in GQuEST</a:t>
            </a:r>
            <a:endParaRPr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310" name="Google Shape;310;p34"/>
          <p:cNvSpPr txBox="1"/>
          <p:nvPr>
            <p:ph idx="4294967295" type="subTitle"/>
          </p:nvPr>
        </p:nvSpPr>
        <p:spPr>
          <a:xfrm>
            <a:off x="4625075" y="807150"/>
            <a:ext cx="4365000" cy="289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Because</a:t>
            </a:r>
            <a:r>
              <a:rPr lang="en"/>
              <a:t> of photon counting, GQuEST is not limited by quantum shot noise but instead </a:t>
            </a:r>
            <a:r>
              <a:rPr b="1" lang="en"/>
              <a:t>limited by classical noise</a:t>
            </a:r>
            <a:r>
              <a:rPr lang="en"/>
              <a:t>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We mitigate the noise contribution by reducing the thickness of the end mirrors.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This makes the </a:t>
            </a:r>
            <a:r>
              <a:rPr b="1" lang="en"/>
              <a:t>mirror more pliable</a:t>
            </a:r>
            <a:r>
              <a:rPr lang="en"/>
              <a:t>, and causes the mirror to bend when getting coated.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 power, in diopters, lensed into higher order modes (HOM) is approximately,</a:t>
            </a:r>
            <a:endParaRPr b="1"/>
          </a:p>
        </p:txBody>
      </p:sp>
      <p:sp>
        <p:nvSpPr>
          <p:cNvPr id="311" name="Google Shape;311;p3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{&quot;color&quot;:&quot;#000000&quot;,&quot;text&quot;:&quot;\\bar{S}_{L}^{SMN}(\\Omega) = \\frac{16k_BTh\\varphi_{s}}{\\pi^3M_sw^2\\Omega}&quot;,&quot;height&quot;:500,&quot;mathType&quot;:&quot;LaTEX&quot;}" id="312" name="Google Shape;312;p34" title="Math_Equation_Generat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570" y="807150"/>
            <a:ext cx="2773106" cy="4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4"/>
          <p:cNvSpPr txBox="1"/>
          <p:nvPr>
            <p:ph idx="4294967295" type="subTitle"/>
          </p:nvPr>
        </p:nvSpPr>
        <p:spPr>
          <a:xfrm>
            <a:off x="564225" y="1232850"/>
            <a:ext cx="3073800" cy="62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Noise contribution from substrate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(mirror </a:t>
            </a:r>
            <a:r>
              <a:rPr lang="en"/>
              <a:t>thickness</a:t>
            </a:r>
            <a:r>
              <a:rPr lang="en"/>
              <a:t> - h) </a:t>
            </a:r>
            <a:endParaRPr/>
          </a:p>
        </p:txBody>
      </p:sp>
      <p:pic>
        <p:nvPicPr>
          <p:cNvPr descr="{&quot;text&quot;:&quot;r_{curv} \\approx \\frac{E_sh^2}{6\\sigma_ch_c(1-v_s)} = 7.6 \\text{m}&quot;,&quot;mathType&quot;:&quot;LaTEX&quot;,&quot;height&quot;:500,&quot;color&quot;:&quot;#000000&quot;}" id="314" name="Google Shape;314;p34" title="Math_Equation_Generate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2975" y="1941038"/>
            <a:ext cx="3476296" cy="505125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4"/>
          <p:cNvSpPr txBox="1"/>
          <p:nvPr>
            <p:ph idx="4294967295" type="subTitle"/>
          </p:nvPr>
        </p:nvSpPr>
        <p:spPr>
          <a:xfrm>
            <a:off x="564225" y="2391150"/>
            <a:ext cx="3073800" cy="33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Unintentional curvature of mirror</a:t>
            </a:r>
            <a:endParaRPr/>
          </a:p>
        </p:txBody>
      </p:sp>
      <p:grpSp>
        <p:nvGrpSpPr>
          <p:cNvPr id="316" name="Google Shape;316;p34"/>
          <p:cNvGrpSpPr/>
          <p:nvPr/>
        </p:nvGrpSpPr>
        <p:grpSpPr>
          <a:xfrm>
            <a:off x="294854" y="2798847"/>
            <a:ext cx="403827" cy="1924317"/>
            <a:chOff x="2185575" y="1832988"/>
            <a:chExt cx="503400" cy="2398800"/>
          </a:xfrm>
        </p:grpSpPr>
        <p:sp>
          <p:nvSpPr>
            <p:cNvPr id="317" name="Google Shape;317;p34"/>
            <p:cNvSpPr/>
            <p:nvPr/>
          </p:nvSpPr>
          <p:spPr>
            <a:xfrm>
              <a:off x="2185575" y="2296575"/>
              <a:ext cx="251700" cy="1609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73325" lIns="73325" spcFirstLastPara="1" rIns="73325" wrap="square" tIns="733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23"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18" name="Google Shape;318;p34"/>
            <p:cNvSpPr/>
            <p:nvPr/>
          </p:nvSpPr>
          <p:spPr>
            <a:xfrm>
              <a:off x="2437275" y="3032388"/>
              <a:ext cx="251700" cy="11994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73325" lIns="73325" spcFirstLastPara="1" rIns="73325" wrap="square" tIns="733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23"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19" name="Google Shape;319;p34"/>
            <p:cNvSpPr/>
            <p:nvPr/>
          </p:nvSpPr>
          <p:spPr>
            <a:xfrm rot="10800000">
              <a:off x="2437275" y="1832988"/>
              <a:ext cx="251700" cy="11994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73325" lIns="73325" spcFirstLastPara="1" rIns="73325" wrap="square" tIns="733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23"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grpSp>
        <p:nvGrpSpPr>
          <p:cNvPr id="320" name="Google Shape;320;p34"/>
          <p:cNvGrpSpPr/>
          <p:nvPr/>
        </p:nvGrpSpPr>
        <p:grpSpPr>
          <a:xfrm>
            <a:off x="1796512" y="3261075"/>
            <a:ext cx="401641" cy="1061320"/>
            <a:chOff x="3543275" y="2166938"/>
            <a:chExt cx="500675" cy="1323012"/>
          </a:xfrm>
        </p:grpSpPr>
        <p:grpSp>
          <p:nvGrpSpPr>
            <p:cNvPr id="321" name="Google Shape;321;p34"/>
            <p:cNvGrpSpPr/>
            <p:nvPr/>
          </p:nvGrpSpPr>
          <p:grpSpPr>
            <a:xfrm>
              <a:off x="3543275" y="2166938"/>
              <a:ext cx="500675" cy="1323012"/>
              <a:chOff x="3543275" y="2166938"/>
              <a:chExt cx="500675" cy="1323012"/>
            </a:xfrm>
          </p:grpSpPr>
          <p:sp>
            <p:nvSpPr>
              <p:cNvPr id="322" name="Google Shape;322;p34"/>
              <p:cNvSpPr/>
              <p:nvPr/>
            </p:nvSpPr>
            <p:spPr>
              <a:xfrm>
                <a:off x="3825875" y="2341226"/>
                <a:ext cx="74700" cy="84600"/>
              </a:xfrm>
              <a:prstGeom prst="rect">
                <a:avLst/>
              </a:prstGeom>
              <a:noFill/>
              <a:ln cap="flat" cmpd="sng" w="152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73325" lIns="73325" spcFirstLastPara="1" rIns="73325" wrap="square" tIns="733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23">
                  <a:latin typeface="DM Sans"/>
                  <a:ea typeface="DM Sans"/>
                  <a:cs typeface="DM Sans"/>
                  <a:sym typeface="DM Sans"/>
                </a:endParaRPr>
              </a:p>
            </p:txBody>
          </p:sp>
          <p:grpSp>
            <p:nvGrpSpPr>
              <p:cNvPr id="323" name="Google Shape;323;p34"/>
              <p:cNvGrpSpPr/>
              <p:nvPr/>
            </p:nvGrpSpPr>
            <p:grpSpPr>
              <a:xfrm>
                <a:off x="3543275" y="2166938"/>
                <a:ext cx="500675" cy="1323012"/>
                <a:chOff x="3543275" y="2166938"/>
                <a:chExt cx="500675" cy="1323012"/>
              </a:xfrm>
            </p:grpSpPr>
            <p:sp>
              <p:nvSpPr>
                <p:cNvPr id="324" name="Google Shape;324;p34"/>
                <p:cNvSpPr/>
                <p:nvPr/>
              </p:nvSpPr>
              <p:spPr>
                <a:xfrm>
                  <a:off x="3682625" y="2417580"/>
                  <a:ext cx="361200" cy="342000"/>
                </a:xfrm>
                <a:prstGeom prst="ellipse">
                  <a:avLst/>
                </a:prstGeom>
                <a:noFill/>
                <a:ln cap="flat" cmpd="sng" w="152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3325" lIns="73325" spcFirstLastPara="1" rIns="73325" wrap="square" tIns="733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23">
                    <a:latin typeface="DM Sans"/>
                    <a:ea typeface="DM Sans"/>
                    <a:cs typeface="DM Sans"/>
                    <a:sym typeface="DM Sans"/>
                  </a:endParaRPr>
                </a:p>
              </p:txBody>
            </p:sp>
            <p:sp>
              <p:nvSpPr>
                <p:cNvPr id="325" name="Google Shape;325;p34"/>
                <p:cNvSpPr/>
                <p:nvPr/>
              </p:nvSpPr>
              <p:spPr>
                <a:xfrm>
                  <a:off x="3682750" y="2603150"/>
                  <a:ext cx="361200" cy="886800"/>
                </a:xfrm>
                <a:prstGeom prst="rect">
                  <a:avLst/>
                </a:prstGeom>
                <a:solidFill>
                  <a:schemeClr val="lt1"/>
                </a:solidFill>
                <a:ln cap="flat" cmpd="sng" w="152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73325" lIns="73325" spcFirstLastPara="1" rIns="73325" wrap="square" tIns="733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23">
                    <a:latin typeface="DM Sans"/>
                    <a:ea typeface="DM Sans"/>
                    <a:cs typeface="DM Sans"/>
                    <a:sym typeface="DM Sans"/>
                  </a:endParaRPr>
                </a:p>
              </p:txBody>
            </p:sp>
            <p:cxnSp>
              <p:nvCxnSpPr>
                <p:cNvPr id="326" name="Google Shape;326;p34"/>
                <p:cNvCxnSpPr>
                  <a:stCxn id="327" idx="3"/>
                </p:cNvCxnSpPr>
                <p:nvPr/>
              </p:nvCxnSpPr>
              <p:spPr>
                <a:xfrm rot="10800000">
                  <a:off x="3543275" y="2166938"/>
                  <a:ext cx="282600" cy="210300"/>
                </a:xfrm>
                <a:prstGeom prst="straightConnector1">
                  <a:avLst/>
                </a:prstGeom>
                <a:noFill/>
                <a:ln cap="flat" cmpd="sng" w="7650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28" name="Google Shape;328;p34"/>
                <p:cNvCxnSpPr>
                  <a:stCxn id="327" idx="3"/>
                </p:cNvCxnSpPr>
                <p:nvPr/>
              </p:nvCxnSpPr>
              <p:spPr>
                <a:xfrm flipH="1">
                  <a:off x="3543275" y="2377238"/>
                  <a:ext cx="282600" cy="197400"/>
                </a:xfrm>
                <a:prstGeom prst="straightConnector1">
                  <a:avLst/>
                </a:prstGeom>
                <a:noFill/>
                <a:ln cap="flat" cmpd="sng" w="7650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29" name="Google Shape;329;p34"/>
                <p:cNvCxnSpPr>
                  <a:stCxn id="327" idx="3"/>
                </p:cNvCxnSpPr>
                <p:nvPr/>
              </p:nvCxnSpPr>
              <p:spPr>
                <a:xfrm rot="10800000">
                  <a:off x="3543275" y="2265338"/>
                  <a:ext cx="282600" cy="111900"/>
                </a:xfrm>
                <a:prstGeom prst="straightConnector1">
                  <a:avLst/>
                </a:prstGeom>
                <a:noFill/>
                <a:ln cap="flat" cmpd="sng" w="7650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30" name="Google Shape;330;p34"/>
                <p:cNvCxnSpPr>
                  <a:stCxn id="327" idx="3"/>
                </p:cNvCxnSpPr>
                <p:nvPr/>
              </p:nvCxnSpPr>
              <p:spPr>
                <a:xfrm flipH="1">
                  <a:off x="3543275" y="2377238"/>
                  <a:ext cx="282600" cy="300"/>
                </a:xfrm>
                <a:prstGeom prst="straightConnector1">
                  <a:avLst/>
                </a:prstGeom>
                <a:noFill/>
                <a:ln cap="flat" cmpd="sng" w="7650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31" name="Google Shape;331;p34"/>
                <p:cNvCxnSpPr>
                  <a:stCxn id="327" idx="3"/>
                </p:cNvCxnSpPr>
                <p:nvPr/>
              </p:nvCxnSpPr>
              <p:spPr>
                <a:xfrm flipH="1">
                  <a:off x="3543275" y="2377238"/>
                  <a:ext cx="282600" cy="123600"/>
                </a:xfrm>
                <a:prstGeom prst="straightConnector1">
                  <a:avLst/>
                </a:prstGeom>
                <a:noFill/>
                <a:ln cap="flat" cmpd="sng" w="7650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</p:grpSp>
        <p:sp>
          <p:nvSpPr>
            <p:cNvPr id="327" name="Google Shape;327;p34"/>
            <p:cNvSpPr/>
            <p:nvPr/>
          </p:nvSpPr>
          <p:spPr>
            <a:xfrm rot="10800000">
              <a:off x="3825875" y="2364638"/>
              <a:ext cx="28500" cy="25200"/>
            </a:xfrm>
            <a:prstGeom prst="rect">
              <a:avLst/>
            </a:prstGeom>
            <a:solidFill>
              <a:schemeClr val="dk1"/>
            </a:solidFill>
            <a:ln cap="flat" cmpd="sng" w="76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3325" lIns="73325" spcFirstLastPara="1" rIns="73325" wrap="square" tIns="733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23"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332" name="Google Shape;332;p34"/>
          <p:cNvSpPr/>
          <p:nvPr/>
        </p:nvSpPr>
        <p:spPr>
          <a:xfrm>
            <a:off x="931520" y="3458306"/>
            <a:ext cx="666900" cy="666900"/>
          </a:xfrm>
          <a:prstGeom prst="mathPlus">
            <a:avLst>
              <a:gd fmla="val 12505" name="adj1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73325" lIns="73325" spcFirstLastPara="1" rIns="73325" wrap="square" tIns="733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23"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333" name="Google Shape;333;p34"/>
          <p:cNvGrpSpPr/>
          <p:nvPr/>
        </p:nvGrpSpPr>
        <p:grpSpPr>
          <a:xfrm>
            <a:off x="3300837" y="2832259"/>
            <a:ext cx="403827" cy="1924317"/>
            <a:chOff x="2185575" y="1832988"/>
            <a:chExt cx="503400" cy="2398800"/>
          </a:xfrm>
        </p:grpSpPr>
        <p:sp>
          <p:nvSpPr>
            <p:cNvPr id="334" name="Google Shape;334;p34"/>
            <p:cNvSpPr/>
            <p:nvPr/>
          </p:nvSpPr>
          <p:spPr>
            <a:xfrm>
              <a:off x="2185575" y="2296575"/>
              <a:ext cx="251700" cy="1609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73325" lIns="73325" spcFirstLastPara="1" rIns="73325" wrap="square" tIns="733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23"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35" name="Google Shape;335;p34"/>
            <p:cNvSpPr/>
            <p:nvPr/>
          </p:nvSpPr>
          <p:spPr>
            <a:xfrm>
              <a:off x="2437275" y="3032388"/>
              <a:ext cx="251700" cy="11994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73325" lIns="73325" spcFirstLastPara="1" rIns="73325" wrap="square" tIns="733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23"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36" name="Google Shape;336;p34"/>
            <p:cNvSpPr/>
            <p:nvPr/>
          </p:nvSpPr>
          <p:spPr>
            <a:xfrm rot="10800000">
              <a:off x="2437275" y="1832988"/>
              <a:ext cx="251700" cy="11994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73325" lIns="73325" spcFirstLastPara="1" rIns="73325" wrap="square" tIns="733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23"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337" name="Google Shape;337;p34"/>
          <p:cNvSpPr/>
          <p:nvPr/>
        </p:nvSpPr>
        <p:spPr>
          <a:xfrm rot="10800000">
            <a:off x="3638125" y="2446063"/>
            <a:ext cx="258600" cy="2629800"/>
          </a:xfrm>
          <a:prstGeom prst="flowChartDelay">
            <a:avLst/>
          </a:prstGeom>
          <a:solidFill>
            <a:srgbClr val="F8F8F8"/>
          </a:solidFill>
          <a:ln>
            <a:noFill/>
          </a:ln>
        </p:spPr>
        <p:txBody>
          <a:bodyPr anchorCtr="0" anchor="ctr" bIns="73325" lIns="73325" spcFirstLastPara="1" rIns="73325" wrap="square" tIns="733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23"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338" name="Google Shape;338;p34"/>
          <p:cNvCxnSpPr/>
          <p:nvPr/>
        </p:nvCxnSpPr>
        <p:spPr>
          <a:xfrm>
            <a:off x="2456161" y="3780028"/>
            <a:ext cx="621300" cy="0"/>
          </a:xfrm>
          <a:prstGeom prst="straightConnector1">
            <a:avLst/>
          </a:prstGeom>
          <a:noFill/>
          <a:ln cap="flat" cmpd="sng" w="229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descr="{&quot;text&quot;:&quot;D=2/r_{curv}&quot;,&quot;mathType&quot;:&quot;LaTEX&quot;,&quot;height&quot;:500,&quot;color&quot;:&quot;#000000&quot;}" id="339" name="Google Shape;339;p34" title="Math_Equation_Generated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7727" y="3409563"/>
            <a:ext cx="1279702" cy="2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4"/>
          <p:cNvSpPr/>
          <p:nvPr/>
        </p:nvSpPr>
        <p:spPr>
          <a:xfrm>
            <a:off x="4856100" y="3706050"/>
            <a:ext cx="3870600" cy="1167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GOAL</a:t>
            </a:r>
            <a:r>
              <a:rPr b="1"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: Reduce quadratic deformations without inducing higher order deformations or surface roughness. Have a loss less than 50ppm.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41" name="Google Shape;341;p34"/>
          <p:cNvSpPr txBox="1"/>
          <p:nvPr>
            <p:ph idx="4294967295" type="subTitle"/>
          </p:nvPr>
        </p:nvSpPr>
        <p:spPr>
          <a:xfrm>
            <a:off x="-373375" y="4659600"/>
            <a:ext cx="2007000" cy="33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Flat Substrate</a:t>
            </a:r>
            <a:endParaRPr/>
          </a:p>
        </p:txBody>
      </p:sp>
      <p:sp>
        <p:nvSpPr>
          <p:cNvPr id="342" name="Google Shape;342;p34"/>
          <p:cNvSpPr txBox="1"/>
          <p:nvPr>
            <p:ph idx="4294967295" type="subTitle"/>
          </p:nvPr>
        </p:nvSpPr>
        <p:spPr>
          <a:xfrm>
            <a:off x="1097625" y="4659600"/>
            <a:ext cx="2007000" cy="33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Reflective Coating</a:t>
            </a:r>
            <a:endParaRPr/>
          </a:p>
        </p:txBody>
      </p:sp>
      <p:sp>
        <p:nvSpPr>
          <p:cNvPr id="343" name="Google Shape;343;p34"/>
          <p:cNvSpPr txBox="1"/>
          <p:nvPr>
            <p:ph idx="4294967295" type="subTitle"/>
          </p:nvPr>
        </p:nvSpPr>
        <p:spPr>
          <a:xfrm>
            <a:off x="2735925" y="4659600"/>
            <a:ext cx="2007000" cy="33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Curved Mirror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35"/>
          <p:cNvPicPr preferRelativeResize="0"/>
          <p:nvPr/>
        </p:nvPicPr>
        <p:blipFill rotWithShape="1">
          <a:blip r:embed="rId3">
            <a:alphaModFix/>
          </a:blip>
          <a:srcRect b="194" l="17781" r="13828" t="21868"/>
          <a:stretch/>
        </p:blipFill>
        <p:spPr>
          <a:xfrm flipH="1" rot="10800000">
            <a:off x="-1291325" y="2969402"/>
            <a:ext cx="3655798" cy="3543598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35"/>
          <p:cNvSpPr txBox="1"/>
          <p:nvPr>
            <p:ph type="title"/>
          </p:nvPr>
        </p:nvSpPr>
        <p:spPr>
          <a:xfrm>
            <a:off x="808350" y="405200"/>
            <a:ext cx="7527300" cy="45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HOMs and their Production</a:t>
            </a:r>
            <a:endParaRPr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350" name="Google Shape;350;p35"/>
          <p:cNvSpPr txBox="1"/>
          <p:nvPr>
            <p:ph idx="4294967295" type="subTitle"/>
          </p:nvPr>
        </p:nvSpPr>
        <p:spPr>
          <a:xfrm>
            <a:off x="195000" y="791275"/>
            <a:ext cx="8754000" cy="74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There are three main mirror deformations that we are </a:t>
            </a:r>
            <a:r>
              <a:rPr lang="en"/>
              <a:t>concerned</a:t>
            </a:r>
            <a:r>
              <a:rPr lang="en"/>
              <a:t> about. These are quadratic deformations. Linear and constant deformations can be corrected by a kinematic mount. </a:t>
            </a:r>
            <a:endParaRPr/>
          </a:p>
        </p:txBody>
      </p:sp>
      <p:pic>
        <p:nvPicPr>
          <p:cNvPr id="351" name="Google Shape;351;p35" title="XMode.jpg"/>
          <p:cNvPicPr preferRelativeResize="0"/>
          <p:nvPr/>
        </p:nvPicPr>
        <p:blipFill rotWithShape="1">
          <a:blip r:embed="rId4">
            <a:alphaModFix/>
          </a:blip>
          <a:srcRect b="3726" l="5789" r="3185" t="4039"/>
          <a:stretch/>
        </p:blipFill>
        <p:spPr>
          <a:xfrm>
            <a:off x="249881" y="1852863"/>
            <a:ext cx="2358461" cy="2066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5" title="Twistmode.jpg"/>
          <p:cNvPicPr preferRelativeResize="0"/>
          <p:nvPr/>
        </p:nvPicPr>
        <p:blipFill rotWithShape="1">
          <a:blip r:embed="rId5">
            <a:alphaModFix/>
          </a:blip>
          <a:srcRect b="7182" l="5679" r="3295" t="4039"/>
          <a:stretch/>
        </p:blipFill>
        <p:spPr>
          <a:xfrm>
            <a:off x="6596824" y="1814174"/>
            <a:ext cx="2297303" cy="2066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5" title="Omode.jpg"/>
          <p:cNvPicPr preferRelativeResize="0"/>
          <p:nvPr/>
        </p:nvPicPr>
        <p:blipFill rotWithShape="1">
          <a:blip r:embed="rId6">
            <a:alphaModFix/>
          </a:blip>
          <a:srcRect b="3717" l="5743" r="3231" t="4040"/>
          <a:stretch/>
        </p:blipFill>
        <p:spPr>
          <a:xfrm>
            <a:off x="3392753" y="1852863"/>
            <a:ext cx="2358463" cy="2066698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35"/>
          <p:cNvSpPr txBox="1"/>
          <p:nvPr>
            <p:ph idx="4294967295" type="subTitle"/>
          </p:nvPr>
        </p:nvSpPr>
        <p:spPr>
          <a:xfrm>
            <a:off x="559563" y="1397500"/>
            <a:ext cx="1739100" cy="3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XMode</a:t>
            </a:r>
            <a:endParaRPr/>
          </a:p>
        </p:txBody>
      </p:sp>
      <p:sp>
        <p:nvSpPr>
          <p:cNvPr id="355" name="Google Shape;355;p35"/>
          <p:cNvSpPr txBox="1"/>
          <p:nvPr>
            <p:ph idx="4294967295" type="subTitle"/>
          </p:nvPr>
        </p:nvSpPr>
        <p:spPr>
          <a:xfrm>
            <a:off x="3702438" y="1397500"/>
            <a:ext cx="1739100" cy="3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OMode</a:t>
            </a:r>
            <a:endParaRPr/>
          </a:p>
        </p:txBody>
      </p:sp>
      <p:sp>
        <p:nvSpPr>
          <p:cNvPr id="356" name="Google Shape;356;p35"/>
          <p:cNvSpPr txBox="1"/>
          <p:nvPr>
            <p:ph idx="4294967295" type="subTitle"/>
          </p:nvPr>
        </p:nvSpPr>
        <p:spPr>
          <a:xfrm>
            <a:off x="6845325" y="1322574"/>
            <a:ext cx="1739100" cy="3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+</a:t>
            </a:r>
            <a:r>
              <a:rPr lang="en"/>
              <a:t>Mode</a:t>
            </a:r>
            <a:endParaRPr/>
          </a:p>
        </p:txBody>
      </p:sp>
      <p:sp>
        <p:nvSpPr>
          <p:cNvPr id="357" name="Google Shape;357;p35"/>
          <p:cNvSpPr txBox="1"/>
          <p:nvPr>
            <p:ph idx="4294967295" type="subTitle"/>
          </p:nvPr>
        </p:nvSpPr>
        <p:spPr>
          <a:xfrm>
            <a:off x="559550" y="4051750"/>
            <a:ext cx="1739100" cy="8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Leads to </a:t>
            </a:r>
            <a:r>
              <a:rPr lang="en"/>
              <a:t>coupling</a:t>
            </a:r>
            <a:r>
              <a:rPr lang="en"/>
              <a:t> into the HG_02 and HG_20</a:t>
            </a:r>
            <a:endParaRPr/>
          </a:p>
        </p:txBody>
      </p:sp>
      <p:sp>
        <p:nvSpPr>
          <p:cNvPr id="358" name="Google Shape;358;p35"/>
          <p:cNvSpPr txBox="1"/>
          <p:nvPr>
            <p:ph idx="4294967295" type="subTitle"/>
          </p:nvPr>
        </p:nvSpPr>
        <p:spPr>
          <a:xfrm>
            <a:off x="3702450" y="4051750"/>
            <a:ext cx="1739100" cy="8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Leads to coupling into the HG_02 and HG_20</a:t>
            </a:r>
            <a:endParaRPr/>
          </a:p>
        </p:txBody>
      </p:sp>
      <p:sp>
        <p:nvSpPr>
          <p:cNvPr id="359" name="Google Shape;359;p35"/>
          <p:cNvSpPr txBox="1"/>
          <p:nvPr>
            <p:ph idx="4294967295" type="subTitle"/>
          </p:nvPr>
        </p:nvSpPr>
        <p:spPr>
          <a:xfrm>
            <a:off x="6845350" y="4051750"/>
            <a:ext cx="1739100" cy="8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Leads to coupling into the HG_11</a:t>
            </a:r>
            <a:endParaRPr/>
          </a:p>
        </p:txBody>
      </p:sp>
      <p:sp>
        <p:nvSpPr>
          <p:cNvPr id="360" name="Google Shape;360;p3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61" name="Google Shape;361;p35"/>
          <p:cNvCxnSpPr>
            <a:stCxn id="352" idx="0"/>
            <a:endCxn id="352" idx="2"/>
          </p:cNvCxnSpPr>
          <p:nvPr/>
        </p:nvCxnSpPr>
        <p:spPr>
          <a:xfrm>
            <a:off x="7745476" y="1814174"/>
            <a:ext cx="0" cy="2066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62" name="Google Shape;362;p35"/>
          <p:cNvCxnSpPr>
            <a:stCxn id="352" idx="1"/>
            <a:endCxn id="352" idx="3"/>
          </p:cNvCxnSpPr>
          <p:nvPr/>
        </p:nvCxnSpPr>
        <p:spPr>
          <a:xfrm>
            <a:off x="6596824" y="2847511"/>
            <a:ext cx="22974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363" name="Google Shape;363;p35"/>
          <p:cNvSpPr/>
          <p:nvPr/>
        </p:nvSpPr>
        <p:spPr>
          <a:xfrm>
            <a:off x="3535184" y="2000166"/>
            <a:ext cx="2073600" cy="1772100"/>
          </a:xfrm>
          <a:prstGeom prst="ellipse">
            <a:avLst/>
          </a:prstGeom>
          <a:noFill/>
          <a:ln cap="flat" cmpd="sng" w="28575">
            <a:solidFill>
              <a:schemeClr val="dk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364" name="Google Shape;364;p35"/>
          <p:cNvCxnSpPr/>
          <p:nvPr/>
        </p:nvCxnSpPr>
        <p:spPr>
          <a:xfrm>
            <a:off x="246745" y="1856530"/>
            <a:ext cx="2346900" cy="20574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65" name="Google Shape;365;p35"/>
          <p:cNvCxnSpPr/>
          <p:nvPr/>
        </p:nvCxnSpPr>
        <p:spPr>
          <a:xfrm flipH="1" rot="10800000">
            <a:off x="253405" y="1856530"/>
            <a:ext cx="2354700" cy="20574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36"/>
          <p:cNvPicPr preferRelativeResize="0"/>
          <p:nvPr/>
        </p:nvPicPr>
        <p:blipFill rotWithShape="1">
          <a:blip r:embed="rId3">
            <a:alphaModFix/>
          </a:blip>
          <a:srcRect b="194" l="17781" r="13828" t="21868"/>
          <a:stretch/>
        </p:blipFill>
        <p:spPr>
          <a:xfrm flipH="1" rot="10800000">
            <a:off x="-17775" y="1599502"/>
            <a:ext cx="3655798" cy="3543598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36"/>
          <p:cNvSpPr txBox="1"/>
          <p:nvPr>
            <p:ph type="title"/>
          </p:nvPr>
        </p:nvSpPr>
        <p:spPr>
          <a:xfrm>
            <a:off x="808350" y="405200"/>
            <a:ext cx="7527300" cy="45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Adjustable Mirror Mount</a:t>
            </a:r>
            <a:endParaRPr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372" name="Google Shape;372;p3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73" name="Google Shape;373;p36" title="MirrorUnderTheHood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479627" y="691474"/>
            <a:ext cx="4070223" cy="4276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6" title="Mirrormount.png"/>
          <p:cNvPicPr preferRelativeResize="0"/>
          <p:nvPr/>
        </p:nvPicPr>
        <p:blipFill rotWithShape="1">
          <a:blip r:embed="rId5">
            <a:alphaModFix/>
          </a:blip>
          <a:srcRect b="0" l="5559" r="7027" t="0"/>
          <a:stretch/>
        </p:blipFill>
        <p:spPr>
          <a:xfrm>
            <a:off x="4820596" y="794850"/>
            <a:ext cx="2397575" cy="23724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5" name="Google Shape;375;p36"/>
          <p:cNvGrpSpPr/>
          <p:nvPr/>
        </p:nvGrpSpPr>
        <p:grpSpPr>
          <a:xfrm>
            <a:off x="5214338" y="3333383"/>
            <a:ext cx="2234410" cy="1660120"/>
            <a:chOff x="5214338" y="3333383"/>
            <a:chExt cx="2234410" cy="1660120"/>
          </a:xfrm>
        </p:grpSpPr>
        <p:sp>
          <p:nvSpPr>
            <p:cNvPr id="376" name="Google Shape;376;p36"/>
            <p:cNvSpPr/>
            <p:nvPr/>
          </p:nvSpPr>
          <p:spPr>
            <a:xfrm>
              <a:off x="5214338" y="3333383"/>
              <a:ext cx="1610100" cy="1610100"/>
            </a:xfrm>
            <a:prstGeom prst="ellipse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77" name="Google Shape;377;p36"/>
            <p:cNvSpPr/>
            <p:nvPr/>
          </p:nvSpPr>
          <p:spPr>
            <a:xfrm>
              <a:off x="5847050" y="3989325"/>
              <a:ext cx="344700" cy="298200"/>
            </a:xfrm>
            <a:prstGeom prst="rect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grpSp>
          <p:nvGrpSpPr>
            <p:cNvPr id="378" name="Google Shape;378;p36"/>
            <p:cNvGrpSpPr/>
            <p:nvPr/>
          </p:nvGrpSpPr>
          <p:grpSpPr>
            <a:xfrm rot="5400000">
              <a:off x="5955181" y="4124235"/>
              <a:ext cx="128438" cy="1610099"/>
              <a:chOff x="6468200" y="2095200"/>
              <a:chExt cx="781250" cy="2311700"/>
            </a:xfrm>
          </p:grpSpPr>
          <p:cxnSp>
            <p:nvCxnSpPr>
              <p:cNvPr id="379" name="Google Shape;379;p36"/>
              <p:cNvCxnSpPr/>
              <p:nvPr/>
            </p:nvCxnSpPr>
            <p:spPr>
              <a:xfrm>
                <a:off x="6468200" y="2095200"/>
                <a:ext cx="7707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80" name="Google Shape;380;p36"/>
              <p:cNvCxnSpPr/>
              <p:nvPr/>
            </p:nvCxnSpPr>
            <p:spPr>
              <a:xfrm>
                <a:off x="7249450" y="2105900"/>
                <a:ext cx="0" cy="2301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81" name="Google Shape;381;p36"/>
              <p:cNvCxnSpPr/>
              <p:nvPr/>
            </p:nvCxnSpPr>
            <p:spPr>
              <a:xfrm>
                <a:off x="6468200" y="4406900"/>
                <a:ext cx="7707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sp>
          <p:nvSpPr>
            <p:cNvPr id="382" name="Google Shape;382;p36"/>
            <p:cNvSpPr txBox="1"/>
            <p:nvPr/>
          </p:nvSpPr>
          <p:spPr>
            <a:xfrm>
              <a:off x="6572148" y="4543275"/>
              <a:ext cx="876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rPr>
                <a:t>2.5cm</a:t>
              </a:r>
              <a:endPara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grpSp>
          <p:nvGrpSpPr>
            <p:cNvPr id="383" name="Google Shape;383;p36"/>
            <p:cNvGrpSpPr/>
            <p:nvPr/>
          </p:nvGrpSpPr>
          <p:grpSpPr>
            <a:xfrm>
              <a:off x="6248322" y="3989328"/>
              <a:ext cx="128438" cy="298209"/>
              <a:chOff x="6468200" y="2095200"/>
              <a:chExt cx="781250" cy="2311700"/>
            </a:xfrm>
          </p:grpSpPr>
          <p:cxnSp>
            <p:nvCxnSpPr>
              <p:cNvPr id="384" name="Google Shape;384;p36"/>
              <p:cNvCxnSpPr/>
              <p:nvPr/>
            </p:nvCxnSpPr>
            <p:spPr>
              <a:xfrm>
                <a:off x="6468200" y="2095200"/>
                <a:ext cx="7707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85" name="Google Shape;385;p36"/>
              <p:cNvCxnSpPr/>
              <p:nvPr/>
            </p:nvCxnSpPr>
            <p:spPr>
              <a:xfrm>
                <a:off x="7249450" y="2105900"/>
                <a:ext cx="0" cy="2301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86" name="Google Shape;386;p36"/>
              <p:cNvCxnSpPr/>
              <p:nvPr/>
            </p:nvCxnSpPr>
            <p:spPr>
              <a:xfrm>
                <a:off x="6468200" y="4406900"/>
                <a:ext cx="7707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sp>
          <p:nvSpPr>
            <p:cNvPr id="387" name="Google Shape;387;p36"/>
            <p:cNvSpPr txBox="1"/>
            <p:nvPr/>
          </p:nvSpPr>
          <p:spPr>
            <a:xfrm>
              <a:off x="6347625" y="3938325"/>
              <a:ext cx="813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rPr>
                <a:t>.35cm</a:t>
              </a:r>
              <a:endPara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388" name="Google Shape;388;p36"/>
          <p:cNvSpPr txBox="1"/>
          <p:nvPr>
            <p:ph idx="4294967295" type="subTitle"/>
          </p:nvPr>
        </p:nvSpPr>
        <p:spPr>
          <a:xfrm>
            <a:off x="7582650" y="3049063"/>
            <a:ext cx="1610100" cy="4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Clamping Ts</a:t>
            </a:r>
            <a:endParaRPr/>
          </a:p>
        </p:txBody>
      </p:sp>
      <p:sp>
        <p:nvSpPr>
          <p:cNvPr id="389" name="Google Shape;389;p36"/>
          <p:cNvSpPr txBox="1"/>
          <p:nvPr>
            <p:ph idx="4294967295" type="subTitle"/>
          </p:nvPr>
        </p:nvSpPr>
        <p:spPr>
          <a:xfrm>
            <a:off x="7385550" y="1890100"/>
            <a:ext cx="1932900" cy="6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Adjustment Screws</a:t>
            </a:r>
            <a:endParaRPr/>
          </a:p>
        </p:txBody>
      </p:sp>
      <p:sp>
        <p:nvSpPr>
          <p:cNvPr id="390" name="Google Shape;390;p36"/>
          <p:cNvSpPr txBox="1"/>
          <p:nvPr>
            <p:ph idx="4294967295" type="subTitle"/>
          </p:nvPr>
        </p:nvSpPr>
        <p:spPr>
          <a:xfrm>
            <a:off x="7582650" y="4287532"/>
            <a:ext cx="1610100" cy="6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NanoCam </a:t>
            </a:r>
            <a:r>
              <a:rPr lang="en"/>
              <a:t>Imaging</a:t>
            </a:r>
            <a:r>
              <a:rPr lang="en"/>
              <a:t> Area</a:t>
            </a:r>
            <a:endParaRPr/>
          </a:p>
        </p:txBody>
      </p:sp>
      <p:cxnSp>
        <p:nvCxnSpPr>
          <p:cNvPr id="391" name="Google Shape;391;p36"/>
          <p:cNvCxnSpPr>
            <a:endCxn id="387" idx="2"/>
          </p:cNvCxnSpPr>
          <p:nvPr/>
        </p:nvCxnSpPr>
        <p:spPr>
          <a:xfrm rot="10800000">
            <a:off x="6754275" y="4338525"/>
            <a:ext cx="860400" cy="161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92" name="Google Shape;392;p36"/>
          <p:cNvCxnSpPr>
            <a:stCxn id="388" idx="1"/>
          </p:cNvCxnSpPr>
          <p:nvPr/>
        </p:nvCxnSpPr>
        <p:spPr>
          <a:xfrm rot="10800000">
            <a:off x="3536250" y="2985763"/>
            <a:ext cx="4046400" cy="263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93" name="Google Shape;393;p36"/>
          <p:cNvCxnSpPr>
            <a:stCxn id="389" idx="1"/>
          </p:cNvCxnSpPr>
          <p:nvPr/>
        </p:nvCxnSpPr>
        <p:spPr>
          <a:xfrm rot="10800000">
            <a:off x="6678750" y="2074150"/>
            <a:ext cx="706800" cy="125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94" name="Google Shape;394;p36"/>
          <p:cNvCxnSpPr>
            <a:stCxn id="389" idx="1"/>
          </p:cNvCxnSpPr>
          <p:nvPr/>
        </p:nvCxnSpPr>
        <p:spPr>
          <a:xfrm flipH="1">
            <a:off x="6637950" y="2199550"/>
            <a:ext cx="747600" cy="216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95" name="Google Shape;395;p36" title="OctagonalMirror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82654" y="497926"/>
            <a:ext cx="1128622" cy="1101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37"/>
          <p:cNvPicPr preferRelativeResize="0"/>
          <p:nvPr/>
        </p:nvPicPr>
        <p:blipFill rotWithShape="1">
          <a:blip r:embed="rId3">
            <a:alphaModFix/>
          </a:blip>
          <a:srcRect b="194" l="17781" r="13828" t="21868"/>
          <a:stretch/>
        </p:blipFill>
        <p:spPr>
          <a:xfrm flipH="1" rot="10800000">
            <a:off x="-17775" y="1599502"/>
            <a:ext cx="3655798" cy="3543598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37"/>
          <p:cNvSpPr txBox="1"/>
          <p:nvPr>
            <p:ph type="title"/>
          </p:nvPr>
        </p:nvSpPr>
        <p:spPr>
          <a:xfrm>
            <a:off x="162000" y="398850"/>
            <a:ext cx="8820000" cy="45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Calculate Coupling to HOMs and Lensing Power</a:t>
            </a:r>
            <a:endParaRPr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402" name="Google Shape;402;p37"/>
          <p:cNvSpPr txBox="1"/>
          <p:nvPr>
            <p:ph idx="4294967295" type="subTitle"/>
          </p:nvPr>
        </p:nvSpPr>
        <p:spPr>
          <a:xfrm>
            <a:off x="288975" y="850050"/>
            <a:ext cx="6990000" cy="45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Calculating the coupling </a:t>
            </a:r>
            <a:r>
              <a:rPr lang="en"/>
              <a:t>coefficient, we assume incoming HG</a:t>
            </a:r>
            <a:r>
              <a:rPr baseline="-25000" lang="en"/>
              <a:t>00</a:t>
            </a:r>
            <a:endParaRPr baseline="-25000"/>
          </a:p>
        </p:txBody>
      </p:sp>
      <p:grpSp>
        <p:nvGrpSpPr>
          <p:cNvPr id="403" name="Google Shape;403;p37"/>
          <p:cNvGrpSpPr/>
          <p:nvPr/>
        </p:nvGrpSpPr>
        <p:grpSpPr>
          <a:xfrm>
            <a:off x="442196" y="1905906"/>
            <a:ext cx="8259598" cy="451187"/>
            <a:chOff x="162000" y="1836450"/>
            <a:chExt cx="10017705" cy="547225"/>
          </a:xfrm>
        </p:grpSpPr>
        <p:pic>
          <p:nvPicPr>
            <p:cNvPr descr="{&quot;mathType&quot;:&quot;LaTEX&quot;,&quot;color&quot;:&quot;#000000&quot;,&quot;height&quot;:500,&quot;text&quot;:&quot;u_{nm}(x,y) = \\left(\\frac{1}{2^{n+m-1}n!m!\\pi}\\right)^{1/2}\\left(\\frac{1}{w_0}\\right)\\left(\\frac{q_0}{q(z)}\\right)\\left(\\frac{q_0q^*(z)}{q^*q(z)}\\right)^{(n+m)/2} H_n\\left(\\frac{\\sqrt{2}x}{w(z)}\\right)H_m\\left(\\frac{\\sqrt{2}y}{w(z)}\\right)e^{-ik\\frac{(x^2+y^2)}{2q(z)}}&quot;}" id="404" name="Google Shape;404;p37" title="Math_Equation_Generated"/>
            <p:cNvPicPr preferRelativeResize="0"/>
            <p:nvPr/>
          </p:nvPicPr>
          <p:blipFill rotWithShape="1">
            <a:blip r:embed="rId4">
              <a:alphaModFix/>
            </a:blip>
            <a:srcRect b="0" l="0" r="35270" t="0"/>
            <a:stretch/>
          </p:blipFill>
          <p:spPr>
            <a:xfrm>
              <a:off x="162000" y="1836450"/>
              <a:ext cx="6436064" cy="547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{&quot;mathType&quot;:&quot;LaTEX&quot;,&quot;color&quot;:&quot;#000000&quot;,&quot;height&quot;:500,&quot;text&quot;:&quot;u_{nm}(x,y) = \\left(\\frac{1}{2^{n+m-1}n!m!\\pi}\\right)^{1/2}\\left(\\frac{1}{w_0}\\right)\\left(\\frac{q_0}{q(z)}\\right)\\left(\\frac{q_0q^*(z)}{q^*q(z)}\\right)^{(n+m)/2} H_n\\left(\\frac{\\sqrt{2}x}{w(z)}\\right)H_m\\left(\\frac{\\sqrt{2}y}{w(z)}\\right)e^{-ik\\frac{(x^2+y^2)}{2q(z)}}&quot;}" id="405" name="Google Shape;405;p37" title="Math_Equation_Generated"/>
            <p:cNvPicPr preferRelativeResize="0"/>
            <p:nvPr/>
          </p:nvPicPr>
          <p:blipFill rotWithShape="1">
            <a:blip r:embed="rId4">
              <a:alphaModFix/>
            </a:blip>
            <a:srcRect b="0" l="64726" r="3" t="0"/>
            <a:stretch/>
          </p:blipFill>
          <p:spPr>
            <a:xfrm>
              <a:off x="6672782" y="1836450"/>
              <a:ext cx="3506924" cy="5472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6" name="Google Shape;406;p3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{&quot;mathType&quot;:&quot;LaTEX&quot;,&quot;color&quot;:&quot;#000000&quot;,&quot;text&quot;:&quot;k_{nmn'm'} = \\int\\int u^*_{n'm'}e^{2ikz(x,y)}u_{nm}(x,y)dxdy&quot;,&quot;height&quot;:500}" id="407" name="Google Shape;407;p37" title="Math_Equation_Generated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9661" y="1377450"/>
            <a:ext cx="6584685" cy="4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37"/>
          <p:cNvSpPr txBox="1"/>
          <p:nvPr>
            <p:ph idx="4294967295" type="subTitle"/>
          </p:nvPr>
        </p:nvSpPr>
        <p:spPr>
          <a:xfrm>
            <a:off x="288975" y="2552625"/>
            <a:ext cx="3132300" cy="45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Lensing Power in Diopters (n+m=2)</a:t>
            </a:r>
            <a:endParaRPr/>
          </a:p>
        </p:txBody>
      </p:sp>
      <p:pic>
        <p:nvPicPr>
          <p:cNvPr descr="{&quot;color&quot;:&quot;#000000&quot;,&quot;text&quot;:&quot;D_{nm}\\approx\\frac{4\\sqrt{2}k_{nm}}{kw^2}&quot;,&quot;mathType&quot;:&quot;LaTEX&quot;,&quot;height&quot;:400}" id="409" name="Google Shape;409;p37" title="Math_Equation_Generated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01454" y="3037950"/>
            <a:ext cx="1941089" cy="4743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{&quot;height&quot;:400,&quot;color&quot;:&quot;#000000&quot;,&quot;mathType&quot;:&quot;LaTEX&quot;,&quot;text&quot;:&quot;D_{tot} = \\sqrt{D_{02}^2 + D_{11}^2 + D_{20}^2}&quot;}" id="410" name="Google Shape;410;p37" title="Math_Equation_Generated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99964" y="3699673"/>
            <a:ext cx="3744065" cy="610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Waves and Optics - Science - 10th Grade by Slidesgo">
  <a:themeElements>
    <a:clrScheme name="Simple Light">
      <a:dk1>
        <a:srgbClr val="041B2D"/>
      </a:dk1>
      <a:lt1>
        <a:srgbClr val="F8F8F8"/>
      </a:lt1>
      <a:dk2>
        <a:srgbClr val="C375DA"/>
      </a:dk2>
      <a:lt2>
        <a:srgbClr val="F58ACB"/>
      </a:lt2>
      <a:accent1>
        <a:srgbClr val="FF6D6D"/>
      </a:accent1>
      <a:accent2>
        <a:srgbClr val="FF9736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41B2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