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Raleway"/>
      <p:regular r:id="rId22"/>
      <p:bold r:id="rId23"/>
      <p:italic r:id="rId24"/>
      <p:boldItalic r:id="rId25"/>
    </p:embeddedFont>
    <p:embeddedFont>
      <p:font typeface="Nunito"/>
      <p:regular r:id="rId26"/>
      <p:bold r:id="rId27"/>
      <p:italic r:id="rId28"/>
      <p:boldItalic r:id="rId29"/>
    </p:embeddedFont>
    <p:embeddedFont>
      <p:font typeface="Lato"/>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Raleway-regular.fntdata"/><Relationship Id="rId21" Type="http://schemas.openxmlformats.org/officeDocument/2006/relationships/slide" Target="slides/slide16.xml"/><Relationship Id="rId24" Type="http://schemas.openxmlformats.org/officeDocument/2006/relationships/font" Target="fonts/Raleway-italic.fntdata"/><Relationship Id="rId23" Type="http://schemas.openxmlformats.org/officeDocument/2006/relationships/font" Target="fonts/Raleway-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Nunito-regular.fntdata"/><Relationship Id="rId25" Type="http://schemas.openxmlformats.org/officeDocument/2006/relationships/font" Target="fonts/Raleway-boldItalic.fntdata"/><Relationship Id="rId28" Type="http://schemas.openxmlformats.org/officeDocument/2006/relationships/font" Target="fonts/Nunito-italic.fntdata"/><Relationship Id="rId27" Type="http://schemas.openxmlformats.org/officeDocument/2006/relationships/font" Target="fonts/Nunit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unito-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6.xml"/><Relationship Id="rId33" Type="http://schemas.openxmlformats.org/officeDocument/2006/relationships/font" Target="fonts/Lato-boldItalic.fntdata"/><Relationship Id="rId10" Type="http://schemas.openxmlformats.org/officeDocument/2006/relationships/slide" Target="slides/slide5.xml"/><Relationship Id="rId32" Type="http://schemas.openxmlformats.org/officeDocument/2006/relationships/font" Target="fonts/Lato-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763f4dcc04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763f4dcc04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t/>
            </a:r>
            <a:endParaRPr sz="1300">
              <a:solidFill>
                <a:srgbClr val="595959"/>
              </a:solidFill>
              <a:latin typeface="Lato"/>
              <a:ea typeface="Lato"/>
              <a:cs typeface="Lato"/>
              <a:sym typeface="La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7b592d72b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37b592d72b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t/>
            </a:r>
            <a:endParaRPr sz="1300">
              <a:solidFill>
                <a:srgbClr val="595959"/>
              </a:solidFill>
              <a:latin typeface="Lato"/>
              <a:ea typeface="Lato"/>
              <a:cs typeface="Lato"/>
              <a:sym typeface="La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37b592d72ba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37b592d72ba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t/>
            </a:r>
            <a:endParaRPr sz="1300">
              <a:solidFill>
                <a:srgbClr val="595959"/>
              </a:solidFill>
              <a:latin typeface="Lato"/>
              <a:ea typeface="Lato"/>
              <a:cs typeface="Lato"/>
              <a:sym typeface="La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763f4dcc04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763f4dcc04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t/>
            </a:r>
            <a:endParaRPr sz="1300">
              <a:solidFill>
                <a:srgbClr val="595959"/>
              </a:solidFill>
              <a:latin typeface="Lato"/>
              <a:ea typeface="Lato"/>
              <a:cs typeface="Lato"/>
              <a:sym typeface="La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763f4dcc04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763f4dcc04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t/>
            </a:r>
            <a:endParaRPr sz="1300">
              <a:solidFill>
                <a:srgbClr val="595959"/>
              </a:solidFill>
              <a:latin typeface="Lato"/>
              <a:ea typeface="Lato"/>
              <a:cs typeface="Lato"/>
              <a:sym typeface="La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763f4dcc04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763f4dcc04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300">
              <a:solidFill>
                <a:srgbClr val="595959"/>
              </a:solidFill>
              <a:latin typeface="Lato"/>
              <a:ea typeface="Lato"/>
              <a:cs typeface="Lato"/>
              <a:sym typeface="Lato"/>
            </a:endParaRPr>
          </a:p>
          <a:p>
            <a:pPr indent="0" lvl="0" marL="0" rtl="0" algn="l">
              <a:lnSpc>
                <a:spcPct val="115000"/>
              </a:lnSpc>
              <a:spcBef>
                <a:spcPts val="1200"/>
              </a:spcBef>
              <a:spcAft>
                <a:spcPts val="0"/>
              </a:spcAft>
              <a:buNone/>
            </a:pPr>
            <a:r>
              <a:t/>
            </a:r>
            <a:endParaRPr sz="1300">
              <a:solidFill>
                <a:srgbClr val="595959"/>
              </a:solidFill>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rPr lang="en" sz="1300">
                <a:solidFill>
                  <a:srgbClr val="595959"/>
                </a:solidFill>
                <a:latin typeface="Lato"/>
                <a:ea typeface="Lato"/>
                <a:cs typeface="Lato"/>
                <a:sym typeface="Lato"/>
              </a:rPr>
              <a:t>Looking at the bigger picture, once we’re through with the remote evaluation, we will begin on site testing using the kits that the SURFs from last year made and I’ve worked on for a bit. Then, there’ll be some politics that will result in the selection of a site, once a site is selected, construction will begin in the early 2030s, and CE is projected to make its first detection halfway through the next decade.</a:t>
            </a:r>
            <a:endParaRPr sz="1300">
              <a:solidFill>
                <a:srgbClr val="595959"/>
              </a:solidFill>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t/>
            </a:r>
            <a:endParaRPr sz="1300">
              <a:solidFill>
                <a:srgbClr val="595959"/>
              </a:solidFill>
              <a:latin typeface="Lato"/>
              <a:ea typeface="Lato"/>
              <a:cs typeface="Lato"/>
              <a:sym typeface="Lato"/>
            </a:endParaRPr>
          </a:p>
          <a:p>
            <a:pPr indent="0" lvl="0" marL="0" rtl="0" algn="l">
              <a:lnSpc>
                <a:spcPct val="115000"/>
              </a:lnSpc>
              <a:spcBef>
                <a:spcPts val="1200"/>
              </a:spcBef>
              <a:spcAft>
                <a:spcPts val="1200"/>
              </a:spcAft>
              <a:buClr>
                <a:schemeClr val="dk1"/>
              </a:buClr>
              <a:buSzPts val="1100"/>
              <a:buFont typeface="Arial"/>
              <a:buNone/>
            </a:pPr>
            <a:r>
              <a:rPr lang="en" sz="1300">
                <a:solidFill>
                  <a:srgbClr val="595959"/>
                </a:solidFill>
                <a:latin typeface="Lato"/>
                <a:ea typeface="Lato"/>
                <a:cs typeface="Lato"/>
                <a:sym typeface="Lato"/>
              </a:rPr>
              <a:t>Cosmic Explorer can detect stellar-mass black hole mergers from when the universe was less than 500 million years old.  Understanding how the universe made the first black holes, and how these first black holes grew, is one of the most important unsolved problems in astrophysics. Cosmic Explorer will detect gravitational waves from binary black holes and neutron stars out to the edge of the visible universe. Evidence for first stars by detecting black hole mergers in their wake.</a:t>
            </a:r>
            <a:endParaRPr sz="1300">
              <a:solidFill>
                <a:srgbClr val="595959"/>
              </a:solidFill>
              <a:latin typeface="Lato"/>
              <a:ea typeface="Lato"/>
              <a:cs typeface="Lato"/>
              <a:sym typeface="La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7b592d72ba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37b592d72ba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300">
              <a:solidFill>
                <a:srgbClr val="595959"/>
              </a:solidFill>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rPr lang="en" sz="1300">
                <a:solidFill>
                  <a:srgbClr val="595959"/>
                </a:solidFill>
                <a:latin typeface="Lato"/>
                <a:ea typeface="Lato"/>
                <a:cs typeface="Lato"/>
                <a:sym typeface="Lato"/>
              </a:rPr>
              <a:t>Looking at the bigger picture, once we’re through with the remote evaluation, we will begin on site testing using the kits that the SURFs from last year made and I’ve worked on for a bit. Then, there’ll be some politics that will result in the selection of a site, once a site is selected, construction will begin in the early 2030s, and CE is projected to make its first detection halfway through the next decade.</a:t>
            </a:r>
            <a:endParaRPr sz="1300">
              <a:solidFill>
                <a:srgbClr val="595959"/>
              </a:solidFill>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t/>
            </a:r>
            <a:endParaRPr sz="1300">
              <a:solidFill>
                <a:srgbClr val="595959"/>
              </a:solidFill>
              <a:latin typeface="Lato"/>
              <a:ea typeface="Lato"/>
              <a:cs typeface="Lato"/>
              <a:sym typeface="Lato"/>
            </a:endParaRPr>
          </a:p>
          <a:p>
            <a:pPr indent="0" lvl="0" marL="0" rtl="0" algn="l">
              <a:lnSpc>
                <a:spcPct val="115000"/>
              </a:lnSpc>
              <a:spcBef>
                <a:spcPts val="1200"/>
              </a:spcBef>
              <a:spcAft>
                <a:spcPts val="1200"/>
              </a:spcAft>
              <a:buClr>
                <a:schemeClr val="dk1"/>
              </a:buClr>
              <a:buSzPts val="1100"/>
              <a:buFont typeface="Arial"/>
              <a:buNone/>
            </a:pPr>
            <a:r>
              <a:rPr lang="en" sz="1300">
                <a:solidFill>
                  <a:srgbClr val="595959"/>
                </a:solidFill>
                <a:latin typeface="Lato"/>
                <a:ea typeface="Lato"/>
                <a:cs typeface="Lato"/>
                <a:sym typeface="Lato"/>
              </a:rPr>
              <a:t>Cosmic Explorer can detect stellar-mass black hole mergers from when the universe was less than 500 million years old.  Understanding how the universe made the first black holes, and how these first black holes grew, is one of the most important unsolved problems in astrophysics. Cosmic Explorer will detect gravitational waves from binary black holes and neutron stars out to the edge of the visible universe. Evidence for first stars by detecting black hole mergers in their wake.</a:t>
            </a:r>
            <a:endParaRPr sz="1300">
              <a:solidFill>
                <a:srgbClr val="595959"/>
              </a:solidFill>
              <a:latin typeface="Lato"/>
              <a:ea typeface="Lato"/>
              <a:cs typeface="Lato"/>
              <a:sym typeface="La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73d7e9f14d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373d7e9f14d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t/>
            </a:r>
            <a:endParaRPr sz="1300">
              <a:solidFill>
                <a:srgbClr val="595959"/>
              </a:solidFill>
              <a:latin typeface="Lato"/>
              <a:ea typeface="Lato"/>
              <a:cs typeface="Lato"/>
              <a:sym typeface="La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763b13b88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763b13b88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t/>
            </a:r>
            <a:endParaRPr sz="1300">
              <a:solidFill>
                <a:srgbClr val="595959"/>
              </a:solidFill>
              <a:latin typeface="Lato"/>
              <a:ea typeface="Lato"/>
              <a:cs typeface="Lato"/>
              <a:sym typeface="Lat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7b592d72b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7b592d72b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t/>
            </a:r>
            <a:endParaRPr sz="1300">
              <a:solidFill>
                <a:srgbClr val="595959"/>
              </a:solidFill>
              <a:latin typeface="Lato"/>
              <a:ea typeface="Lato"/>
              <a:cs typeface="Lato"/>
              <a:sym typeface="La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73d7e9f14d_0_9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73d7e9f14d_0_9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7259bdebf0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7259bdebf0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7b47dd2c71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7b47dd2c71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763f4dcc0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763f4dcc0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t/>
            </a:r>
            <a:endParaRPr sz="1500">
              <a:solidFill>
                <a:srgbClr val="595959"/>
              </a:solidFill>
              <a:latin typeface="Lato"/>
              <a:ea typeface="Lato"/>
              <a:cs typeface="Lato"/>
              <a:sym typeface="La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73d7e9f14d_0_9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73d7e9f14d_0_9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t/>
            </a:r>
            <a:endParaRPr sz="1300">
              <a:solidFill>
                <a:srgbClr val="595959"/>
              </a:solidFill>
              <a:latin typeface="Lato"/>
              <a:ea typeface="Lato"/>
              <a:cs typeface="Lato"/>
              <a:sym typeface="La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11.png"/><Relationship Id="rId5" Type="http://schemas.openxmlformats.org/officeDocument/2006/relationships/image" Target="../media/image5.png"/><Relationship Id="rId6" Type="http://schemas.openxmlformats.org/officeDocument/2006/relationships/image" Target="../media/image17.png"/><Relationship Id="rId7" Type="http://schemas.openxmlformats.org/officeDocument/2006/relationships/image" Target="../media/image19.png"/><Relationship Id="rId8"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6.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85" name="Shape 85"/>
        <p:cNvGrpSpPr/>
        <p:nvPr/>
      </p:nvGrpSpPr>
      <p:grpSpPr>
        <a:xfrm>
          <a:off x="0" y="0"/>
          <a:ext cx="0" cy="0"/>
          <a:chOff x="0" y="0"/>
          <a:chExt cx="0" cy="0"/>
        </a:xfrm>
      </p:grpSpPr>
      <p:sp>
        <p:nvSpPr>
          <p:cNvPr id="86" name="Google Shape;86;p13"/>
          <p:cNvSpPr txBox="1"/>
          <p:nvPr>
            <p:ph idx="4294967295" type="ctrTitle"/>
          </p:nvPr>
        </p:nvSpPr>
        <p:spPr>
          <a:xfrm>
            <a:off x="830800" y="987074"/>
            <a:ext cx="5254500" cy="2069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4200">
                <a:solidFill>
                  <a:schemeClr val="lt1"/>
                </a:solidFill>
              </a:rPr>
              <a:t>Remote Site Evaluation for </a:t>
            </a:r>
            <a:endParaRPr sz="4200">
              <a:solidFill>
                <a:schemeClr val="lt1"/>
              </a:solidFill>
            </a:endParaRPr>
          </a:p>
          <a:p>
            <a:pPr indent="0" lvl="0" marL="0" rtl="0" algn="l">
              <a:spcBef>
                <a:spcPts val="0"/>
              </a:spcBef>
              <a:spcAft>
                <a:spcPts val="0"/>
              </a:spcAft>
              <a:buNone/>
            </a:pPr>
            <a:r>
              <a:rPr lang="en" sz="4200">
                <a:solidFill>
                  <a:schemeClr val="lt1"/>
                </a:solidFill>
              </a:rPr>
              <a:t>Cosmic Explorer</a:t>
            </a:r>
            <a:endParaRPr sz="4200">
              <a:solidFill>
                <a:schemeClr val="lt1"/>
              </a:solidFill>
            </a:endParaRPr>
          </a:p>
        </p:txBody>
      </p:sp>
      <p:sp>
        <p:nvSpPr>
          <p:cNvPr id="87" name="Google Shape;87;p13"/>
          <p:cNvSpPr txBox="1"/>
          <p:nvPr>
            <p:ph idx="4294967295" type="subTitle"/>
          </p:nvPr>
        </p:nvSpPr>
        <p:spPr>
          <a:xfrm>
            <a:off x="830800" y="2885300"/>
            <a:ext cx="3952800" cy="135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lt1"/>
                </a:solidFill>
                <a:latin typeface="Nunito"/>
                <a:ea typeface="Nunito"/>
                <a:cs typeface="Nunito"/>
                <a:sym typeface="Nunito"/>
              </a:rPr>
              <a:t>Tooba Ansar                     Amherst College</a:t>
            </a:r>
            <a:endParaRPr b="1" sz="2000">
              <a:solidFill>
                <a:schemeClr val="lt1"/>
              </a:solidFill>
              <a:latin typeface="Nunito"/>
              <a:ea typeface="Nunito"/>
              <a:cs typeface="Nunito"/>
              <a:sym typeface="Nunito"/>
            </a:endParaRPr>
          </a:p>
          <a:p>
            <a:pPr indent="0" lvl="0" marL="0" rtl="0" algn="l">
              <a:spcBef>
                <a:spcPts val="1200"/>
              </a:spcBef>
              <a:spcAft>
                <a:spcPts val="1200"/>
              </a:spcAft>
              <a:buNone/>
            </a:pPr>
            <a:r>
              <a:rPr lang="en" sz="1800">
                <a:solidFill>
                  <a:schemeClr val="lt1"/>
                </a:solidFill>
                <a:latin typeface="Nunito"/>
                <a:ea typeface="Nunito"/>
                <a:cs typeface="Nunito"/>
                <a:sym typeface="Nunito"/>
              </a:rPr>
              <a:t>Mentors: Robert Schofield &amp;                          Michael Landry</a:t>
            </a:r>
            <a:endParaRPr sz="1800">
              <a:solidFill>
                <a:schemeClr val="lt1"/>
              </a:solidFill>
              <a:latin typeface="Nunito"/>
              <a:ea typeface="Nunito"/>
              <a:cs typeface="Nunito"/>
              <a:sym typeface="Nunito"/>
            </a:endParaRPr>
          </a:p>
        </p:txBody>
      </p:sp>
      <p:pic>
        <p:nvPicPr>
          <p:cNvPr id="88" name="Google Shape;88;p13"/>
          <p:cNvPicPr preferRelativeResize="0"/>
          <p:nvPr/>
        </p:nvPicPr>
        <p:blipFill rotWithShape="1">
          <a:blip r:embed="rId3">
            <a:alphaModFix/>
          </a:blip>
          <a:srcRect b="0" l="26291" r="26583" t="0"/>
          <a:stretch/>
        </p:blipFill>
        <p:spPr>
          <a:xfrm>
            <a:off x="5508275" y="-9050"/>
            <a:ext cx="3635726" cy="5143500"/>
          </a:xfrm>
          <a:prstGeom prst="rect">
            <a:avLst/>
          </a:prstGeom>
          <a:noFill/>
          <a:ln>
            <a:noFill/>
          </a:ln>
        </p:spPr>
      </p:pic>
      <p:pic>
        <p:nvPicPr>
          <p:cNvPr id="89" name="Google Shape;89;p13"/>
          <p:cNvPicPr preferRelativeResize="0"/>
          <p:nvPr/>
        </p:nvPicPr>
        <p:blipFill rotWithShape="1">
          <a:blip r:embed="rId4">
            <a:alphaModFix/>
          </a:blip>
          <a:srcRect b="26140" l="0" r="0" t="32015"/>
          <a:stretch/>
        </p:blipFill>
        <p:spPr>
          <a:xfrm>
            <a:off x="0" y="-8326"/>
            <a:ext cx="1500625" cy="627900"/>
          </a:xfrm>
          <a:prstGeom prst="rect">
            <a:avLst/>
          </a:prstGeom>
          <a:noFill/>
          <a:ln>
            <a:noFill/>
          </a:ln>
        </p:spPr>
      </p:pic>
      <p:sp>
        <p:nvSpPr>
          <p:cNvPr id="90" name="Google Shape;90;p13"/>
          <p:cNvSpPr/>
          <p:nvPr/>
        </p:nvSpPr>
        <p:spPr>
          <a:xfrm>
            <a:off x="8552700" y="38575"/>
            <a:ext cx="525900" cy="525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91" name="Google Shape;91;p13"/>
          <p:cNvPicPr preferRelativeResize="0"/>
          <p:nvPr/>
        </p:nvPicPr>
        <p:blipFill>
          <a:blip r:embed="rId5">
            <a:alphaModFix/>
          </a:blip>
          <a:stretch>
            <a:fillRect/>
          </a:stretch>
        </p:blipFill>
        <p:spPr>
          <a:xfrm>
            <a:off x="8552649" y="38534"/>
            <a:ext cx="526000" cy="526000"/>
          </a:xfrm>
          <a:prstGeom prst="rect">
            <a:avLst/>
          </a:prstGeom>
          <a:noFill/>
          <a:ln>
            <a:noFill/>
          </a:ln>
        </p:spPr>
      </p:pic>
      <p:pic>
        <p:nvPicPr>
          <p:cNvPr id="92" name="Google Shape;92;p13"/>
          <p:cNvPicPr preferRelativeResize="0"/>
          <p:nvPr/>
        </p:nvPicPr>
        <p:blipFill>
          <a:blip r:embed="rId6">
            <a:alphaModFix/>
          </a:blip>
          <a:stretch>
            <a:fillRect/>
          </a:stretch>
        </p:blipFill>
        <p:spPr>
          <a:xfrm>
            <a:off x="7877376" y="4486"/>
            <a:ext cx="624108" cy="627900"/>
          </a:xfrm>
          <a:prstGeom prst="rect">
            <a:avLst/>
          </a:prstGeom>
          <a:noFill/>
          <a:ln>
            <a:noFill/>
          </a:ln>
        </p:spPr>
      </p:pic>
      <p:sp>
        <p:nvSpPr>
          <p:cNvPr id="93" name="Google Shape;93;p1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90" name="Shape 190"/>
        <p:cNvGrpSpPr/>
        <p:nvPr/>
      </p:nvGrpSpPr>
      <p:grpSpPr>
        <a:xfrm>
          <a:off x="0" y="0"/>
          <a:ext cx="0" cy="0"/>
          <a:chOff x="0" y="0"/>
          <a:chExt cx="0" cy="0"/>
        </a:xfrm>
      </p:grpSpPr>
      <p:sp>
        <p:nvSpPr>
          <p:cNvPr id="191" name="Google Shape;191;p22"/>
          <p:cNvSpPr txBox="1"/>
          <p:nvPr>
            <p:ph idx="4294967295" type="title"/>
          </p:nvPr>
        </p:nvSpPr>
        <p:spPr>
          <a:xfrm>
            <a:off x="727650" y="4330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We are collaborators…</a:t>
            </a:r>
            <a:endParaRPr>
              <a:solidFill>
                <a:schemeClr val="lt1"/>
              </a:solidFill>
            </a:endParaRPr>
          </a:p>
        </p:txBody>
      </p:sp>
      <p:sp>
        <p:nvSpPr>
          <p:cNvPr id="192" name="Google Shape;192;p22"/>
          <p:cNvSpPr txBox="1"/>
          <p:nvPr/>
        </p:nvSpPr>
        <p:spPr>
          <a:xfrm>
            <a:off x="756300" y="1108425"/>
            <a:ext cx="5582400" cy="17475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The problem</a:t>
            </a:r>
            <a:endParaRPr sz="1800">
              <a:solidFill>
                <a:schemeClr val="lt1"/>
              </a:solidFill>
              <a:latin typeface="Lato"/>
              <a:ea typeface="Lato"/>
              <a:cs typeface="Lato"/>
              <a:sym typeface="Lato"/>
            </a:endParaRPr>
          </a:p>
          <a:p>
            <a:pPr indent="-342900" lvl="1" marL="914400" rtl="0" algn="l">
              <a:lnSpc>
                <a:spcPct val="150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Cost for a large collaboration</a:t>
            </a:r>
            <a:endParaRPr sz="1800">
              <a:solidFill>
                <a:schemeClr val="lt1"/>
              </a:solidFill>
              <a:latin typeface="Lato"/>
              <a:ea typeface="Lato"/>
              <a:cs typeface="Lato"/>
              <a:sym typeface="Lato"/>
            </a:endParaRPr>
          </a:p>
          <a:p>
            <a:pPr indent="-342900" lvl="1" marL="914400" rtl="0" algn="l">
              <a:lnSpc>
                <a:spcPct val="150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Web-based sharing</a:t>
            </a:r>
            <a:endParaRPr sz="1800">
              <a:solidFill>
                <a:schemeClr val="lt1"/>
              </a:solidFill>
              <a:latin typeface="Lato"/>
              <a:ea typeface="Lato"/>
              <a:cs typeface="Lato"/>
              <a:sym typeface="Lato"/>
            </a:endParaRPr>
          </a:p>
          <a:p>
            <a:pPr indent="-342900" lvl="1" marL="914400" rtl="0" algn="l">
              <a:lnSpc>
                <a:spcPct val="150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Large-scale,  automated workflows</a:t>
            </a:r>
            <a:endParaRPr sz="1800">
              <a:solidFill>
                <a:schemeClr val="lt1"/>
              </a:solidFill>
              <a:latin typeface="Lato"/>
              <a:ea typeface="Lato"/>
              <a:cs typeface="Lato"/>
              <a:sym typeface="Lato"/>
            </a:endParaRPr>
          </a:p>
          <a:p>
            <a:pPr indent="0" lvl="0" marL="0" rtl="0" algn="l">
              <a:lnSpc>
                <a:spcPct val="150000"/>
              </a:lnSpc>
              <a:spcBef>
                <a:spcPts val="1200"/>
              </a:spcBef>
              <a:spcAft>
                <a:spcPts val="1200"/>
              </a:spcAft>
              <a:buNone/>
            </a:pPr>
            <a:r>
              <a:t/>
            </a:r>
            <a:endParaRPr sz="1300">
              <a:solidFill>
                <a:schemeClr val="accent1"/>
              </a:solidFill>
              <a:latin typeface="Lato"/>
              <a:ea typeface="Lato"/>
              <a:cs typeface="Lato"/>
              <a:sym typeface="Lato"/>
            </a:endParaRPr>
          </a:p>
        </p:txBody>
      </p:sp>
      <p:sp>
        <p:nvSpPr>
          <p:cNvPr id="193" name="Google Shape;193;p22"/>
          <p:cNvSpPr txBox="1"/>
          <p:nvPr/>
        </p:nvSpPr>
        <p:spPr>
          <a:xfrm>
            <a:off x="756294" y="3125142"/>
            <a:ext cx="7631400" cy="138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1200"/>
              </a:spcAft>
              <a:buNone/>
            </a:pPr>
            <a:r>
              <a:t/>
            </a:r>
            <a:endParaRPr sz="1300">
              <a:solidFill>
                <a:schemeClr val="accent1"/>
              </a:solidFill>
              <a:latin typeface="Lato"/>
              <a:ea typeface="Lato"/>
              <a:cs typeface="Lato"/>
              <a:sym typeface="Lato"/>
            </a:endParaRPr>
          </a:p>
        </p:txBody>
      </p:sp>
      <p:sp>
        <p:nvSpPr>
          <p:cNvPr id="194" name="Google Shape;194;p22"/>
          <p:cNvSpPr txBox="1"/>
          <p:nvPr/>
        </p:nvSpPr>
        <p:spPr>
          <a:xfrm>
            <a:off x="756300" y="2940798"/>
            <a:ext cx="7631400" cy="17475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The solution →  </a:t>
            </a:r>
            <a:r>
              <a:rPr b="1" lang="en" sz="1800">
                <a:solidFill>
                  <a:schemeClr val="lt1"/>
                </a:solidFill>
                <a:latin typeface="Lato"/>
                <a:ea typeface="Lato"/>
                <a:cs typeface="Lato"/>
                <a:sym typeface="Lato"/>
              </a:rPr>
              <a:t>API for ArcGIS in Python</a:t>
            </a:r>
            <a:endParaRPr b="1" sz="1800">
              <a:solidFill>
                <a:schemeClr val="lt1"/>
              </a:solidFill>
              <a:latin typeface="Lato"/>
              <a:ea typeface="Lato"/>
              <a:cs typeface="Lato"/>
              <a:sym typeface="Lato"/>
            </a:endParaRPr>
          </a:p>
          <a:p>
            <a:pPr indent="-342900" lvl="1" marL="914400" rtl="0" algn="l">
              <a:lnSpc>
                <a:spcPct val="150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Libraries for scripting and automation of spatial analysis</a:t>
            </a:r>
            <a:endParaRPr sz="1800">
              <a:solidFill>
                <a:schemeClr val="lt1"/>
              </a:solidFill>
              <a:latin typeface="Lato"/>
              <a:ea typeface="Lato"/>
              <a:cs typeface="Lato"/>
              <a:sym typeface="Lato"/>
            </a:endParaRPr>
          </a:p>
          <a:p>
            <a:pPr indent="-342900" lvl="1" marL="914400" rtl="0" algn="l">
              <a:lnSpc>
                <a:spcPct val="150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Sharing within and between organizations </a:t>
            </a:r>
            <a:endParaRPr sz="1800">
              <a:solidFill>
                <a:schemeClr val="lt1"/>
              </a:solidFill>
              <a:latin typeface="Lato"/>
              <a:ea typeface="Lato"/>
              <a:cs typeface="Lato"/>
              <a:sym typeface="Lato"/>
            </a:endParaRPr>
          </a:p>
          <a:p>
            <a:pPr indent="-342900" lvl="1" marL="914400" rtl="0" algn="l">
              <a:lnSpc>
                <a:spcPct val="150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Accessible</a:t>
            </a:r>
            <a:endParaRPr sz="1800">
              <a:solidFill>
                <a:schemeClr val="lt1"/>
              </a:solidFill>
              <a:latin typeface="Lato"/>
              <a:ea typeface="Lato"/>
              <a:cs typeface="Lato"/>
              <a:sym typeface="Lato"/>
            </a:endParaRPr>
          </a:p>
          <a:p>
            <a:pPr indent="0" lvl="0" marL="0" rtl="0" algn="l">
              <a:lnSpc>
                <a:spcPct val="150000"/>
              </a:lnSpc>
              <a:spcBef>
                <a:spcPts val="1200"/>
              </a:spcBef>
              <a:spcAft>
                <a:spcPts val="1200"/>
              </a:spcAft>
              <a:buNone/>
            </a:pPr>
            <a:r>
              <a:t/>
            </a:r>
            <a:endParaRPr sz="1800">
              <a:solidFill>
                <a:schemeClr val="lt1"/>
              </a:solidFill>
              <a:latin typeface="Lato"/>
              <a:ea typeface="Lato"/>
              <a:cs typeface="Lato"/>
              <a:sym typeface="Lato"/>
            </a:endParaRPr>
          </a:p>
        </p:txBody>
      </p:sp>
      <p:sp>
        <p:nvSpPr>
          <p:cNvPr id="195" name="Google Shape;195;p2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id="196" name="Google Shape;196;p22"/>
          <p:cNvPicPr preferRelativeResize="0"/>
          <p:nvPr/>
        </p:nvPicPr>
        <p:blipFill rotWithShape="1">
          <a:blip r:embed="rId3">
            <a:alphaModFix/>
          </a:blip>
          <a:srcRect b="10052" l="10002" r="9656" t="9715"/>
          <a:stretch/>
        </p:blipFill>
        <p:spPr>
          <a:xfrm>
            <a:off x="6294675" y="1383675"/>
            <a:ext cx="1386700" cy="1384800"/>
          </a:xfrm>
          <a:prstGeom prst="rect">
            <a:avLst/>
          </a:prstGeom>
          <a:noFill/>
          <a:ln>
            <a:noFill/>
          </a:ln>
        </p:spPr>
      </p:pic>
      <p:sp>
        <p:nvSpPr>
          <p:cNvPr id="197" name="Google Shape;197;p22"/>
          <p:cNvSpPr txBox="1"/>
          <p:nvPr/>
        </p:nvSpPr>
        <p:spPr>
          <a:xfrm>
            <a:off x="5948100" y="968200"/>
            <a:ext cx="2086800" cy="5352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lang="en" sz="1800">
                <a:solidFill>
                  <a:schemeClr val="lt1"/>
                </a:solidFill>
                <a:latin typeface="Lato"/>
                <a:ea typeface="Lato"/>
                <a:cs typeface="Lato"/>
                <a:sym typeface="Lato"/>
              </a:rPr>
              <a:t>GitHub repository</a:t>
            </a:r>
            <a:endParaRPr sz="1800">
              <a:solidFill>
                <a:schemeClr val="lt1"/>
              </a:solidFill>
              <a:latin typeface="Lato"/>
              <a:ea typeface="Lato"/>
              <a:cs typeface="Lato"/>
              <a:sym typeface="Lato"/>
            </a:endParaRPr>
          </a:p>
          <a:p>
            <a:pPr indent="0" lvl="0" marL="0" rtl="0" algn="l">
              <a:lnSpc>
                <a:spcPct val="150000"/>
              </a:lnSpc>
              <a:spcBef>
                <a:spcPts val="1200"/>
              </a:spcBef>
              <a:spcAft>
                <a:spcPts val="1200"/>
              </a:spcAft>
              <a:buNone/>
            </a:pPr>
            <a:r>
              <a:t/>
            </a:r>
            <a:endParaRPr sz="1300">
              <a:solidFill>
                <a:schemeClr val="accen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01" name="Shape 201"/>
        <p:cNvGrpSpPr/>
        <p:nvPr/>
      </p:nvGrpSpPr>
      <p:grpSpPr>
        <a:xfrm>
          <a:off x="0" y="0"/>
          <a:ext cx="0" cy="0"/>
          <a:chOff x="0" y="0"/>
          <a:chExt cx="0" cy="0"/>
        </a:xfrm>
      </p:grpSpPr>
      <p:sp>
        <p:nvSpPr>
          <p:cNvPr id="202" name="Google Shape;202;p23"/>
          <p:cNvSpPr txBox="1"/>
          <p:nvPr>
            <p:ph idx="4294967295" type="title"/>
          </p:nvPr>
        </p:nvSpPr>
        <p:spPr>
          <a:xfrm>
            <a:off x="818075" y="328557"/>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API Framework</a:t>
            </a:r>
            <a:endParaRPr>
              <a:solidFill>
                <a:schemeClr val="lt1"/>
              </a:solidFill>
            </a:endParaRPr>
          </a:p>
        </p:txBody>
      </p:sp>
      <p:sp>
        <p:nvSpPr>
          <p:cNvPr id="203" name="Google Shape;203;p23"/>
          <p:cNvSpPr txBox="1"/>
          <p:nvPr/>
        </p:nvSpPr>
        <p:spPr>
          <a:xfrm>
            <a:off x="1631850" y="4371667"/>
            <a:ext cx="5880300" cy="4617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50000"/>
              </a:lnSpc>
              <a:spcBef>
                <a:spcPts val="0"/>
              </a:spcBef>
              <a:spcAft>
                <a:spcPts val="1200"/>
              </a:spcAft>
              <a:buNone/>
            </a:pPr>
            <a:r>
              <a:rPr b="1" lang="en" sz="1800">
                <a:solidFill>
                  <a:schemeClr val="lt1"/>
                </a:solidFill>
                <a:latin typeface="Lato"/>
                <a:ea typeface="Lato"/>
                <a:cs typeface="Lato"/>
                <a:sym typeface="Lato"/>
              </a:rPr>
              <a:t>Building identification, counts, and coordinates to csv</a:t>
            </a:r>
            <a:endParaRPr sz="1300">
              <a:solidFill>
                <a:schemeClr val="accent1"/>
              </a:solidFill>
              <a:latin typeface="Lato"/>
              <a:ea typeface="Lato"/>
              <a:cs typeface="Lato"/>
              <a:sym typeface="Lato"/>
            </a:endParaRPr>
          </a:p>
        </p:txBody>
      </p:sp>
      <p:sp>
        <p:nvSpPr>
          <p:cNvPr id="204" name="Google Shape;204;p23"/>
          <p:cNvSpPr txBox="1"/>
          <p:nvPr/>
        </p:nvSpPr>
        <p:spPr>
          <a:xfrm>
            <a:off x="2148750" y="997494"/>
            <a:ext cx="4846500" cy="4617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50000"/>
              </a:lnSpc>
              <a:spcBef>
                <a:spcPts val="0"/>
              </a:spcBef>
              <a:spcAft>
                <a:spcPts val="1200"/>
              </a:spcAft>
              <a:buNone/>
            </a:pPr>
            <a:r>
              <a:rPr b="1" lang="en" sz="1800">
                <a:solidFill>
                  <a:schemeClr val="lt1"/>
                </a:solidFill>
                <a:latin typeface="Lato"/>
                <a:ea typeface="Lato"/>
                <a:cs typeface="Lato"/>
                <a:sym typeface="Lato"/>
              </a:rPr>
              <a:t>KMLs of clusters with several thousand sites</a:t>
            </a:r>
            <a:endParaRPr sz="1300">
              <a:solidFill>
                <a:schemeClr val="accent1"/>
              </a:solidFill>
              <a:latin typeface="Lato"/>
              <a:ea typeface="Lato"/>
              <a:cs typeface="Lato"/>
              <a:sym typeface="Lato"/>
            </a:endParaRPr>
          </a:p>
        </p:txBody>
      </p:sp>
      <p:cxnSp>
        <p:nvCxnSpPr>
          <p:cNvPr id="205" name="Google Shape;205;p23"/>
          <p:cNvCxnSpPr/>
          <p:nvPr/>
        </p:nvCxnSpPr>
        <p:spPr>
          <a:xfrm flipH="1">
            <a:off x="4571850" y="1460726"/>
            <a:ext cx="300" cy="365700"/>
          </a:xfrm>
          <a:prstGeom prst="straightConnector1">
            <a:avLst/>
          </a:prstGeom>
          <a:noFill/>
          <a:ln cap="flat" cmpd="sng" w="9525">
            <a:solidFill>
              <a:schemeClr val="lt1"/>
            </a:solidFill>
            <a:prstDash val="solid"/>
            <a:round/>
            <a:headEnd len="med" w="med" type="none"/>
            <a:tailEnd len="med" w="med" type="triangle"/>
          </a:ln>
        </p:spPr>
      </p:cxnSp>
      <p:cxnSp>
        <p:nvCxnSpPr>
          <p:cNvPr id="206" name="Google Shape;206;p23"/>
          <p:cNvCxnSpPr/>
          <p:nvPr/>
        </p:nvCxnSpPr>
        <p:spPr>
          <a:xfrm flipH="1">
            <a:off x="4571850" y="4004151"/>
            <a:ext cx="300" cy="365700"/>
          </a:xfrm>
          <a:prstGeom prst="straightConnector1">
            <a:avLst/>
          </a:prstGeom>
          <a:noFill/>
          <a:ln cap="flat" cmpd="sng" w="9525">
            <a:solidFill>
              <a:schemeClr val="lt1"/>
            </a:solidFill>
            <a:prstDash val="solid"/>
            <a:round/>
            <a:headEnd len="med" w="med" type="none"/>
            <a:tailEnd len="med" w="med" type="triangle"/>
          </a:ln>
        </p:spPr>
      </p:cxnSp>
      <p:pic>
        <p:nvPicPr>
          <p:cNvPr id="207" name="Google Shape;207;p23"/>
          <p:cNvPicPr preferRelativeResize="0"/>
          <p:nvPr/>
        </p:nvPicPr>
        <p:blipFill>
          <a:blip r:embed="rId3">
            <a:alphaModFix/>
          </a:blip>
          <a:stretch>
            <a:fillRect/>
          </a:stretch>
        </p:blipFill>
        <p:spPr>
          <a:xfrm>
            <a:off x="3287750" y="1832302"/>
            <a:ext cx="2568484" cy="2166274"/>
          </a:xfrm>
          <a:prstGeom prst="rect">
            <a:avLst/>
          </a:prstGeom>
          <a:noFill/>
          <a:ln>
            <a:noFill/>
          </a:ln>
        </p:spPr>
      </p:pic>
      <p:sp>
        <p:nvSpPr>
          <p:cNvPr id="208" name="Google Shape;208;p23"/>
          <p:cNvSpPr txBox="1"/>
          <p:nvPr>
            <p:ph idx="4294967295" type="body"/>
          </p:nvPr>
        </p:nvSpPr>
        <p:spPr>
          <a:xfrm>
            <a:off x="3287688" y="1827938"/>
            <a:ext cx="2568600" cy="878400"/>
          </a:xfrm>
          <a:prstGeom prst="rect">
            <a:avLst/>
          </a:prstGeom>
          <a:effectLst>
            <a:outerShdw blurRad="57150" rotWithShape="0" algn="bl" dir="5400000" dist="19050">
              <a:srgbClr val="000000">
                <a:alpha val="64999"/>
              </a:srgbClr>
            </a:outerShdw>
          </a:effectLst>
        </p:spPr>
        <p:txBody>
          <a:bodyPr anchorCtr="0" anchor="t" bIns="91225" lIns="91225" spcFirstLastPara="1" rIns="91225" wrap="square" tIns="91225">
            <a:normAutofit/>
          </a:bodyPr>
          <a:lstStyle/>
          <a:p>
            <a:pPr indent="0" lvl="0" marL="0" rtl="0" algn="l">
              <a:spcBef>
                <a:spcPts val="0"/>
              </a:spcBef>
              <a:spcAft>
                <a:spcPts val="0"/>
              </a:spcAft>
              <a:buNone/>
            </a:pPr>
            <a:r>
              <a:rPr lang="en" sz="1496">
                <a:solidFill>
                  <a:schemeClr val="lt1"/>
                </a:solidFill>
              </a:rPr>
              <a:t>Buildings vector dataset </a:t>
            </a:r>
            <a:endParaRPr sz="1296"/>
          </a:p>
          <a:p>
            <a:pPr indent="0" lvl="0" marL="0" rtl="0" algn="l">
              <a:spcBef>
                <a:spcPts val="1197"/>
              </a:spcBef>
              <a:spcAft>
                <a:spcPts val="1197"/>
              </a:spcAft>
              <a:buNone/>
            </a:pPr>
            <a:r>
              <a:t/>
            </a:r>
            <a:endParaRPr sz="1296"/>
          </a:p>
        </p:txBody>
      </p:sp>
      <p:sp>
        <p:nvSpPr>
          <p:cNvPr id="209" name="Google Shape;209;p2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13" name="Shape 213"/>
        <p:cNvGrpSpPr/>
        <p:nvPr/>
      </p:nvGrpSpPr>
      <p:grpSpPr>
        <a:xfrm>
          <a:off x="0" y="0"/>
          <a:ext cx="0" cy="0"/>
          <a:chOff x="0" y="0"/>
          <a:chExt cx="0" cy="0"/>
        </a:xfrm>
      </p:grpSpPr>
      <p:sp>
        <p:nvSpPr>
          <p:cNvPr id="214" name="Google Shape;214;p24"/>
          <p:cNvSpPr txBox="1"/>
          <p:nvPr/>
        </p:nvSpPr>
        <p:spPr>
          <a:xfrm>
            <a:off x="1631850" y="336721"/>
            <a:ext cx="5880300" cy="4617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50000"/>
              </a:lnSpc>
              <a:spcBef>
                <a:spcPts val="0"/>
              </a:spcBef>
              <a:spcAft>
                <a:spcPts val="1200"/>
              </a:spcAft>
              <a:buNone/>
            </a:pPr>
            <a:r>
              <a:rPr b="1" lang="en" sz="1800">
                <a:solidFill>
                  <a:schemeClr val="lt1"/>
                </a:solidFill>
                <a:latin typeface="Lato"/>
                <a:ea typeface="Lato"/>
                <a:cs typeface="Lato"/>
                <a:sym typeface="Lato"/>
              </a:rPr>
              <a:t>Building identification, counts, and coordinates to csv</a:t>
            </a:r>
            <a:endParaRPr sz="1300">
              <a:solidFill>
                <a:schemeClr val="accent1"/>
              </a:solidFill>
              <a:latin typeface="Lato"/>
              <a:ea typeface="Lato"/>
              <a:cs typeface="Lato"/>
              <a:sym typeface="Lato"/>
            </a:endParaRPr>
          </a:p>
        </p:txBody>
      </p:sp>
      <p:sp>
        <p:nvSpPr>
          <p:cNvPr id="215" name="Google Shape;215;p24"/>
          <p:cNvSpPr txBox="1"/>
          <p:nvPr/>
        </p:nvSpPr>
        <p:spPr>
          <a:xfrm>
            <a:off x="2424300" y="1176079"/>
            <a:ext cx="4295400" cy="4617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50000"/>
              </a:lnSpc>
              <a:spcBef>
                <a:spcPts val="0"/>
              </a:spcBef>
              <a:spcAft>
                <a:spcPts val="1200"/>
              </a:spcAft>
              <a:buNone/>
            </a:pPr>
            <a:r>
              <a:rPr b="1" lang="en" sz="1800">
                <a:solidFill>
                  <a:schemeClr val="lt1"/>
                </a:solidFill>
                <a:latin typeface="Lato"/>
                <a:ea typeface="Lato"/>
                <a:cs typeface="Lato"/>
                <a:sym typeface="Lato"/>
              </a:rPr>
              <a:t>New KMLs of sites with no buildings</a:t>
            </a:r>
            <a:endParaRPr sz="1300">
              <a:solidFill>
                <a:schemeClr val="accent1"/>
              </a:solidFill>
              <a:latin typeface="Lato"/>
              <a:ea typeface="Lato"/>
              <a:cs typeface="Lato"/>
              <a:sym typeface="Lato"/>
            </a:endParaRPr>
          </a:p>
        </p:txBody>
      </p:sp>
      <p:cxnSp>
        <p:nvCxnSpPr>
          <p:cNvPr id="216" name="Google Shape;216;p24"/>
          <p:cNvCxnSpPr/>
          <p:nvPr/>
        </p:nvCxnSpPr>
        <p:spPr>
          <a:xfrm flipH="1">
            <a:off x="4571838" y="798426"/>
            <a:ext cx="300" cy="365700"/>
          </a:xfrm>
          <a:prstGeom prst="straightConnector1">
            <a:avLst/>
          </a:prstGeom>
          <a:noFill/>
          <a:ln cap="flat" cmpd="sng" w="9525">
            <a:solidFill>
              <a:schemeClr val="lt1"/>
            </a:solidFill>
            <a:prstDash val="solid"/>
            <a:round/>
            <a:headEnd len="med" w="med" type="none"/>
            <a:tailEnd len="med" w="med" type="triangle"/>
          </a:ln>
        </p:spPr>
      </p:cxnSp>
      <p:sp>
        <p:nvSpPr>
          <p:cNvPr id="217" name="Google Shape;217;p24"/>
          <p:cNvSpPr txBox="1"/>
          <p:nvPr/>
        </p:nvSpPr>
        <p:spPr>
          <a:xfrm>
            <a:off x="1859542" y="4376775"/>
            <a:ext cx="5424900" cy="4617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50000"/>
              </a:lnSpc>
              <a:spcBef>
                <a:spcPts val="0"/>
              </a:spcBef>
              <a:spcAft>
                <a:spcPts val="1200"/>
              </a:spcAft>
              <a:buNone/>
            </a:pPr>
            <a:r>
              <a:rPr b="1" lang="en" sz="1800">
                <a:solidFill>
                  <a:schemeClr val="lt1"/>
                </a:solidFill>
                <a:latin typeface="Lato"/>
                <a:ea typeface="Lato"/>
                <a:cs typeface="Lato"/>
                <a:sym typeface="Lato"/>
              </a:rPr>
              <a:t>Mapping kilometers of transportation lines to csv</a:t>
            </a:r>
            <a:endParaRPr sz="1300">
              <a:solidFill>
                <a:schemeClr val="accent1"/>
              </a:solidFill>
              <a:latin typeface="Lato"/>
              <a:ea typeface="Lato"/>
              <a:cs typeface="Lato"/>
              <a:sym typeface="Lato"/>
            </a:endParaRPr>
          </a:p>
        </p:txBody>
      </p:sp>
      <p:cxnSp>
        <p:nvCxnSpPr>
          <p:cNvPr id="218" name="Google Shape;218;p24"/>
          <p:cNvCxnSpPr/>
          <p:nvPr/>
        </p:nvCxnSpPr>
        <p:spPr>
          <a:xfrm flipH="1">
            <a:off x="4571850" y="3999105"/>
            <a:ext cx="300" cy="365700"/>
          </a:xfrm>
          <a:prstGeom prst="straightConnector1">
            <a:avLst/>
          </a:prstGeom>
          <a:noFill/>
          <a:ln cap="flat" cmpd="sng" w="9525">
            <a:solidFill>
              <a:schemeClr val="lt1"/>
            </a:solidFill>
            <a:prstDash val="solid"/>
            <a:round/>
            <a:headEnd len="med" w="med" type="none"/>
            <a:tailEnd len="med" w="med" type="triangle"/>
          </a:ln>
        </p:spPr>
      </p:cxnSp>
      <p:cxnSp>
        <p:nvCxnSpPr>
          <p:cNvPr id="219" name="Google Shape;219;p24"/>
          <p:cNvCxnSpPr/>
          <p:nvPr/>
        </p:nvCxnSpPr>
        <p:spPr>
          <a:xfrm flipH="1">
            <a:off x="4571838" y="1649755"/>
            <a:ext cx="300" cy="365700"/>
          </a:xfrm>
          <a:prstGeom prst="straightConnector1">
            <a:avLst/>
          </a:prstGeom>
          <a:noFill/>
          <a:ln cap="flat" cmpd="sng" w="9525">
            <a:solidFill>
              <a:schemeClr val="lt1"/>
            </a:solidFill>
            <a:prstDash val="solid"/>
            <a:round/>
            <a:headEnd len="med" w="med" type="none"/>
            <a:tailEnd len="med" w="med" type="triangle"/>
          </a:ln>
        </p:spPr>
      </p:cxnSp>
      <p:pic>
        <p:nvPicPr>
          <p:cNvPr id="220" name="Google Shape;220;p24"/>
          <p:cNvPicPr preferRelativeResize="0"/>
          <p:nvPr/>
        </p:nvPicPr>
        <p:blipFill rotWithShape="1">
          <a:blip r:embed="rId3">
            <a:alphaModFix/>
          </a:blip>
          <a:srcRect b="0" l="6895" r="9819" t="0"/>
          <a:stretch/>
        </p:blipFill>
        <p:spPr>
          <a:xfrm>
            <a:off x="3493058" y="2015453"/>
            <a:ext cx="2157899" cy="1983650"/>
          </a:xfrm>
          <a:prstGeom prst="rect">
            <a:avLst/>
          </a:prstGeom>
          <a:noFill/>
          <a:ln>
            <a:noFill/>
          </a:ln>
        </p:spPr>
      </p:pic>
      <p:sp>
        <p:nvSpPr>
          <p:cNvPr id="221" name="Google Shape;221;p24"/>
          <p:cNvSpPr txBox="1"/>
          <p:nvPr>
            <p:ph idx="4294967295" type="body"/>
          </p:nvPr>
        </p:nvSpPr>
        <p:spPr>
          <a:xfrm>
            <a:off x="3493050" y="2027433"/>
            <a:ext cx="2568600" cy="1462200"/>
          </a:xfrm>
          <a:prstGeom prst="rect">
            <a:avLst/>
          </a:prstGeom>
          <a:effectLst>
            <a:outerShdw blurRad="57150" rotWithShape="0" algn="bl" dir="5400000" dist="19050">
              <a:srgbClr val="000000">
                <a:alpha val="64999"/>
              </a:srgbClr>
            </a:outerShdw>
          </a:effectLst>
        </p:spPr>
        <p:txBody>
          <a:bodyPr anchorCtr="0" anchor="t" bIns="91225" lIns="91225" spcFirstLastPara="1" rIns="91225" wrap="square" tIns="91225">
            <a:normAutofit/>
          </a:bodyPr>
          <a:lstStyle/>
          <a:p>
            <a:pPr indent="0" lvl="0" marL="0" rtl="0" algn="l">
              <a:spcBef>
                <a:spcPts val="0"/>
              </a:spcBef>
              <a:spcAft>
                <a:spcPts val="0"/>
              </a:spcAft>
              <a:buNone/>
            </a:pPr>
            <a:r>
              <a:rPr lang="en" sz="1496">
                <a:solidFill>
                  <a:schemeClr val="lt1"/>
                </a:solidFill>
              </a:rPr>
              <a:t>Transportation</a:t>
            </a:r>
            <a:r>
              <a:rPr lang="en" sz="1496">
                <a:solidFill>
                  <a:schemeClr val="lt1"/>
                </a:solidFill>
              </a:rPr>
              <a:t> vector dataset </a:t>
            </a:r>
            <a:endParaRPr sz="1296"/>
          </a:p>
          <a:p>
            <a:pPr indent="0" lvl="0" marL="0" rtl="0" algn="l">
              <a:spcBef>
                <a:spcPts val="1197"/>
              </a:spcBef>
              <a:spcAft>
                <a:spcPts val="1197"/>
              </a:spcAft>
              <a:buNone/>
            </a:pPr>
            <a:r>
              <a:t/>
            </a:r>
            <a:endParaRPr sz="1296"/>
          </a:p>
        </p:txBody>
      </p:sp>
      <p:sp>
        <p:nvSpPr>
          <p:cNvPr id="222" name="Google Shape;222;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26" name="Shape 226"/>
        <p:cNvGrpSpPr/>
        <p:nvPr/>
      </p:nvGrpSpPr>
      <p:grpSpPr>
        <a:xfrm>
          <a:off x="0" y="0"/>
          <a:ext cx="0" cy="0"/>
          <a:chOff x="0" y="0"/>
          <a:chExt cx="0" cy="0"/>
        </a:xfrm>
      </p:grpSpPr>
      <p:pic>
        <p:nvPicPr>
          <p:cNvPr id="227" name="Google Shape;227;p25"/>
          <p:cNvPicPr preferRelativeResize="0"/>
          <p:nvPr/>
        </p:nvPicPr>
        <p:blipFill rotWithShape="1">
          <a:blip r:embed="rId3">
            <a:alphaModFix/>
          </a:blip>
          <a:srcRect b="5507" l="5123" r="6848" t="7346"/>
          <a:stretch/>
        </p:blipFill>
        <p:spPr>
          <a:xfrm>
            <a:off x="252010" y="1176328"/>
            <a:ext cx="4082150" cy="3228613"/>
          </a:xfrm>
          <a:prstGeom prst="rect">
            <a:avLst/>
          </a:prstGeom>
          <a:noFill/>
          <a:ln>
            <a:noFill/>
          </a:ln>
        </p:spPr>
      </p:pic>
      <p:pic>
        <p:nvPicPr>
          <p:cNvPr id="228" name="Google Shape;228;p25"/>
          <p:cNvPicPr preferRelativeResize="0"/>
          <p:nvPr/>
        </p:nvPicPr>
        <p:blipFill rotWithShape="1">
          <a:blip r:embed="rId4">
            <a:alphaModFix/>
          </a:blip>
          <a:srcRect b="1654" l="6280" r="3099" t="8425"/>
          <a:stretch/>
        </p:blipFill>
        <p:spPr>
          <a:xfrm>
            <a:off x="4826419" y="1176350"/>
            <a:ext cx="4082151" cy="3228600"/>
          </a:xfrm>
          <a:prstGeom prst="rect">
            <a:avLst/>
          </a:prstGeom>
          <a:noFill/>
          <a:ln>
            <a:noFill/>
          </a:ln>
        </p:spPr>
      </p:pic>
      <p:sp>
        <p:nvSpPr>
          <p:cNvPr id="229" name="Google Shape;229;p25"/>
          <p:cNvSpPr txBox="1"/>
          <p:nvPr>
            <p:ph idx="4294967295" type="title"/>
          </p:nvPr>
        </p:nvSpPr>
        <p:spPr>
          <a:xfrm>
            <a:off x="727650" y="4330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Filtered KMLs</a:t>
            </a:r>
            <a:endParaRPr>
              <a:solidFill>
                <a:schemeClr val="lt1"/>
              </a:solidFill>
            </a:endParaRPr>
          </a:p>
        </p:txBody>
      </p:sp>
      <p:sp>
        <p:nvSpPr>
          <p:cNvPr id="230" name="Google Shape;230;p25"/>
          <p:cNvSpPr txBox="1"/>
          <p:nvPr>
            <p:ph idx="4294967295" type="body"/>
          </p:nvPr>
        </p:nvSpPr>
        <p:spPr>
          <a:xfrm>
            <a:off x="284135" y="4463065"/>
            <a:ext cx="4017900" cy="878400"/>
          </a:xfrm>
          <a:prstGeom prst="rect">
            <a:avLst/>
          </a:prstGeom>
        </p:spPr>
        <p:txBody>
          <a:bodyPr anchorCtr="0" anchor="t" bIns="91225" lIns="91225" spcFirstLastPara="1" rIns="91225" wrap="square" tIns="91225">
            <a:normAutofit/>
          </a:bodyPr>
          <a:lstStyle/>
          <a:p>
            <a:pPr indent="0" lvl="0" marL="0" rtl="0" algn="ctr">
              <a:spcBef>
                <a:spcPts val="0"/>
              </a:spcBef>
              <a:spcAft>
                <a:spcPts val="0"/>
              </a:spcAft>
              <a:buNone/>
            </a:pPr>
            <a:r>
              <a:rPr lang="en" sz="1450">
                <a:solidFill>
                  <a:schemeClr val="lt1"/>
                </a:solidFill>
              </a:rPr>
              <a:t>All sites in a cluster</a:t>
            </a:r>
            <a:endParaRPr sz="1450"/>
          </a:p>
          <a:p>
            <a:pPr indent="0" lvl="0" marL="0" rtl="0" algn="l">
              <a:spcBef>
                <a:spcPts val="1197"/>
              </a:spcBef>
              <a:spcAft>
                <a:spcPts val="1197"/>
              </a:spcAft>
              <a:buNone/>
            </a:pPr>
            <a:r>
              <a:t/>
            </a:r>
            <a:endParaRPr sz="1296"/>
          </a:p>
        </p:txBody>
      </p:sp>
      <p:sp>
        <p:nvSpPr>
          <p:cNvPr id="231" name="Google Shape;231;p25"/>
          <p:cNvSpPr txBox="1"/>
          <p:nvPr>
            <p:ph idx="4294967295" type="body"/>
          </p:nvPr>
        </p:nvSpPr>
        <p:spPr>
          <a:xfrm>
            <a:off x="4826419" y="4463075"/>
            <a:ext cx="4221900" cy="878400"/>
          </a:xfrm>
          <a:prstGeom prst="rect">
            <a:avLst/>
          </a:prstGeom>
        </p:spPr>
        <p:txBody>
          <a:bodyPr anchorCtr="0" anchor="t" bIns="91225" lIns="91225" spcFirstLastPara="1" rIns="91225" wrap="square" tIns="91225">
            <a:normAutofit/>
          </a:bodyPr>
          <a:lstStyle/>
          <a:p>
            <a:pPr indent="0" lvl="0" marL="0" rtl="0" algn="ctr">
              <a:spcBef>
                <a:spcPts val="0"/>
              </a:spcBef>
              <a:spcAft>
                <a:spcPts val="0"/>
              </a:spcAft>
              <a:buNone/>
            </a:pPr>
            <a:r>
              <a:rPr lang="en" sz="1450">
                <a:solidFill>
                  <a:schemeClr val="lt1"/>
                </a:solidFill>
              </a:rPr>
              <a:t>Filtered to those with  no buildings</a:t>
            </a:r>
            <a:endParaRPr sz="1450"/>
          </a:p>
          <a:p>
            <a:pPr indent="0" lvl="0" marL="0" rtl="0" algn="l">
              <a:spcBef>
                <a:spcPts val="1197"/>
              </a:spcBef>
              <a:spcAft>
                <a:spcPts val="1197"/>
              </a:spcAft>
              <a:buNone/>
            </a:pPr>
            <a:r>
              <a:t/>
            </a:r>
            <a:endParaRPr sz="1296"/>
          </a:p>
        </p:txBody>
      </p:sp>
      <p:cxnSp>
        <p:nvCxnSpPr>
          <p:cNvPr id="232" name="Google Shape;232;p25"/>
          <p:cNvCxnSpPr/>
          <p:nvPr/>
        </p:nvCxnSpPr>
        <p:spPr>
          <a:xfrm>
            <a:off x="4397135" y="2696098"/>
            <a:ext cx="366300" cy="1500"/>
          </a:xfrm>
          <a:prstGeom prst="straightConnector1">
            <a:avLst/>
          </a:prstGeom>
          <a:noFill/>
          <a:ln cap="flat" cmpd="sng" w="9525">
            <a:solidFill>
              <a:schemeClr val="lt1"/>
            </a:solidFill>
            <a:prstDash val="solid"/>
            <a:round/>
            <a:headEnd len="med" w="med" type="none"/>
            <a:tailEnd len="med" w="med" type="triangle"/>
          </a:ln>
        </p:spPr>
      </p:cxnSp>
      <p:sp>
        <p:nvSpPr>
          <p:cNvPr id="233" name="Google Shape;233;p25"/>
          <p:cNvSpPr txBox="1"/>
          <p:nvPr>
            <p:ph idx="4294967295" type="body"/>
          </p:nvPr>
        </p:nvSpPr>
        <p:spPr>
          <a:xfrm>
            <a:off x="284119" y="1176350"/>
            <a:ext cx="4221900" cy="878400"/>
          </a:xfrm>
          <a:prstGeom prst="rect">
            <a:avLst/>
          </a:prstGeom>
        </p:spPr>
        <p:txBody>
          <a:bodyPr anchorCtr="0" anchor="t" bIns="91225" lIns="91225" spcFirstLastPara="1" rIns="91225" wrap="square" tIns="91225">
            <a:normAutofit/>
          </a:bodyPr>
          <a:lstStyle/>
          <a:p>
            <a:pPr indent="0" lvl="0" marL="0" rtl="0" algn="l">
              <a:spcBef>
                <a:spcPts val="0"/>
              </a:spcBef>
              <a:spcAft>
                <a:spcPts val="0"/>
              </a:spcAft>
              <a:buNone/>
            </a:pPr>
            <a:r>
              <a:rPr b="1" lang="en" sz="1800">
                <a:solidFill>
                  <a:schemeClr val="lt1"/>
                </a:solidFill>
              </a:rPr>
              <a:t>7</a:t>
            </a:r>
            <a:r>
              <a:rPr b="1" lang="en" sz="1800">
                <a:solidFill>
                  <a:schemeClr val="lt1"/>
                </a:solidFill>
              </a:rPr>
              <a:t> sites</a:t>
            </a:r>
            <a:endParaRPr b="1" sz="1800"/>
          </a:p>
          <a:p>
            <a:pPr indent="0" lvl="0" marL="0" rtl="0" algn="l">
              <a:spcBef>
                <a:spcPts val="1197"/>
              </a:spcBef>
              <a:spcAft>
                <a:spcPts val="1197"/>
              </a:spcAft>
              <a:buNone/>
            </a:pPr>
            <a:r>
              <a:t/>
            </a:r>
            <a:endParaRPr sz="1296"/>
          </a:p>
        </p:txBody>
      </p:sp>
      <p:sp>
        <p:nvSpPr>
          <p:cNvPr id="234" name="Google Shape;234;p25"/>
          <p:cNvSpPr txBox="1"/>
          <p:nvPr>
            <p:ph idx="4294967295" type="body"/>
          </p:nvPr>
        </p:nvSpPr>
        <p:spPr>
          <a:xfrm>
            <a:off x="4826419" y="1176350"/>
            <a:ext cx="4221900" cy="878400"/>
          </a:xfrm>
          <a:prstGeom prst="rect">
            <a:avLst/>
          </a:prstGeom>
        </p:spPr>
        <p:txBody>
          <a:bodyPr anchorCtr="0" anchor="t" bIns="91225" lIns="91225" spcFirstLastPara="1" rIns="91225" wrap="square" tIns="91225">
            <a:normAutofit/>
          </a:bodyPr>
          <a:lstStyle/>
          <a:p>
            <a:pPr indent="0" lvl="0" marL="0" rtl="0" algn="l">
              <a:spcBef>
                <a:spcPts val="0"/>
              </a:spcBef>
              <a:spcAft>
                <a:spcPts val="0"/>
              </a:spcAft>
              <a:buNone/>
            </a:pPr>
            <a:r>
              <a:rPr b="1" lang="en" sz="1800">
                <a:solidFill>
                  <a:schemeClr val="lt1"/>
                </a:solidFill>
              </a:rPr>
              <a:t>3</a:t>
            </a:r>
            <a:r>
              <a:rPr b="1" lang="en" sz="1800">
                <a:solidFill>
                  <a:schemeClr val="lt1"/>
                </a:solidFill>
              </a:rPr>
              <a:t> sites</a:t>
            </a:r>
            <a:endParaRPr b="1" sz="1800"/>
          </a:p>
          <a:p>
            <a:pPr indent="0" lvl="0" marL="0" rtl="0" algn="l">
              <a:spcBef>
                <a:spcPts val="1197"/>
              </a:spcBef>
              <a:spcAft>
                <a:spcPts val="1197"/>
              </a:spcAft>
              <a:buNone/>
            </a:pPr>
            <a:r>
              <a:t/>
            </a:r>
            <a:endParaRPr sz="1296"/>
          </a:p>
        </p:txBody>
      </p:sp>
      <p:sp>
        <p:nvSpPr>
          <p:cNvPr id="235" name="Google Shape;235;p25"/>
          <p:cNvSpPr txBox="1"/>
          <p:nvPr>
            <p:ph idx="4294967295" type="body"/>
          </p:nvPr>
        </p:nvSpPr>
        <p:spPr>
          <a:xfrm>
            <a:off x="284125" y="4013975"/>
            <a:ext cx="3336300" cy="390900"/>
          </a:xfrm>
          <a:prstGeom prst="rect">
            <a:avLst/>
          </a:prstGeom>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500">
                <a:solidFill>
                  <a:schemeClr val="lt1"/>
                </a:solidFill>
              </a:rPr>
              <a:t>Idaho</a:t>
            </a:r>
            <a:endParaRPr sz="1500">
              <a:solidFill>
                <a:schemeClr val="lt1"/>
              </a:solidFill>
            </a:endParaRPr>
          </a:p>
          <a:p>
            <a:pPr indent="0" lvl="0" marL="457200" rtl="0" algn="l">
              <a:lnSpc>
                <a:spcPct val="150000"/>
              </a:lnSpc>
              <a:spcBef>
                <a:spcPts val="1200"/>
              </a:spcBef>
              <a:spcAft>
                <a:spcPts val="0"/>
              </a:spcAft>
              <a:buNone/>
            </a:pPr>
            <a:r>
              <a:t/>
            </a:r>
            <a:endParaRPr sz="1400">
              <a:solidFill>
                <a:schemeClr val="lt1"/>
              </a:solidFill>
            </a:endParaRPr>
          </a:p>
          <a:p>
            <a:pPr indent="0" lvl="0" marL="0" rtl="0" algn="l">
              <a:spcBef>
                <a:spcPts val="1200"/>
              </a:spcBef>
              <a:spcAft>
                <a:spcPts val="1200"/>
              </a:spcAft>
              <a:buNone/>
            </a:pPr>
            <a:r>
              <a:t/>
            </a:r>
            <a:endParaRPr/>
          </a:p>
        </p:txBody>
      </p:sp>
      <p:sp>
        <p:nvSpPr>
          <p:cNvPr id="236" name="Google Shape;236;p25"/>
          <p:cNvSpPr txBox="1"/>
          <p:nvPr>
            <p:ph idx="4294967295" type="body"/>
          </p:nvPr>
        </p:nvSpPr>
        <p:spPr>
          <a:xfrm>
            <a:off x="4860275" y="4013975"/>
            <a:ext cx="3336300" cy="390900"/>
          </a:xfrm>
          <a:prstGeom prst="rect">
            <a:avLst/>
          </a:prstGeom>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500">
                <a:solidFill>
                  <a:schemeClr val="lt1"/>
                </a:solidFill>
              </a:rPr>
              <a:t>Idaho</a:t>
            </a:r>
            <a:endParaRPr sz="1500">
              <a:solidFill>
                <a:schemeClr val="lt1"/>
              </a:solidFill>
            </a:endParaRPr>
          </a:p>
          <a:p>
            <a:pPr indent="0" lvl="0" marL="457200" rtl="0" algn="l">
              <a:lnSpc>
                <a:spcPct val="150000"/>
              </a:lnSpc>
              <a:spcBef>
                <a:spcPts val="1200"/>
              </a:spcBef>
              <a:spcAft>
                <a:spcPts val="0"/>
              </a:spcAft>
              <a:buNone/>
            </a:pPr>
            <a:r>
              <a:t/>
            </a:r>
            <a:endParaRPr sz="1400">
              <a:solidFill>
                <a:schemeClr val="lt1"/>
              </a:solidFill>
            </a:endParaRPr>
          </a:p>
          <a:p>
            <a:pPr indent="0" lvl="0" marL="0" rtl="0" algn="l">
              <a:spcBef>
                <a:spcPts val="1200"/>
              </a:spcBef>
              <a:spcAft>
                <a:spcPts val="1200"/>
              </a:spcAft>
              <a:buNone/>
            </a:pPr>
            <a:r>
              <a:t/>
            </a:r>
            <a:endParaRPr/>
          </a:p>
        </p:txBody>
      </p:sp>
      <p:sp>
        <p:nvSpPr>
          <p:cNvPr id="237" name="Google Shape;237;p2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41" name="Shape 241"/>
        <p:cNvGrpSpPr/>
        <p:nvPr/>
      </p:nvGrpSpPr>
      <p:grpSpPr>
        <a:xfrm>
          <a:off x="0" y="0"/>
          <a:ext cx="0" cy="0"/>
          <a:chOff x="0" y="0"/>
          <a:chExt cx="0" cy="0"/>
        </a:xfrm>
      </p:grpSpPr>
      <p:pic>
        <p:nvPicPr>
          <p:cNvPr id="242" name="Google Shape;242;p26"/>
          <p:cNvPicPr preferRelativeResize="0"/>
          <p:nvPr/>
        </p:nvPicPr>
        <p:blipFill rotWithShape="1">
          <a:blip r:embed="rId3">
            <a:alphaModFix/>
          </a:blip>
          <a:srcRect b="15668" l="2720" r="13842" t="12785"/>
          <a:stretch/>
        </p:blipFill>
        <p:spPr>
          <a:xfrm>
            <a:off x="1529650" y="2587619"/>
            <a:ext cx="6203150" cy="2522400"/>
          </a:xfrm>
          <a:prstGeom prst="rect">
            <a:avLst/>
          </a:prstGeom>
          <a:noFill/>
          <a:ln>
            <a:noFill/>
          </a:ln>
        </p:spPr>
      </p:pic>
      <p:pic>
        <p:nvPicPr>
          <p:cNvPr id="243" name="Google Shape;243;p26"/>
          <p:cNvPicPr preferRelativeResize="0"/>
          <p:nvPr/>
        </p:nvPicPr>
        <p:blipFill>
          <a:blip r:embed="rId4">
            <a:alphaModFix/>
          </a:blip>
          <a:stretch>
            <a:fillRect/>
          </a:stretch>
        </p:blipFill>
        <p:spPr>
          <a:xfrm>
            <a:off x="1529650" y="0"/>
            <a:ext cx="6203147" cy="2571750"/>
          </a:xfrm>
          <a:prstGeom prst="rect">
            <a:avLst/>
          </a:prstGeom>
          <a:noFill/>
          <a:ln>
            <a:noFill/>
          </a:ln>
        </p:spPr>
      </p:pic>
      <p:sp>
        <p:nvSpPr>
          <p:cNvPr id="244" name="Google Shape;244;p26"/>
          <p:cNvSpPr txBox="1"/>
          <p:nvPr>
            <p:ph idx="4294967295" type="body"/>
          </p:nvPr>
        </p:nvSpPr>
        <p:spPr>
          <a:xfrm>
            <a:off x="1529650" y="2571750"/>
            <a:ext cx="4947900" cy="1331400"/>
          </a:xfrm>
          <a:prstGeom prst="rect">
            <a:avLst/>
          </a:prstGeom>
        </p:spPr>
        <p:txBody>
          <a:bodyPr anchorCtr="0" anchor="t" bIns="91225" lIns="91225" spcFirstLastPara="1" rIns="91225" wrap="square" tIns="91225">
            <a:normAutofit/>
          </a:bodyPr>
          <a:lstStyle/>
          <a:p>
            <a:pPr indent="0" lvl="0" marL="0" rtl="0" algn="l">
              <a:spcBef>
                <a:spcPts val="0"/>
              </a:spcBef>
              <a:spcAft>
                <a:spcPts val="0"/>
              </a:spcAft>
              <a:buNone/>
            </a:pPr>
            <a:r>
              <a:rPr b="1" lang="en" sz="1800">
                <a:solidFill>
                  <a:schemeClr val="lt1"/>
                </a:solidFill>
              </a:rPr>
              <a:t>598 sites</a:t>
            </a:r>
            <a:endParaRPr b="1" sz="1800">
              <a:solidFill>
                <a:schemeClr val="lt1"/>
              </a:solidFill>
            </a:endParaRPr>
          </a:p>
          <a:p>
            <a:pPr indent="0" lvl="0" marL="0" rtl="0" algn="l">
              <a:spcBef>
                <a:spcPts val="1197"/>
              </a:spcBef>
              <a:spcAft>
                <a:spcPts val="0"/>
              </a:spcAft>
              <a:buNone/>
            </a:pPr>
            <a:r>
              <a:t/>
            </a:r>
            <a:endParaRPr b="1" sz="1800">
              <a:solidFill>
                <a:schemeClr val="lt1"/>
              </a:solidFill>
            </a:endParaRPr>
          </a:p>
          <a:p>
            <a:pPr indent="0" lvl="0" marL="0" rtl="0" algn="l">
              <a:spcBef>
                <a:spcPts val="1197"/>
              </a:spcBef>
              <a:spcAft>
                <a:spcPts val="1197"/>
              </a:spcAft>
              <a:buNone/>
            </a:pPr>
            <a:r>
              <a:t/>
            </a:r>
            <a:endParaRPr sz="1296"/>
          </a:p>
        </p:txBody>
      </p:sp>
      <p:sp>
        <p:nvSpPr>
          <p:cNvPr id="245" name="Google Shape;245;p26"/>
          <p:cNvSpPr txBox="1"/>
          <p:nvPr>
            <p:ph idx="4294967295" type="body"/>
          </p:nvPr>
        </p:nvSpPr>
        <p:spPr>
          <a:xfrm>
            <a:off x="1529644" y="0"/>
            <a:ext cx="4221900" cy="878400"/>
          </a:xfrm>
          <a:prstGeom prst="rect">
            <a:avLst/>
          </a:prstGeom>
        </p:spPr>
        <p:txBody>
          <a:bodyPr anchorCtr="0" anchor="t" bIns="91225" lIns="91225" spcFirstLastPara="1" rIns="91225" wrap="square" tIns="91225">
            <a:normAutofit/>
          </a:bodyPr>
          <a:lstStyle/>
          <a:p>
            <a:pPr indent="0" lvl="0" marL="0" rtl="0" algn="l">
              <a:spcBef>
                <a:spcPts val="0"/>
              </a:spcBef>
              <a:spcAft>
                <a:spcPts val="0"/>
              </a:spcAft>
              <a:buNone/>
            </a:pPr>
            <a:r>
              <a:rPr b="1" lang="en" sz="1800">
                <a:solidFill>
                  <a:schemeClr val="lt1"/>
                </a:solidFill>
              </a:rPr>
              <a:t>2183</a:t>
            </a:r>
            <a:r>
              <a:rPr b="1" lang="en" sz="1800">
                <a:solidFill>
                  <a:schemeClr val="lt1"/>
                </a:solidFill>
              </a:rPr>
              <a:t> sites</a:t>
            </a:r>
            <a:endParaRPr b="1" sz="1800"/>
          </a:p>
          <a:p>
            <a:pPr indent="0" lvl="0" marL="0" rtl="0" algn="l">
              <a:spcBef>
                <a:spcPts val="1197"/>
              </a:spcBef>
              <a:spcAft>
                <a:spcPts val="1197"/>
              </a:spcAft>
              <a:buNone/>
            </a:pPr>
            <a:r>
              <a:t/>
            </a:r>
            <a:endParaRPr sz="1296"/>
          </a:p>
        </p:txBody>
      </p:sp>
      <p:sp>
        <p:nvSpPr>
          <p:cNvPr id="246" name="Google Shape;246;p26"/>
          <p:cNvSpPr txBox="1"/>
          <p:nvPr>
            <p:ph idx="4294967295" type="body"/>
          </p:nvPr>
        </p:nvSpPr>
        <p:spPr>
          <a:xfrm>
            <a:off x="1529650" y="2198225"/>
            <a:ext cx="3336300" cy="389400"/>
          </a:xfrm>
          <a:prstGeom prst="rect">
            <a:avLst/>
          </a:prstGeom>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500">
                <a:solidFill>
                  <a:schemeClr val="lt1"/>
                </a:solidFill>
              </a:rPr>
              <a:t>Idaho</a:t>
            </a:r>
            <a:endParaRPr sz="1500">
              <a:solidFill>
                <a:schemeClr val="lt1"/>
              </a:solidFill>
            </a:endParaRPr>
          </a:p>
          <a:p>
            <a:pPr indent="0" lvl="0" marL="457200" rtl="0" algn="l">
              <a:lnSpc>
                <a:spcPct val="150000"/>
              </a:lnSpc>
              <a:spcBef>
                <a:spcPts val="1200"/>
              </a:spcBef>
              <a:spcAft>
                <a:spcPts val="0"/>
              </a:spcAft>
              <a:buNone/>
            </a:pPr>
            <a:r>
              <a:t/>
            </a:r>
            <a:endParaRPr sz="1400">
              <a:solidFill>
                <a:schemeClr val="lt1"/>
              </a:solidFill>
            </a:endParaRPr>
          </a:p>
          <a:p>
            <a:pPr indent="0" lvl="0" marL="0" rtl="0" algn="l">
              <a:spcBef>
                <a:spcPts val="1200"/>
              </a:spcBef>
              <a:spcAft>
                <a:spcPts val="1200"/>
              </a:spcAft>
              <a:buNone/>
            </a:pPr>
            <a:r>
              <a:t/>
            </a:r>
            <a:endParaRPr/>
          </a:p>
        </p:txBody>
      </p:sp>
      <p:sp>
        <p:nvSpPr>
          <p:cNvPr id="247" name="Google Shape;247;p26"/>
          <p:cNvSpPr txBox="1"/>
          <p:nvPr>
            <p:ph idx="4294967295" type="body"/>
          </p:nvPr>
        </p:nvSpPr>
        <p:spPr>
          <a:xfrm>
            <a:off x="1546569" y="4686786"/>
            <a:ext cx="3336300" cy="389400"/>
          </a:xfrm>
          <a:prstGeom prst="rect">
            <a:avLst/>
          </a:prstGeom>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500">
                <a:solidFill>
                  <a:schemeClr val="lt1"/>
                </a:solidFill>
              </a:rPr>
              <a:t>Idaho</a:t>
            </a:r>
            <a:endParaRPr sz="1500">
              <a:solidFill>
                <a:schemeClr val="lt1"/>
              </a:solidFill>
            </a:endParaRPr>
          </a:p>
          <a:p>
            <a:pPr indent="0" lvl="0" marL="457200" rtl="0" algn="l">
              <a:lnSpc>
                <a:spcPct val="150000"/>
              </a:lnSpc>
              <a:spcBef>
                <a:spcPts val="1200"/>
              </a:spcBef>
              <a:spcAft>
                <a:spcPts val="0"/>
              </a:spcAft>
              <a:buNone/>
            </a:pPr>
            <a:r>
              <a:t/>
            </a:r>
            <a:endParaRPr sz="1400">
              <a:solidFill>
                <a:schemeClr val="lt1"/>
              </a:solidFill>
            </a:endParaRPr>
          </a:p>
          <a:p>
            <a:pPr indent="0" lvl="0" marL="0" rtl="0" algn="l">
              <a:spcBef>
                <a:spcPts val="1200"/>
              </a:spcBef>
              <a:spcAft>
                <a:spcPts val="1200"/>
              </a:spcAft>
              <a:buNone/>
            </a:pPr>
            <a:r>
              <a:t/>
            </a:r>
            <a:endParaRPr/>
          </a:p>
        </p:txBody>
      </p:sp>
      <p:sp>
        <p:nvSpPr>
          <p:cNvPr id="248" name="Google Shape;248;p2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52" name="Shape 252"/>
        <p:cNvGrpSpPr/>
        <p:nvPr/>
      </p:nvGrpSpPr>
      <p:grpSpPr>
        <a:xfrm>
          <a:off x="0" y="0"/>
          <a:ext cx="0" cy="0"/>
          <a:chOff x="0" y="0"/>
          <a:chExt cx="0" cy="0"/>
        </a:xfrm>
      </p:grpSpPr>
      <p:sp>
        <p:nvSpPr>
          <p:cNvPr id="253" name="Google Shape;253;p27"/>
          <p:cNvSpPr txBox="1"/>
          <p:nvPr>
            <p:ph idx="4294967295" type="title"/>
          </p:nvPr>
        </p:nvSpPr>
        <p:spPr>
          <a:xfrm>
            <a:off x="727650" y="4330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Where do we go from here?</a:t>
            </a:r>
            <a:endParaRPr>
              <a:solidFill>
                <a:schemeClr val="lt1"/>
              </a:solidFill>
            </a:endParaRPr>
          </a:p>
        </p:txBody>
      </p:sp>
      <p:sp>
        <p:nvSpPr>
          <p:cNvPr id="254" name="Google Shape;254;p27"/>
          <p:cNvSpPr txBox="1"/>
          <p:nvPr/>
        </p:nvSpPr>
        <p:spPr>
          <a:xfrm>
            <a:off x="756300" y="1272270"/>
            <a:ext cx="7631400" cy="6216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The API is the first filter in the narrowing down of sites </a:t>
            </a:r>
            <a:endParaRPr sz="1800">
              <a:solidFill>
                <a:schemeClr val="lt1"/>
              </a:solidFill>
              <a:latin typeface="Lato"/>
              <a:ea typeface="Lato"/>
              <a:cs typeface="Lato"/>
              <a:sym typeface="Lato"/>
            </a:endParaRPr>
          </a:p>
          <a:p>
            <a:pPr indent="0" lvl="0" marL="0" rtl="0" algn="l">
              <a:lnSpc>
                <a:spcPct val="150000"/>
              </a:lnSpc>
              <a:spcBef>
                <a:spcPts val="1200"/>
              </a:spcBef>
              <a:spcAft>
                <a:spcPts val="0"/>
              </a:spcAft>
              <a:buNone/>
            </a:pPr>
            <a:r>
              <a:rPr lang="en" sz="1800">
                <a:solidFill>
                  <a:schemeClr val="lt1"/>
                </a:solidFill>
                <a:latin typeface="Lato"/>
                <a:ea typeface="Lato"/>
                <a:cs typeface="Lato"/>
                <a:sym typeface="Lato"/>
              </a:rPr>
              <a:t> </a:t>
            </a:r>
            <a:endParaRPr sz="1800">
              <a:solidFill>
                <a:schemeClr val="lt1"/>
              </a:solidFill>
              <a:latin typeface="Lato"/>
              <a:ea typeface="Lato"/>
              <a:cs typeface="Lato"/>
              <a:sym typeface="Lato"/>
            </a:endParaRPr>
          </a:p>
          <a:p>
            <a:pPr indent="0" lvl="0" marL="0" rtl="0" algn="l">
              <a:lnSpc>
                <a:spcPct val="150000"/>
              </a:lnSpc>
              <a:spcBef>
                <a:spcPts val="1200"/>
              </a:spcBef>
              <a:spcAft>
                <a:spcPts val="0"/>
              </a:spcAft>
              <a:buNone/>
            </a:pPr>
            <a:r>
              <a:t/>
            </a:r>
            <a:endParaRPr sz="1800">
              <a:solidFill>
                <a:schemeClr val="lt1"/>
              </a:solidFill>
              <a:latin typeface="Lato"/>
              <a:ea typeface="Lato"/>
              <a:cs typeface="Lato"/>
              <a:sym typeface="Lato"/>
            </a:endParaRPr>
          </a:p>
          <a:p>
            <a:pPr indent="0" lvl="0" marL="0" rtl="0" algn="l">
              <a:lnSpc>
                <a:spcPct val="150000"/>
              </a:lnSpc>
              <a:spcBef>
                <a:spcPts val="1200"/>
              </a:spcBef>
              <a:spcAft>
                <a:spcPts val="1200"/>
              </a:spcAft>
              <a:buNone/>
            </a:pPr>
            <a:r>
              <a:t/>
            </a:r>
            <a:endParaRPr sz="1300">
              <a:solidFill>
                <a:schemeClr val="accent1"/>
              </a:solidFill>
              <a:latin typeface="Lato"/>
              <a:ea typeface="Lato"/>
              <a:cs typeface="Lato"/>
              <a:sym typeface="Lato"/>
            </a:endParaRPr>
          </a:p>
        </p:txBody>
      </p:sp>
      <p:sp>
        <p:nvSpPr>
          <p:cNvPr id="255" name="Google Shape;255;p27"/>
          <p:cNvSpPr txBox="1"/>
          <p:nvPr/>
        </p:nvSpPr>
        <p:spPr>
          <a:xfrm>
            <a:off x="756300" y="3379326"/>
            <a:ext cx="7631400" cy="13899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This framework can be adapted for automation of further stages</a:t>
            </a:r>
            <a:endParaRPr sz="1800">
              <a:solidFill>
                <a:schemeClr val="lt1"/>
              </a:solidFill>
              <a:latin typeface="Lato"/>
              <a:ea typeface="Lato"/>
              <a:cs typeface="Lato"/>
              <a:sym typeface="Lato"/>
            </a:endParaRPr>
          </a:p>
          <a:p>
            <a:pPr indent="-342900" lvl="1" marL="914400" rtl="0" algn="l">
              <a:lnSpc>
                <a:spcPct val="150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Measuring distances between stations and sources of noise</a:t>
            </a:r>
            <a:endParaRPr sz="1800">
              <a:solidFill>
                <a:schemeClr val="lt1"/>
              </a:solidFill>
              <a:latin typeface="Lato"/>
              <a:ea typeface="Lato"/>
              <a:cs typeface="Lato"/>
              <a:sym typeface="Lato"/>
            </a:endParaRPr>
          </a:p>
          <a:p>
            <a:pPr indent="-342900" lvl="1" marL="914400" rtl="0" algn="l">
              <a:lnSpc>
                <a:spcPct val="150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Mapping power lines</a:t>
            </a:r>
            <a:endParaRPr sz="1800">
              <a:solidFill>
                <a:schemeClr val="lt1"/>
              </a:solidFill>
              <a:latin typeface="Lato"/>
              <a:ea typeface="Lato"/>
              <a:cs typeface="Lato"/>
              <a:sym typeface="Lato"/>
            </a:endParaRPr>
          </a:p>
          <a:p>
            <a:pPr indent="0" lvl="0" marL="0" rtl="0" algn="l">
              <a:lnSpc>
                <a:spcPct val="150000"/>
              </a:lnSpc>
              <a:spcBef>
                <a:spcPts val="1200"/>
              </a:spcBef>
              <a:spcAft>
                <a:spcPts val="0"/>
              </a:spcAft>
              <a:buNone/>
            </a:pPr>
            <a:r>
              <a:t/>
            </a:r>
            <a:endParaRPr sz="1800">
              <a:solidFill>
                <a:schemeClr val="lt1"/>
              </a:solidFill>
              <a:latin typeface="Lato"/>
              <a:ea typeface="Lato"/>
              <a:cs typeface="Lato"/>
              <a:sym typeface="Lato"/>
            </a:endParaRPr>
          </a:p>
          <a:p>
            <a:pPr indent="0" lvl="0" marL="0" rtl="0" algn="l">
              <a:lnSpc>
                <a:spcPct val="150000"/>
              </a:lnSpc>
              <a:spcBef>
                <a:spcPts val="1200"/>
              </a:spcBef>
              <a:spcAft>
                <a:spcPts val="0"/>
              </a:spcAft>
              <a:buNone/>
            </a:pPr>
            <a:r>
              <a:t/>
            </a:r>
            <a:endParaRPr sz="1800">
              <a:solidFill>
                <a:schemeClr val="lt1"/>
              </a:solidFill>
              <a:latin typeface="Lato"/>
              <a:ea typeface="Lato"/>
              <a:cs typeface="Lato"/>
              <a:sym typeface="Lato"/>
            </a:endParaRPr>
          </a:p>
          <a:p>
            <a:pPr indent="0" lvl="0" marL="0" rtl="0" algn="l">
              <a:lnSpc>
                <a:spcPct val="150000"/>
              </a:lnSpc>
              <a:spcBef>
                <a:spcPts val="1200"/>
              </a:spcBef>
              <a:spcAft>
                <a:spcPts val="0"/>
              </a:spcAft>
              <a:buNone/>
            </a:pPr>
            <a:r>
              <a:rPr lang="en" sz="1800">
                <a:solidFill>
                  <a:schemeClr val="lt1"/>
                </a:solidFill>
                <a:latin typeface="Lato"/>
                <a:ea typeface="Lato"/>
                <a:cs typeface="Lato"/>
                <a:sym typeface="Lato"/>
              </a:rPr>
              <a:t> </a:t>
            </a:r>
            <a:endParaRPr sz="1800">
              <a:solidFill>
                <a:schemeClr val="lt1"/>
              </a:solidFill>
              <a:latin typeface="Lato"/>
              <a:ea typeface="Lato"/>
              <a:cs typeface="Lato"/>
              <a:sym typeface="Lato"/>
            </a:endParaRPr>
          </a:p>
          <a:p>
            <a:pPr indent="0" lvl="0" marL="0" rtl="0" algn="l">
              <a:lnSpc>
                <a:spcPct val="150000"/>
              </a:lnSpc>
              <a:spcBef>
                <a:spcPts val="1200"/>
              </a:spcBef>
              <a:spcAft>
                <a:spcPts val="0"/>
              </a:spcAft>
              <a:buNone/>
            </a:pPr>
            <a:r>
              <a:t/>
            </a:r>
            <a:endParaRPr sz="1800">
              <a:solidFill>
                <a:schemeClr val="lt1"/>
              </a:solidFill>
              <a:latin typeface="Lato"/>
              <a:ea typeface="Lato"/>
              <a:cs typeface="Lato"/>
              <a:sym typeface="Lato"/>
            </a:endParaRPr>
          </a:p>
          <a:p>
            <a:pPr indent="0" lvl="0" marL="0" rtl="0" algn="l">
              <a:lnSpc>
                <a:spcPct val="150000"/>
              </a:lnSpc>
              <a:spcBef>
                <a:spcPts val="1200"/>
              </a:spcBef>
              <a:spcAft>
                <a:spcPts val="1200"/>
              </a:spcAft>
              <a:buNone/>
            </a:pPr>
            <a:r>
              <a:t/>
            </a:r>
            <a:endParaRPr sz="1300">
              <a:solidFill>
                <a:schemeClr val="accent1"/>
              </a:solidFill>
              <a:latin typeface="Lato"/>
              <a:ea typeface="Lato"/>
              <a:cs typeface="Lato"/>
              <a:sym typeface="Lato"/>
            </a:endParaRPr>
          </a:p>
        </p:txBody>
      </p:sp>
      <p:sp>
        <p:nvSpPr>
          <p:cNvPr id="256" name="Google Shape;256;p27"/>
          <p:cNvSpPr txBox="1"/>
          <p:nvPr/>
        </p:nvSpPr>
        <p:spPr>
          <a:xfrm>
            <a:off x="756300" y="1815699"/>
            <a:ext cx="7631400" cy="535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1200"/>
              </a:spcAft>
              <a:buNone/>
            </a:pPr>
            <a:r>
              <a:rPr lang="en" sz="1800">
                <a:solidFill>
                  <a:schemeClr val="lt1"/>
                </a:solidFill>
                <a:latin typeface="Lato"/>
                <a:ea typeface="Lato"/>
                <a:cs typeface="Lato"/>
                <a:sym typeface="Lato"/>
              </a:rPr>
              <a:t>Cluster →  sites with no buildings → new KML → km of roads near stations </a:t>
            </a:r>
            <a:endParaRPr sz="1300">
              <a:solidFill>
                <a:schemeClr val="accent1"/>
              </a:solidFill>
              <a:latin typeface="Lato"/>
              <a:ea typeface="Lato"/>
              <a:cs typeface="Lato"/>
              <a:sym typeface="Lato"/>
            </a:endParaRPr>
          </a:p>
        </p:txBody>
      </p:sp>
      <p:sp>
        <p:nvSpPr>
          <p:cNvPr id="257" name="Google Shape;257;p2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258" name="Google Shape;258;p27"/>
          <p:cNvSpPr txBox="1"/>
          <p:nvPr/>
        </p:nvSpPr>
        <p:spPr>
          <a:xfrm>
            <a:off x="756300" y="2446680"/>
            <a:ext cx="7631400" cy="8217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Faster and accurate than visual inspection, reducing time for initial site assessment</a:t>
            </a:r>
            <a:endParaRPr sz="1800">
              <a:solidFill>
                <a:schemeClr val="lt1"/>
              </a:solidFill>
              <a:latin typeface="Lato"/>
              <a:ea typeface="Lato"/>
              <a:cs typeface="Lato"/>
              <a:sym typeface="Lato"/>
            </a:endParaRPr>
          </a:p>
          <a:p>
            <a:pPr indent="0" lvl="0" marL="0" rtl="0" algn="l">
              <a:lnSpc>
                <a:spcPct val="150000"/>
              </a:lnSpc>
              <a:spcBef>
                <a:spcPts val="1200"/>
              </a:spcBef>
              <a:spcAft>
                <a:spcPts val="0"/>
              </a:spcAft>
              <a:buNone/>
            </a:pPr>
            <a:r>
              <a:t/>
            </a:r>
            <a:endParaRPr sz="1800">
              <a:solidFill>
                <a:schemeClr val="lt1"/>
              </a:solidFill>
              <a:latin typeface="Lato"/>
              <a:ea typeface="Lato"/>
              <a:cs typeface="Lato"/>
              <a:sym typeface="Lato"/>
            </a:endParaRPr>
          </a:p>
          <a:p>
            <a:pPr indent="0" lvl="0" marL="0" rtl="0" algn="l">
              <a:lnSpc>
                <a:spcPct val="150000"/>
              </a:lnSpc>
              <a:spcBef>
                <a:spcPts val="1200"/>
              </a:spcBef>
              <a:spcAft>
                <a:spcPts val="1200"/>
              </a:spcAft>
              <a:buNone/>
            </a:pPr>
            <a:r>
              <a:t/>
            </a:r>
            <a:endParaRPr sz="1300">
              <a:solidFill>
                <a:schemeClr val="accen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62" name="Shape 262"/>
        <p:cNvGrpSpPr/>
        <p:nvPr/>
      </p:nvGrpSpPr>
      <p:grpSpPr>
        <a:xfrm>
          <a:off x="0" y="0"/>
          <a:ext cx="0" cy="0"/>
          <a:chOff x="0" y="0"/>
          <a:chExt cx="0" cy="0"/>
        </a:xfrm>
      </p:grpSpPr>
      <p:sp>
        <p:nvSpPr>
          <p:cNvPr id="263" name="Google Shape;263;p28"/>
          <p:cNvSpPr txBox="1"/>
          <p:nvPr>
            <p:ph idx="4294967295" type="title"/>
          </p:nvPr>
        </p:nvSpPr>
        <p:spPr>
          <a:xfrm>
            <a:off x="727650" y="4330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Bigger picture!</a:t>
            </a:r>
            <a:endParaRPr>
              <a:solidFill>
                <a:schemeClr val="lt1"/>
              </a:solidFill>
            </a:endParaRPr>
          </a:p>
        </p:txBody>
      </p:sp>
      <p:sp>
        <p:nvSpPr>
          <p:cNvPr id="264" name="Google Shape;264;p28"/>
          <p:cNvSpPr txBox="1"/>
          <p:nvPr/>
        </p:nvSpPr>
        <p:spPr>
          <a:xfrm>
            <a:off x="553063" y="1075397"/>
            <a:ext cx="5661900" cy="25599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O</a:t>
            </a:r>
            <a:r>
              <a:rPr lang="en" sz="1800">
                <a:solidFill>
                  <a:schemeClr val="lt1"/>
                </a:solidFill>
                <a:latin typeface="Lato"/>
                <a:ea typeface="Lato"/>
                <a:cs typeface="Lato"/>
                <a:sym typeface="Lato"/>
              </a:rPr>
              <a:t>n-site testing with seismometer and magnetometer kits</a:t>
            </a:r>
            <a:endParaRPr sz="1800">
              <a:solidFill>
                <a:schemeClr val="lt1"/>
              </a:solidFill>
              <a:latin typeface="Lato"/>
              <a:ea typeface="Lato"/>
              <a:cs typeface="Lato"/>
              <a:sym typeface="Lato"/>
            </a:endParaRPr>
          </a:p>
          <a:p>
            <a:pPr indent="-342900" lvl="1" marL="914400" rtl="0" algn="l">
              <a:lnSpc>
                <a:spcPct val="150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Tested them this summer</a:t>
            </a:r>
            <a:endParaRPr sz="1800">
              <a:solidFill>
                <a:schemeClr val="lt1"/>
              </a:solidFill>
              <a:latin typeface="Lato"/>
              <a:ea typeface="Lato"/>
              <a:cs typeface="Lato"/>
              <a:sym typeface="Lato"/>
            </a:endParaRPr>
          </a:p>
          <a:p>
            <a:pPr indent="-342900" lvl="1" marL="914400" rtl="0" algn="l">
              <a:lnSpc>
                <a:spcPct val="150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Improved instruction manual</a:t>
            </a:r>
            <a:endParaRPr sz="1800">
              <a:solidFill>
                <a:schemeClr val="lt1"/>
              </a:solidFill>
              <a:latin typeface="Lato"/>
              <a:ea typeface="Lato"/>
              <a:cs typeface="Lato"/>
              <a:sym typeface="Lato"/>
            </a:endParaRPr>
          </a:p>
          <a:p>
            <a:pPr indent="-342900" lvl="1" marL="914400" rtl="0" algn="l">
              <a:lnSpc>
                <a:spcPct val="150000"/>
              </a:lnSpc>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Measurements in Idaho on identified sites</a:t>
            </a:r>
            <a:endParaRPr sz="1800">
              <a:solidFill>
                <a:schemeClr val="lt1"/>
              </a:solidFill>
              <a:latin typeface="Lato"/>
              <a:ea typeface="Lato"/>
              <a:cs typeface="Lato"/>
              <a:sym typeface="Lato"/>
            </a:endParaRPr>
          </a:p>
        </p:txBody>
      </p:sp>
      <p:pic>
        <p:nvPicPr>
          <p:cNvPr id="265" name="Google Shape;265;p28"/>
          <p:cNvPicPr preferRelativeResize="0"/>
          <p:nvPr/>
        </p:nvPicPr>
        <p:blipFill rotWithShape="1">
          <a:blip r:embed="rId3">
            <a:alphaModFix/>
          </a:blip>
          <a:srcRect b="12605" l="18032" r="0" t="18471"/>
          <a:stretch/>
        </p:blipFill>
        <p:spPr>
          <a:xfrm>
            <a:off x="6039826" y="432999"/>
            <a:ext cx="2283398" cy="2559923"/>
          </a:xfrm>
          <a:prstGeom prst="rect">
            <a:avLst/>
          </a:prstGeom>
          <a:noFill/>
          <a:ln>
            <a:noFill/>
          </a:ln>
        </p:spPr>
      </p:pic>
      <p:cxnSp>
        <p:nvCxnSpPr>
          <p:cNvPr id="266" name="Google Shape;266;p28"/>
          <p:cNvCxnSpPr/>
          <p:nvPr/>
        </p:nvCxnSpPr>
        <p:spPr>
          <a:xfrm>
            <a:off x="1071575" y="5322339"/>
            <a:ext cx="6852300" cy="0"/>
          </a:xfrm>
          <a:prstGeom prst="straightConnector1">
            <a:avLst/>
          </a:prstGeom>
          <a:noFill/>
          <a:ln cap="flat" cmpd="sng" w="38100">
            <a:solidFill>
              <a:schemeClr val="lt1"/>
            </a:solidFill>
            <a:prstDash val="solid"/>
            <a:round/>
            <a:headEnd len="med" w="med" type="none"/>
            <a:tailEnd len="med" w="med" type="none"/>
          </a:ln>
        </p:spPr>
      </p:cxnSp>
      <p:cxnSp>
        <p:nvCxnSpPr>
          <p:cNvPr id="267" name="Google Shape;267;p28"/>
          <p:cNvCxnSpPr/>
          <p:nvPr/>
        </p:nvCxnSpPr>
        <p:spPr>
          <a:xfrm>
            <a:off x="1614191" y="4277172"/>
            <a:ext cx="0" cy="350400"/>
          </a:xfrm>
          <a:prstGeom prst="straightConnector1">
            <a:avLst/>
          </a:prstGeom>
          <a:noFill/>
          <a:ln cap="flat" cmpd="sng" w="28575">
            <a:solidFill>
              <a:schemeClr val="lt1"/>
            </a:solidFill>
            <a:prstDash val="solid"/>
            <a:round/>
            <a:headEnd len="med" w="med" type="none"/>
            <a:tailEnd len="med" w="med" type="none"/>
          </a:ln>
        </p:spPr>
      </p:cxnSp>
      <p:cxnSp>
        <p:nvCxnSpPr>
          <p:cNvPr id="268" name="Google Shape;268;p28"/>
          <p:cNvCxnSpPr/>
          <p:nvPr/>
        </p:nvCxnSpPr>
        <p:spPr>
          <a:xfrm>
            <a:off x="3284939" y="4277172"/>
            <a:ext cx="0" cy="350400"/>
          </a:xfrm>
          <a:prstGeom prst="straightConnector1">
            <a:avLst/>
          </a:prstGeom>
          <a:noFill/>
          <a:ln cap="flat" cmpd="sng" w="28575">
            <a:solidFill>
              <a:schemeClr val="lt1"/>
            </a:solidFill>
            <a:prstDash val="solid"/>
            <a:round/>
            <a:headEnd len="med" w="med" type="none"/>
            <a:tailEnd len="med" w="med" type="none"/>
          </a:ln>
        </p:spPr>
      </p:cxnSp>
      <p:cxnSp>
        <p:nvCxnSpPr>
          <p:cNvPr id="269" name="Google Shape;269;p28"/>
          <p:cNvCxnSpPr/>
          <p:nvPr/>
        </p:nvCxnSpPr>
        <p:spPr>
          <a:xfrm>
            <a:off x="5049903" y="4277172"/>
            <a:ext cx="0" cy="350400"/>
          </a:xfrm>
          <a:prstGeom prst="straightConnector1">
            <a:avLst/>
          </a:prstGeom>
          <a:noFill/>
          <a:ln cap="flat" cmpd="sng" w="28575">
            <a:solidFill>
              <a:schemeClr val="lt1"/>
            </a:solidFill>
            <a:prstDash val="solid"/>
            <a:round/>
            <a:headEnd len="med" w="med" type="none"/>
            <a:tailEnd len="med" w="med" type="none"/>
          </a:ln>
        </p:spPr>
      </p:cxnSp>
      <p:sp>
        <p:nvSpPr>
          <p:cNvPr id="270" name="Google Shape;270;p28"/>
          <p:cNvSpPr txBox="1"/>
          <p:nvPr/>
        </p:nvSpPr>
        <p:spPr>
          <a:xfrm>
            <a:off x="1233482" y="4559127"/>
            <a:ext cx="761400" cy="4062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1200"/>
              </a:spcAft>
              <a:buNone/>
            </a:pPr>
            <a:r>
              <a:rPr lang="en" sz="1600">
                <a:solidFill>
                  <a:schemeClr val="lt1"/>
                </a:solidFill>
                <a:latin typeface="Lato"/>
                <a:ea typeface="Lato"/>
                <a:cs typeface="Lato"/>
                <a:sym typeface="Lato"/>
              </a:rPr>
              <a:t>2020</a:t>
            </a:r>
            <a:endParaRPr sz="1600"/>
          </a:p>
        </p:txBody>
      </p:sp>
      <p:sp>
        <p:nvSpPr>
          <p:cNvPr id="271" name="Google Shape;271;p28"/>
          <p:cNvSpPr txBox="1"/>
          <p:nvPr/>
        </p:nvSpPr>
        <p:spPr>
          <a:xfrm>
            <a:off x="2904229" y="4559127"/>
            <a:ext cx="761400" cy="4062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1200"/>
              </a:spcAft>
              <a:buNone/>
            </a:pPr>
            <a:r>
              <a:rPr lang="en" sz="1600">
                <a:solidFill>
                  <a:schemeClr val="lt1"/>
                </a:solidFill>
                <a:latin typeface="Lato"/>
                <a:ea typeface="Lato"/>
                <a:cs typeface="Lato"/>
                <a:sym typeface="Lato"/>
              </a:rPr>
              <a:t>2025</a:t>
            </a:r>
            <a:endParaRPr sz="1600"/>
          </a:p>
        </p:txBody>
      </p:sp>
      <p:sp>
        <p:nvSpPr>
          <p:cNvPr id="272" name="Google Shape;272;p28"/>
          <p:cNvSpPr txBox="1"/>
          <p:nvPr/>
        </p:nvSpPr>
        <p:spPr>
          <a:xfrm>
            <a:off x="4669199" y="4559127"/>
            <a:ext cx="761400" cy="4062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1200"/>
              </a:spcAft>
              <a:buNone/>
            </a:pPr>
            <a:r>
              <a:rPr lang="en" sz="1600">
                <a:solidFill>
                  <a:schemeClr val="lt1"/>
                </a:solidFill>
                <a:latin typeface="Lato"/>
                <a:ea typeface="Lato"/>
                <a:cs typeface="Lato"/>
                <a:sym typeface="Lato"/>
              </a:rPr>
              <a:t>2030</a:t>
            </a:r>
            <a:endParaRPr sz="1600"/>
          </a:p>
        </p:txBody>
      </p:sp>
      <p:sp>
        <p:nvSpPr>
          <p:cNvPr id="273" name="Google Shape;273;p28"/>
          <p:cNvSpPr txBox="1"/>
          <p:nvPr/>
        </p:nvSpPr>
        <p:spPr>
          <a:xfrm>
            <a:off x="727650" y="3742501"/>
            <a:ext cx="1830900" cy="4626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1200"/>
              </a:spcAft>
              <a:buNone/>
            </a:pPr>
            <a:r>
              <a:rPr lang="en" sz="1600">
                <a:solidFill>
                  <a:schemeClr val="dk2"/>
                </a:solidFill>
                <a:latin typeface="Lato"/>
                <a:ea typeface="Lato"/>
                <a:cs typeface="Lato"/>
                <a:sym typeface="Lato"/>
              </a:rPr>
              <a:t>Development</a:t>
            </a:r>
            <a:endParaRPr sz="1600">
              <a:solidFill>
                <a:schemeClr val="dk2"/>
              </a:solidFill>
            </a:endParaRPr>
          </a:p>
        </p:txBody>
      </p:sp>
      <p:sp>
        <p:nvSpPr>
          <p:cNvPr id="274" name="Google Shape;274;p28"/>
          <p:cNvSpPr txBox="1"/>
          <p:nvPr/>
        </p:nvSpPr>
        <p:spPr>
          <a:xfrm>
            <a:off x="2596958" y="3742501"/>
            <a:ext cx="2688300" cy="4626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1200"/>
              </a:spcAft>
              <a:buNone/>
            </a:pPr>
            <a:r>
              <a:rPr lang="en" sz="1600">
                <a:solidFill>
                  <a:schemeClr val="dk2"/>
                </a:solidFill>
                <a:latin typeface="Lato"/>
                <a:ea typeface="Lato"/>
                <a:cs typeface="Lato"/>
                <a:sym typeface="Lato"/>
              </a:rPr>
              <a:t>Design</a:t>
            </a:r>
            <a:endParaRPr sz="1600">
              <a:solidFill>
                <a:schemeClr val="dk2"/>
              </a:solidFill>
            </a:endParaRPr>
          </a:p>
        </p:txBody>
      </p:sp>
      <p:sp>
        <p:nvSpPr>
          <p:cNvPr id="275" name="Google Shape;275;p28"/>
          <p:cNvSpPr txBox="1"/>
          <p:nvPr/>
        </p:nvSpPr>
        <p:spPr>
          <a:xfrm>
            <a:off x="5891079" y="4559142"/>
            <a:ext cx="1911900" cy="4062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1200"/>
              </a:spcAft>
              <a:buNone/>
            </a:pPr>
            <a:r>
              <a:rPr lang="en" sz="1600">
                <a:solidFill>
                  <a:schemeClr val="lt1"/>
                </a:solidFill>
                <a:latin typeface="Lato"/>
                <a:ea typeface="Lato"/>
                <a:cs typeface="Lato"/>
                <a:sym typeface="Lato"/>
              </a:rPr>
              <a:t>mid-</a:t>
            </a:r>
            <a:r>
              <a:rPr lang="en" sz="1600">
                <a:solidFill>
                  <a:schemeClr val="lt1"/>
                </a:solidFill>
                <a:latin typeface="Lato"/>
                <a:ea typeface="Lato"/>
                <a:cs typeface="Lato"/>
                <a:sym typeface="Lato"/>
              </a:rPr>
              <a:t>2030s</a:t>
            </a:r>
            <a:endParaRPr sz="1600"/>
          </a:p>
        </p:txBody>
      </p:sp>
      <p:cxnSp>
        <p:nvCxnSpPr>
          <p:cNvPr id="276" name="Google Shape;276;p28"/>
          <p:cNvCxnSpPr/>
          <p:nvPr/>
        </p:nvCxnSpPr>
        <p:spPr>
          <a:xfrm flipH="1" rot="10800000">
            <a:off x="731550" y="4454252"/>
            <a:ext cx="7680900" cy="4500"/>
          </a:xfrm>
          <a:prstGeom prst="straightConnector1">
            <a:avLst/>
          </a:prstGeom>
          <a:noFill/>
          <a:ln cap="flat" cmpd="sng" w="38100">
            <a:solidFill>
              <a:schemeClr val="lt1"/>
            </a:solidFill>
            <a:prstDash val="solid"/>
            <a:round/>
            <a:headEnd len="med" w="med" type="none"/>
            <a:tailEnd len="med" w="med" type="triangle"/>
          </a:ln>
        </p:spPr>
      </p:cxnSp>
      <p:sp>
        <p:nvSpPr>
          <p:cNvPr id="277" name="Google Shape;277;p28"/>
          <p:cNvSpPr txBox="1"/>
          <p:nvPr/>
        </p:nvSpPr>
        <p:spPr>
          <a:xfrm>
            <a:off x="5319275" y="3742500"/>
            <a:ext cx="1527900" cy="4626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1200"/>
              </a:spcAft>
              <a:buNone/>
            </a:pPr>
            <a:r>
              <a:rPr lang="en" sz="1600">
                <a:solidFill>
                  <a:schemeClr val="dk2"/>
                </a:solidFill>
                <a:latin typeface="Lato"/>
                <a:ea typeface="Lato"/>
                <a:cs typeface="Lato"/>
                <a:sym typeface="Lato"/>
              </a:rPr>
              <a:t>Construction</a:t>
            </a:r>
            <a:endParaRPr sz="1600">
              <a:solidFill>
                <a:schemeClr val="dk2"/>
              </a:solidFill>
            </a:endParaRPr>
          </a:p>
        </p:txBody>
      </p:sp>
      <p:sp>
        <p:nvSpPr>
          <p:cNvPr id="278" name="Google Shape;278;p28"/>
          <p:cNvSpPr txBox="1"/>
          <p:nvPr/>
        </p:nvSpPr>
        <p:spPr>
          <a:xfrm>
            <a:off x="6888425" y="3742500"/>
            <a:ext cx="1527900" cy="4626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1200"/>
              </a:spcAft>
              <a:buNone/>
            </a:pPr>
            <a:r>
              <a:rPr lang="en" sz="1600">
                <a:solidFill>
                  <a:schemeClr val="dk2"/>
                </a:solidFill>
                <a:latin typeface="Lato"/>
                <a:ea typeface="Lato"/>
                <a:cs typeface="Lato"/>
                <a:sym typeface="Lato"/>
              </a:rPr>
              <a:t>Operation</a:t>
            </a:r>
            <a:endParaRPr sz="1600">
              <a:solidFill>
                <a:schemeClr val="dk2"/>
              </a:solidFill>
            </a:endParaRPr>
          </a:p>
        </p:txBody>
      </p:sp>
      <p:sp>
        <p:nvSpPr>
          <p:cNvPr id="279" name="Google Shape;279;p28"/>
          <p:cNvSpPr txBox="1"/>
          <p:nvPr/>
        </p:nvSpPr>
        <p:spPr>
          <a:xfrm>
            <a:off x="2596950" y="3238475"/>
            <a:ext cx="1830900" cy="4626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1200"/>
              </a:spcAft>
              <a:buNone/>
            </a:pPr>
            <a:r>
              <a:rPr lang="en" sz="1600">
                <a:solidFill>
                  <a:schemeClr val="dk2"/>
                </a:solidFill>
                <a:latin typeface="Lato"/>
                <a:ea typeface="Lato"/>
                <a:cs typeface="Lato"/>
                <a:sym typeface="Lato"/>
              </a:rPr>
              <a:t>Site evaluation</a:t>
            </a:r>
            <a:endParaRPr sz="1600">
              <a:solidFill>
                <a:schemeClr val="dk2"/>
              </a:solidFill>
            </a:endParaRPr>
          </a:p>
        </p:txBody>
      </p:sp>
      <p:sp>
        <p:nvSpPr>
          <p:cNvPr id="280" name="Google Shape;280;p2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97" name="Shape 97"/>
        <p:cNvGrpSpPr/>
        <p:nvPr/>
      </p:nvGrpSpPr>
      <p:grpSpPr>
        <a:xfrm>
          <a:off x="0" y="0"/>
          <a:ext cx="0" cy="0"/>
          <a:chOff x="0" y="0"/>
          <a:chExt cx="0" cy="0"/>
        </a:xfrm>
      </p:grpSpPr>
      <p:pic>
        <p:nvPicPr>
          <p:cNvPr id="98" name="Google Shape;98;p14"/>
          <p:cNvPicPr preferRelativeResize="0"/>
          <p:nvPr/>
        </p:nvPicPr>
        <p:blipFill>
          <a:blip r:embed="rId3">
            <a:alphaModFix/>
          </a:blip>
          <a:stretch>
            <a:fillRect/>
          </a:stretch>
        </p:blipFill>
        <p:spPr>
          <a:xfrm>
            <a:off x="1068800" y="236863"/>
            <a:ext cx="7006403" cy="4669774"/>
          </a:xfrm>
          <a:prstGeom prst="rect">
            <a:avLst/>
          </a:prstGeom>
          <a:noFill/>
          <a:ln>
            <a:noFill/>
          </a:ln>
        </p:spPr>
      </p:pic>
      <p:sp>
        <p:nvSpPr>
          <p:cNvPr id="99" name="Google Shape;99;p14"/>
          <p:cNvSpPr txBox="1"/>
          <p:nvPr>
            <p:ph idx="4294967295" type="title"/>
          </p:nvPr>
        </p:nvSpPr>
        <p:spPr>
          <a:xfrm>
            <a:off x="1068800" y="330675"/>
            <a:ext cx="8192700" cy="660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000000"/>
                </a:solidFill>
              </a:rPr>
              <a:t>What if LIGO were 10 times longer?</a:t>
            </a:r>
            <a:endParaRPr>
              <a:solidFill>
                <a:srgbClr val="000000"/>
              </a:solidFill>
            </a:endParaRPr>
          </a:p>
        </p:txBody>
      </p:sp>
      <p:sp>
        <p:nvSpPr>
          <p:cNvPr id="100" name="Google Shape;100;p14"/>
          <p:cNvSpPr txBox="1"/>
          <p:nvPr>
            <p:ph idx="4294967295" type="title"/>
          </p:nvPr>
        </p:nvSpPr>
        <p:spPr>
          <a:xfrm>
            <a:off x="1045102" y="4246325"/>
            <a:ext cx="8192700" cy="660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i="1" lang="en">
                <a:solidFill>
                  <a:schemeClr val="lt1"/>
                </a:solidFill>
              </a:rPr>
              <a:t>You’d get Cosmic Explorer…</a:t>
            </a:r>
            <a:endParaRPr i="1">
              <a:solidFill>
                <a:schemeClr val="lt1"/>
              </a:solidFill>
            </a:endParaRPr>
          </a:p>
        </p:txBody>
      </p:sp>
      <p:sp>
        <p:nvSpPr>
          <p:cNvPr id="101" name="Google Shape;101;p14"/>
          <p:cNvSpPr txBox="1"/>
          <p:nvPr>
            <p:ph idx="4294967295" type="body"/>
          </p:nvPr>
        </p:nvSpPr>
        <p:spPr>
          <a:xfrm>
            <a:off x="905400" y="1805675"/>
            <a:ext cx="7333200" cy="2993700"/>
          </a:xfrm>
          <a:prstGeom prst="rect">
            <a:avLst/>
          </a:prstGeom>
        </p:spPr>
        <p:txBody>
          <a:bodyPr anchorCtr="0" anchor="t" bIns="91425" lIns="91425" spcFirstLastPara="1" rIns="91425" wrap="square" tIns="91425">
            <a:spAutoFit/>
          </a:bodyPr>
          <a:lstStyle/>
          <a:p>
            <a:pPr indent="-355600" lvl="0" marL="457200" rtl="0" algn="l">
              <a:lnSpc>
                <a:spcPct val="150000"/>
              </a:lnSpc>
              <a:spcBef>
                <a:spcPts val="0"/>
              </a:spcBef>
              <a:spcAft>
                <a:spcPts val="0"/>
              </a:spcAft>
              <a:buClr>
                <a:schemeClr val="lt1"/>
              </a:buClr>
              <a:buSzPts val="2000"/>
              <a:buChar char="●"/>
            </a:pPr>
            <a:r>
              <a:rPr lang="en" sz="2000">
                <a:solidFill>
                  <a:schemeClr val="lt1"/>
                </a:solidFill>
              </a:rPr>
              <a:t>Proposed third-generation gravitational-wave observatory </a:t>
            </a:r>
            <a:endParaRPr sz="2000">
              <a:solidFill>
                <a:schemeClr val="lt1"/>
              </a:solidFill>
            </a:endParaRPr>
          </a:p>
          <a:p>
            <a:pPr indent="-355600" lvl="0" marL="457200" rtl="0" algn="l">
              <a:lnSpc>
                <a:spcPct val="150000"/>
              </a:lnSpc>
              <a:spcBef>
                <a:spcPts val="0"/>
              </a:spcBef>
              <a:spcAft>
                <a:spcPts val="0"/>
              </a:spcAft>
              <a:buClr>
                <a:schemeClr val="lt1"/>
              </a:buClr>
              <a:buSzPts val="2000"/>
              <a:buChar char="●"/>
            </a:pPr>
            <a:r>
              <a:rPr lang="en" sz="2000">
                <a:solidFill>
                  <a:schemeClr val="lt1"/>
                </a:solidFill>
              </a:rPr>
              <a:t>40 km and 20 km arms in the US</a:t>
            </a:r>
            <a:endParaRPr sz="2000">
              <a:solidFill>
                <a:schemeClr val="lt1"/>
              </a:solidFill>
            </a:endParaRPr>
          </a:p>
          <a:p>
            <a:pPr indent="-355600" lvl="0" marL="457200" rtl="0" algn="l">
              <a:lnSpc>
                <a:spcPct val="150000"/>
              </a:lnSpc>
              <a:spcBef>
                <a:spcPts val="0"/>
              </a:spcBef>
              <a:spcAft>
                <a:spcPts val="0"/>
              </a:spcAft>
              <a:buClr>
                <a:schemeClr val="lt1"/>
              </a:buClr>
              <a:buSzPts val="2000"/>
              <a:buChar char="●"/>
            </a:pPr>
            <a:r>
              <a:rPr lang="en" sz="2000">
                <a:solidFill>
                  <a:schemeClr val="lt1"/>
                </a:solidFill>
              </a:rPr>
              <a:t>10x as sensitive as A+ Advanced LIGO</a:t>
            </a:r>
            <a:endParaRPr sz="2000">
              <a:solidFill>
                <a:schemeClr val="lt1"/>
              </a:solidFill>
            </a:endParaRPr>
          </a:p>
          <a:p>
            <a:pPr indent="0" lvl="0" marL="457200" rtl="0" algn="l">
              <a:lnSpc>
                <a:spcPct val="150000"/>
              </a:lnSpc>
              <a:spcBef>
                <a:spcPts val="1200"/>
              </a:spcBef>
              <a:spcAft>
                <a:spcPts val="0"/>
              </a:spcAft>
              <a:buNone/>
            </a:pPr>
            <a:r>
              <a:t/>
            </a:r>
            <a:endParaRPr sz="1800">
              <a:solidFill>
                <a:schemeClr val="lt1"/>
              </a:solidFill>
            </a:endParaRPr>
          </a:p>
          <a:p>
            <a:pPr indent="0" lvl="0" marL="457200" rtl="0" algn="l">
              <a:lnSpc>
                <a:spcPct val="150000"/>
              </a:lnSpc>
              <a:spcBef>
                <a:spcPts val="1200"/>
              </a:spcBef>
              <a:spcAft>
                <a:spcPts val="0"/>
              </a:spcAft>
              <a:buNone/>
            </a:pPr>
            <a:r>
              <a:t/>
            </a:r>
            <a:endParaRPr sz="1500">
              <a:solidFill>
                <a:schemeClr val="lt1"/>
              </a:solidFill>
            </a:endParaRPr>
          </a:p>
          <a:p>
            <a:pPr indent="0" lvl="0" marL="0" rtl="0" algn="l">
              <a:spcBef>
                <a:spcPts val="1200"/>
              </a:spcBef>
              <a:spcAft>
                <a:spcPts val="1200"/>
              </a:spcAft>
              <a:buNone/>
            </a:pPr>
            <a:r>
              <a:t/>
            </a:r>
            <a:endParaRPr/>
          </a:p>
        </p:txBody>
      </p:sp>
      <p:sp>
        <p:nvSpPr>
          <p:cNvPr id="102" name="Google Shape;102;p1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98"/>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99"/>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06" name="Shape 106"/>
        <p:cNvGrpSpPr/>
        <p:nvPr/>
      </p:nvGrpSpPr>
      <p:grpSpPr>
        <a:xfrm>
          <a:off x="0" y="0"/>
          <a:ext cx="0" cy="0"/>
          <a:chOff x="0" y="0"/>
          <a:chExt cx="0" cy="0"/>
        </a:xfrm>
      </p:grpSpPr>
      <p:grpSp>
        <p:nvGrpSpPr>
          <p:cNvPr id="107" name="Google Shape;107;p15"/>
          <p:cNvGrpSpPr/>
          <p:nvPr/>
        </p:nvGrpSpPr>
        <p:grpSpPr>
          <a:xfrm>
            <a:off x="131" y="246704"/>
            <a:ext cx="9144176" cy="4524811"/>
            <a:chOff x="1215600" y="829457"/>
            <a:chExt cx="6712800" cy="3321693"/>
          </a:xfrm>
        </p:grpSpPr>
        <p:pic>
          <p:nvPicPr>
            <p:cNvPr id="108" name="Google Shape;108;p15"/>
            <p:cNvPicPr preferRelativeResize="0"/>
            <p:nvPr/>
          </p:nvPicPr>
          <p:blipFill>
            <a:blip r:embed="rId3">
              <a:alphaModFix/>
            </a:blip>
            <a:stretch>
              <a:fillRect/>
            </a:stretch>
          </p:blipFill>
          <p:spPr>
            <a:xfrm>
              <a:off x="1215600" y="1321250"/>
              <a:ext cx="6712800" cy="2829901"/>
            </a:xfrm>
            <a:prstGeom prst="rect">
              <a:avLst/>
            </a:prstGeom>
            <a:noFill/>
            <a:ln>
              <a:noFill/>
            </a:ln>
          </p:spPr>
        </p:pic>
        <p:sp>
          <p:nvSpPr>
            <p:cNvPr id="109" name="Google Shape;109;p15"/>
            <p:cNvSpPr txBox="1"/>
            <p:nvPr/>
          </p:nvSpPr>
          <p:spPr>
            <a:xfrm>
              <a:off x="2123100" y="829457"/>
              <a:ext cx="4897800" cy="954000"/>
            </a:xfrm>
            <a:prstGeom prst="rect">
              <a:avLst/>
            </a:prstGeom>
            <a:noFill/>
            <a:ln>
              <a:noFill/>
            </a:ln>
          </p:spPr>
          <p:txBody>
            <a:bodyPr anchorCtr="0" anchor="t" bIns="124525" lIns="124525" spcFirstLastPara="1" rIns="124525" wrap="square" tIns="124525">
              <a:noAutofit/>
            </a:bodyPr>
            <a:lstStyle/>
            <a:p>
              <a:pPr indent="0" lvl="0" marL="0" rtl="0" algn="l">
                <a:lnSpc>
                  <a:spcPct val="115000"/>
                </a:lnSpc>
                <a:spcBef>
                  <a:spcPts val="0"/>
                </a:spcBef>
                <a:spcAft>
                  <a:spcPts val="0"/>
                </a:spcAft>
                <a:buNone/>
              </a:pPr>
              <a:r>
                <a:rPr lang="en" sz="2043">
                  <a:solidFill>
                    <a:schemeClr val="lt1"/>
                  </a:solidFill>
                  <a:latin typeface="Lato"/>
                  <a:ea typeface="Lato"/>
                  <a:cs typeface="Lato"/>
                  <a:sym typeface="Lato"/>
                </a:rPr>
                <a:t>Several hundred sites identified using topological data!</a:t>
              </a:r>
              <a:endParaRPr sz="2043">
                <a:solidFill>
                  <a:schemeClr val="lt1"/>
                </a:solidFill>
                <a:latin typeface="Lato"/>
                <a:ea typeface="Lato"/>
                <a:cs typeface="Lato"/>
                <a:sym typeface="Lato"/>
              </a:endParaRPr>
            </a:p>
            <a:p>
              <a:pPr indent="0" lvl="0" marL="0" rtl="0" algn="l">
                <a:lnSpc>
                  <a:spcPct val="115000"/>
                </a:lnSpc>
                <a:spcBef>
                  <a:spcPts val="1635"/>
                </a:spcBef>
                <a:spcAft>
                  <a:spcPts val="0"/>
                </a:spcAft>
                <a:buNone/>
              </a:pPr>
              <a:r>
                <a:t/>
              </a:r>
              <a:endParaRPr sz="1907">
                <a:solidFill>
                  <a:schemeClr val="lt1"/>
                </a:solidFill>
                <a:latin typeface="Lato"/>
                <a:ea typeface="Lato"/>
                <a:cs typeface="Lato"/>
                <a:sym typeface="Lato"/>
              </a:endParaRPr>
            </a:p>
            <a:p>
              <a:pPr indent="0" lvl="0" marL="0" rtl="0" algn="l">
                <a:lnSpc>
                  <a:spcPct val="115000"/>
                </a:lnSpc>
                <a:spcBef>
                  <a:spcPts val="1635"/>
                </a:spcBef>
                <a:spcAft>
                  <a:spcPts val="1635"/>
                </a:spcAft>
                <a:buNone/>
              </a:pPr>
              <a:r>
                <a:t/>
              </a:r>
              <a:endParaRPr sz="1907">
                <a:solidFill>
                  <a:schemeClr val="lt1"/>
                </a:solidFill>
                <a:latin typeface="Lato"/>
                <a:ea typeface="Lato"/>
                <a:cs typeface="Lato"/>
                <a:sym typeface="Lato"/>
              </a:endParaRPr>
            </a:p>
          </p:txBody>
        </p:sp>
      </p:grpSp>
      <p:sp>
        <p:nvSpPr>
          <p:cNvPr id="110" name="Google Shape;110;p15"/>
          <p:cNvSpPr txBox="1"/>
          <p:nvPr>
            <p:ph idx="4294967295" type="body"/>
          </p:nvPr>
        </p:nvSpPr>
        <p:spPr>
          <a:xfrm>
            <a:off x="118559" y="4339076"/>
            <a:ext cx="3336300" cy="702900"/>
          </a:xfrm>
          <a:prstGeom prst="rect">
            <a:avLst/>
          </a:prstGeom>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500">
                <a:solidFill>
                  <a:schemeClr val="lt1"/>
                </a:solidFill>
              </a:rPr>
              <a:t>Idaho</a:t>
            </a:r>
            <a:endParaRPr sz="1500">
              <a:solidFill>
                <a:schemeClr val="lt1"/>
              </a:solidFill>
            </a:endParaRPr>
          </a:p>
          <a:p>
            <a:pPr indent="0" lvl="0" marL="457200" rtl="0" algn="l">
              <a:lnSpc>
                <a:spcPct val="150000"/>
              </a:lnSpc>
              <a:spcBef>
                <a:spcPts val="1200"/>
              </a:spcBef>
              <a:spcAft>
                <a:spcPts val="0"/>
              </a:spcAft>
              <a:buNone/>
            </a:pPr>
            <a:r>
              <a:t/>
            </a:r>
            <a:endParaRPr sz="1400">
              <a:solidFill>
                <a:schemeClr val="lt1"/>
              </a:solidFill>
            </a:endParaRPr>
          </a:p>
          <a:p>
            <a:pPr indent="0" lvl="0" marL="0" rtl="0" algn="l">
              <a:spcBef>
                <a:spcPts val="1200"/>
              </a:spcBef>
              <a:spcAft>
                <a:spcPts val="1200"/>
              </a:spcAft>
              <a:buNone/>
            </a:pPr>
            <a:r>
              <a:t/>
            </a:r>
            <a:endParaRPr/>
          </a:p>
        </p:txBody>
      </p:sp>
      <p:sp>
        <p:nvSpPr>
          <p:cNvPr id="111" name="Google Shape;111;p1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15" name="Shape 115"/>
        <p:cNvGrpSpPr/>
        <p:nvPr/>
      </p:nvGrpSpPr>
      <p:grpSpPr>
        <a:xfrm>
          <a:off x="0" y="0"/>
          <a:ext cx="0" cy="0"/>
          <a:chOff x="0" y="0"/>
          <a:chExt cx="0" cy="0"/>
        </a:xfrm>
      </p:grpSpPr>
      <p:sp>
        <p:nvSpPr>
          <p:cNvPr id="116" name="Google Shape;116;p16"/>
          <p:cNvSpPr txBox="1"/>
          <p:nvPr/>
        </p:nvSpPr>
        <p:spPr>
          <a:xfrm>
            <a:off x="1984650" y="796038"/>
            <a:ext cx="5174700" cy="355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000">
                <a:solidFill>
                  <a:schemeClr val="lt1"/>
                </a:solidFill>
                <a:latin typeface="Lato"/>
                <a:ea typeface="Lato"/>
                <a:cs typeface="Lato"/>
                <a:sym typeface="Lato"/>
              </a:rPr>
              <a:t>Remote evaluation saves resources/time</a:t>
            </a:r>
            <a:endParaRPr b="1" sz="2000">
              <a:solidFill>
                <a:schemeClr val="lt1"/>
              </a:solidFill>
              <a:latin typeface="Lato"/>
              <a:ea typeface="Lato"/>
              <a:cs typeface="Lato"/>
              <a:sym typeface="Lato"/>
            </a:endParaRPr>
          </a:p>
          <a:p>
            <a:pPr indent="0" lvl="0" marL="0" rtl="0" algn="l">
              <a:lnSpc>
                <a:spcPct val="115000"/>
              </a:lnSpc>
              <a:spcBef>
                <a:spcPts val="1200"/>
              </a:spcBef>
              <a:spcAft>
                <a:spcPts val="0"/>
              </a:spcAft>
              <a:buNone/>
            </a:pPr>
            <a:r>
              <a:rPr b="1" lang="en" sz="2000">
                <a:solidFill>
                  <a:schemeClr val="lt1"/>
                </a:solidFill>
                <a:latin typeface="Lato"/>
                <a:ea typeface="Lato"/>
                <a:cs typeface="Lato"/>
                <a:sym typeface="Lato"/>
              </a:rPr>
              <a:t>We look for: </a:t>
            </a:r>
            <a:endParaRPr b="1" sz="2000">
              <a:solidFill>
                <a:schemeClr val="lt1"/>
              </a:solidFill>
              <a:latin typeface="Lato"/>
              <a:ea typeface="Lato"/>
              <a:cs typeface="Lato"/>
              <a:sym typeface="Lato"/>
            </a:endParaRPr>
          </a:p>
          <a:p>
            <a:pPr indent="-355600" lvl="0" marL="457200" rtl="0" algn="l">
              <a:lnSpc>
                <a:spcPct val="115000"/>
              </a:lnSpc>
              <a:spcBef>
                <a:spcPts val="1200"/>
              </a:spcBef>
              <a:spcAft>
                <a:spcPts val="0"/>
              </a:spcAft>
              <a:buClr>
                <a:schemeClr val="lt1"/>
              </a:buClr>
              <a:buSzPts val="2000"/>
              <a:buFont typeface="Lato"/>
              <a:buChar char="●"/>
            </a:pPr>
            <a:r>
              <a:rPr b="1" lang="en" sz="2000">
                <a:solidFill>
                  <a:schemeClr val="lt1"/>
                </a:solidFill>
                <a:latin typeface="Lato"/>
                <a:ea typeface="Lato"/>
                <a:cs typeface="Lato"/>
                <a:sym typeface="Lato"/>
              </a:rPr>
              <a:t>40 km of land clearance</a:t>
            </a:r>
            <a:endParaRPr b="1" sz="2000">
              <a:solidFill>
                <a:schemeClr val="lt1"/>
              </a:solidFill>
              <a:latin typeface="Lato"/>
              <a:ea typeface="Lato"/>
              <a:cs typeface="Lato"/>
              <a:sym typeface="Lato"/>
            </a:endParaRPr>
          </a:p>
          <a:p>
            <a:pPr indent="-355600" lvl="0" marL="457200" rtl="0" algn="l">
              <a:lnSpc>
                <a:spcPct val="115000"/>
              </a:lnSpc>
              <a:spcBef>
                <a:spcPts val="0"/>
              </a:spcBef>
              <a:spcAft>
                <a:spcPts val="0"/>
              </a:spcAft>
              <a:buClr>
                <a:schemeClr val="lt1"/>
              </a:buClr>
              <a:buSzPts val="2000"/>
              <a:buFont typeface="Lato"/>
              <a:buChar char="●"/>
            </a:pPr>
            <a:r>
              <a:rPr b="1" lang="en" sz="2000">
                <a:solidFill>
                  <a:schemeClr val="lt1"/>
                </a:solidFill>
                <a:latin typeface="Lato"/>
                <a:ea typeface="Lato"/>
                <a:cs typeface="Lato"/>
                <a:sym typeface="Lato"/>
              </a:rPr>
              <a:t>Anthropogenic sources of noise</a:t>
            </a:r>
            <a:endParaRPr b="1" sz="2000">
              <a:solidFill>
                <a:schemeClr val="lt1"/>
              </a:solidFill>
              <a:latin typeface="Lato"/>
              <a:ea typeface="Lato"/>
              <a:cs typeface="Lato"/>
              <a:sym typeface="Lato"/>
            </a:endParaRPr>
          </a:p>
          <a:p>
            <a:pPr indent="-355600" lvl="1" marL="914400" rtl="0" algn="l">
              <a:lnSpc>
                <a:spcPct val="115000"/>
              </a:lnSpc>
              <a:spcBef>
                <a:spcPts val="0"/>
              </a:spcBef>
              <a:spcAft>
                <a:spcPts val="0"/>
              </a:spcAft>
              <a:buClr>
                <a:schemeClr val="lt1"/>
              </a:buClr>
              <a:buSzPts val="2000"/>
              <a:buFont typeface="Lato"/>
              <a:buChar char="○"/>
            </a:pPr>
            <a:r>
              <a:rPr b="1" lang="en" sz="2000">
                <a:solidFill>
                  <a:schemeClr val="lt1"/>
                </a:solidFill>
                <a:latin typeface="Lato"/>
                <a:ea typeface="Lato"/>
                <a:cs typeface="Lato"/>
                <a:sym typeface="Lato"/>
              </a:rPr>
              <a:t>Vehicles</a:t>
            </a:r>
            <a:endParaRPr b="1" sz="2000">
              <a:solidFill>
                <a:schemeClr val="lt1"/>
              </a:solidFill>
              <a:latin typeface="Lato"/>
              <a:ea typeface="Lato"/>
              <a:cs typeface="Lato"/>
              <a:sym typeface="Lato"/>
            </a:endParaRPr>
          </a:p>
          <a:p>
            <a:pPr indent="-355600" lvl="1" marL="914400" rtl="0" algn="l">
              <a:lnSpc>
                <a:spcPct val="115000"/>
              </a:lnSpc>
              <a:spcBef>
                <a:spcPts val="0"/>
              </a:spcBef>
              <a:spcAft>
                <a:spcPts val="0"/>
              </a:spcAft>
              <a:buClr>
                <a:schemeClr val="lt1"/>
              </a:buClr>
              <a:buSzPts val="2000"/>
              <a:buFont typeface="Lato"/>
              <a:buChar char="○"/>
            </a:pPr>
            <a:r>
              <a:rPr b="1" lang="en" sz="2000">
                <a:solidFill>
                  <a:schemeClr val="lt1"/>
                </a:solidFill>
                <a:latin typeface="Lato"/>
                <a:ea typeface="Lato"/>
                <a:cs typeface="Lato"/>
                <a:sym typeface="Lato"/>
              </a:rPr>
              <a:t>Rail lines</a:t>
            </a:r>
            <a:endParaRPr b="1" sz="2000">
              <a:solidFill>
                <a:schemeClr val="lt1"/>
              </a:solidFill>
              <a:latin typeface="Lato"/>
              <a:ea typeface="Lato"/>
              <a:cs typeface="Lato"/>
              <a:sym typeface="Lato"/>
            </a:endParaRPr>
          </a:p>
          <a:p>
            <a:pPr indent="-355600" lvl="1" marL="914400" rtl="0" algn="l">
              <a:lnSpc>
                <a:spcPct val="115000"/>
              </a:lnSpc>
              <a:spcBef>
                <a:spcPts val="0"/>
              </a:spcBef>
              <a:spcAft>
                <a:spcPts val="0"/>
              </a:spcAft>
              <a:buClr>
                <a:schemeClr val="lt1"/>
              </a:buClr>
              <a:buSzPts val="2000"/>
              <a:buFont typeface="Lato"/>
              <a:buChar char="○"/>
            </a:pPr>
            <a:r>
              <a:rPr b="1" lang="en" sz="2000">
                <a:solidFill>
                  <a:schemeClr val="lt1"/>
                </a:solidFill>
                <a:latin typeface="Lato"/>
                <a:ea typeface="Lato"/>
                <a:cs typeface="Lato"/>
                <a:sym typeface="Lato"/>
              </a:rPr>
              <a:t>Roads</a:t>
            </a:r>
            <a:endParaRPr b="1" sz="2000">
              <a:solidFill>
                <a:schemeClr val="lt1"/>
              </a:solidFill>
              <a:latin typeface="Lato"/>
              <a:ea typeface="Lato"/>
              <a:cs typeface="Lato"/>
              <a:sym typeface="Lato"/>
            </a:endParaRPr>
          </a:p>
          <a:p>
            <a:pPr indent="-355600" lvl="1" marL="914400" rtl="0" algn="l">
              <a:lnSpc>
                <a:spcPct val="115000"/>
              </a:lnSpc>
              <a:spcBef>
                <a:spcPts val="0"/>
              </a:spcBef>
              <a:spcAft>
                <a:spcPts val="0"/>
              </a:spcAft>
              <a:buClr>
                <a:schemeClr val="lt1"/>
              </a:buClr>
              <a:buSzPts val="2000"/>
              <a:buFont typeface="Lato"/>
              <a:buChar char="○"/>
            </a:pPr>
            <a:r>
              <a:rPr b="1" lang="en" sz="2000">
                <a:solidFill>
                  <a:schemeClr val="lt1"/>
                </a:solidFill>
                <a:latin typeface="Lato"/>
                <a:ea typeface="Lato"/>
                <a:cs typeface="Lato"/>
                <a:sym typeface="Lato"/>
              </a:rPr>
              <a:t>Powerlines</a:t>
            </a:r>
            <a:endParaRPr b="1" sz="2000">
              <a:solidFill>
                <a:schemeClr val="lt1"/>
              </a:solidFill>
              <a:latin typeface="Lato"/>
              <a:ea typeface="Lato"/>
              <a:cs typeface="Lato"/>
              <a:sym typeface="Lato"/>
            </a:endParaRPr>
          </a:p>
          <a:p>
            <a:pPr indent="0" lvl="0" marL="0" rtl="0" algn="l">
              <a:lnSpc>
                <a:spcPct val="115000"/>
              </a:lnSpc>
              <a:spcBef>
                <a:spcPts val="1200"/>
              </a:spcBef>
              <a:spcAft>
                <a:spcPts val="0"/>
              </a:spcAft>
              <a:buNone/>
            </a:pPr>
            <a:r>
              <a:t/>
            </a:r>
            <a:endParaRPr b="1" sz="2000">
              <a:solidFill>
                <a:schemeClr val="lt1"/>
              </a:solidFill>
              <a:latin typeface="Lato"/>
              <a:ea typeface="Lato"/>
              <a:cs typeface="Lato"/>
              <a:sym typeface="Lato"/>
            </a:endParaRPr>
          </a:p>
          <a:p>
            <a:pPr indent="0" lvl="0" marL="0" rtl="0" algn="ctr">
              <a:lnSpc>
                <a:spcPct val="115000"/>
              </a:lnSpc>
              <a:spcBef>
                <a:spcPts val="1200"/>
              </a:spcBef>
              <a:spcAft>
                <a:spcPts val="0"/>
              </a:spcAft>
              <a:buNone/>
            </a:pPr>
            <a:r>
              <a:t/>
            </a:r>
            <a:endParaRPr b="1">
              <a:solidFill>
                <a:schemeClr val="lt1"/>
              </a:solidFill>
              <a:latin typeface="Lato"/>
              <a:ea typeface="Lato"/>
              <a:cs typeface="Lato"/>
              <a:sym typeface="Lato"/>
            </a:endParaRPr>
          </a:p>
          <a:p>
            <a:pPr indent="0" lvl="0" marL="0" rtl="0" algn="ctr">
              <a:lnSpc>
                <a:spcPct val="115000"/>
              </a:lnSpc>
              <a:spcBef>
                <a:spcPts val="1200"/>
              </a:spcBef>
              <a:spcAft>
                <a:spcPts val="0"/>
              </a:spcAft>
              <a:buNone/>
            </a:pPr>
            <a:r>
              <a:t/>
            </a:r>
            <a:endParaRPr sz="1300">
              <a:solidFill>
                <a:schemeClr val="accent1"/>
              </a:solidFill>
              <a:latin typeface="Lato"/>
              <a:ea typeface="Lato"/>
              <a:cs typeface="Lato"/>
              <a:sym typeface="Lato"/>
            </a:endParaRPr>
          </a:p>
          <a:p>
            <a:pPr indent="0" lvl="0" marL="0" rtl="0" algn="l">
              <a:lnSpc>
                <a:spcPct val="115000"/>
              </a:lnSpc>
              <a:spcBef>
                <a:spcPts val="1200"/>
              </a:spcBef>
              <a:spcAft>
                <a:spcPts val="1200"/>
              </a:spcAft>
              <a:buNone/>
            </a:pPr>
            <a:r>
              <a:t/>
            </a:r>
            <a:endParaRPr sz="1300">
              <a:solidFill>
                <a:schemeClr val="accent1"/>
              </a:solidFill>
              <a:latin typeface="Lato"/>
              <a:ea typeface="Lato"/>
              <a:cs typeface="Lato"/>
              <a:sym typeface="Lato"/>
            </a:endParaRPr>
          </a:p>
        </p:txBody>
      </p:sp>
      <p:sp>
        <p:nvSpPr>
          <p:cNvPr id="117" name="Google Shape;117;p1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21" name="Shape 121"/>
        <p:cNvGrpSpPr/>
        <p:nvPr/>
      </p:nvGrpSpPr>
      <p:grpSpPr>
        <a:xfrm>
          <a:off x="0" y="0"/>
          <a:ext cx="0" cy="0"/>
          <a:chOff x="0" y="0"/>
          <a:chExt cx="0" cy="0"/>
        </a:xfrm>
      </p:grpSpPr>
      <p:pic>
        <p:nvPicPr>
          <p:cNvPr id="122" name="Google Shape;122;p17"/>
          <p:cNvPicPr preferRelativeResize="0"/>
          <p:nvPr/>
        </p:nvPicPr>
        <p:blipFill rotWithShape="1">
          <a:blip r:embed="rId3">
            <a:alphaModFix/>
          </a:blip>
          <a:srcRect b="5982" l="18350" r="27487" t="5254"/>
          <a:stretch/>
        </p:blipFill>
        <p:spPr>
          <a:xfrm>
            <a:off x="4186875" y="0"/>
            <a:ext cx="4953001" cy="5143499"/>
          </a:xfrm>
          <a:prstGeom prst="rect">
            <a:avLst/>
          </a:prstGeom>
          <a:noFill/>
          <a:ln>
            <a:noFill/>
          </a:ln>
        </p:spPr>
      </p:pic>
      <p:sp>
        <p:nvSpPr>
          <p:cNvPr id="123" name="Google Shape;123;p17"/>
          <p:cNvSpPr txBox="1"/>
          <p:nvPr>
            <p:ph idx="4294967295" type="title"/>
          </p:nvPr>
        </p:nvSpPr>
        <p:spPr>
          <a:xfrm>
            <a:off x="503323" y="433000"/>
            <a:ext cx="3794100" cy="1027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Visual Evaluation of Sites</a:t>
            </a:r>
            <a:endParaRPr>
              <a:solidFill>
                <a:schemeClr val="lt1"/>
              </a:solidFill>
            </a:endParaRPr>
          </a:p>
        </p:txBody>
      </p:sp>
      <p:sp>
        <p:nvSpPr>
          <p:cNvPr id="124" name="Google Shape;124;p17"/>
          <p:cNvSpPr txBox="1"/>
          <p:nvPr>
            <p:ph idx="4294967295" type="body"/>
          </p:nvPr>
        </p:nvSpPr>
        <p:spPr>
          <a:xfrm>
            <a:off x="503325" y="1612824"/>
            <a:ext cx="3336300" cy="11334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700">
                <a:solidFill>
                  <a:schemeClr val="lt1"/>
                </a:solidFill>
              </a:rPr>
              <a:t>Used Google Earth Pro to survey 7 potential sites</a:t>
            </a:r>
            <a:endParaRPr sz="1700">
              <a:solidFill>
                <a:schemeClr val="lt1"/>
              </a:solidFill>
            </a:endParaRPr>
          </a:p>
          <a:p>
            <a:pPr indent="0" lvl="0" marL="457200" rtl="0" algn="l">
              <a:lnSpc>
                <a:spcPct val="150000"/>
              </a:lnSpc>
              <a:spcBef>
                <a:spcPts val="1200"/>
              </a:spcBef>
              <a:spcAft>
                <a:spcPts val="0"/>
              </a:spcAft>
              <a:buNone/>
            </a:pPr>
            <a:r>
              <a:t/>
            </a:r>
            <a:endParaRPr sz="1400">
              <a:solidFill>
                <a:schemeClr val="lt1"/>
              </a:solidFill>
            </a:endParaRPr>
          </a:p>
          <a:p>
            <a:pPr indent="0" lvl="0" marL="0" rtl="0" algn="l">
              <a:spcBef>
                <a:spcPts val="1200"/>
              </a:spcBef>
              <a:spcAft>
                <a:spcPts val="1200"/>
              </a:spcAft>
              <a:buNone/>
            </a:pPr>
            <a:r>
              <a:t/>
            </a:r>
            <a:endParaRPr/>
          </a:p>
        </p:txBody>
      </p:sp>
      <p:sp>
        <p:nvSpPr>
          <p:cNvPr id="125" name="Google Shape;125;p17"/>
          <p:cNvSpPr txBox="1"/>
          <p:nvPr>
            <p:ph idx="4294967295" type="body"/>
          </p:nvPr>
        </p:nvSpPr>
        <p:spPr>
          <a:xfrm>
            <a:off x="-194936" y="2819263"/>
            <a:ext cx="4732800" cy="3375600"/>
          </a:xfrm>
          <a:prstGeom prst="rect">
            <a:avLst/>
          </a:prstGeom>
        </p:spPr>
        <p:txBody>
          <a:bodyPr anchorCtr="0" anchor="t" bIns="91425" lIns="91425" spcFirstLastPara="1" rIns="91425" wrap="square" tIns="91425">
            <a:normAutofit/>
          </a:bodyPr>
          <a:lstStyle/>
          <a:p>
            <a:pPr indent="0" lvl="0" marL="0" rtl="0" algn="ctr">
              <a:lnSpc>
                <a:spcPct val="150000"/>
              </a:lnSpc>
              <a:spcBef>
                <a:spcPts val="0"/>
              </a:spcBef>
              <a:spcAft>
                <a:spcPts val="0"/>
              </a:spcAft>
              <a:buNone/>
            </a:pPr>
            <a:r>
              <a:rPr b="1" lang="en" sz="1700">
                <a:solidFill>
                  <a:schemeClr val="lt1"/>
                </a:solidFill>
              </a:rPr>
              <a:t>Painstaking and prone to error</a:t>
            </a:r>
            <a:endParaRPr b="1" sz="1700">
              <a:solidFill>
                <a:schemeClr val="lt1"/>
              </a:solidFill>
            </a:endParaRPr>
          </a:p>
          <a:p>
            <a:pPr indent="0" lvl="0" marL="0" rtl="0" algn="ctr">
              <a:lnSpc>
                <a:spcPct val="150000"/>
              </a:lnSpc>
              <a:spcBef>
                <a:spcPts val="1200"/>
              </a:spcBef>
              <a:spcAft>
                <a:spcPts val="1200"/>
              </a:spcAft>
              <a:buNone/>
            </a:pPr>
            <a:r>
              <a:rPr b="1" lang="en" sz="1700">
                <a:solidFill>
                  <a:schemeClr val="lt1"/>
                </a:solidFill>
              </a:rPr>
              <a:t>Need something scalable and efficient</a:t>
            </a:r>
            <a:endParaRPr b="1" sz="1700"/>
          </a:p>
        </p:txBody>
      </p:sp>
      <p:grpSp>
        <p:nvGrpSpPr>
          <p:cNvPr id="126" name="Google Shape;126;p17"/>
          <p:cNvGrpSpPr/>
          <p:nvPr/>
        </p:nvGrpSpPr>
        <p:grpSpPr>
          <a:xfrm>
            <a:off x="5121189" y="1748534"/>
            <a:ext cx="2952300" cy="2108700"/>
            <a:chOff x="5630550" y="1755525"/>
            <a:chExt cx="2952300" cy="2108700"/>
          </a:xfrm>
        </p:grpSpPr>
        <p:cxnSp>
          <p:nvCxnSpPr>
            <p:cNvPr id="127" name="Google Shape;127;p17"/>
            <p:cNvCxnSpPr/>
            <p:nvPr/>
          </p:nvCxnSpPr>
          <p:spPr>
            <a:xfrm flipH="1">
              <a:off x="7743750" y="1755525"/>
              <a:ext cx="839100" cy="2108700"/>
            </a:xfrm>
            <a:prstGeom prst="straightConnector1">
              <a:avLst/>
            </a:prstGeom>
            <a:noFill/>
            <a:ln cap="flat" cmpd="sng" w="28575">
              <a:solidFill>
                <a:srgbClr val="FF0000"/>
              </a:solidFill>
              <a:prstDash val="solid"/>
              <a:round/>
              <a:headEnd len="med" w="med" type="none"/>
              <a:tailEnd len="med" w="med" type="none"/>
            </a:ln>
          </p:spPr>
        </p:cxnSp>
        <p:cxnSp>
          <p:nvCxnSpPr>
            <p:cNvPr id="128" name="Google Shape;128;p17"/>
            <p:cNvCxnSpPr/>
            <p:nvPr/>
          </p:nvCxnSpPr>
          <p:spPr>
            <a:xfrm flipH="1" rot="5400000">
              <a:off x="6265350" y="2390325"/>
              <a:ext cx="839100" cy="2108700"/>
            </a:xfrm>
            <a:prstGeom prst="straightConnector1">
              <a:avLst/>
            </a:prstGeom>
            <a:noFill/>
            <a:ln cap="flat" cmpd="sng" w="28575">
              <a:solidFill>
                <a:srgbClr val="FF0000"/>
              </a:solidFill>
              <a:prstDash val="solid"/>
              <a:round/>
              <a:headEnd len="med" w="med" type="none"/>
              <a:tailEnd len="med" w="med" type="none"/>
            </a:ln>
          </p:spPr>
        </p:cxnSp>
      </p:grpSp>
      <p:grpSp>
        <p:nvGrpSpPr>
          <p:cNvPr id="129" name="Google Shape;129;p17"/>
          <p:cNvGrpSpPr/>
          <p:nvPr/>
        </p:nvGrpSpPr>
        <p:grpSpPr>
          <a:xfrm>
            <a:off x="5060578" y="1693484"/>
            <a:ext cx="3480245" cy="2272450"/>
            <a:chOff x="5284905" y="1693484"/>
            <a:chExt cx="3480245" cy="2272450"/>
          </a:xfrm>
        </p:grpSpPr>
        <p:grpSp>
          <p:nvGrpSpPr>
            <p:cNvPr id="130" name="Google Shape;130;p17"/>
            <p:cNvGrpSpPr/>
            <p:nvPr/>
          </p:nvGrpSpPr>
          <p:grpSpPr>
            <a:xfrm>
              <a:off x="5284905" y="1693484"/>
              <a:ext cx="3142075" cy="2272450"/>
              <a:chOff x="5569939" y="1700475"/>
              <a:chExt cx="3142075" cy="2272450"/>
            </a:xfrm>
          </p:grpSpPr>
          <p:sp>
            <p:nvSpPr>
              <p:cNvPr id="131" name="Google Shape;131;p17"/>
              <p:cNvSpPr/>
              <p:nvPr/>
            </p:nvSpPr>
            <p:spPr>
              <a:xfrm rot="1257863">
                <a:off x="5548640" y="3279740"/>
                <a:ext cx="2261398" cy="29857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32" name="Google Shape;132;p17"/>
              <p:cNvSpPr/>
              <p:nvPr/>
            </p:nvSpPr>
            <p:spPr>
              <a:xfrm rot="6657863">
                <a:off x="7037415" y="2660590"/>
                <a:ext cx="2261398" cy="29857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grpSp>
        <p:sp>
          <p:nvSpPr>
            <p:cNvPr id="133" name="Google Shape;133;p17"/>
            <p:cNvSpPr txBox="1"/>
            <p:nvPr/>
          </p:nvSpPr>
          <p:spPr>
            <a:xfrm>
              <a:off x="5765150" y="2515188"/>
              <a:ext cx="3000000" cy="415500"/>
            </a:xfrm>
            <a:prstGeom prst="rect">
              <a:avLst/>
            </a:prstGeom>
            <a:noFill/>
            <a:ln>
              <a:noFill/>
            </a:ln>
            <a:effectLst>
              <a:outerShdw blurRad="57150" rotWithShape="0" algn="bl" dir="5400000" dist="19050">
                <a:srgbClr val="FFFFFF"/>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chemeClr val="dk2"/>
                  </a:solidFill>
                  <a:latin typeface="Lato"/>
                  <a:ea typeface="Lato"/>
                  <a:cs typeface="Lato"/>
                  <a:sym typeface="Lato"/>
                </a:rPr>
                <a:t>Buildings</a:t>
              </a:r>
              <a:endParaRPr b="1" sz="1500">
                <a:solidFill>
                  <a:schemeClr val="dk2"/>
                </a:solidFill>
                <a:latin typeface="Lato"/>
                <a:ea typeface="Lato"/>
                <a:cs typeface="Lato"/>
                <a:sym typeface="Lato"/>
              </a:endParaRPr>
            </a:p>
          </p:txBody>
        </p:sp>
      </p:grpSp>
      <p:grpSp>
        <p:nvGrpSpPr>
          <p:cNvPr id="134" name="Google Shape;134;p17"/>
          <p:cNvGrpSpPr/>
          <p:nvPr/>
        </p:nvGrpSpPr>
        <p:grpSpPr>
          <a:xfrm>
            <a:off x="3981974" y="1142634"/>
            <a:ext cx="4652664" cy="3160625"/>
            <a:chOff x="4221564" y="1554725"/>
            <a:chExt cx="4652664" cy="3160625"/>
          </a:xfrm>
        </p:grpSpPr>
        <p:grpSp>
          <p:nvGrpSpPr>
            <p:cNvPr id="135" name="Google Shape;135;p17"/>
            <p:cNvGrpSpPr/>
            <p:nvPr/>
          </p:nvGrpSpPr>
          <p:grpSpPr>
            <a:xfrm>
              <a:off x="4723528" y="1554725"/>
              <a:ext cx="4150700" cy="3160625"/>
              <a:chOff x="4993300" y="1149625"/>
              <a:chExt cx="4150700" cy="3160625"/>
            </a:xfrm>
          </p:grpSpPr>
          <p:sp>
            <p:nvSpPr>
              <p:cNvPr id="136" name="Google Shape;136;p17"/>
              <p:cNvSpPr/>
              <p:nvPr/>
            </p:nvSpPr>
            <p:spPr>
              <a:xfrm>
                <a:off x="4993300" y="2429825"/>
                <a:ext cx="1134300" cy="1122000"/>
              </a:xfrm>
              <a:prstGeom prst="ellipse">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37" name="Google Shape;137;p17"/>
              <p:cNvSpPr/>
              <p:nvPr/>
            </p:nvSpPr>
            <p:spPr>
              <a:xfrm>
                <a:off x="7134700" y="3188250"/>
                <a:ext cx="1134300" cy="1122000"/>
              </a:xfrm>
              <a:prstGeom prst="ellipse">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38" name="Google Shape;138;p17"/>
              <p:cNvSpPr/>
              <p:nvPr/>
            </p:nvSpPr>
            <p:spPr>
              <a:xfrm>
                <a:off x="8009700" y="1149625"/>
                <a:ext cx="1134300" cy="1122000"/>
              </a:xfrm>
              <a:prstGeom prst="ellipse">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Lato"/>
                  <a:ea typeface="Lato"/>
                  <a:cs typeface="Lato"/>
                  <a:sym typeface="Lato"/>
                </a:endParaRPr>
              </a:p>
            </p:txBody>
          </p:sp>
        </p:grpSp>
        <p:sp>
          <p:nvSpPr>
            <p:cNvPr id="139" name="Google Shape;139;p17"/>
            <p:cNvSpPr txBox="1"/>
            <p:nvPr/>
          </p:nvSpPr>
          <p:spPr>
            <a:xfrm>
              <a:off x="4221564" y="2263166"/>
              <a:ext cx="2392200" cy="5352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lt1"/>
                  </a:solidFill>
                  <a:latin typeface="Lato"/>
                  <a:ea typeface="Lato"/>
                  <a:cs typeface="Lato"/>
                  <a:sym typeface="Lato"/>
                </a:rPr>
                <a:t>Cars, roads, rail tracks, and power lines</a:t>
              </a:r>
              <a:endParaRPr b="1" sz="1500">
                <a:solidFill>
                  <a:schemeClr val="lt1"/>
                </a:solidFill>
                <a:latin typeface="Lato"/>
                <a:ea typeface="Lato"/>
                <a:cs typeface="Lato"/>
                <a:sym typeface="Lato"/>
              </a:endParaRPr>
            </a:p>
          </p:txBody>
        </p:sp>
      </p:grpSp>
      <p:sp>
        <p:nvSpPr>
          <p:cNvPr id="140" name="Google Shape;140;p17"/>
          <p:cNvSpPr txBox="1"/>
          <p:nvPr>
            <p:ph idx="4294967295" type="body"/>
          </p:nvPr>
        </p:nvSpPr>
        <p:spPr>
          <a:xfrm>
            <a:off x="4186873" y="1"/>
            <a:ext cx="3336300" cy="702900"/>
          </a:xfrm>
          <a:prstGeom prst="rect">
            <a:avLst/>
          </a:prstGeom>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500">
                <a:solidFill>
                  <a:schemeClr val="lt1"/>
                </a:solidFill>
              </a:rPr>
              <a:t>Fictional, not to scale</a:t>
            </a:r>
            <a:endParaRPr sz="1500">
              <a:solidFill>
                <a:schemeClr val="lt1"/>
              </a:solidFill>
            </a:endParaRPr>
          </a:p>
          <a:p>
            <a:pPr indent="0" lvl="0" marL="457200" rtl="0" algn="l">
              <a:lnSpc>
                <a:spcPct val="150000"/>
              </a:lnSpc>
              <a:spcBef>
                <a:spcPts val="1200"/>
              </a:spcBef>
              <a:spcAft>
                <a:spcPts val="0"/>
              </a:spcAft>
              <a:buNone/>
            </a:pPr>
            <a:r>
              <a:t/>
            </a:r>
            <a:endParaRPr sz="1400">
              <a:solidFill>
                <a:schemeClr val="lt1"/>
              </a:solidFill>
            </a:endParaRPr>
          </a:p>
          <a:p>
            <a:pPr indent="0" lvl="0" marL="0" rtl="0" algn="l">
              <a:spcBef>
                <a:spcPts val="1200"/>
              </a:spcBef>
              <a:spcAft>
                <a:spcPts val="1200"/>
              </a:spcAft>
              <a:buNone/>
            </a:pPr>
            <a:r>
              <a:t/>
            </a:r>
            <a:endParaRPr/>
          </a:p>
        </p:txBody>
      </p:sp>
      <p:sp>
        <p:nvSpPr>
          <p:cNvPr id="141" name="Google Shape;141;p1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45" name="Shape 145"/>
        <p:cNvGrpSpPr/>
        <p:nvPr/>
      </p:nvGrpSpPr>
      <p:grpSpPr>
        <a:xfrm>
          <a:off x="0" y="0"/>
          <a:ext cx="0" cy="0"/>
          <a:chOff x="0" y="0"/>
          <a:chExt cx="0" cy="0"/>
        </a:xfrm>
      </p:grpSpPr>
      <p:sp>
        <p:nvSpPr>
          <p:cNvPr id="146" name="Google Shape;146;p18"/>
          <p:cNvSpPr txBox="1"/>
          <p:nvPr>
            <p:ph idx="4294967295" type="title"/>
          </p:nvPr>
        </p:nvSpPr>
        <p:spPr>
          <a:xfrm>
            <a:off x="727650" y="4330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Finding a GIS solution</a:t>
            </a:r>
            <a:endParaRPr>
              <a:solidFill>
                <a:schemeClr val="lt1"/>
              </a:solidFill>
            </a:endParaRPr>
          </a:p>
        </p:txBody>
      </p:sp>
      <p:sp>
        <p:nvSpPr>
          <p:cNvPr id="147" name="Google Shape;147;p18"/>
          <p:cNvSpPr txBox="1"/>
          <p:nvPr>
            <p:ph idx="4294967295" type="body"/>
          </p:nvPr>
        </p:nvSpPr>
        <p:spPr>
          <a:xfrm>
            <a:off x="712140" y="1967051"/>
            <a:ext cx="2772600" cy="5352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200"/>
              </a:spcAft>
              <a:buNone/>
            </a:pPr>
            <a:r>
              <a:rPr lang="en" sz="1700">
                <a:solidFill>
                  <a:schemeClr val="lt1"/>
                </a:solidFill>
              </a:rPr>
              <a:t>Pretrained ArcGIS models</a:t>
            </a:r>
            <a:endParaRPr sz="1700"/>
          </a:p>
        </p:txBody>
      </p:sp>
      <p:pic>
        <p:nvPicPr>
          <p:cNvPr id="148" name="Google Shape;148;p18"/>
          <p:cNvPicPr preferRelativeResize="0"/>
          <p:nvPr/>
        </p:nvPicPr>
        <p:blipFill rotWithShape="1">
          <a:blip r:embed="rId3">
            <a:alphaModFix/>
          </a:blip>
          <a:srcRect b="17527" l="25393" r="29961" t="26057"/>
          <a:stretch/>
        </p:blipFill>
        <p:spPr>
          <a:xfrm>
            <a:off x="1637725" y="2409875"/>
            <a:ext cx="2600950" cy="2321344"/>
          </a:xfrm>
          <a:prstGeom prst="rect">
            <a:avLst/>
          </a:prstGeom>
          <a:noFill/>
          <a:ln>
            <a:noFill/>
          </a:ln>
        </p:spPr>
      </p:pic>
      <p:sp>
        <p:nvSpPr>
          <p:cNvPr id="149" name="Google Shape;149;p18"/>
          <p:cNvSpPr txBox="1"/>
          <p:nvPr>
            <p:ph idx="4294967295" type="body"/>
          </p:nvPr>
        </p:nvSpPr>
        <p:spPr>
          <a:xfrm>
            <a:off x="727650" y="1119908"/>
            <a:ext cx="4421100" cy="5352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200"/>
              </a:spcAft>
              <a:buNone/>
            </a:pPr>
            <a:r>
              <a:rPr lang="en" sz="1700">
                <a:solidFill>
                  <a:schemeClr val="lt1"/>
                </a:solidFill>
              </a:rPr>
              <a:t>Challenges with training our own deep learning model</a:t>
            </a:r>
            <a:endParaRPr sz="1700"/>
          </a:p>
        </p:txBody>
      </p:sp>
      <p:pic>
        <p:nvPicPr>
          <p:cNvPr id="150" name="Google Shape;150;p18"/>
          <p:cNvPicPr preferRelativeResize="0"/>
          <p:nvPr/>
        </p:nvPicPr>
        <p:blipFill rotWithShape="1">
          <a:blip r:embed="rId4">
            <a:alphaModFix/>
          </a:blip>
          <a:srcRect b="8196" l="22514" r="40569" t="27112"/>
          <a:stretch/>
        </p:blipFill>
        <p:spPr>
          <a:xfrm>
            <a:off x="4948751" y="2409888"/>
            <a:ext cx="2600950" cy="2321324"/>
          </a:xfrm>
          <a:prstGeom prst="rect">
            <a:avLst/>
          </a:prstGeom>
          <a:noFill/>
          <a:ln>
            <a:noFill/>
          </a:ln>
        </p:spPr>
      </p:pic>
      <p:sp>
        <p:nvSpPr>
          <p:cNvPr id="151" name="Google Shape;151;p18"/>
          <p:cNvSpPr txBox="1"/>
          <p:nvPr/>
        </p:nvSpPr>
        <p:spPr>
          <a:xfrm>
            <a:off x="5368350" y="1071325"/>
            <a:ext cx="2969700" cy="9732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336550" lvl="0" marL="457200" rtl="0" algn="l">
              <a:spcBef>
                <a:spcPts val="0"/>
              </a:spcBef>
              <a:spcAft>
                <a:spcPts val="0"/>
              </a:spcAft>
              <a:buClr>
                <a:schemeClr val="lt1"/>
              </a:buClr>
              <a:buSzPts val="1700"/>
              <a:buFont typeface="Lato"/>
              <a:buChar char="●"/>
            </a:pPr>
            <a:r>
              <a:rPr lang="en" sz="1700">
                <a:solidFill>
                  <a:schemeClr val="lt1"/>
                </a:solidFill>
                <a:latin typeface="Lato"/>
                <a:ea typeface="Lato"/>
                <a:cs typeface="Lato"/>
                <a:sym typeface="Lato"/>
              </a:rPr>
              <a:t>Computing power</a:t>
            </a:r>
            <a:endParaRPr sz="1700">
              <a:solidFill>
                <a:schemeClr val="lt1"/>
              </a:solidFill>
              <a:latin typeface="Lato"/>
              <a:ea typeface="Lato"/>
              <a:cs typeface="Lato"/>
              <a:sym typeface="Lato"/>
            </a:endParaRPr>
          </a:p>
          <a:p>
            <a:pPr indent="-336550" lvl="0" marL="457200" rtl="0" algn="l">
              <a:spcBef>
                <a:spcPts val="0"/>
              </a:spcBef>
              <a:spcAft>
                <a:spcPts val="0"/>
              </a:spcAft>
              <a:buClr>
                <a:schemeClr val="lt1"/>
              </a:buClr>
              <a:buSzPts val="1700"/>
              <a:buFont typeface="Lato"/>
              <a:buChar char="●"/>
            </a:pPr>
            <a:r>
              <a:rPr lang="en" sz="1700">
                <a:solidFill>
                  <a:schemeClr val="lt1"/>
                </a:solidFill>
                <a:latin typeface="Lato"/>
                <a:ea typeface="Lato"/>
                <a:cs typeface="Lato"/>
                <a:sym typeface="Lato"/>
              </a:rPr>
              <a:t>Input resolution</a:t>
            </a:r>
            <a:endParaRPr sz="1700">
              <a:solidFill>
                <a:schemeClr val="lt1"/>
              </a:solidFill>
              <a:latin typeface="Lato"/>
              <a:ea typeface="Lato"/>
              <a:cs typeface="Lato"/>
              <a:sym typeface="Lato"/>
            </a:endParaRPr>
          </a:p>
          <a:p>
            <a:pPr indent="-336550" lvl="0" marL="457200" rtl="0" algn="l">
              <a:spcBef>
                <a:spcPts val="0"/>
              </a:spcBef>
              <a:spcAft>
                <a:spcPts val="0"/>
              </a:spcAft>
              <a:buClr>
                <a:schemeClr val="lt1"/>
              </a:buClr>
              <a:buSzPts val="1700"/>
              <a:buFont typeface="Lato"/>
              <a:buChar char="●"/>
            </a:pPr>
            <a:r>
              <a:rPr lang="en" sz="1700">
                <a:solidFill>
                  <a:schemeClr val="lt1"/>
                </a:solidFill>
                <a:latin typeface="Lato"/>
                <a:ea typeface="Lato"/>
                <a:cs typeface="Lato"/>
                <a:sym typeface="Lato"/>
              </a:rPr>
              <a:t>Accuracy</a:t>
            </a:r>
            <a:endParaRPr sz="1700">
              <a:solidFill>
                <a:schemeClr val="lt1"/>
              </a:solidFill>
              <a:latin typeface="Lato"/>
              <a:ea typeface="Lato"/>
              <a:cs typeface="Lato"/>
              <a:sym typeface="Lato"/>
            </a:endParaRPr>
          </a:p>
        </p:txBody>
      </p:sp>
      <p:sp>
        <p:nvSpPr>
          <p:cNvPr id="152" name="Google Shape;152;p1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56" name="Shape 156"/>
        <p:cNvGrpSpPr/>
        <p:nvPr/>
      </p:nvGrpSpPr>
      <p:grpSpPr>
        <a:xfrm>
          <a:off x="0" y="0"/>
          <a:ext cx="0" cy="0"/>
          <a:chOff x="0" y="0"/>
          <a:chExt cx="0" cy="0"/>
        </a:xfrm>
      </p:grpSpPr>
      <p:sp>
        <p:nvSpPr>
          <p:cNvPr id="157" name="Google Shape;157;p19"/>
          <p:cNvSpPr txBox="1"/>
          <p:nvPr>
            <p:ph idx="4294967295" type="title"/>
          </p:nvPr>
        </p:nvSpPr>
        <p:spPr>
          <a:xfrm>
            <a:off x="727650" y="2304150"/>
            <a:ext cx="7688700" cy="47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Switching gears again…</a:t>
            </a:r>
            <a:endParaRPr>
              <a:solidFill>
                <a:schemeClr val="lt1"/>
              </a:solidFill>
            </a:endParaRPr>
          </a:p>
        </p:txBody>
      </p:sp>
      <p:sp>
        <p:nvSpPr>
          <p:cNvPr id="158" name="Google Shape;158;p1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62" name="Shape 162"/>
        <p:cNvGrpSpPr/>
        <p:nvPr/>
      </p:nvGrpSpPr>
      <p:grpSpPr>
        <a:xfrm>
          <a:off x="0" y="0"/>
          <a:ext cx="0" cy="0"/>
          <a:chOff x="0" y="0"/>
          <a:chExt cx="0" cy="0"/>
        </a:xfrm>
      </p:grpSpPr>
      <p:sp>
        <p:nvSpPr>
          <p:cNvPr id="163" name="Google Shape;163;p20"/>
          <p:cNvSpPr txBox="1"/>
          <p:nvPr>
            <p:ph idx="4294967295" type="body"/>
          </p:nvPr>
        </p:nvSpPr>
        <p:spPr>
          <a:xfrm>
            <a:off x="324971" y="2533297"/>
            <a:ext cx="4367700" cy="534000"/>
          </a:xfrm>
          <a:prstGeom prst="rect">
            <a:avLst/>
          </a:prstGeom>
        </p:spPr>
        <p:txBody>
          <a:bodyPr anchorCtr="0" anchor="t" bIns="91225" lIns="91225" spcFirstLastPara="1" rIns="91225" wrap="square" tIns="91225">
            <a:noAutofit/>
          </a:bodyPr>
          <a:lstStyle/>
          <a:p>
            <a:pPr indent="0" lvl="0" marL="0" rtl="0" algn="ctr">
              <a:spcBef>
                <a:spcPts val="0"/>
              </a:spcBef>
              <a:spcAft>
                <a:spcPts val="0"/>
              </a:spcAft>
              <a:buNone/>
            </a:pPr>
            <a:r>
              <a:rPr lang="en" sz="1496">
                <a:solidFill>
                  <a:schemeClr val="lt1"/>
                </a:solidFill>
              </a:rPr>
              <a:t>Publicly available vector datasets</a:t>
            </a:r>
            <a:endParaRPr sz="1496">
              <a:solidFill>
                <a:schemeClr val="lt1"/>
              </a:solidFill>
            </a:endParaRPr>
          </a:p>
          <a:p>
            <a:pPr indent="0" lvl="0" marL="0" rtl="0" algn="ctr">
              <a:spcBef>
                <a:spcPts val="1197"/>
              </a:spcBef>
              <a:spcAft>
                <a:spcPts val="0"/>
              </a:spcAft>
              <a:buNone/>
            </a:pPr>
            <a:r>
              <a:t/>
            </a:r>
            <a:endParaRPr sz="1496">
              <a:solidFill>
                <a:schemeClr val="lt1"/>
              </a:solidFill>
            </a:endParaRPr>
          </a:p>
          <a:p>
            <a:pPr indent="0" lvl="0" marL="0" rtl="0" algn="l">
              <a:spcBef>
                <a:spcPts val="1197"/>
              </a:spcBef>
              <a:spcAft>
                <a:spcPts val="1197"/>
              </a:spcAft>
              <a:buNone/>
            </a:pPr>
            <a:r>
              <a:t/>
            </a:r>
            <a:endParaRPr sz="1296"/>
          </a:p>
        </p:txBody>
      </p:sp>
      <p:grpSp>
        <p:nvGrpSpPr>
          <p:cNvPr id="164" name="Google Shape;164;p20"/>
          <p:cNvGrpSpPr/>
          <p:nvPr/>
        </p:nvGrpSpPr>
        <p:grpSpPr>
          <a:xfrm>
            <a:off x="322412" y="477679"/>
            <a:ext cx="4373170" cy="2055712"/>
            <a:chOff x="4152799" y="1541525"/>
            <a:chExt cx="4383251" cy="2060451"/>
          </a:xfrm>
        </p:grpSpPr>
        <p:pic>
          <p:nvPicPr>
            <p:cNvPr id="165" name="Google Shape;165;p20"/>
            <p:cNvPicPr preferRelativeResize="0"/>
            <p:nvPr/>
          </p:nvPicPr>
          <p:blipFill rotWithShape="1">
            <a:blip r:embed="rId3">
              <a:alphaModFix/>
            </a:blip>
            <a:srcRect b="47462" l="32707" r="36642" t="10877"/>
            <a:stretch/>
          </p:blipFill>
          <p:spPr>
            <a:xfrm>
              <a:off x="4152799" y="1541525"/>
              <a:ext cx="2109123" cy="2060451"/>
            </a:xfrm>
            <a:prstGeom prst="rect">
              <a:avLst/>
            </a:prstGeom>
            <a:noFill/>
            <a:ln>
              <a:noFill/>
            </a:ln>
          </p:spPr>
        </p:pic>
        <p:pic>
          <p:nvPicPr>
            <p:cNvPr id="166" name="Google Shape;166;p20"/>
            <p:cNvPicPr preferRelativeResize="0"/>
            <p:nvPr/>
          </p:nvPicPr>
          <p:blipFill rotWithShape="1">
            <a:blip r:embed="rId4">
              <a:alphaModFix/>
            </a:blip>
            <a:srcRect b="0" l="9153" r="8228" t="0"/>
            <a:stretch/>
          </p:blipFill>
          <p:spPr>
            <a:xfrm>
              <a:off x="6426925" y="1541525"/>
              <a:ext cx="2109125" cy="2060450"/>
            </a:xfrm>
            <a:prstGeom prst="rect">
              <a:avLst/>
            </a:prstGeom>
            <a:noFill/>
            <a:ln>
              <a:noFill/>
            </a:ln>
          </p:spPr>
        </p:pic>
      </p:grpSp>
      <p:sp>
        <p:nvSpPr>
          <p:cNvPr id="167" name="Google Shape;167;p20"/>
          <p:cNvSpPr txBox="1"/>
          <p:nvPr>
            <p:ph idx="4294967295" type="body"/>
          </p:nvPr>
        </p:nvSpPr>
        <p:spPr>
          <a:xfrm>
            <a:off x="215775" y="140575"/>
            <a:ext cx="2104200" cy="878400"/>
          </a:xfrm>
          <a:prstGeom prst="rect">
            <a:avLst/>
          </a:prstGeom>
        </p:spPr>
        <p:txBody>
          <a:bodyPr anchorCtr="0" anchor="t" bIns="91225" lIns="91225" spcFirstLastPara="1" rIns="91225" wrap="square" tIns="91225">
            <a:normAutofit/>
          </a:bodyPr>
          <a:lstStyle/>
          <a:p>
            <a:pPr indent="0" lvl="0" marL="0" rtl="0" algn="l">
              <a:spcBef>
                <a:spcPts val="0"/>
              </a:spcBef>
              <a:spcAft>
                <a:spcPts val="0"/>
              </a:spcAft>
              <a:buNone/>
            </a:pPr>
            <a:r>
              <a:rPr lang="en" sz="1496">
                <a:solidFill>
                  <a:schemeClr val="lt1"/>
                </a:solidFill>
              </a:rPr>
              <a:t>Buildings </a:t>
            </a:r>
            <a:endParaRPr sz="1296"/>
          </a:p>
          <a:p>
            <a:pPr indent="0" lvl="0" marL="0" rtl="0" algn="l">
              <a:spcBef>
                <a:spcPts val="1197"/>
              </a:spcBef>
              <a:spcAft>
                <a:spcPts val="1197"/>
              </a:spcAft>
              <a:buNone/>
            </a:pPr>
            <a:r>
              <a:t/>
            </a:r>
            <a:endParaRPr sz="1296"/>
          </a:p>
        </p:txBody>
      </p:sp>
      <p:sp>
        <p:nvSpPr>
          <p:cNvPr id="168" name="Google Shape;168;p20"/>
          <p:cNvSpPr txBox="1"/>
          <p:nvPr>
            <p:ph idx="4294967295" type="body"/>
          </p:nvPr>
        </p:nvSpPr>
        <p:spPr>
          <a:xfrm>
            <a:off x="2488125" y="140575"/>
            <a:ext cx="2157900" cy="878400"/>
          </a:xfrm>
          <a:prstGeom prst="rect">
            <a:avLst/>
          </a:prstGeom>
        </p:spPr>
        <p:txBody>
          <a:bodyPr anchorCtr="0" anchor="t" bIns="91225" lIns="91225" spcFirstLastPara="1" rIns="91225" wrap="square" tIns="91225">
            <a:normAutofit/>
          </a:bodyPr>
          <a:lstStyle/>
          <a:p>
            <a:pPr indent="0" lvl="0" marL="0" rtl="0" algn="l">
              <a:spcBef>
                <a:spcPts val="0"/>
              </a:spcBef>
              <a:spcAft>
                <a:spcPts val="0"/>
              </a:spcAft>
              <a:buNone/>
            </a:pPr>
            <a:r>
              <a:rPr lang="en" sz="1496">
                <a:solidFill>
                  <a:schemeClr val="lt1"/>
                </a:solidFill>
              </a:rPr>
              <a:t>Transportation</a:t>
            </a:r>
            <a:endParaRPr sz="1296"/>
          </a:p>
          <a:p>
            <a:pPr indent="0" lvl="0" marL="0" rtl="0" algn="l">
              <a:spcBef>
                <a:spcPts val="1197"/>
              </a:spcBef>
              <a:spcAft>
                <a:spcPts val="1197"/>
              </a:spcAft>
              <a:buNone/>
            </a:pPr>
            <a:r>
              <a:t/>
            </a:r>
            <a:endParaRPr sz="1296"/>
          </a:p>
        </p:txBody>
      </p:sp>
      <p:sp>
        <p:nvSpPr>
          <p:cNvPr id="169" name="Google Shape;169;p20"/>
          <p:cNvSpPr txBox="1"/>
          <p:nvPr>
            <p:ph idx="4294967295" type="body"/>
          </p:nvPr>
        </p:nvSpPr>
        <p:spPr>
          <a:xfrm>
            <a:off x="324971" y="2533297"/>
            <a:ext cx="4367700" cy="191100"/>
          </a:xfrm>
          <a:prstGeom prst="rect">
            <a:avLst/>
          </a:prstGeom>
        </p:spPr>
        <p:txBody>
          <a:bodyPr anchorCtr="0" anchor="t" bIns="91225" lIns="91225" spcFirstLastPara="1" rIns="91225" wrap="square" tIns="91225">
            <a:noAutofit/>
          </a:bodyPr>
          <a:lstStyle/>
          <a:p>
            <a:pPr indent="0" lvl="0" marL="0" rtl="0" algn="ctr">
              <a:spcBef>
                <a:spcPts val="0"/>
              </a:spcBef>
              <a:spcAft>
                <a:spcPts val="0"/>
              </a:spcAft>
              <a:buNone/>
            </a:pPr>
            <a:r>
              <a:t/>
            </a:r>
            <a:endParaRPr sz="1496">
              <a:solidFill>
                <a:schemeClr val="lt1"/>
              </a:solidFill>
            </a:endParaRPr>
          </a:p>
          <a:p>
            <a:pPr indent="0" lvl="0" marL="0" rtl="0" algn="ctr">
              <a:spcBef>
                <a:spcPts val="1197"/>
              </a:spcBef>
              <a:spcAft>
                <a:spcPts val="1197"/>
              </a:spcAft>
              <a:buNone/>
            </a:pPr>
            <a:r>
              <a:t/>
            </a:r>
            <a:endParaRPr sz="1296"/>
          </a:p>
        </p:txBody>
      </p:sp>
      <p:pic>
        <p:nvPicPr>
          <p:cNvPr id="170" name="Google Shape;170;p20"/>
          <p:cNvPicPr preferRelativeResize="0"/>
          <p:nvPr/>
        </p:nvPicPr>
        <p:blipFill>
          <a:blip r:embed="rId5">
            <a:alphaModFix/>
          </a:blip>
          <a:stretch>
            <a:fillRect/>
          </a:stretch>
        </p:blipFill>
        <p:spPr>
          <a:xfrm rot="-1891838">
            <a:off x="5025663" y="1801922"/>
            <a:ext cx="579981" cy="1067464"/>
          </a:xfrm>
          <a:prstGeom prst="rect">
            <a:avLst/>
          </a:prstGeom>
          <a:noFill/>
          <a:ln>
            <a:noFill/>
          </a:ln>
        </p:spPr>
      </p:pic>
      <p:sp>
        <p:nvSpPr>
          <p:cNvPr id="171" name="Google Shape;171;p20"/>
          <p:cNvSpPr txBox="1"/>
          <p:nvPr>
            <p:ph idx="4294967295" type="body"/>
          </p:nvPr>
        </p:nvSpPr>
        <p:spPr>
          <a:xfrm>
            <a:off x="5324100" y="1729075"/>
            <a:ext cx="2104200" cy="878400"/>
          </a:xfrm>
          <a:prstGeom prst="rect">
            <a:avLst/>
          </a:prstGeom>
        </p:spPr>
        <p:txBody>
          <a:bodyPr anchorCtr="0" anchor="t" bIns="91225" lIns="91225" spcFirstLastPara="1" rIns="91225" wrap="square" tIns="91225">
            <a:normAutofit/>
          </a:bodyPr>
          <a:lstStyle/>
          <a:p>
            <a:pPr indent="0" lvl="0" marL="0" rtl="0" algn="l">
              <a:spcBef>
                <a:spcPts val="0"/>
              </a:spcBef>
              <a:spcAft>
                <a:spcPts val="0"/>
              </a:spcAft>
              <a:buNone/>
            </a:pPr>
            <a:r>
              <a:rPr b="1" lang="en" sz="1496">
                <a:solidFill>
                  <a:schemeClr val="lt1"/>
                </a:solidFill>
              </a:rPr>
              <a:t>Spatial Filtering</a:t>
            </a:r>
            <a:endParaRPr b="1" sz="1296"/>
          </a:p>
          <a:p>
            <a:pPr indent="0" lvl="0" marL="0" rtl="0" algn="l">
              <a:spcBef>
                <a:spcPts val="1197"/>
              </a:spcBef>
              <a:spcAft>
                <a:spcPts val="1197"/>
              </a:spcAft>
              <a:buNone/>
            </a:pPr>
            <a:r>
              <a:t/>
            </a:r>
            <a:endParaRPr sz="1296"/>
          </a:p>
        </p:txBody>
      </p:sp>
      <p:pic>
        <p:nvPicPr>
          <p:cNvPr id="172" name="Google Shape;172;p20"/>
          <p:cNvPicPr preferRelativeResize="0"/>
          <p:nvPr/>
        </p:nvPicPr>
        <p:blipFill rotWithShape="1">
          <a:blip r:embed="rId6">
            <a:alphaModFix/>
          </a:blip>
          <a:srcRect b="15519" l="18474" r="11359" t="0"/>
          <a:stretch/>
        </p:blipFill>
        <p:spPr>
          <a:xfrm>
            <a:off x="4572009" y="2942250"/>
            <a:ext cx="2104201" cy="1983651"/>
          </a:xfrm>
          <a:prstGeom prst="rect">
            <a:avLst/>
          </a:prstGeom>
          <a:noFill/>
          <a:ln>
            <a:noFill/>
          </a:ln>
        </p:spPr>
      </p:pic>
      <p:pic>
        <p:nvPicPr>
          <p:cNvPr id="173" name="Google Shape;173;p20"/>
          <p:cNvPicPr preferRelativeResize="0"/>
          <p:nvPr/>
        </p:nvPicPr>
        <p:blipFill rotWithShape="1">
          <a:blip r:embed="rId7">
            <a:alphaModFix/>
          </a:blip>
          <a:srcRect b="0" l="6895" r="9819" t="0"/>
          <a:stretch/>
        </p:blipFill>
        <p:spPr>
          <a:xfrm>
            <a:off x="6809258" y="2942250"/>
            <a:ext cx="2157899" cy="1983650"/>
          </a:xfrm>
          <a:prstGeom prst="rect">
            <a:avLst/>
          </a:prstGeom>
          <a:noFill/>
          <a:ln>
            <a:noFill/>
          </a:ln>
        </p:spPr>
      </p:pic>
      <p:pic>
        <p:nvPicPr>
          <p:cNvPr id="174" name="Google Shape;174;p20"/>
          <p:cNvPicPr preferRelativeResize="0"/>
          <p:nvPr/>
        </p:nvPicPr>
        <p:blipFill>
          <a:blip r:embed="rId8">
            <a:alphaModFix/>
          </a:blip>
          <a:stretch>
            <a:fillRect/>
          </a:stretch>
        </p:blipFill>
        <p:spPr>
          <a:xfrm>
            <a:off x="680525" y="3980346"/>
            <a:ext cx="3482875" cy="191100"/>
          </a:xfrm>
          <a:prstGeom prst="rect">
            <a:avLst/>
          </a:prstGeom>
          <a:noFill/>
          <a:ln>
            <a:noFill/>
          </a:ln>
        </p:spPr>
      </p:pic>
      <p:pic>
        <p:nvPicPr>
          <p:cNvPr id="175" name="Google Shape;175;p20"/>
          <p:cNvPicPr preferRelativeResize="0"/>
          <p:nvPr/>
        </p:nvPicPr>
        <p:blipFill>
          <a:blip r:embed="rId9">
            <a:alphaModFix/>
          </a:blip>
          <a:stretch>
            <a:fillRect/>
          </a:stretch>
        </p:blipFill>
        <p:spPr>
          <a:xfrm>
            <a:off x="625009" y="3492050"/>
            <a:ext cx="3593912" cy="191100"/>
          </a:xfrm>
          <a:prstGeom prst="rect">
            <a:avLst/>
          </a:prstGeom>
          <a:noFill/>
          <a:ln>
            <a:noFill/>
          </a:ln>
        </p:spPr>
      </p:pic>
      <p:sp>
        <p:nvSpPr>
          <p:cNvPr id="176" name="Google Shape;176;p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80" name="Shape 180"/>
        <p:cNvGrpSpPr/>
        <p:nvPr/>
      </p:nvGrpSpPr>
      <p:grpSpPr>
        <a:xfrm>
          <a:off x="0" y="0"/>
          <a:ext cx="0" cy="0"/>
          <a:chOff x="0" y="0"/>
          <a:chExt cx="0" cy="0"/>
        </a:xfrm>
      </p:grpSpPr>
      <p:pic>
        <p:nvPicPr>
          <p:cNvPr id="181" name="Google Shape;181;p21"/>
          <p:cNvPicPr preferRelativeResize="0"/>
          <p:nvPr/>
        </p:nvPicPr>
        <p:blipFill rotWithShape="1">
          <a:blip r:embed="rId3">
            <a:alphaModFix/>
          </a:blip>
          <a:srcRect b="0" l="0" r="13209" t="0"/>
          <a:stretch/>
        </p:blipFill>
        <p:spPr>
          <a:xfrm>
            <a:off x="587195" y="1229307"/>
            <a:ext cx="3904900" cy="2530825"/>
          </a:xfrm>
          <a:prstGeom prst="rect">
            <a:avLst/>
          </a:prstGeom>
          <a:noFill/>
          <a:ln>
            <a:noFill/>
          </a:ln>
        </p:spPr>
      </p:pic>
      <p:sp>
        <p:nvSpPr>
          <p:cNvPr id="182" name="Google Shape;182;p21"/>
          <p:cNvSpPr txBox="1"/>
          <p:nvPr>
            <p:ph idx="4294967295" type="title"/>
          </p:nvPr>
        </p:nvSpPr>
        <p:spPr>
          <a:xfrm>
            <a:off x="727650" y="4330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We are collaborators…</a:t>
            </a:r>
            <a:endParaRPr>
              <a:solidFill>
                <a:schemeClr val="lt1"/>
              </a:solidFill>
            </a:endParaRPr>
          </a:p>
        </p:txBody>
      </p:sp>
      <p:pic>
        <p:nvPicPr>
          <p:cNvPr id="183" name="Google Shape;183;p21"/>
          <p:cNvPicPr preferRelativeResize="0"/>
          <p:nvPr/>
        </p:nvPicPr>
        <p:blipFill rotWithShape="1">
          <a:blip r:embed="rId4">
            <a:alphaModFix/>
          </a:blip>
          <a:srcRect b="21964" l="0" r="0" t="32323"/>
          <a:stretch/>
        </p:blipFill>
        <p:spPr>
          <a:xfrm>
            <a:off x="4211819" y="1444077"/>
            <a:ext cx="4360673" cy="2657725"/>
          </a:xfrm>
          <a:prstGeom prst="rect">
            <a:avLst/>
          </a:prstGeom>
          <a:noFill/>
          <a:ln>
            <a:noFill/>
          </a:ln>
        </p:spPr>
      </p:pic>
      <p:sp>
        <p:nvSpPr>
          <p:cNvPr id="184" name="Google Shape;184;p21"/>
          <p:cNvSpPr txBox="1"/>
          <p:nvPr>
            <p:ph idx="4294967295" type="body"/>
          </p:nvPr>
        </p:nvSpPr>
        <p:spPr>
          <a:xfrm>
            <a:off x="587194" y="1229302"/>
            <a:ext cx="5112900" cy="18015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500">
                <a:solidFill>
                  <a:schemeClr val="dk2"/>
                </a:solidFill>
              </a:rPr>
              <a:t>Exhibit A</a:t>
            </a:r>
            <a:endParaRPr b="1" sz="1500">
              <a:solidFill>
                <a:schemeClr val="dk2"/>
              </a:solidFill>
            </a:endParaRPr>
          </a:p>
          <a:p>
            <a:pPr indent="0" lvl="0" marL="0" rtl="0" algn="l">
              <a:lnSpc>
                <a:spcPct val="150000"/>
              </a:lnSpc>
              <a:spcBef>
                <a:spcPts val="1200"/>
              </a:spcBef>
              <a:spcAft>
                <a:spcPts val="0"/>
              </a:spcAft>
              <a:buNone/>
            </a:pPr>
            <a:r>
              <a:t/>
            </a:r>
            <a:endParaRPr sz="1500">
              <a:solidFill>
                <a:schemeClr val="lt1"/>
              </a:solidFill>
            </a:endParaRPr>
          </a:p>
          <a:p>
            <a:pPr indent="0" lvl="0" marL="0" rtl="0" algn="l">
              <a:lnSpc>
                <a:spcPct val="150000"/>
              </a:lnSpc>
              <a:spcBef>
                <a:spcPts val="1200"/>
              </a:spcBef>
              <a:spcAft>
                <a:spcPts val="0"/>
              </a:spcAft>
              <a:buNone/>
            </a:pPr>
            <a:r>
              <a:t/>
            </a:r>
            <a:endParaRPr sz="1500">
              <a:solidFill>
                <a:schemeClr val="lt1"/>
              </a:solidFill>
            </a:endParaRPr>
          </a:p>
          <a:p>
            <a:pPr indent="0" lvl="0" marL="0" rtl="0" algn="l">
              <a:spcBef>
                <a:spcPts val="1200"/>
              </a:spcBef>
              <a:spcAft>
                <a:spcPts val="0"/>
              </a:spcAft>
              <a:buNone/>
            </a:pPr>
            <a:r>
              <a:t/>
            </a:r>
            <a:endParaRPr sz="1500"/>
          </a:p>
          <a:p>
            <a:pPr indent="0" lvl="0" marL="0" rtl="0" algn="l">
              <a:spcBef>
                <a:spcPts val="1200"/>
              </a:spcBef>
              <a:spcAft>
                <a:spcPts val="1200"/>
              </a:spcAft>
              <a:buNone/>
            </a:pPr>
            <a:r>
              <a:t/>
            </a:r>
            <a:endParaRPr sz="1500"/>
          </a:p>
        </p:txBody>
      </p:sp>
      <p:sp>
        <p:nvSpPr>
          <p:cNvPr id="185" name="Google Shape;185;p21"/>
          <p:cNvSpPr txBox="1"/>
          <p:nvPr>
            <p:ph idx="4294967295" type="body"/>
          </p:nvPr>
        </p:nvSpPr>
        <p:spPr>
          <a:xfrm>
            <a:off x="4211819" y="1444080"/>
            <a:ext cx="5112900" cy="18015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500">
                <a:solidFill>
                  <a:schemeClr val="dk2"/>
                </a:solidFill>
              </a:rPr>
              <a:t>Exhibit B</a:t>
            </a:r>
            <a:endParaRPr b="1" sz="1500">
              <a:solidFill>
                <a:schemeClr val="dk2"/>
              </a:solidFill>
            </a:endParaRPr>
          </a:p>
          <a:p>
            <a:pPr indent="0" lvl="0" marL="0" rtl="0" algn="l">
              <a:lnSpc>
                <a:spcPct val="150000"/>
              </a:lnSpc>
              <a:spcBef>
                <a:spcPts val="1200"/>
              </a:spcBef>
              <a:spcAft>
                <a:spcPts val="0"/>
              </a:spcAft>
              <a:buNone/>
            </a:pPr>
            <a:r>
              <a:t/>
            </a:r>
            <a:endParaRPr sz="1500">
              <a:solidFill>
                <a:schemeClr val="lt1"/>
              </a:solidFill>
            </a:endParaRPr>
          </a:p>
          <a:p>
            <a:pPr indent="0" lvl="0" marL="0" rtl="0" algn="l">
              <a:lnSpc>
                <a:spcPct val="150000"/>
              </a:lnSpc>
              <a:spcBef>
                <a:spcPts val="1200"/>
              </a:spcBef>
              <a:spcAft>
                <a:spcPts val="0"/>
              </a:spcAft>
              <a:buNone/>
            </a:pPr>
            <a:r>
              <a:t/>
            </a:r>
            <a:endParaRPr sz="1500">
              <a:solidFill>
                <a:schemeClr val="lt1"/>
              </a:solidFill>
            </a:endParaRPr>
          </a:p>
          <a:p>
            <a:pPr indent="0" lvl="0" marL="0" rtl="0" algn="l">
              <a:spcBef>
                <a:spcPts val="1200"/>
              </a:spcBef>
              <a:spcAft>
                <a:spcPts val="0"/>
              </a:spcAft>
              <a:buNone/>
            </a:pPr>
            <a:r>
              <a:t/>
            </a:r>
            <a:endParaRPr sz="1500"/>
          </a:p>
          <a:p>
            <a:pPr indent="0" lvl="0" marL="0" rtl="0" algn="l">
              <a:spcBef>
                <a:spcPts val="1200"/>
              </a:spcBef>
              <a:spcAft>
                <a:spcPts val="1200"/>
              </a:spcAft>
              <a:buNone/>
            </a:pPr>
            <a:r>
              <a:t/>
            </a:r>
            <a:endParaRPr sz="1500"/>
          </a:p>
        </p:txBody>
      </p:sp>
      <p:sp>
        <p:nvSpPr>
          <p:cNvPr id="186" name="Google Shape;186;p2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