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Lato" panose="020B0604020202020204" charset="0"/>
      <p:regular r:id="rId8"/>
      <p:bold r:id="rId9"/>
      <p:italic r:id="rId10"/>
      <p:boldItalic r:id="rId11"/>
    </p:embeddedFont>
    <p:embeddedFont>
      <p:font typeface="Nunito" panose="020B0604020202020204" charset="0"/>
      <p:regular r:id="rId12"/>
      <p:bold r:id="rId13"/>
      <p:italic r:id="rId14"/>
      <p:boldItalic r:id="rId15"/>
    </p:embeddedFont>
    <p:embeddedFont>
      <p:font typeface="Raleway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3d7e9f14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73d7e9f14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3d7e9f14d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73d7e9f14d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259bdebf0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259bdebf0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3d7e9f14d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73d7e9f14d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 idx="4294967295"/>
          </p:nvPr>
        </p:nvSpPr>
        <p:spPr>
          <a:xfrm>
            <a:off x="830800" y="1139349"/>
            <a:ext cx="5254500" cy="20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</a:rPr>
              <a:t>Remote Site Evaluation for </a:t>
            </a:r>
            <a:endParaRPr sz="4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</a:rPr>
              <a:t>Cosmic Explorer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4294967295"/>
          </p:nvPr>
        </p:nvSpPr>
        <p:spPr>
          <a:xfrm>
            <a:off x="830800" y="3037572"/>
            <a:ext cx="3952800" cy="10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Tooba Ansar</a:t>
            </a:r>
            <a:endParaRPr sz="20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Mentors: Robert Schofield &amp;                          Michael Landry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l="26982" r="26583"/>
          <a:stretch/>
        </p:blipFill>
        <p:spPr>
          <a:xfrm>
            <a:off x="5561550" y="-9050"/>
            <a:ext cx="35824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t="32015" b="26140"/>
          <a:stretch/>
        </p:blipFill>
        <p:spPr>
          <a:xfrm>
            <a:off x="0" y="38575"/>
            <a:ext cx="1500625" cy="6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/>
        </p:nvSpPr>
        <p:spPr>
          <a:xfrm>
            <a:off x="8552700" y="38575"/>
            <a:ext cx="525900" cy="525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2649" y="38534"/>
            <a:ext cx="526000" cy="5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 idx="4294967295"/>
          </p:nvPr>
        </p:nvSpPr>
        <p:spPr>
          <a:xfrm>
            <a:off x="727650" y="4330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Cosmic Explorer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4294967295"/>
          </p:nvPr>
        </p:nvSpPr>
        <p:spPr>
          <a:xfrm>
            <a:off x="588150" y="1285625"/>
            <a:ext cx="44949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Proposed third-generation GW observatory 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40 km and 20 km arms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10x as sensitive as A+ Advanced LIGO</a:t>
            </a:r>
            <a:endParaRPr sz="15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Ambient seismic, acoustic, electromagnetic, and environmental noise limit sensitivity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890400" y="3201575"/>
            <a:ext cx="3890400" cy="15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Remote evaluation saves resources/time</a:t>
            </a:r>
            <a:endParaRPr sz="15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40 km of land clearance</a:t>
            </a:r>
            <a:endParaRPr sz="15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Anthropogenic sources of noise</a:t>
            </a:r>
            <a:endParaRPr sz="15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9" name="Google Shape;99;p14"/>
          <p:cNvGrpSpPr/>
          <p:nvPr/>
        </p:nvGrpSpPr>
        <p:grpSpPr>
          <a:xfrm>
            <a:off x="5222450" y="945013"/>
            <a:ext cx="3350312" cy="3656923"/>
            <a:chOff x="5222450" y="945013"/>
            <a:chExt cx="3350312" cy="3656923"/>
          </a:xfrm>
        </p:grpSpPr>
        <p:sp>
          <p:nvSpPr>
            <p:cNvPr id="100" name="Google Shape;100;p14"/>
            <p:cNvSpPr txBox="1"/>
            <p:nvPr/>
          </p:nvSpPr>
          <p:spPr>
            <a:xfrm>
              <a:off x="5222450" y="945013"/>
              <a:ext cx="3319800" cy="9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Several hundred sites identified using  topological data!</a:t>
              </a:r>
              <a:endPara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01" name="Google Shape;101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52987" y="1792336"/>
              <a:ext cx="3319776" cy="2809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17588" t="5254" r="27481" b="5982"/>
          <a:stretch/>
        </p:blipFill>
        <p:spPr>
          <a:xfrm>
            <a:off x="4116875" y="0"/>
            <a:ext cx="5023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>
            <a:spLocks noGrp="1"/>
          </p:cNvSpPr>
          <p:nvPr>
            <p:ph type="title" idx="4294967295"/>
          </p:nvPr>
        </p:nvSpPr>
        <p:spPr>
          <a:xfrm>
            <a:off x="503323" y="433000"/>
            <a:ext cx="37941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Visual Evaluation of Sites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4294967295"/>
          </p:nvPr>
        </p:nvSpPr>
        <p:spPr>
          <a:xfrm>
            <a:off x="503323" y="1612826"/>
            <a:ext cx="3336300" cy="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Used Google Earth Pro to survey 7 potential sites</a:t>
            </a:r>
            <a:endParaRPr sz="1500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4294967295"/>
          </p:nvPr>
        </p:nvSpPr>
        <p:spPr>
          <a:xfrm>
            <a:off x="-194936" y="2678559"/>
            <a:ext cx="47328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</a:rPr>
              <a:t>Painstaking and prone to error</a:t>
            </a:r>
            <a:endParaRPr sz="15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 b="1">
                <a:solidFill>
                  <a:schemeClr val="lt1"/>
                </a:solidFill>
              </a:rPr>
              <a:t>Need something scalable and efficient</a:t>
            </a:r>
            <a:endParaRPr sz="1500" b="1"/>
          </a:p>
        </p:txBody>
      </p:sp>
      <p:grpSp>
        <p:nvGrpSpPr>
          <p:cNvPr id="110" name="Google Shape;110;p15"/>
          <p:cNvGrpSpPr/>
          <p:nvPr/>
        </p:nvGrpSpPr>
        <p:grpSpPr>
          <a:xfrm>
            <a:off x="5121189" y="1748534"/>
            <a:ext cx="2952300" cy="2108700"/>
            <a:chOff x="5630550" y="1755525"/>
            <a:chExt cx="2952300" cy="2108700"/>
          </a:xfrm>
        </p:grpSpPr>
        <p:cxnSp>
          <p:nvCxnSpPr>
            <p:cNvPr id="111" name="Google Shape;111;p15"/>
            <p:cNvCxnSpPr/>
            <p:nvPr/>
          </p:nvCxnSpPr>
          <p:spPr>
            <a:xfrm flipH="1">
              <a:off x="7743750" y="1755525"/>
              <a:ext cx="839100" cy="21087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15"/>
            <p:cNvCxnSpPr/>
            <p:nvPr/>
          </p:nvCxnSpPr>
          <p:spPr>
            <a:xfrm rot="5400000" flipH="1">
              <a:off x="6265350" y="2390325"/>
              <a:ext cx="839100" cy="21087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" name="Google Shape;113;p15"/>
          <p:cNvGrpSpPr/>
          <p:nvPr/>
        </p:nvGrpSpPr>
        <p:grpSpPr>
          <a:xfrm>
            <a:off x="5060578" y="1693484"/>
            <a:ext cx="3480245" cy="2272450"/>
            <a:chOff x="5284905" y="1693484"/>
            <a:chExt cx="3480245" cy="2272450"/>
          </a:xfrm>
        </p:grpSpPr>
        <p:grpSp>
          <p:nvGrpSpPr>
            <p:cNvPr id="114" name="Google Shape;114;p15"/>
            <p:cNvGrpSpPr/>
            <p:nvPr/>
          </p:nvGrpSpPr>
          <p:grpSpPr>
            <a:xfrm>
              <a:off x="5284905" y="1693484"/>
              <a:ext cx="3142075" cy="2272450"/>
              <a:chOff x="5569939" y="1700475"/>
              <a:chExt cx="3142075" cy="2272450"/>
            </a:xfrm>
          </p:grpSpPr>
          <p:sp>
            <p:nvSpPr>
              <p:cNvPr id="115" name="Google Shape;115;p15"/>
              <p:cNvSpPr/>
              <p:nvPr/>
            </p:nvSpPr>
            <p:spPr>
              <a:xfrm rot="1257863">
                <a:off x="5548640" y="3279740"/>
                <a:ext cx="2261398" cy="298570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 rot="6657863">
                <a:off x="7037415" y="2660590"/>
                <a:ext cx="2261398" cy="298570"/>
              </a:xfrm>
              <a:prstGeom prst="rect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17" name="Google Shape;117;p15"/>
            <p:cNvSpPr txBox="1"/>
            <p:nvPr/>
          </p:nvSpPr>
          <p:spPr>
            <a:xfrm>
              <a:off x="5765150" y="2515188"/>
              <a:ext cx="3000000" cy="415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FFFFFF"/>
              </a:outerShdw>
            </a:effectLst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Buildings</a:t>
              </a:r>
              <a:endParaRPr sz="1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8" name="Google Shape;118;p15"/>
          <p:cNvGrpSpPr/>
          <p:nvPr/>
        </p:nvGrpSpPr>
        <p:grpSpPr>
          <a:xfrm>
            <a:off x="3981974" y="1142634"/>
            <a:ext cx="4652664" cy="3160625"/>
            <a:chOff x="4221564" y="1554725"/>
            <a:chExt cx="4652664" cy="3160625"/>
          </a:xfrm>
        </p:grpSpPr>
        <p:grpSp>
          <p:nvGrpSpPr>
            <p:cNvPr id="119" name="Google Shape;119;p15"/>
            <p:cNvGrpSpPr/>
            <p:nvPr/>
          </p:nvGrpSpPr>
          <p:grpSpPr>
            <a:xfrm>
              <a:off x="4723528" y="1554725"/>
              <a:ext cx="4150700" cy="3160625"/>
              <a:chOff x="4993300" y="1149625"/>
              <a:chExt cx="4150700" cy="3160625"/>
            </a:xfrm>
          </p:grpSpPr>
          <p:sp>
            <p:nvSpPr>
              <p:cNvPr id="120" name="Google Shape;120;p15"/>
              <p:cNvSpPr/>
              <p:nvPr/>
            </p:nvSpPr>
            <p:spPr>
              <a:xfrm>
                <a:off x="4993300" y="2429825"/>
                <a:ext cx="1134300" cy="1122000"/>
              </a:xfrm>
              <a:prstGeom prst="ellipse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7134700" y="3188250"/>
                <a:ext cx="1134300" cy="1122000"/>
              </a:xfrm>
              <a:prstGeom prst="ellipse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8009700" y="1149625"/>
                <a:ext cx="1134300" cy="1122000"/>
              </a:xfrm>
              <a:prstGeom prst="ellipse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23" name="Google Shape;123;p15"/>
            <p:cNvSpPr txBox="1"/>
            <p:nvPr/>
          </p:nvSpPr>
          <p:spPr>
            <a:xfrm>
              <a:off x="4221564" y="2263166"/>
              <a:ext cx="2392200" cy="5352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Cars, roads, rail tracks, and power lines</a:t>
              </a:r>
              <a:endParaRPr sz="15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4" name="Google Shape;124;p15"/>
          <p:cNvSpPr txBox="1">
            <a:spLocks noGrp="1"/>
          </p:cNvSpPr>
          <p:nvPr>
            <p:ph type="body" idx="4294967295"/>
          </p:nvPr>
        </p:nvSpPr>
        <p:spPr>
          <a:xfrm>
            <a:off x="4186873" y="1"/>
            <a:ext cx="3336300" cy="702900"/>
          </a:xfrm>
          <a:prstGeom prst="rect">
            <a:avLst/>
          </a:prstGeom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Fictional, not to scale</a:t>
            </a:r>
            <a:endParaRPr sz="1500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 idx="4294967295"/>
          </p:nvPr>
        </p:nvSpPr>
        <p:spPr>
          <a:xfrm>
            <a:off x="727650" y="4330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Finding a GIS solution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4294967295"/>
          </p:nvPr>
        </p:nvSpPr>
        <p:spPr>
          <a:xfrm>
            <a:off x="4155475" y="3601975"/>
            <a:ext cx="43779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Publicly available vector datasets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4294967295"/>
          </p:nvPr>
        </p:nvSpPr>
        <p:spPr>
          <a:xfrm>
            <a:off x="727650" y="2031001"/>
            <a:ext cx="2772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Pretrained ArcGIS models</a:t>
            </a:r>
            <a:endParaRPr/>
          </a:p>
        </p:txBody>
      </p:sp>
      <p:grpSp>
        <p:nvGrpSpPr>
          <p:cNvPr id="132" name="Google Shape;132;p16"/>
          <p:cNvGrpSpPr/>
          <p:nvPr/>
        </p:nvGrpSpPr>
        <p:grpSpPr>
          <a:xfrm>
            <a:off x="4152799" y="1541525"/>
            <a:ext cx="4383251" cy="2060451"/>
            <a:chOff x="4152799" y="1541525"/>
            <a:chExt cx="4383251" cy="2060451"/>
          </a:xfrm>
        </p:grpSpPr>
        <p:pic>
          <p:nvPicPr>
            <p:cNvPr id="133" name="Google Shape;133;p16"/>
            <p:cNvPicPr preferRelativeResize="0"/>
            <p:nvPr/>
          </p:nvPicPr>
          <p:blipFill rotWithShape="1">
            <a:blip r:embed="rId3">
              <a:alphaModFix/>
            </a:blip>
            <a:srcRect l="32707" t="10877" r="36642" b="47462"/>
            <a:stretch/>
          </p:blipFill>
          <p:spPr>
            <a:xfrm>
              <a:off x="4152799" y="1541525"/>
              <a:ext cx="2109123" cy="2060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6"/>
            <p:cNvPicPr preferRelativeResize="0"/>
            <p:nvPr/>
          </p:nvPicPr>
          <p:blipFill rotWithShape="1">
            <a:blip r:embed="rId4">
              <a:alphaModFix/>
            </a:blip>
            <a:srcRect l="9153" r="8228"/>
            <a:stretch/>
          </p:blipFill>
          <p:spPr>
            <a:xfrm>
              <a:off x="6426925" y="1541525"/>
              <a:ext cx="2109125" cy="2060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16"/>
          <p:cNvSpPr txBox="1">
            <a:spLocks noGrp="1"/>
          </p:cNvSpPr>
          <p:nvPr>
            <p:ph type="body" idx="4294967295"/>
          </p:nvPr>
        </p:nvSpPr>
        <p:spPr>
          <a:xfrm>
            <a:off x="4046024" y="1203675"/>
            <a:ext cx="2109000" cy="8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Buildings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4294967295"/>
          </p:nvPr>
        </p:nvSpPr>
        <p:spPr>
          <a:xfrm>
            <a:off x="6323674" y="1203675"/>
            <a:ext cx="2163000" cy="8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Roads (including gravel)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" name="Google Shape;137;p16"/>
          <p:cNvPicPr preferRelativeResize="0"/>
          <p:nvPr/>
        </p:nvPicPr>
        <p:blipFill rotWithShape="1">
          <a:blip r:embed="rId5">
            <a:alphaModFix/>
          </a:blip>
          <a:srcRect l="25393" t="26057" r="29961" b="17527"/>
          <a:stretch/>
        </p:blipFill>
        <p:spPr>
          <a:xfrm>
            <a:off x="834475" y="2411559"/>
            <a:ext cx="2308626" cy="20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6">
            <a:alphaModFix/>
          </a:blip>
          <a:srcRect l="8755" t="74456" r="32993"/>
          <a:stretch/>
        </p:blipFill>
        <p:spPr>
          <a:xfrm>
            <a:off x="4201800" y="4451600"/>
            <a:ext cx="4383250" cy="3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>
            <a:spLocks noGrp="1"/>
          </p:cNvSpPr>
          <p:nvPr>
            <p:ph type="body" idx="4294967295"/>
          </p:nvPr>
        </p:nvSpPr>
        <p:spPr>
          <a:xfrm>
            <a:off x="4155475" y="3601975"/>
            <a:ext cx="4377900" cy="1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body" idx="4294967295"/>
          </p:nvPr>
        </p:nvSpPr>
        <p:spPr>
          <a:xfrm>
            <a:off x="4155475" y="3992275"/>
            <a:ext cx="43779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Success!</a:t>
            </a:r>
            <a:endParaRPr sz="15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body" idx="4294967295"/>
          </p:nvPr>
        </p:nvSpPr>
        <p:spPr>
          <a:xfrm>
            <a:off x="727650" y="1221800"/>
            <a:ext cx="31104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Considered training our own DL model</a:t>
            </a:r>
            <a:endParaRPr/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7">
            <a:alphaModFix/>
          </a:blip>
          <a:srcRect l="22514" t="27112" r="40569" b="8196"/>
          <a:stretch/>
        </p:blipFill>
        <p:spPr>
          <a:xfrm>
            <a:off x="834476" y="2409869"/>
            <a:ext cx="2308623" cy="20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/>
          <p:nvPr/>
        </p:nvSpPr>
        <p:spPr>
          <a:xfrm>
            <a:off x="834538" y="2411550"/>
            <a:ext cx="23085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Computing power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Input resolution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Accuracy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 txBox="1">
            <a:spLocks noGrp="1"/>
          </p:cNvSpPr>
          <p:nvPr>
            <p:ph type="title" idx="4294967295"/>
          </p:nvPr>
        </p:nvSpPr>
        <p:spPr>
          <a:xfrm>
            <a:off x="727650" y="4330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Looking ahead…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9" name="Google Shape;149;p17"/>
          <p:cNvSpPr txBox="1">
            <a:spLocks noGrp="1"/>
          </p:cNvSpPr>
          <p:nvPr>
            <p:ph type="body" idx="4294967295"/>
          </p:nvPr>
        </p:nvSpPr>
        <p:spPr>
          <a:xfrm>
            <a:off x="729450" y="1031825"/>
            <a:ext cx="5112900" cy="18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Vehicle detection</a:t>
            </a:r>
            <a:endParaRPr sz="1500">
              <a:solidFill>
                <a:schemeClr val="lt1"/>
              </a:solidFill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Raster data on noise levels </a:t>
            </a:r>
            <a:endParaRPr sz="1500">
              <a:solidFill>
                <a:schemeClr val="lt1"/>
              </a:solidFill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Trucks vs. smaller vehicles</a:t>
            </a:r>
            <a:endParaRPr sz="1500">
              <a:solidFill>
                <a:schemeClr val="lt1"/>
              </a:solidFill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</a:pPr>
            <a:r>
              <a:rPr lang="en" sz="1500">
                <a:solidFill>
                  <a:schemeClr val="lt1"/>
                </a:solidFill>
              </a:rPr>
              <a:t>Computing power</a:t>
            </a: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500"/>
          </a:p>
        </p:txBody>
      </p:sp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 l="20649" t="11564" r="2586" b="13490"/>
          <a:stretch/>
        </p:blipFill>
        <p:spPr>
          <a:xfrm>
            <a:off x="5511500" y="803840"/>
            <a:ext cx="3086426" cy="2106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727650" y="2488837"/>
            <a:ext cx="76314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Mapping total km of roads around CE station 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 programming problem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727650" y="3219761"/>
            <a:ext cx="7631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Rails on each rail road 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Trainspotters (dubious)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727650" y="3434790"/>
            <a:ext cx="76314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Robust wind data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</a:pPr>
            <a:r>
              <a:rPr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Contacting NOAA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On-screen Show (16:9)</PresentationFormat>
  <Paragraphs>45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Raleway</vt:lpstr>
      <vt:lpstr>Arial</vt:lpstr>
      <vt:lpstr>Lato</vt:lpstr>
      <vt:lpstr>Nunito</vt:lpstr>
      <vt:lpstr>Streamline</vt:lpstr>
      <vt:lpstr>Remote Site Evaluation for  Cosmic Explorer</vt:lpstr>
      <vt:lpstr>Cosmic Explorer</vt:lpstr>
      <vt:lpstr>Visual Evaluation of Sites</vt:lpstr>
      <vt:lpstr>Finding a GIS solution</vt:lpstr>
      <vt:lpstr>Looking ahead…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Site Evaluation for  Cosmic Explorer</dc:title>
  <cp:lastModifiedBy>Tooba Ansar</cp:lastModifiedBy>
  <cp:revision>1</cp:revision>
  <dcterms:modified xsi:type="dcterms:W3CDTF">2025-08-27T19:39:38Z</dcterms:modified>
</cp:coreProperties>
</file>