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2" r:id="rId4"/>
    <p:sldId id="258" r:id="rId5"/>
    <p:sldId id="259" r:id="rId6"/>
    <p:sldId id="275" r:id="rId7"/>
    <p:sldId id="285" r:id="rId8"/>
    <p:sldId id="286" r:id="rId9"/>
    <p:sldId id="260" r:id="rId10"/>
    <p:sldId id="287" r:id="rId11"/>
    <p:sldId id="277" r:id="rId12"/>
    <p:sldId id="278" r:id="rId13"/>
    <p:sldId id="263" r:id="rId14"/>
    <p:sldId id="288" r:id="rId15"/>
    <p:sldId id="283" r:id="rId16"/>
    <p:sldId id="284" r:id="rId17"/>
    <p:sldId id="265" r:id="rId18"/>
    <p:sldId id="276" r:id="rId19"/>
    <p:sldId id="267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61"/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FFB3B-0417-4A4A-BAE8-A7799606B99A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0A61D-3697-49D1-8B5D-734FD1026C9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646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442D-F860-4F98-A6D3-9543CCDCA003}" type="datetime1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309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42C2-9AC1-43AD-A6C7-DD77B8B65814}" type="datetime1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595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0253-712C-4E21-BD57-B4E8860343F8}" type="datetime1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353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23BE6-0CFC-4C92-93E7-74D37F9089EE}" type="datetime1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945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59E0-0F68-4976-BCFD-0E8A8E07679B}" type="datetime1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797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3E7E-FDAA-4B25-8947-D229DAD5006F}" type="datetime1">
              <a:rPr lang="en-IN" smtClean="0"/>
              <a:t>25-07-2025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2554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5070-F792-4781-BEB2-214B50D6AC53}" type="datetime1">
              <a:rPr lang="en-IN" smtClean="0"/>
              <a:t>25-07-2025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394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AC11-C01F-4A93-923F-10182306F8B1}" type="datetime1">
              <a:rPr lang="en-IN" smtClean="0"/>
              <a:t>25-07-2025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063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2196-F2CB-4FF4-948C-E8B1C158F893}" type="datetime1">
              <a:rPr lang="en-IN" smtClean="0"/>
              <a:t>25-07-2025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220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C8A5-5DCC-4D92-9B69-49DB91334B3B}" type="datetime1">
              <a:rPr lang="en-IN" smtClean="0"/>
              <a:t>25-07-2025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444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1D14-2F15-4DB3-AF58-96B210141E05}" type="datetime1">
              <a:rPr lang="en-IN" smtClean="0"/>
              <a:t>25-07-2025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346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800AC-15A6-4335-933B-CE941592D126}" type="datetime1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F784A-7D18-421B-999E-2B69EBD6B2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20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cphotonics.com/ppln-guide-overview" TargetMode="External"/><Relationship Id="rId2" Type="http://schemas.openxmlformats.org/officeDocument/2006/relationships/hyperlink" Target="https://science.jpl.nasa.gov/documents/1375/3_Thomas_Lucy_4-1-202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hyperlink" Target="https://dcc.ligo.org/LIGO-G250150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651" y="2028275"/>
            <a:ext cx="10215154" cy="1567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 Enhanced Sum Frequency Generation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6651" y="4209064"/>
            <a:ext cx="10380617" cy="16557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Amarnath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Mentors: Francisco Salces Carcoba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Rana Adhikari</a:t>
            </a: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96555" y="456156"/>
            <a:ext cx="9320808" cy="955614"/>
            <a:chOff x="768158" y="578076"/>
            <a:chExt cx="9320808" cy="955614"/>
          </a:xfrm>
        </p:grpSpPr>
        <p:pic>
          <p:nvPicPr>
            <p:cNvPr id="1026" name="Picture 2" descr="undefin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158" y="578076"/>
              <a:ext cx="942402" cy="94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dcc.ligo.org/public/0000/F0900035/002/F0900035-v1%20%28high%20resolution%2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248" y="686765"/>
              <a:ext cx="1139111" cy="820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No photo description available.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51" b="21185"/>
            <a:stretch/>
          </p:blipFill>
          <p:spPr bwMode="auto">
            <a:xfrm>
              <a:off x="8624592" y="596517"/>
              <a:ext cx="1464374" cy="860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alifornia Institute of Technology - Wikipe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559" y="601703"/>
              <a:ext cx="931987" cy="93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9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Bowtie Cavity Setup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10</a:t>
            </a:fld>
            <a:endParaRPr lang="en-IN" dirty="0"/>
          </a:p>
        </p:txBody>
      </p:sp>
      <p:grpSp>
        <p:nvGrpSpPr>
          <p:cNvPr id="17" name="Group 16"/>
          <p:cNvGrpSpPr/>
          <p:nvPr/>
        </p:nvGrpSpPr>
        <p:grpSpPr>
          <a:xfrm>
            <a:off x="1908591" y="1306286"/>
            <a:ext cx="7418289" cy="5006732"/>
            <a:chOff x="2576501" y="1130452"/>
            <a:chExt cx="6195678" cy="46303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501" y="1130452"/>
              <a:ext cx="6173809" cy="4630357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576501" y="1293241"/>
              <a:ext cx="6195678" cy="3784639"/>
              <a:chOff x="2576501" y="1293241"/>
              <a:chExt cx="6195678" cy="3784639"/>
            </a:xfrm>
          </p:grpSpPr>
          <p:sp>
            <p:nvSpPr>
              <p:cNvPr id="39" name="TextBox 38"/>
              <p:cNvSpPr txBox="1"/>
              <p:nvPr/>
            </p:nvSpPr>
            <p:spPr>
              <a:xfrm rot="16200000">
                <a:off x="2019594" y="2361855"/>
                <a:ext cx="15038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Infrared Camera</a:t>
                </a:r>
                <a:endParaRPr lang="en-IN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205224" y="2245342"/>
                <a:ext cx="1204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Plane Mirror</a:t>
                </a:r>
                <a:endParaRPr lang="en-IN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843029" y="2137620"/>
                <a:ext cx="12362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Plane Mirror</a:t>
                </a:r>
              </a:p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Input coupler</a:t>
                </a:r>
                <a:endParaRPr lang="en-IN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576501" y="1293241"/>
                <a:ext cx="23754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Transmission Photo detector</a:t>
                </a:r>
                <a:endParaRPr lang="en-IN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409336" y="4554660"/>
                <a:ext cx="15648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C00000"/>
                    </a:solidFill>
                  </a:rPr>
                  <a:t>Periodically poled</a:t>
                </a:r>
              </a:p>
              <a:p>
                <a:pPr algn="ctr"/>
                <a:r>
                  <a:rPr lang="en-US" sz="1400" b="1" dirty="0" smtClean="0">
                    <a:solidFill>
                      <a:srgbClr val="C00000"/>
                    </a:solidFill>
                  </a:rPr>
                  <a:t>Lithium Niobate</a:t>
                </a:r>
                <a:endParaRPr lang="en-IN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719048" y="4246883"/>
                <a:ext cx="14861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Curved Mirror 2</a:t>
                </a:r>
                <a:endParaRPr lang="en-IN" sz="1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286003" y="4056936"/>
                <a:ext cx="14861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Curved Mirror 1</a:t>
                </a:r>
                <a:endParaRPr lang="en-IN" sz="14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891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beam propagation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15686" y="129850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smtClean="0"/>
              <a:t>Beam complex “q” parameters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Measuring the </a:t>
            </a:r>
            <a:r>
              <a:rPr lang="en-US" sz="1600" b="1" dirty="0" smtClean="0">
                <a:solidFill>
                  <a:schemeClr val="accent2"/>
                </a:solidFill>
              </a:rPr>
              <a:t>Beam Profile 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Fitting the data and obtaining </a:t>
            </a:r>
            <a:r>
              <a:rPr lang="en-US" sz="1600" b="1" dirty="0" smtClean="0">
                <a:solidFill>
                  <a:schemeClr val="accent2"/>
                </a:solidFill>
              </a:rPr>
              <a:t>q parameters.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11</a:t>
            </a:fld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71" y="2778783"/>
            <a:ext cx="6436430" cy="383973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140690" y="4136571"/>
            <a:ext cx="935641" cy="1337321"/>
            <a:chOff x="4140690" y="4136571"/>
            <a:chExt cx="935641" cy="1337321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484914" y="4136571"/>
              <a:ext cx="8180" cy="33092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484914" y="4758225"/>
              <a:ext cx="8180" cy="3624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140690" y="5104560"/>
              <a:ext cx="935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2*Waist</a:t>
              </a:r>
              <a:endParaRPr lang="en-IN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564" y="1252650"/>
            <a:ext cx="3596126" cy="9087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693" y="5288961"/>
            <a:ext cx="2776507" cy="4916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630" y="3424238"/>
            <a:ext cx="3191995" cy="3068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121" y="6356350"/>
            <a:ext cx="289585" cy="320068"/>
          </a:xfrm>
          <a:prstGeom prst="rect">
            <a:avLst/>
          </a:prstGeom>
        </p:spPr>
      </p:pic>
      <p:cxnSp>
        <p:nvCxnSpPr>
          <p:cNvPr id="31" name="Straight Connector 30"/>
          <p:cNvCxnSpPr>
            <a:endCxn id="29" idx="0"/>
          </p:cNvCxnSpPr>
          <p:nvPr/>
        </p:nvCxnSpPr>
        <p:spPr>
          <a:xfrm>
            <a:off x="4484913" y="3077155"/>
            <a:ext cx="1" cy="3279195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045029" y="4637314"/>
            <a:ext cx="5654351" cy="0"/>
          </a:xfrm>
          <a:prstGeom prst="line">
            <a:avLst/>
          </a:prstGeom>
          <a:ln w="1905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9630" y="2908508"/>
            <a:ext cx="1996613" cy="472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9630" y="3875562"/>
            <a:ext cx="1996612" cy="310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9630" y="4316562"/>
            <a:ext cx="2293819" cy="274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4393" y="2243299"/>
            <a:ext cx="3429297" cy="35055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602377" y="3424238"/>
            <a:ext cx="0" cy="121307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5337" y="3930810"/>
            <a:ext cx="725739" cy="4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Gaussian beam propagation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4691" y="134298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smtClean="0"/>
              <a:t>ABCD Matrices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07" y="5261562"/>
            <a:ext cx="1751362" cy="660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863821" y="2373349"/>
            <a:ext cx="2068874" cy="739204"/>
            <a:chOff x="5863821" y="2373349"/>
            <a:chExt cx="2068874" cy="7392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388" y="2373349"/>
              <a:ext cx="998307" cy="7392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flipH="1">
              <a:off x="5863821" y="2603263"/>
              <a:ext cx="1668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Free space</a:t>
              </a:r>
              <a:endParaRPr lang="en-IN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36211" y="3121648"/>
            <a:ext cx="2107040" cy="914479"/>
            <a:chOff x="5936211" y="3121648"/>
            <a:chExt cx="2107040" cy="9144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0601" y="3121648"/>
              <a:ext cx="1272650" cy="9144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flipH="1">
              <a:off x="5936211" y="3475189"/>
              <a:ext cx="1668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Thin lens</a:t>
              </a:r>
              <a:endParaRPr lang="en-IN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12</a:t>
            </a:fld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751025" y="180149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Matrices to </a:t>
            </a:r>
            <a:r>
              <a:rPr lang="en-US" sz="2000" b="1" dirty="0">
                <a:solidFill>
                  <a:schemeClr val="accent2"/>
                </a:solidFill>
              </a:rPr>
              <a:t>model</a:t>
            </a:r>
            <a:r>
              <a:rPr lang="en-US" sz="2000" dirty="0"/>
              <a:t> </a:t>
            </a:r>
            <a:r>
              <a:rPr lang="en-US" sz="2000" dirty="0" smtClean="0"/>
              <a:t>propagation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Paraxial assumption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Thin </a:t>
            </a:r>
            <a:r>
              <a:rPr lang="en-US" dirty="0"/>
              <a:t>lenses assumption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963" y="4168092"/>
            <a:ext cx="5504123" cy="9615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491" y="1690439"/>
            <a:ext cx="2776507" cy="4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igen mode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169" y="1390196"/>
            <a:ext cx="7044631" cy="503092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15686" y="139019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2"/>
                </a:solidFill>
              </a:rPr>
              <a:t>Pump-resonant</a:t>
            </a:r>
            <a:r>
              <a:rPr lang="en-US" sz="2000" dirty="0" smtClean="0"/>
              <a:t> (1064 nm)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Cavity </a:t>
            </a:r>
            <a:r>
              <a:rPr lang="en-US" sz="2000" b="1" dirty="0" smtClean="0">
                <a:solidFill>
                  <a:schemeClr val="accent2"/>
                </a:solidFill>
              </a:rPr>
              <a:t>Eigen mode</a:t>
            </a:r>
            <a:r>
              <a:rPr lang="en-US" sz="2000" dirty="0" smtClean="0"/>
              <a:t> Calculation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Gaussian beam propagation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13</a:t>
            </a:fld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4794258" y="5510701"/>
            <a:ext cx="6523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Input coupler</a:t>
            </a:r>
            <a:endParaRPr lang="en-IN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573486" y="5579951"/>
            <a:ext cx="9679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Plane mirror</a:t>
            </a:r>
            <a:endParaRPr lang="en-IN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0364" y="5570135"/>
            <a:ext cx="120706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Curved Mirror 1</a:t>
            </a:r>
            <a:endParaRPr lang="en-IN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805825" y="5570479"/>
            <a:ext cx="120706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Curved Mirror 2</a:t>
            </a:r>
            <a:endParaRPr lang="en-IN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24547" y="5510700"/>
            <a:ext cx="6523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Input coupler</a:t>
            </a:r>
            <a:endParaRPr lang="en-IN" sz="1200" dirty="0"/>
          </a:p>
        </p:txBody>
      </p:sp>
      <p:sp>
        <p:nvSpPr>
          <p:cNvPr id="7" name="AutoShape 2" descr="equ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3" y="3546046"/>
            <a:ext cx="2963423" cy="50343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8447314" y="2962571"/>
            <a:ext cx="0" cy="583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462554" y="4255794"/>
            <a:ext cx="10886" cy="594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57011" y="2585913"/>
            <a:ext cx="190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~200 Microns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855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matching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14</a:t>
            </a:fld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903" y="2383392"/>
            <a:ext cx="4143394" cy="3089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220" y="1271699"/>
            <a:ext cx="155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summarize:</a:t>
            </a:r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2181224"/>
            <a:ext cx="5966462" cy="34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120"/>
          <a:stretch/>
        </p:blipFill>
        <p:spPr>
          <a:xfrm>
            <a:off x="1863633" y="1860604"/>
            <a:ext cx="8394783" cy="45909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matching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15</a:t>
            </a:fld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3871963" y="1456772"/>
            <a:ext cx="447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Profile around Input Coupler of Cavity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47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flashing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141414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smtClean="0"/>
              <a:t>Higher order modes of light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Cavity flashing 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Transmission Signal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" name="video_20250709_014031_edit (2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1077" y="2035534"/>
            <a:ext cx="3065048" cy="27027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16</a:t>
            </a:fld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719" y="1525452"/>
            <a:ext cx="4611462" cy="4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8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for the Bowtie Cavity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1414145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C</a:t>
            </a:r>
            <a:r>
              <a:rPr lang="en-US" sz="1800" dirty="0" smtClean="0"/>
              <a:t>avity flashing 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Transmission Signal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Measuring mode matching efficiency ~60%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80" y="1697899"/>
            <a:ext cx="5460081" cy="366568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17</a:t>
            </a:fld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83" y="3278820"/>
            <a:ext cx="4778154" cy="1104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44" y="5280667"/>
            <a:ext cx="7049111" cy="9678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304891" y="2138901"/>
            <a:ext cx="190831" cy="1192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93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plans: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9531" y="2377440"/>
            <a:ext cx="830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Characterizing the Cavity.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Pound-</a:t>
            </a:r>
            <a:r>
              <a:rPr lang="en-US" sz="2400" dirty="0" err="1" smtClean="0"/>
              <a:t>Drever</a:t>
            </a:r>
            <a:r>
              <a:rPr lang="en-US" sz="2400" dirty="0" smtClean="0"/>
              <a:t>-Hall Locking the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Two mode squeezing from the bowtie cavity ?</a:t>
            </a:r>
            <a:endParaRPr lang="en-IN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84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 pics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842" t="27257" r="26852" b="42534"/>
          <a:stretch/>
        </p:blipFill>
        <p:spPr>
          <a:xfrm>
            <a:off x="6504970" y="1825625"/>
            <a:ext cx="4708967" cy="3846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50" y="1544320"/>
            <a:ext cx="3424567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70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555" y="133365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of LIGO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Noise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2</a:t>
            </a:fld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266" y="1552819"/>
            <a:ext cx="7774972" cy="47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 and Sources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03158"/>
            <a:ext cx="10515600" cy="21377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 smtClean="0"/>
              <a:t>Wenxuan</a:t>
            </a:r>
            <a:r>
              <a:rPr lang="en-US" sz="1000" dirty="0" smtClean="0"/>
              <a:t> </a:t>
            </a:r>
            <a:r>
              <a:rPr lang="en-US" sz="1000" dirty="0" err="1"/>
              <a:t>Jia</a:t>
            </a:r>
            <a:r>
              <a:rPr lang="en-US" sz="1000" dirty="0"/>
              <a:t> et al. ,Squeezing the quantum noise of a gravitational-wave detector below the standard quantum limit.Science385,1318-1321(2024</a:t>
            </a:r>
            <a:r>
              <a:rPr lang="en-US" sz="1000" dirty="0" smtClean="0"/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000" dirty="0"/>
              <a:t>Ma, Y., Miao, H., Pang, B. </a:t>
            </a:r>
            <a:r>
              <a:rPr lang="en-IN" sz="1000" i="1" dirty="0"/>
              <a:t>et al.</a:t>
            </a:r>
            <a:r>
              <a:rPr lang="en-IN" sz="1000" dirty="0"/>
              <a:t> Proposal for gravitational-wave detection beyond the standard quantum limit through EPR entanglement. </a:t>
            </a:r>
            <a:r>
              <a:rPr lang="en-IN" sz="1000" i="1" dirty="0"/>
              <a:t>Nature </a:t>
            </a:r>
            <a:r>
              <a:rPr lang="en-IN" sz="1000" i="1" dirty="0" err="1"/>
              <a:t>Phys</a:t>
            </a:r>
            <a:r>
              <a:rPr lang="en-IN" sz="1000" dirty="0"/>
              <a:t> </a:t>
            </a:r>
            <a:r>
              <a:rPr lang="en-IN" sz="1000" b="1" dirty="0"/>
              <a:t>13</a:t>
            </a:r>
            <a:r>
              <a:rPr lang="en-IN" sz="1000" dirty="0"/>
              <a:t>, 776–780 (2017</a:t>
            </a:r>
            <a:r>
              <a:rPr lang="en-IN" sz="1000" dirty="0" smtClean="0"/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hlinkClick r:id="rId2"/>
              </a:rPr>
              <a:t>https://science.jpl.nasa.gov/documents/1375/3_Thomas_Lucy_4-1-2025.pdf</a:t>
            </a:r>
            <a:r>
              <a:rPr lang="en-US" sz="1000" dirty="0"/>
              <a:t> </a:t>
            </a:r>
            <a:endParaRPr lang="en-US" sz="1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www.hcphotonics.com/ppln-guide-overview</a:t>
            </a:r>
            <a:endParaRPr lang="en-US" sz="1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1000" dirty="0">
                <a:hlinkClick r:id="rId4" tooltip="LIGO-G2501500-v1"/>
              </a:rPr>
              <a:t>LIGO-G2501500-v1</a:t>
            </a:r>
            <a:endParaRPr lang="en-US" sz="1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N" sz="1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20</a:t>
            </a:fld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113183" y="1550503"/>
            <a:ext cx="664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Mentors: </a:t>
            </a:r>
            <a:r>
              <a:rPr lang="en-IN" dirty="0" err="1" smtClean="0"/>
              <a:t>Paco</a:t>
            </a:r>
            <a:r>
              <a:rPr lang="en-IN" dirty="0" smtClean="0"/>
              <a:t>, </a:t>
            </a:r>
            <a:r>
              <a:rPr lang="en-IN" dirty="0" err="1"/>
              <a:t>Rana</a:t>
            </a:r>
            <a:r>
              <a:rPr lang="en-IN" dirty="0"/>
              <a:t> </a:t>
            </a:r>
            <a:r>
              <a:rPr lang="en-IN" dirty="0" err="1" smtClean="0"/>
              <a:t>Adhikari</a:t>
            </a: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the 40 meter and west bridge folks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2" y="5257665"/>
            <a:ext cx="2655736" cy="14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5" y="1306286"/>
            <a:ext cx="7332617" cy="549946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LIGO Upgrades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16983" y="1663337"/>
            <a:ext cx="2655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LIGO Voyager Upgrade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2752" y="2515322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Fused Silica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4814" y="2515322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Crystalline Silicon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39884" y="3213573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1064 nm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27317" y="3213573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 Micron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56034" y="3899257"/>
            <a:ext cx="20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Cryogenic cooling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496471" y="2739805"/>
            <a:ext cx="34834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543915" y="3413628"/>
            <a:ext cx="34834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681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047" y="1546066"/>
            <a:ext cx="10515600" cy="44527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Low </a:t>
            </a:r>
            <a:r>
              <a:rPr lang="en-US" sz="1800" b="1" dirty="0" smtClean="0">
                <a:solidFill>
                  <a:schemeClr val="accent2"/>
                </a:solidFill>
              </a:rPr>
              <a:t>Quantum Efficiency</a:t>
            </a:r>
            <a:r>
              <a:rPr lang="en-US" sz="1800" dirty="0" smtClean="0"/>
              <a:t> of Photo detectors at </a:t>
            </a:r>
            <a:r>
              <a:rPr lang="en-US" sz="1800" b="1" dirty="0" smtClean="0">
                <a:solidFill>
                  <a:schemeClr val="accent2"/>
                </a:solidFill>
              </a:rPr>
              <a:t>2 micron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4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404" y="2210506"/>
            <a:ext cx="6245536" cy="4145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6047" y="21037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Indirect Detection</a:t>
            </a:r>
            <a:r>
              <a:rPr lang="en-US" dirty="0"/>
              <a:t> of 2 um.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Using Sum Frequency Generation</a:t>
            </a:r>
          </a:p>
        </p:txBody>
      </p:sp>
    </p:spTree>
    <p:extLst>
      <p:ext uri="{BB962C8B-B14F-4D97-AF65-F5344CB8AC3E}">
        <p14:creationId xmlns:p14="http://schemas.microsoft.com/office/powerpoint/2010/main" val="14779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Frequency Generation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5705"/>
            <a:ext cx="10515600" cy="48901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In conventional Optics: </a:t>
            </a:r>
            <a:r>
              <a:rPr lang="en-US" sz="2000" u="sng" dirty="0" smtClean="0"/>
              <a:t>Polarization depends linearly</a:t>
            </a:r>
            <a:r>
              <a:rPr lang="en-US" sz="2000" dirty="0" smtClean="0"/>
              <a:t> on Electric field</a:t>
            </a:r>
            <a:r>
              <a:rPr lang="en-US" dirty="0" smtClean="0"/>
              <a:t>.</a:t>
            </a:r>
            <a:endParaRPr lang="en-US" b="1" dirty="0" smtClean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2"/>
                </a:solidFill>
              </a:rPr>
              <a:t>Non-linear</a:t>
            </a:r>
            <a:r>
              <a:rPr lang="en-US" sz="2000" dirty="0" smtClean="0"/>
              <a:t> materials: Higher order dependence are considerable. </a:t>
            </a:r>
          </a:p>
          <a:p>
            <a:pPr>
              <a:lnSpc>
                <a:spcPct val="100000"/>
              </a:lnSpc>
            </a:pPr>
            <a:endParaRPr lang="en-US" sz="3600" dirty="0" smtClean="0"/>
          </a:p>
          <a:p>
            <a:pPr>
              <a:lnSpc>
                <a:spcPct val="100000"/>
              </a:lnSpc>
            </a:pPr>
            <a:endParaRPr lang="en-US" sz="36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Second Harmonic Generation.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Difference frequency Generation.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Sum frequency generation.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600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357630"/>
            <a:ext cx="2438684" cy="586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6485"/>
          <a:stretch/>
        </p:blipFill>
        <p:spPr>
          <a:xfrm>
            <a:off x="2301239" y="2484194"/>
            <a:ext cx="7094835" cy="4854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5</a:t>
            </a:fld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1564050" y="3121690"/>
            <a:ext cx="7933107" cy="830444"/>
            <a:chOff x="1882102" y="4862690"/>
            <a:chExt cx="7933107" cy="8304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2102" y="4862690"/>
              <a:ext cx="7933107" cy="66299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02017" y="5231958"/>
              <a:ext cx="3538331" cy="461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55493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rot="1442767">
            <a:off x="1236118" y="1606348"/>
            <a:ext cx="3610870" cy="1965322"/>
            <a:chOff x="2585720" y="3539473"/>
            <a:chExt cx="2631368" cy="1491672"/>
          </a:xfrm>
        </p:grpSpPr>
        <p:grpSp>
          <p:nvGrpSpPr>
            <p:cNvPr id="10" name="Group 9"/>
            <p:cNvGrpSpPr/>
            <p:nvPr/>
          </p:nvGrpSpPr>
          <p:grpSpPr>
            <a:xfrm>
              <a:off x="2585720" y="3539473"/>
              <a:ext cx="2631368" cy="1491672"/>
              <a:chOff x="2585720" y="3539473"/>
              <a:chExt cx="2631368" cy="1491672"/>
            </a:xfrm>
          </p:grpSpPr>
          <p:pic>
            <p:nvPicPr>
              <p:cNvPr id="23" name="Picture 4" descr="broken image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33" t="52758" r="28346" b="18762"/>
              <a:stretch/>
            </p:blipFill>
            <p:spPr bwMode="auto">
              <a:xfrm>
                <a:off x="2585720" y="3557944"/>
                <a:ext cx="2230120" cy="147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466374" y="3539473"/>
                <a:ext cx="500476" cy="216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716612" y="3775366"/>
                <a:ext cx="500476" cy="216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627565" y="3610190"/>
                <a:ext cx="500476" cy="216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 rot="1627582">
              <a:off x="2608766" y="4532109"/>
              <a:ext cx="555675" cy="198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669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Frequency Generation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63360" y="1325563"/>
                <a:ext cx="89968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3200" b="1" dirty="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0" y="1325563"/>
                <a:ext cx="89968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6860" y="2642027"/>
                <a:ext cx="899680" cy="607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3200" b="1" dirty="0">
                              <a:solidFill>
                                <a:srgbClr val="FF0000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rgbClr val="FF0000"/>
                              </a:solidFill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60" y="2642027"/>
                <a:ext cx="899680" cy="6072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691366" y="3093134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Periodically Poled Lithium Niobate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847943" y="2223076"/>
            <a:ext cx="1232057" cy="78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292566" y="1814338"/>
            <a:ext cx="3212991" cy="2602003"/>
            <a:chOff x="8426522" y="1325563"/>
            <a:chExt cx="3007360" cy="2338416"/>
          </a:xfrm>
        </p:grpSpPr>
        <p:pic>
          <p:nvPicPr>
            <p:cNvPr id="1026" name="Picture 2" descr="Sum-Frequency Generation - an overview | ScienceDirect Topic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94"/>
            <a:stretch/>
          </p:blipFill>
          <p:spPr bwMode="auto">
            <a:xfrm>
              <a:off x="8426522" y="1325563"/>
              <a:ext cx="3007360" cy="23384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9493885" y="1971675"/>
              <a:ext cx="329565" cy="240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534525" y="3024077"/>
              <a:ext cx="329565" cy="240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626860" y="2212393"/>
            <a:ext cx="3230880" cy="1855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6860" y="2275141"/>
            <a:ext cx="3230880" cy="144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925103" y="1873346"/>
                <a:ext cx="31877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3200" b="1" dirty="0">
                              <a:solidFill>
                                <a:srgbClr val="FF0000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1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40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4000" b="1" dirty="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36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3600" b="1" dirty="0">
                              <a:solidFill>
                                <a:srgbClr val="FF0000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b="1" dirty="0">
                              <a:solidFill>
                                <a:srgbClr val="FF0000"/>
                              </a:solidFill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103" y="1873346"/>
                <a:ext cx="3187732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6</a:t>
            </a:fld>
            <a:endParaRPr lang="en-IN" dirty="0"/>
          </a:p>
        </p:txBody>
      </p:sp>
      <p:sp>
        <p:nvSpPr>
          <p:cNvPr id="33" name="Rectangle 32"/>
          <p:cNvSpPr/>
          <p:nvPr/>
        </p:nvSpPr>
        <p:spPr>
          <a:xfrm>
            <a:off x="1810170" y="1711892"/>
            <a:ext cx="801733" cy="197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93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ustom-images.strikinglycdn.com/res/hrscywv4p/image/upload/c_limit,fl_lossy,h_9000,w_1200,f_auto,q_auto/875810/Energy_Momentum_Conservaion_ikiy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/>
          <a:stretch/>
        </p:blipFill>
        <p:spPr bwMode="auto">
          <a:xfrm>
            <a:off x="1035687" y="995309"/>
            <a:ext cx="8829675" cy="43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46" y="1454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Frequency Generation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973795"/>
            <a:ext cx="2743200" cy="365125"/>
          </a:xfrm>
        </p:spPr>
        <p:txBody>
          <a:bodyPr/>
          <a:lstStyle/>
          <a:p>
            <a:fld id="{45EF784A-7D18-421B-999E-2B69EBD6B2A0}" type="slidenum">
              <a:rPr lang="en-IN" smtClean="0"/>
              <a:t>7</a:t>
            </a:fld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3855720" y="4809928"/>
            <a:ext cx="2169926" cy="473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3640183" y="2103811"/>
            <a:ext cx="1611086" cy="34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3697949" y="4744454"/>
            <a:ext cx="2656114" cy="604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970545" y="2767949"/>
            <a:ext cx="1611086" cy="34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5776088" y="2497382"/>
            <a:ext cx="93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Power output</a:t>
            </a:r>
            <a:endParaRPr lang="en-IN" sz="2000" dirty="0"/>
          </a:p>
        </p:txBody>
      </p:sp>
      <p:sp>
        <p:nvSpPr>
          <p:cNvPr id="23" name="Rectangle 22"/>
          <p:cNvSpPr/>
          <p:nvPr/>
        </p:nvSpPr>
        <p:spPr>
          <a:xfrm>
            <a:off x="6031138" y="4278832"/>
            <a:ext cx="566246" cy="604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1" name="Group 40"/>
          <p:cNvGrpSpPr/>
          <p:nvPr/>
        </p:nvGrpSpPr>
        <p:grpSpPr>
          <a:xfrm rot="530116">
            <a:off x="7059937" y="5176714"/>
            <a:ext cx="4184023" cy="722369"/>
            <a:chOff x="2585720" y="3539473"/>
            <a:chExt cx="2631368" cy="1491672"/>
          </a:xfrm>
        </p:grpSpPr>
        <p:grpSp>
          <p:nvGrpSpPr>
            <p:cNvPr id="42" name="Group 41"/>
            <p:cNvGrpSpPr/>
            <p:nvPr/>
          </p:nvGrpSpPr>
          <p:grpSpPr>
            <a:xfrm>
              <a:off x="2585720" y="3539473"/>
              <a:ext cx="2631368" cy="1491672"/>
              <a:chOff x="2585720" y="3539473"/>
              <a:chExt cx="2631368" cy="1491672"/>
            </a:xfrm>
          </p:grpSpPr>
          <p:pic>
            <p:nvPicPr>
              <p:cNvPr id="44" name="Picture 4" descr="broken imag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33" t="52758" r="28346" b="18762"/>
              <a:stretch/>
            </p:blipFill>
            <p:spPr bwMode="auto">
              <a:xfrm>
                <a:off x="2585720" y="3557944"/>
                <a:ext cx="2230120" cy="147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4466374" y="3539473"/>
                <a:ext cx="500476" cy="216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716612" y="3775366"/>
                <a:ext cx="500476" cy="216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627565" y="3610190"/>
                <a:ext cx="500476" cy="216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 rot="689295">
              <a:off x="2608766" y="4532108"/>
              <a:ext cx="555675" cy="198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7513178" y="5028440"/>
            <a:ext cx="896069" cy="212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/>
          <p:cNvSpPr txBox="1"/>
          <p:nvPr/>
        </p:nvSpPr>
        <p:spPr>
          <a:xfrm>
            <a:off x="153963" y="5746795"/>
            <a:ext cx="1065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distance over which the accumulated phase difference of mixing waves reaches π is the "coherence length" </a:t>
            </a:r>
            <a:r>
              <a:rPr lang="en-US" i="1" dirty="0" err="1"/>
              <a:t>L</a:t>
            </a:r>
            <a:r>
              <a:rPr lang="en-US" baseline="-25000" dirty="0" err="1"/>
              <a:t>c</a:t>
            </a:r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3708834" y="4972147"/>
            <a:ext cx="289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Flip in the sign of </a:t>
            </a:r>
          </a:p>
          <a:p>
            <a:r>
              <a:rPr lang="en-US" sz="1600" u="sng" dirty="0" smtClean="0"/>
              <a:t>After every coherence length</a:t>
            </a:r>
            <a:endParaRPr lang="en-IN" sz="1600" u="sng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252" y="4918152"/>
            <a:ext cx="432836" cy="3880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705190" y="4732283"/>
            <a:ext cx="1515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Periodic poling</a:t>
            </a:r>
            <a:endParaRPr lang="en-IN" sz="16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100804" y="5028440"/>
            <a:ext cx="240709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Quantum Efficiency of Photo detectors at 2 micron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Indirect Detection</a:t>
            </a:r>
            <a:r>
              <a:rPr lang="en-US" dirty="0" smtClean="0"/>
              <a:t> of 2 um.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Setting up Sum Frequency Generation.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8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39" y="4001294"/>
            <a:ext cx="6652837" cy="2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7367"/>
          <a:stretch/>
        </p:blipFill>
        <p:spPr>
          <a:xfrm>
            <a:off x="2613977" y="5725777"/>
            <a:ext cx="6281449" cy="1031065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0" y="0"/>
            <a:ext cx="12192000" cy="1087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/>
          <p:cNvSpPr/>
          <p:nvPr/>
        </p:nvSpPr>
        <p:spPr>
          <a:xfrm>
            <a:off x="5124913" y="4595942"/>
            <a:ext cx="931032" cy="254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18" y="2453195"/>
            <a:ext cx="667024" cy="66702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5400000">
            <a:off x="2387593" y="2121097"/>
            <a:ext cx="156640" cy="1246847"/>
          </a:xfrm>
          <a:prstGeom prst="rect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>
            <a:off x="3055741" y="1938319"/>
            <a:ext cx="145135" cy="878818"/>
          </a:xfrm>
          <a:prstGeom prst="rect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5400000">
            <a:off x="3595111" y="2109738"/>
            <a:ext cx="156640" cy="1246847"/>
          </a:xfrm>
          <a:prstGeom prst="rect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3006777">
            <a:off x="7241363" y="1723273"/>
            <a:ext cx="286832" cy="1246847"/>
          </a:xfrm>
          <a:prstGeom prst="rect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3838804">
            <a:off x="4786087" y="1627411"/>
            <a:ext cx="305200" cy="41697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1FF80896-1C5B-4CF0-BDF7-8E54BEA331B4}"/>
              </a:ext>
            </a:extLst>
          </p:cNvPr>
          <p:cNvSpPr/>
          <p:nvPr/>
        </p:nvSpPr>
        <p:spPr>
          <a:xfrm rot="16200000" flipV="1">
            <a:off x="4248454" y="3332370"/>
            <a:ext cx="416831" cy="2806393"/>
          </a:xfrm>
          <a:prstGeom prst="triangle">
            <a:avLst>
              <a:gd name="adj" fmla="val 4728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7025640">
            <a:off x="6106227" y="1637048"/>
            <a:ext cx="299693" cy="4270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7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Bowtie Cavity Setup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9D8061-EA1D-44E9-9B5B-F45A81A7983E}"/>
              </a:ext>
            </a:extLst>
          </p:cNvPr>
          <p:cNvSpPr/>
          <p:nvPr/>
        </p:nvSpPr>
        <p:spPr>
          <a:xfrm rot="-420000">
            <a:off x="2989802" y="4200538"/>
            <a:ext cx="94891" cy="10006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5400000">
            <a:off x="7751938" y="1688816"/>
            <a:ext cx="346613" cy="21750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A62FE5-8FA0-4E01-9A1C-D7B317EFF7F4}"/>
              </a:ext>
            </a:extLst>
          </p:cNvPr>
          <p:cNvSpPr/>
          <p:nvPr/>
        </p:nvSpPr>
        <p:spPr>
          <a:xfrm>
            <a:off x="9012768" y="2432458"/>
            <a:ext cx="1542374" cy="68776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1064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LASER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1FF80896-1C5B-4CF0-BDF7-8E54BEA331B4}"/>
              </a:ext>
            </a:extLst>
          </p:cNvPr>
          <p:cNvSpPr/>
          <p:nvPr/>
        </p:nvSpPr>
        <p:spPr>
          <a:xfrm rot="5400000" flipV="1">
            <a:off x="5990973" y="2111590"/>
            <a:ext cx="346612" cy="1329500"/>
          </a:xfrm>
          <a:prstGeom prst="triangle">
            <a:avLst>
              <a:gd name="adj" fmla="val 4728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9D8061-EA1D-44E9-9B5B-F45A81A7983E}"/>
              </a:ext>
            </a:extLst>
          </p:cNvPr>
          <p:cNvSpPr/>
          <p:nvPr/>
        </p:nvSpPr>
        <p:spPr>
          <a:xfrm rot="-600000">
            <a:off x="6790276" y="2295538"/>
            <a:ext cx="94891" cy="10006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1FF80896-1C5B-4CF0-BDF7-8E54BEA331B4}"/>
              </a:ext>
            </a:extLst>
          </p:cNvPr>
          <p:cNvSpPr/>
          <p:nvPr/>
        </p:nvSpPr>
        <p:spPr>
          <a:xfrm rot="16200000" flipV="1">
            <a:off x="4774091" y="2084865"/>
            <a:ext cx="329196" cy="1348114"/>
          </a:xfrm>
          <a:prstGeom prst="triangle">
            <a:avLst>
              <a:gd name="adj" fmla="val 4728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E9D8061-EA1D-44E9-9B5B-F45A81A7983E}"/>
              </a:ext>
            </a:extLst>
          </p:cNvPr>
          <p:cNvSpPr/>
          <p:nvPr/>
        </p:nvSpPr>
        <p:spPr>
          <a:xfrm rot="600000">
            <a:off x="4228051" y="2295538"/>
            <a:ext cx="94891" cy="10006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1FF80896-1C5B-4CF0-BDF7-8E54BEA331B4}"/>
              </a:ext>
            </a:extLst>
          </p:cNvPr>
          <p:cNvSpPr/>
          <p:nvPr/>
        </p:nvSpPr>
        <p:spPr>
          <a:xfrm rot="5400000" flipV="1">
            <a:off x="6514609" y="3350899"/>
            <a:ext cx="416831" cy="2806393"/>
          </a:xfrm>
          <a:prstGeom prst="triangle">
            <a:avLst>
              <a:gd name="adj" fmla="val 4728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E9D8061-EA1D-44E9-9B5B-F45A81A7983E}"/>
              </a:ext>
            </a:extLst>
          </p:cNvPr>
          <p:cNvSpPr/>
          <p:nvPr/>
        </p:nvSpPr>
        <p:spPr>
          <a:xfrm rot="420000">
            <a:off x="8123776" y="4200539"/>
            <a:ext cx="94891" cy="10006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5053">
            <a:off x="7744299" y="1556261"/>
            <a:ext cx="456454" cy="6482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0609" y="1536561"/>
            <a:ext cx="376906" cy="53531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801891" y="2399102"/>
            <a:ext cx="325120" cy="7544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/>
          <p:cNvSpPr txBox="1"/>
          <p:nvPr/>
        </p:nvSpPr>
        <p:spPr>
          <a:xfrm>
            <a:off x="1039736" y="3153627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Infrared Camera</a:t>
            </a:r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2395909" y="524151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Curved Mirror 2</a:t>
            </a:r>
            <a:endParaRPr lang="en-IN" dirty="0"/>
          </a:p>
        </p:txBody>
      </p:sp>
      <p:sp>
        <p:nvSpPr>
          <p:cNvPr id="43" name="TextBox 42"/>
          <p:cNvSpPr txBox="1"/>
          <p:nvPr/>
        </p:nvSpPr>
        <p:spPr>
          <a:xfrm>
            <a:off x="7357421" y="520325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Curved Mirror 1</a:t>
            </a:r>
            <a:endParaRPr lang="en-IN" dirty="0"/>
          </a:p>
        </p:txBody>
      </p:sp>
      <p:sp>
        <p:nvSpPr>
          <p:cNvPr id="44" name="TextBox 43"/>
          <p:cNvSpPr txBox="1"/>
          <p:nvPr/>
        </p:nvSpPr>
        <p:spPr>
          <a:xfrm>
            <a:off x="3652566" y="1913197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 Mirror</a:t>
            </a:r>
            <a:endParaRPr lang="en-IN" dirty="0"/>
          </a:p>
        </p:txBody>
      </p:sp>
      <p:sp>
        <p:nvSpPr>
          <p:cNvPr id="45" name="TextBox 44"/>
          <p:cNvSpPr txBox="1"/>
          <p:nvPr/>
        </p:nvSpPr>
        <p:spPr>
          <a:xfrm>
            <a:off x="5828933" y="1611565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 Mirror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Input coupler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51117" y="119750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Reflection Photo detector</a:t>
            </a:r>
            <a:endParaRPr lang="en-IN" dirty="0"/>
          </a:p>
        </p:txBody>
      </p:sp>
      <p:sp>
        <p:nvSpPr>
          <p:cNvPr id="47" name="TextBox 46"/>
          <p:cNvSpPr txBox="1"/>
          <p:nvPr/>
        </p:nvSpPr>
        <p:spPr>
          <a:xfrm>
            <a:off x="1719172" y="1198327"/>
            <a:ext cx="281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Transmission Photo detector</a:t>
            </a:r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4709952" y="5079446"/>
            <a:ext cx="187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Periodically poled</a:t>
            </a:r>
          </a:p>
          <a:p>
            <a:pPr algn="ctr"/>
            <a:r>
              <a:rPr lang="en-US" dirty="0" smtClean="0"/>
              <a:t>Lithium Niobate</a:t>
            </a:r>
            <a:endParaRPr lang="en-IN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DA62FE5-8FA0-4E01-9A1C-D7B317EFF7F4}"/>
              </a:ext>
            </a:extLst>
          </p:cNvPr>
          <p:cNvSpPr/>
          <p:nvPr/>
        </p:nvSpPr>
        <p:spPr>
          <a:xfrm>
            <a:off x="9529547" y="4391685"/>
            <a:ext cx="1542374" cy="6877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 Micron LASER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5400000">
            <a:off x="6282816" y="1504243"/>
            <a:ext cx="83529" cy="64704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D4FC9F0-132A-931A-ABE3-4E2079C8826F}"/>
              </a:ext>
            </a:extLst>
          </p:cNvPr>
          <p:cNvSpPr/>
          <p:nvPr/>
        </p:nvSpPr>
        <p:spPr>
          <a:xfrm rot="5400000" flipH="1">
            <a:off x="2170076" y="3868644"/>
            <a:ext cx="83530" cy="175498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98243" y="4300782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 nm Up conversion</a:t>
            </a:r>
            <a:endParaRPr lang="en-IN" dirty="0"/>
          </a:p>
        </p:txBody>
      </p:sp>
      <p:sp>
        <p:nvSpPr>
          <p:cNvPr id="54" name="TextBox 53"/>
          <p:cNvSpPr txBox="1"/>
          <p:nvPr/>
        </p:nvSpPr>
        <p:spPr>
          <a:xfrm>
            <a:off x="10630525" y="257425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</a:t>
            </a:r>
            <a:endParaRPr lang="en-IN" dirty="0"/>
          </a:p>
        </p:txBody>
      </p:sp>
      <p:sp>
        <p:nvSpPr>
          <p:cNvPr id="55" name="TextBox 54"/>
          <p:cNvSpPr txBox="1"/>
          <p:nvPr/>
        </p:nvSpPr>
        <p:spPr>
          <a:xfrm>
            <a:off x="9913448" y="507944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F784A-7D18-421B-999E-2B69EBD6B2A0}" type="slidenum">
              <a:rPr lang="en-IN" smtClean="0"/>
              <a:t>9</a:t>
            </a:fld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279799" y="4875701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mm × 10 mm × 0.5mm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77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1" grpId="0" animBg="1"/>
      <p:bldP spid="28" grpId="0" animBg="1"/>
      <p:bldP spid="27" grpId="0" animBg="1"/>
      <p:bldP spid="21" grpId="0" animBg="1"/>
      <p:bldP spid="20" grpId="0" animBg="1"/>
      <p:bldP spid="16" grpId="0" animBg="1"/>
      <p:bldP spid="10" grpId="0" animBg="1"/>
      <p:bldP spid="12" grpId="0" animBg="1"/>
      <p:bldP spid="13" grpId="0" animBg="1"/>
      <p:bldP spid="19" grpId="0" animBg="1"/>
      <p:bldP spid="50" grpId="0" animBg="1"/>
      <p:bldP spid="51" grpId="0" animBg="1"/>
      <p:bldP spid="52" grpId="0" animBg="1"/>
      <p:bldP spid="53" grpId="0"/>
      <p:bldP spid="5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1691</TotalTime>
  <Words>427</Words>
  <Application>Microsoft Office PowerPoint</Application>
  <PresentationFormat>Widescreen</PresentationFormat>
  <Paragraphs>138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Office Theme</vt:lpstr>
      <vt:lpstr>Cavity Enhanced Sum Frequency Generation</vt:lpstr>
      <vt:lpstr>Introduction</vt:lpstr>
      <vt:lpstr>Future LIGO Upgrades</vt:lpstr>
      <vt:lpstr>Motivation</vt:lpstr>
      <vt:lpstr>Sum Frequency Generation</vt:lpstr>
      <vt:lpstr>Sum Frequency Generation</vt:lpstr>
      <vt:lpstr>Sum Frequency Generation</vt:lpstr>
      <vt:lpstr>Recap</vt:lpstr>
      <vt:lpstr>Bowtie Cavity Setup</vt:lpstr>
      <vt:lpstr>Bowtie Cavity Setup</vt:lpstr>
      <vt:lpstr>Gaussian beam propagation</vt:lpstr>
      <vt:lpstr>Gaussian beam propagation</vt:lpstr>
      <vt:lpstr>Cavity Eigen mode</vt:lpstr>
      <vt:lpstr>Mode matching</vt:lpstr>
      <vt:lpstr>Mode matching</vt:lpstr>
      <vt:lpstr>Cavity flashing</vt:lpstr>
      <vt:lpstr>Measurements for the Bowtie Cavity</vt:lpstr>
      <vt:lpstr>Future plans:</vt:lpstr>
      <vt:lpstr>Few pics</vt:lpstr>
      <vt:lpstr>Acknowledgements and 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Cavity Enhanced Sum Frequency Generation</dc:title>
  <dc:creator>Amarnath</dc:creator>
  <cp:lastModifiedBy>Amarnath</cp:lastModifiedBy>
  <cp:revision>335</cp:revision>
  <dcterms:created xsi:type="dcterms:W3CDTF">2025-07-22T09:09:09Z</dcterms:created>
  <dcterms:modified xsi:type="dcterms:W3CDTF">2025-07-25T20:46:51Z</dcterms:modified>
</cp:coreProperties>
</file>