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5" r:id="rId3"/>
  </p:sldMasterIdLst>
  <p:notesMasterIdLst>
    <p:notesMasterId r:id="rId14"/>
  </p:notesMasterIdLst>
  <p:sldIdLst>
    <p:sldId id="327" r:id="rId4"/>
    <p:sldId id="328" r:id="rId5"/>
    <p:sldId id="329" r:id="rId6"/>
    <p:sldId id="331" r:id="rId7"/>
    <p:sldId id="330" r:id="rId8"/>
    <p:sldId id="332" r:id="rId9"/>
    <p:sldId id="333" r:id="rId10"/>
    <p:sldId id="334" r:id="rId11"/>
    <p:sldId id="307"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73" autoAdjust="0"/>
  </p:normalViewPr>
  <p:slideViewPr>
    <p:cSldViewPr snapToGrid="0">
      <p:cViewPr varScale="1">
        <p:scale>
          <a:sx n="59" d="100"/>
          <a:sy n="59" d="100"/>
        </p:scale>
        <p:origin x="921" y="26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16993-F57A-44A3-A3EA-52420C0DAC5B}" type="datetimeFigureOut">
              <a:rPr lang="en-GB" smtClean="0"/>
              <a:t>28/09/2025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9499F-BC48-451D-B1F3-1C592CA1147D}" type="slidenum">
              <a:rPr lang="en-GB" smtClean="0"/>
              <a:t>‹#›</a:t>
            </a:fld>
            <a:endParaRPr lang="en-GB"/>
          </a:p>
        </p:txBody>
      </p:sp>
    </p:spTree>
    <p:extLst>
      <p:ext uri="{BB962C8B-B14F-4D97-AF65-F5344CB8AC3E}">
        <p14:creationId xmlns:p14="http://schemas.microsoft.com/office/powerpoint/2010/main" val="15756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GB" sz="1200" dirty="0"/>
              <a:t>The mock-up component was developed to test the </a:t>
            </a:r>
            <a:r>
              <a:rPr lang="en-GB" sz="1200" b="1" dirty="0"/>
              <a:t>forming process of material 441</a:t>
            </a:r>
            <a:r>
              <a:rPr lang="en-GB" sz="1200" dirty="0"/>
              <a:t>, evaluate the geometry of the component at a reduced scale, and </a:t>
            </a:r>
            <a:r>
              <a:rPr lang="en-GB" sz="1200" b="1" dirty="0"/>
              <a:t>monitor dust contamination</a:t>
            </a:r>
            <a:r>
              <a:rPr lang="en-GB" sz="1200" dirty="0"/>
              <a:t> during assembly. </a:t>
            </a:r>
          </a:p>
          <a:p>
            <a:pPr algn="just"/>
            <a:endParaRPr lang="en-GB" sz="1200" dirty="0"/>
          </a:p>
          <a:p>
            <a:pPr algn="just"/>
            <a:r>
              <a:rPr lang="en-GB" sz="1200" dirty="0"/>
              <a:t>The welding of the three parts was carried out to test a specific assembly method using a </a:t>
            </a:r>
            <a:r>
              <a:rPr lang="en-GB" sz="1200" b="1" dirty="0"/>
              <a:t>4 mm open sleeve </a:t>
            </a:r>
            <a:r>
              <a:rPr lang="en-GB" sz="1200" dirty="0"/>
              <a:t>by manual fillet welds. To meet the project’s </a:t>
            </a:r>
            <a:r>
              <a:rPr lang="en-GB" sz="1200" b="1" dirty="0"/>
              <a:t>cleanliness requirements</a:t>
            </a:r>
            <a:r>
              <a:rPr lang="en-GB" sz="1200" dirty="0"/>
              <a:t> (ISO 6 during assembly operations), dust contamination was assessed throughout both the assembly and welding processes, which were performed under a mobile cleanroom. </a:t>
            </a:r>
            <a:r>
              <a:rPr lang="en-US" sz="1200" b="1" noProof="0" dirty="0"/>
              <a:t>Detection of virtual leak</a:t>
            </a:r>
            <a:r>
              <a:rPr lang="en-US" sz="1200" noProof="0" dirty="0"/>
              <a:t>, bakeout to accelerate water vapor outgassing for vacuum test</a:t>
            </a:r>
            <a:r>
              <a:rPr lang="en-US" sz="1800" noProof="0" dirty="0"/>
              <a:t>.</a:t>
            </a:r>
          </a:p>
          <a:p>
            <a:endParaRPr lang="en-GB" dirty="0"/>
          </a:p>
        </p:txBody>
      </p:sp>
      <p:sp>
        <p:nvSpPr>
          <p:cNvPr id="4" name="Espace réservé du numéro de diapositive 3"/>
          <p:cNvSpPr>
            <a:spLocks noGrp="1"/>
          </p:cNvSpPr>
          <p:nvPr>
            <p:ph type="sldNum" sz="quarter" idx="5"/>
          </p:nvPr>
        </p:nvSpPr>
        <p:spPr/>
        <p:txBody>
          <a:bodyPr/>
          <a:lstStyle/>
          <a:p>
            <a:fld id="{FB39499F-BC48-451D-B1F3-1C592CA1147D}" type="slidenum">
              <a:rPr lang="en-GB" smtClean="0"/>
              <a:t>2</a:t>
            </a:fld>
            <a:endParaRPr lang="en-GB"/>
          </a:p>
        </p:txBody>
      </p:sp>
    </p:spTree>
    <p:extLst>
      <p:ext uri="{BB962C8B-B14F-4D97-AF65-F5344CB8AC3E}">
        <p14:creationId xmlns:p14="http://schemas.microsoft.com/office/powerpoint/2010/main" val="227283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B0488-17B1-081A-DBF9-0F1574788E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5F0E28-D46A-3B6A-43A6-AC9B8C264A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3CF427-7FF9-8581-8D5B-F65406CF0997}"/>
              </a:ext>
            </a:extLst>
          </p:cNvPr>
          <p:cNvSpPr>
            <a:spLocks noGrp="1"/>
          </p:cNvSpPr>
          <p:nvPr>
            <p:ph type="body" idx="1"/>
          </p:nvPr>
        </p:nvSpPr>
        <p:spPr/>
        <p:txBody>
          <a:bodyPr/>
          <a:lstStyle/>
          <a:p>
            <a:pPr algn="just"/>
            <a:r>
              <a:rPr lang="en-GB" sz="1200" dirty="0"/>
              <a:t>The mock-up component was developed to test the </a:t>
            </a:r>
            <a:r>
              <a:rPr lang="en-GB" sz="1200" b="1" dirty="0"/>
              <a:t>forming process of material 441</a:t>
            </a:r>
            <a:r>
              <a:rPr lang="en-GB" sz="1200" dirty="0"/>
              <a:t>, evaluate the geometry of the component at a reduced scale, and </a:t>
            </a:r>
            <a:r>
              <a:rPr lang="en-GB" sz="1200" b="1" dirty="0"/>
              <a:t>monitor dust contamination</a:t>
            </a:r>
            <a:r>
              <a:rPr lang="en-GB" sz="1200" dirty="0"/>
              <a:t> during assembly. </a:t>
            </a:r>
          </a:p>
          <a:p>
            <a:pPr algn="just"/>
            <a:endParaRPr lang="en-GB" sz="1200" dirty="0"/>
          </a:p>
          <a:p>
            <a:pPr algn="just"/>
            <a:r>
              <a:rPr lang="en-GB" sz="1200" dirty="0"/>
              <a:t>The welding of the three parts was carried out to test a specific assembly method using a </a:t>
            </a:r>
            <a:r>
              <a:rPr lang="en-GB" sz="1200" b="1" dirty="0"/>
              <a:t>4 mm open sleeve </a:t>
            </a:r>
            <a:r>
              <a:rPr lang="en-GB" sz="1200" dirty="0"/>
              <a:t>by manual fillet welds. To meet the project’s </a:t>
            </a:r>
            <a:r>
              <a:rPr lang="en-GB" sz="1200" b="1" dirty="0"/>
              <a:t>cleanliness requirements</a:t>
            </a:r>
            <a:r>
              <a:rPr lang="en-GB" sz="1200" dirty="0"/>
              <a:t> (ISO 6 during assembly operations), dust contamination was assessed throughout both the assembly and welding processes, which were performed under a mobile cleanroom. </a:t>
            </a:r>
            <a:r>
              <a:rPr lang="en-US" sz="1200" b="1" noProof="0" dirty="0"/>
              <a:t>Detection of virtual leak</a:t>
            </a:r>
            <a:r>
              <a:rPr lang="en-US" sz="1200" noProof="0" dirty="0"/>
              <a:t>, bakeout to accelerate water vapor outgassing for vacuum test</a:t>
            </a:r>
            <a:r>
              <a:rPr lang="en-US" sz="1800" noProof="0" dirty="0"/>
              <a:t>.</a:t>
            </a:r>
          </a:p>
          <a:p>
            <a:endParaRPr lang="en-GB" dirty="0"/>
          </a:p>
        </p:txBody>
      </p:sp>
      <p:sp>
        <p:nvSpPr>
          <p:cNvPr id="4" name="Espace réservé du numéro de diapositive 3">
            <a:extLst>
              <a:ext uri="{FF2B5EF4-FFF2-40B4-BE49-F238E27FC236}">
                <a16:creationId xmlns:a16="http://schemas.microsoft.com/office/drawing/2014/main" id="{FB47EDA7-5C7E-9727-C793-EFF4C66031F0}"/>
              </a:ext>
            </a:extLst>
          </p:cNvPr>
          <p:cNvSpPr>
            <a:spLocks noGrp="1"/>
          </p:cNvSpPr>
          <p:nvPr>
            <p:ph type="sldNum" sz="quarter" idx="5"/>
          </p:nvPr>
        </p:nvSpPr>
        <p:spPr/>
        <p:txBody>
          <a:bodyPr/>
          <a:lstStyle/>
          <a:p>
            <a:fld id="{FB39499F-BC48-451D-B1F3-1C592CA1147D}" type="slidenum">
              <a:rPr lang="en-GB" smtClean="0"/>
              <a:t>3</a:t>
            </a:fld>
            <a:endParaRPr lang="en-GB"/>
          </a:p>
        </p:txBody>
      </p:sp>
    </p:spTree>
    <p:extLst>
      <p:ext uri="{BB962C8B-B14F-4D97-AF65-F5344CB8AC3E}">
        <p14:creationId xmlns:p14="http://schemas.microsoft.com/office/powerpoint/2010/main" val="3412458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134D5-4270-0BDE-3BD7-F64BC841E4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93E5F1-5754-5E9C-8007-B31ECA6088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0F3142F-D918-C2EB-6115-6E2D3193508F}"/>
              </a:ext>
            </a:extLst>
          </p:cNvPr>
          <p:cNvSpPr>
            <a:spLocks noGrp="1"/>
          </p:cNvSpPr>
          <p:nvPr>
            <p:ph type="body" idx="1"/>
          </p:nvPr>
        </p:nvSpPr>
        <p:spPr/>
        <p:txBody>
          <a:bodyPr/>
          <a:lstStyle/>
          <a:p>
            <a:pPr algn="just"/>
            <a:r>
              <a:rPr lang="en-GB" sz="1200" dirty="0"/>
              <a:t>The mock-up component was developed to test the </a:t>
            </a:r>
            <a:r>
              <a:rPr lang="en-GB" sz="1200" b="1" dirty="0"/>
              <a:t>forming process of material 441</a:t>
            </a:r>
            <a:r>
              <a:rPr lang="en-GB" sz="1200" dirty="0"/>
              <a:t>, evaluate the geometry of the component at a reduced scale, and </a:t>
            </a:r>
            <a:r>
              <a:rPr lang="en-GB" sz="1200" b="1" dirty="0"/>
              <a:t>monitor dust contamination</a:t>
            </a:r>
            <a:r>
              <a:rPr lang="en-GB" sz="1200" dirty="0"/>
              <a:t> during assembly. </a:t>
            </a:r>
          </a:p>
          <a:p>
            <a:pPr algn="just"/>
            <a:endParaRPr lang="en-GB" sz="1200" dirty="0"/>
          </a:p>
          <a:p>
            <a:pPr algn="just"/>
            <a:r>
              <a:rPr lang="en-GB" sz="1200" dirty="0"/>
              <a:t>The welding of the three parts was carried out to test a specific assembly method using a </a:t>
            </a:r>
            <a:r>
              <a:rPr lang="en-GB" sz="1200" b="1" dirty="0"/>
              <a:t>4 mm open sleeve </a:t>
            </a:r>
            <a:r>
              <a:rPr lang="en-GB" sz="1200" dirty="0"/>
              <a:t>by manual fillet welds. To meet the project’s </a:t>
            </a:r>
            <a:r>
              <a:rPr lang="en-GB" sz="1200" b="1" dirty="0"/>
              <a:t>cleanliness requirements</a:t>
            </a:r>
            <a:r>
              <a:rPr lang="en-GB" sz="1200" dirty="0"/>
              <a:t> (ISO 6 during assembly operations), dust contamination was assessed throughout both the assembly and welding processes, which were performed under a mobile cleanroom. </a:t>
            </a:r>
            <a:r>
              <a:rPr lang="en-US" sz="1200" b="1" noProof="0" dirty="0"/>
              <a:t>Detection of virtual leak</a:t>
            </a:r>
            <a:r>
              <a:rPr lang="en-US" sz="1200" noProof="0" dirty="0"/>
              <a:t>, bakeout to accelerate water vapor outgassing for vacuum test</a:t>
            </a:r>
            <a:r>
              <a:rPr lang="en-US" sz="1800" noProof="0" dirty="0"/>
              <a:t>.</a:t>
            </a:r>
          </a:p>
          <a:p>
            <a:endParaRPr lang="en-GB" dirty="0"/>
          </a:p>
        </p:txBody>
      </p:sp>
      <p:sp>
        <p:nvSpPr>
          <p:cNvPr id="4" name="Espace réservé du numéro de diapositive 3">
            <a:extLst>
              <a:ext uri="{FF2B5EF4-FFF2-40B4-BE49-F238E27FC236}">
                <a16:creationId xmlns:a16="http://schemas.microsoft.com/office/drawing/2014/main" id="{7D6BF47D-7D00-5A42-C123-8514572B882C}"/>
              </a:ext>
            </a:extLst>
          </p:cNvPr>
          <p:cNvSpPr>
            <a:spLocks noGrp="1"/>
          </p:cNvSpPr>
          <p:nvPr>
            <p:ph type="sldNum" sz="quarter" idx="5"/>
          </p:nvPr>
        </p:nvSpPr>
        <p:spPr/>
        <p:txBody>
          <a:bodyPr/>
          <a:lstStyle/>
          <a:p>
            <a:fld id="{FB39499F-BC48-451D-B1F3-1C592CA1147D}" type="slidenum">
              <a:rPr lang="en-GB" smtClean="0"/>
              <a:t>4</a:t>
            </a:fld>
            <a:endParaRPr lang="en-GB"/>
          </a:p>
        </p:txBody>
      </p:sp>
    </p:spTree>
    <p:extLst>
      <p:ext uri="{BB962C8B-B14F-4D97-AF65-F5344CB8AC3E}">
        <p14:creationId xmlns:p14="http://schemas.microsoft.com/office/powerpoint/2010/main" val="3920358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2438-9CA4-AA62-FAB2-573FCB20D4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22A04A-339D-4249-E884-194149783A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A21053-6D5F-E65B-1ACA-B86AD2524C35}"/>
              </a:ext>
            </a:extLst>
          </p:cNvPr>
          <p:cNvSpPr>
            <a:spLocks noGrp="1"/>
          </p:cNvSpPr>
          <p:nvPr>
            <p:ph type="body" idx="1"/>
          </p:nvPr>
        </p:nvSpPr>
        <p:spPr/>
        <p:txBody>
          <a:bodyPr/>
          <a:lstStyle/>
          <a:p>
            <a:pPr algn="just"/>
            <a:r>
              <a:rPr lang="en-GB" sz="1200" dirty="0"/>
              <a:t>The background component is made up of three parts on each side: the </a:t>
            </a:r>
            <a:r>
              <a:rPr lang="en-GB" sz="1200" b="1" dirty="0"/>
              <a:t>end-cap</a:t>
            </a:r>
            <a:r>
              <a:rPr lang="en-GB" sz="1200" dirty="0"/>
              <a:t> (</a:t>
            </a:r>
            <a:r>
              <a:rPr lang="en-GB" sz="1200" b="1" dirty="0"/>
              <a:t>EC</a:t>
            </a:r>
            <a:r>
              <a:rPr lang="en-GB" sz="1200" dirty="0"/>
              <a:t>), the </a:t>
            </a:r>
            <a:r>
              <a:rPr lang="en-GB" sz="1200" b="1" dirty="0"/>
              <a:t>bellow</a:t>
            </a:r>
            <a:r>
              <a:rPr lang="en-GB" sz="1200" dirty="0"/>
              <a:t> (</a:t>
            </a:r>
            <a:r>
              <a:rPr lang="en-GB" sz="1200" b="1" dirty="0"/>
              <a:t>BL</a:t>
            </a:r>
            <a:r>
              <a:rPr lang="en-GB" sz="1200" dirty="0"/>
              <a:t>), and the </a:t>
            </a:r>
            <a:r>
              <a:rPr lang="en-GB" sz="1200" b="1" dirty="0"/>
              <a:t>pumping module</a:t>
            </a:r>
            <a:r>
              <a:rPr lang="en-GB" sz="1200" dirty="0"/>
              <a:t> (</a:t>
            </a:r>
            <a:r>
              <a:rPr lang="en-GB" sz="1200" b="1" dirty="0"/>
              <a:t>PM</a:t>
            </a:r>
            <a:r>
              <a:rPr lang="en-GB" sz="1200" dirty="0"/>
              <a:t>). The EC resists mechanical stresses during pumping, the BL absorbs these stresses and compensates for thermal expansion, and the PM ensures UHV is achieved.</a:t>
            </a:r>
          </a:p>
          <a:p>
            <a:pPr algn="just"/>
            <a:endParaRPr lang="en-GB" sz="1200" dirty="0"/>
          </a:p>
          <a:p>
            <a:pPr algn="just"/>
            <a:r>
              <a:rPr lang="en-GB" sz="1200" dirty="0"/>
              <a:t>This sub-assembly is used to test and validate the mechanical strength of the complete assembly and to ensure leak-tightness. The welding assembly method uses a </a:t>
            </a:r>
            <a:r>
              <a:rPr lang="en-GB" sz="1200" b="1" dirty="0"/>
              <a:t>closed sleeve with 2 mm thickness </a:t>
            </a:r>
            <a:r>
              <a:rPr lang="en-GB" sz="1200" dirty="0"/>
              <a:t>by manual fillet welds, enabling the detection of virtual leaks and allowing for bakeout procedures. Once the background component has been fully validated, it will be cut into two sections and assembled on either side of the pilot sector.</a:t>
            </a:r>
          </a:p>
          <a:p>
            <a:endParaRPr lang="en-GB" dirty="0"/>
          </a:p>
        </p:txBody>
      </p:sp>
      <p:sp>
        <p:nvSpPr>
          <p:cNvPr id="4" name="Espace réservé du numéro de diapositive 3">
            <a:extLst>
              <a:ext uri="{FF2B5EF4-FFF2-40B4-BE49-F238E27FC236}">
                <a16:creationId xmlns:a16="http://schemas.microsoft.com/office/drawing/2014/main" id="{24298384-60AF-4704-669C-81C273F5E3DD}"/>
              </a:ext>
            </a:extLst>
          </p:cNvPr>
          <p:cNvSpPr>
            <a:spLocks noGrp="1"/>
          </p:cNvSpPr>
          <p:nvPr>
            <p:ph type="sldNum" sz="quarter" idx="5"/>
          </p:nvPr>
        </p:nvSpPr>
        <p:spPr/>
        <p:txBody>
          <a:bodyPr/>
          <a:lstStyle/>
          <a:p>
            <a:fld id="{FB39499F-BC48-451D-B1F3-1C592CA1147D}" type="slidenum">
              <a:rPr lang="en-GB" smtClean="0"/>
              <a:t>5</a:t>
            </a:fld>
            <a:endParaRPr lang="en-GB"/>
          </a:p>
        </p:txBody>
      </p:sp>
    </p:spTree>
    <p:extLst>
      <p:ext uri="{BB962C8B-B14F-4D97-AF65-F5344CB8AC3E}">
        <p14:creationId xmlns:p14="http://schemas.microsoft.com/office/powerpoint/2010/main" val="414486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92F01-DCE4-0A69-B2F9-00497A61A1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E7D05D-E1B6-C83F-227B-69633ADF7B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48D6F2-B59F-C0FC-9FA3-A0EF016E3BDD}"/>
              </a:ext>
            </a:extLst>
          </p:cNvPr>
          <p:cNvSpPr>
            <a:spLocks noGrp="1"/>
          </p:cNvSpPr>
          <p:nvPr>
            <p:ph type="body" idx="1"/>
          </p:nvPr>
        </p:nvSpPr>
        <p:spPr/>
        <p:txBody>
          <a:bodyPr/>
          <a:lstStyle/>
          <a:p>
            <a:pPr algn="just"/>
            <a:r>
              <a:rPr lang="en-GB" sz="1200" dirty="0"/>
              <a:t>The background component is made up of three parts on each side: the </a:t>
            </a:r>
            <a:r>
              <a:rPr lang="en-GB" sz="1200" b="1" dirty="0"/>
              <a:t>end-cap</a:t>
            </a:r>
            <a:r>
              <a:rPr lang="en-GB" sz="1200" dirty="0"/>
              <a:t> (</a:t>
            </a:r>
            <a:r>
              <a:rPr lang="en-GB" sz="1200" b="1" dirty="0"/>
              <a:t>EC</a:t>
            </a:r>
            <a:r>
              <a:rPr lang="en-GB" sz="1200" dirty="0"/>
              <a:t>), the </a:t>
            </a:r>
            <a:r>
              <a:rPr lang="en-GB" sz="1200" b="1" dirty="0"/>
              <a:t>bellow</a:t>
            </a:r>
            <a:r>
              <a:rPr lang="en-GB" sz="1200" dirty="0"/>
              <a:t> (</a:t>
            </a:r>
            <a:r>
              <a:rPr lang="en-GB" sz="1200" b="1" dirty="0"/>
              <a:t>BL</a:t>
            </a:r>
            <a:r>
              <a:rPr lang="en-GB" sz="1200" dirty="0"/>
              <a:t>), and the </a:t>
            </a:r>
            <a:r>
              <a:rPr lang="en-GB" sz="1200" b="1" dirty="0"/>
              <a:t>pumping module</a:t>
            </a:r>
            <a:r>
              <a:rPr lang="en-GB" sz="1200" dirty="0"/>
              <a:t> (</a:t>
            </a:r>
            <a:r>
              <a:rPr lang="en-GB" sz="1200" b="1" dirty="0"/>
              <a:t>PM</a:t>
            </a:r>
            <a:r>
              <a:rPr lang="en-GB" sz="1200" dirty="0"/>
              <a:t>). The EC resists mechanical stresses during pumping, the BL absorbs these stresses and compensates for thermal expansion, and the PM ensures UHV is achieved.</a:t>
            </a:r>
          </a:p>
          <a:p>
            <a:pPr algn="just"/>
            <a:endParaRPr lang="en-GB" sz="1200" dirty="0"/>
          </a:p>
          <a:p>
            <a:pPr algn="just"/>
            <a:r>
              <a:rPr lang="en-GB" sz="1200" dirty="0"/>
              <a:t>This sub-assembly is used to test and validate the mechanical strength of the complete assembly and to ensure leak-tightness. The welding assembly method uses a </a:t>
            </a:r>
            <a:r>
              <a:rPr lang="en-GB" sz="1200" b="1" dirty="0"/>
              <a:t>closed sleeve with 2 mm thickness </a:t>
            </a:r>
            <a:r>
              <a:rPr lang="en-GB" sz="1200" dirty="0"/>
              <a:t>by manual fillet welds, enabling the detection of virtual leaks and allowing for bakeout procedures. Once the background component has been fully validated, it will be cut into two sections and assembled on either side of the pilot sector.</a:t>
            </a:r>
          </a:p>
          <a:p>
            <a:endParaRPr lang="en-GB" dirty="0"/>
          </a:p>
        </p:txBody>
      </p:sp>
      <p:sp>
        <p:nvSpPr>
          <p:cNvPr id="4" name="Espace réservé du numéro de diapositive 3">
            <a:extLst>
              <a:ext uri="{FF2B5EF4-FFF2-40B4-BE49-F238E27FC236}">
                <a16:creationId xmlns:a16="http://schemas.microsoft.com/office/drawing/2014/main" id="{676689BE-8CA0-8036-47E3-6C5AAB692815}"/>
              </a:ext>
            </a:extLst>
          </p:cNvPr>
          <p:cNvSpPr>
            <a:spLocks noGrp="1"/>
          </p:cNvSpPr>
          <p:nvPr>
            <p:ph type="sldNum" sz="quarter" idx="5"/>
          </p:nvPr>
        </p:nvSpPr>
        <p:spPr/>
        <p:txBody>
          <a:bodyPr/>
          <a:lstStyle/>
          <a:p>
            <a:fld id="{FB39499F-BC48-451D-B1F3-1C592CA1147D}" type="slidenum">
              <a:rPr lang="en-GB" smtClean="0"/>
              <a:t>6</a:t>
            </a:fld>
            <a:endParaRPr lang="en-GB"/>
          </a:p>
        </p:txBody>
      </p:sp>
    </p:spTree>
    <p:extLst>
      <p:ext uri="{BB962C8B-B14F-4D97-AF65-F5344CB8AC3E}">
        <p14:creationId xmlns:p14="http://schemas.microsoft.com/office/powerpoint/2010/main" val="337477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D6C6D-59F1-E03F-C6DE-CAF3764B22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1CE0A4-93D0-6788-7FA2-1E099BE646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F85B2E-3ED9-6481-DDCA-D398C6D829E3}"/>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t>The </a:t>
            </a:r>
            <a:r>
              <a:rPr lang="en-GB" sz="1200" b="1" dirty="0"/>
              <a:t>pilot sector</a:t>
            </a:r>
            <a:r>
              <a:rPr lang="en-GB" sz="1200" dirty="0"/>
              <a:t> is the most representative configuration of the final E.T. project assembly.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t>Its purpose is to demonstrate assembly feasibility, identify elements requiring correction or modification, and document best practices for manufacturing and testing for the final E.T. system.</a:t>
            </a:r>
          </a:p>
          <a:p>
            <a:pPr algn="just"/>
            <a:endParaRPr lang="en-GB" sz="1200" dirty="0"/>
          </a:p>
          <a:p>
            <a:pPr algn="just"/>
            <a:r>
              <a:rPr lang="en-GB" sz="1200" dirty="0"/>
              <a:t>A first assembly line is currently in progress using a method similar to the one applied to the background component: </a:t>
            </a:r>
            <a:r>
              <a:rPr lang="en-GB" sz="1200" b="1" dirty="0"/>
              <a:t>closed sleeve, 2 mm thickness with a 1 mm gap, joined by manual fillet welds</a:t>
            </a:r>
            <a:r>
              <a:rPr lang="en-GB" sz="1200" dirty="0"/>
              <a:t>. The assembly consists of twice </a:t>
            </a:r>
            <a:r>
              <a:rPr lang="en-GB" sz="1200" b="1" dirty="0"/>
              <a:t>three 6-meter tubes</a:t>
            </a:r>
            <a:r>
              <a:rPr lang="en-GB" sz="1200" dirty="0"/>
              <a:t>, joined </a:t>
            </a:r>
            <a:r>
              <a:rPr lang="en-GB" sz="1200" b="1" dirty="0"/>
              <a:t>end-to-end</a:t>
            </a:r>
            <a:r>
              <a:rPr lang="en-GB" sz="1200" dirty="0"/>
              <a:t>.</a:t>
            </a:r>
          </a:p>
          <a:p>
            <a:pPr algn="just"/>
            <a:br>
              <a:rPr lang="en-GB" sz="1200" dirty="0"/>
            </a:br>
            <a:r>
              <a:rPr lang="en-GB" sz="1200" dirty="0"/>
              <a:t>Each tube was individually tested (leak test) prior to final assembly to verify manufacturing tightness.</a:t>
            </a:r>
          </a:p>
          <a:p>
            <a:pPr algn="just"/>
            <a:r>
              <a:rPr lang="en-GB" sz="1200" dirty="0"/>
              <a:t>The </a:t>
            </a:r>
            <a:r>
              <a:rPr lang="en-GB" sz="1200" b="1" dirty="0"/>
              <a:t>pilot sector</a:t>
            </a:r>
            <a:r>
              <a:rPr lang="en-GB" sz="1200" dirty="0"/>
              <a:t> is the most representative configuration of the final E.T. project assembly. Its purpose is to demonstrate assembly feasibility, identify elements requiring correction or modification, and document best practices for manufacturing and testing for the final E.T. system.</a:t>
            </a:r>
          </a:p>
          <a:p>
            <a:endParaRPr lang="en-GB" dirty="0"/>
          </a:p>
        </p:txBody>
      </p:sp>
      <p:sp>
        <p:nvSpPr>
          <p:cNvPr id="4" name="Espace réservé du numéro de diapositive 3">
            <a:extLst>
              <a:ext uri="{FF2B5EF4-FFF2-40B4-BE49-F238E27FC236}">
                <a16:creationId xmlns:a16="http://schemas.microsoft.com/office/drawing/2014/main" id="{B03B4CD0-10DC-6078-8339-B2D5463209DE}"/>
              </a:ext>
            </a:extLst>
          </p:cNvPr>
          <p:cNvSpPr>
            <a:spLocks noGrp="1"/>
          </p:cNvSpPr>
          <p:nvPr>
            <p:ph type="sldNum" sz="quarter" idx="5"/>
          </p:nvPr>
        </p:nvSpPr>
        <p:spPr/>
        <p:txBody>
          <a:bodyPr/>
          <a:lstStyle/>
          <a:p>
            <a:fld id="{FB39499F-BC48-451D-B1F3-1C592CA1147D}" type="slidenum">
              <a:rPr lang="en-GB" smtClean="0"/>
              <a:t>7</a:t>
            </a:fld>
            <a:endParaRPr lang="en-GB"/>
          </a:p>
        </p:txBody>
      </p:sp>
    </p:spTree>
    <p:extLst>
      <p:ext uri="{BB962C8B-B14F-4D97-AF65-F5344CB8AC3E}">
        <p14:creationId xmlns:p14="http://schemas.microsoft.com/office/powerpoint/2010/main" val="1651717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96D03-A6E9-51C9-DDCA-17DB23EB291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97DC74F1-EF29-10A8-E53F-ED5E65F725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644951A3-2772-6822-AEF4-F075409BE855}"/>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5" name="Espace réservé du pied de page 4">
            <a:extLst>
              <a:ext uri="{FF2B5EF4-FFF2-40B4-BE49-F238E27FC236}">
                <a16:creationId xmlns:a16="http://schemas.microsoft.com/office/drawing/2014/main" id="{A07DB764-6DD9-B1A0-FB20-C84B7E88A238}"/>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E2F84C52-E5EB-9359-CA3B-D14A5BA4F601}"/>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2643276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CAE09-E7B5-3B19-3317-0685AAB37D6F}"/>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5FE228CE-4550-091F-F733-F9ABF49D42B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2CE4A211-3847-3806-9335-F99695332776}"/>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5" name="Espace réservé du pied de page 4">
            <a:extLst>
              <a:ext uri="{FF2B5EF4-FFF2-40B4-BE49-F238E27FC236}">
                <a16:creationId xmlns:a16="http://schemas.microsoft.com/office/drawing/2014/main" id="{BC613D6A-7FE7-3BFA-48DA-397BF65C71D9}"/>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8B7B53CB-2FD0-64EB-0BB6-50D8885864B3}"/>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3882746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E5B6B43-5A59-7C1E-591E-663C0752F534}"/>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21A360FB-78D8-CA6B-7B3D-8A9A859306D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6F5752CF-5FDB-3022-AEAE-813ACD636596}"/>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5" name="Espace réservé du pied de page 4">
            <a:extLst>
              <a:ext uri="{FF2B5EF4-FFF2-40B4-BE49-F238E27FC236}">
                <a16:creationId xmlns:a16="http://schemas.microsoft.com/office/drawing/2014/main" id="{F79B3BC9-264A-6A0B-38E3-3A2C6EC7B2D5}"/>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5F3C96A-7124-32AE-E6BF-B0F24105E6FE}"/>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150913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4036776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379610755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R.Misler | Mock-up blank assembly</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14960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82210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fr-FR"/>
              <a:t>Decembre 13th,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R.Misler | Mock-up blank assembly</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55996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fr-FR"/>
              <a:t>Decembre 13th,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R.Misler | Mock-up blank assembly</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889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fr-FR"/>
              <a:t>Decembre 13th,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R.Misler | Mock-up blank assembly</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124639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fr-FR"/>
              <a:t>Decembre 13th, 2024</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a:t>R.Misler | Mock-up blank assembly</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211410229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97E253-B310-69DF-FDAC-11D8EC8BBD0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ADF43ACA-F6F1-5B7B-E617-7CB70F37F14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07489A86-E167-8351-21B0-41C78CDE1459}"/>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5" name="Espace réservé du pied de page 4">
            <a:extLst>
              <a:ext uri="{FF2B5EF4-FFF2-40B4-BE49-F238E27FC236}">
                <a16:creationId xmlns:a16="http://schemas.microsoft.com/office/drawing/2014/main" id="{A1D7A870-A37C-690F-8D84-AF817B5E5E4C}"/>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E763F2D3-2CBE-86B4-A099-8980E9BF7468}"/>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1798737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fr-FR"/>
              <a:t>Decembre 13th,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R.Misler | Mock-up blank assembly</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714099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fr-FR"/>
              <a:t>Decembre 13th, 2024</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655427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fr-FR"/>
              <a:t>Decembre 13th, 2024</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R.Misler | Mock-up blank assembly</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57596718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71108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150930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774431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fr-FR"/>
              <a:t>Decembre 13th, 2024</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350640924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fr-FR"/>
              <a:t>Decembre 13th, 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R.Misler | Mock-up blank assembly</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2910192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fr-FR"/>
              <a:t>Decembre 13th, 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R.Misler | Mock-up blank assembly</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68324709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fr-FR"/>
              <a:t>Decembre 13th, 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R.Misler | Mock-up blank assembly</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835696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37F09-E467-1F5A-1CAD-E904E14688C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09058095-70E4-9BC7-FCC5-15346AE6E5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7C22DE4-B955-D36E-6144-BDB7781D0BE8}"/>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5" name="Espace réservé du pied de page 4">
            <a:extLst>
              <a:ext uri="{FF2B5EF4-FFF2-40B4-BE49-F238E27FC236}">
                <a16:creationId xmlns:a16="http://schemas.microsoft.com/office/drawing/2014/main" id="{E156D1E3-98F7-6D65-73ED-F14F03128A1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EE3612C9-2CBF-DA97-9301-CE57B4D6D6BD}"/>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1698366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fr-FR"/>
              <a:t>Decembre 13th, 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R.Misler | Mock-up blank assembly</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01059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R.Misler | Mock-up blank assembly</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78524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fr-FR"/>
              <a:t>Decembre 13th, 2024</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R.Misler | Mock-up blank assembly</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036005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fr-FR"/>
              <a:t>Decembre 13th, 2024</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R.Misler | Mock-up blank assembly</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83320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58378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5FC4307-AADB-BE47-352D-8E9764B340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42542" y="2075542"/>
            <a:ext cx="2706915" cy="2706915"/>
          </a:xfrm>
          <a:prstGeom prst="rect">
            <a:avLst/>
          </a:prstGeom>
        </p:spPr>
      </p:pic>
    </p:spTree>
    <p:extLst>
      <p:ext uri="{BB962C8B-B14F-4D97-AF65-F5344CB8AC3E}">
        <p14:creationId xmlns:p14="http://schemas.microsoft.com/office/powerpoint/2010/main" val="141660108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R.Misler | Mock-up blank assembly</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40483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bg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650824"/>
            <a:ext cx="11376026" cy="549951"/>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2" name="Graphic 1">
            <a:extLst>
              <a:ext uri="{FF2B5EF4-FFF2-40B4-BE49-F238E27FC236}">
                <a16:creationId xmlns:a16="http://schemas.microsoft.com/office/drawing/2014/main" id="{43B4A7CD-041C-B2EA-8B83-3451E07EC5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52224" y="714489"/>
            <a:ext cx="2059046" cy="2059046"/>
          </a:xfrm>
          <a:prstGeom prst="rect">
            <a:avLst/>
          </a:prstGeom>
        </p:spPr>
      </p:pic>
    </p:spTree>
    <p:extLst>
      <p:ext uri="{BB962C8B-B14F-4D97-AF65-F5344CB8AC3E}">
        <p14:creationId xmlns:p14="http://schemas.microsoft.com/office/powerpoint/2010/main" val="189853001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fr-FR"/>
              <a:t>Decembre 13th,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R.Misler | Mock-up blank assembly</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111781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fr-FR"/>
              <a:t>Decembre 13th,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R.Misler | Mock-up blank assembly</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85689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24697-6A05-282B-18E5-E9CDFA4AD4F3}"/>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5603B7FE-0BB5-42B7-306E-514BF671501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74902158-BA80-4F3A-CA19-4E7AADB911D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40482DC9-CC61-38A7-6529-F05055E34389}"/>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6" name="Espace réservé du pied de page 5">
            <a:extLst>
              <a:ext uri="{FF2B5EF4-FFF2-40B4-BE49-F238E27FC236}">
                <a16:creationId xmlns:a16="http://schemas.microsoft.com/office/drawing/2014/main" id="{FC8818F8-D98C-D8AF-C8BC-22519A7FAFE3}"/>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23FBAA9D-759F-8A71-D880-BC4A8EDEB785}"/>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1866712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fr-FR"/>
              <a:t>Decembre 13th,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R.Misler | Mock-up blank assembly</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45717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3200"/>
            <a:ext cx="12192000" cy="6373323"/>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18162"/>
            <a:ext cx="4116387" cy="6394685"/>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fr-FR"/>
              <a:t>Decembre 13th,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R.Misler | Mock-up blank assembly</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25623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fr-FR"/>
              <a:t>Decembre 13th, 2024</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44488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fr-FR"/>
              <a:t>Decembre 13th, 2024</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R.Misler | Mock-up blank assembly</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92219182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1"/>
            <a:ext cx="6024562" cy="6366933"/>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147013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986283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256357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9405"/>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fr-FR"/>
              <a:t>Decembre 13th, 2024</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R.Misler | Mock-up blank assembly</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0585693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fr-FR"/>
              <a:t>Decembre 13th, 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R.Misler | Mock-up blank assembly</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47020288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fr-FR"/>
              <a:t>Decembre 13th, 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R.Misler | Mock-up blank assembly</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5443790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9CAD8C-18B7-507D-E48D-4EF284674DCD}"/>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E0714E13-C307-D36A-50FD-01B39A5363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64F2E61-C8CD-A18D-AAA9-4083946892D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95C90417-6F83-E563-EC94-31E6579D01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B605EF0-0999-AF8F-71F9-B2B499A3DAC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8105488E-DC7F-9DD8-3679-21AAEAA0B871}"/>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8" name="Espace réservé du pied de page 7">
            <a:extLst>
              <a:ext uri="{FF2B5EF4-FFF2-40B4-BE49-F238E27FC236}">
                <a16:creationId xmlns:a16="http://schemas.microsoft.com/office/drawing/2014/main" id="{39D72DC9-87FC-AB94-4F80-E12E21C56CC9}"/>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43360D3F-837A-4984-8E22-6460909117EB}"/>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2157157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fr-FR"/>
              <a:t>Decembre 13th, 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R.Misler | Mock-up blank assembly</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751911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fr-FR"/>
              <a:t>Decembre 13th, 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R.Misler | Mock-up blank assembly</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1509021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fr-FR"/>
              <a:t>Decembre 13th, 2024</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R.Misler | Mock-up blank assembly</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217533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fr-FR"/>
              <a:t>Decembre 13th, 2024</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R.Misler | Mock-up blank assembly</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557526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fr-FR"/>
              <a:t>Decembre 13th, 2024</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R.Misler | Mock-up blank assembly</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906973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558632" y="4869770"/>
            <a:ext cx="1074737" cy="1074737"/>
          </a:xfrm>
          <a:prstGeom prst="rect">
            <a:avLst/>
          </a:prstGeom>
        </p:spPr>
      </p:pic>
    </p:spTree>
    <p:extLst>
      <p:ext uri="{BB962C8B-B14F-4D97-AF65-F5344CB8AC3E}">
        <p14:creationId xmlns:p14="http://schemas.microsoft.com/office/powerpoint/2010/main" val="196453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1DC21-CA60-E463-E1EF-CF9535FCF524}"/>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C75D52F5-98C0-3686-DBBF-B8C7977A11B8}"/>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4" name="Espace réservé du pied de page 3">
            <a:extLst>
              <a:ext uri="{FF2B5EF4-FFF2-40B4-BE49-F238E27FC236}">
                <a16:creationId xmlns:a16="http://schemas.microsoft.com/office/drawing/2014/main" id="{35EC610B-55A5-999C-09C7-DF08C1412D94}"/>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CC3A332B-984E-79C6-D621-404EA64EB419}"/>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4080876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9F24B9B-603C-EB80-8FDA-D4334173D9C9}"/>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3" name="Espace réservé du pied de page 2">
            <a:extLst>
              <a:ext uri="{FF2B5EF4-FFF2-40B4-BE49-F238E27FC236}">
                <a16:creationId xmlns:a16="http://schemas.microsoft.com/office/drawing/2014/main" id="{1A1D7D72-E089-1FF4-862F-3587580D69A3}"/>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84FA92CD-D6EC-FB79-FE8E-1270D3B83264}"/>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351590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9B8A7-EE55-0AA3-437C-4FD4E28220C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1AFF91E6-7DFA-C403-0453-F6BD579EE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C161CAEE-EACB-7AD8-38BB-FE8BAD059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DB1515-A5B7-D21A-9B7A-133B97A3D850}"/>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6" name="Espace réservé du pied de page 5">
            <a:extLst>
              <a:ext uri="{FF2B5EF4-FFF2-40B4-BE49-F238E27FC236}">
                <a16:creationId xmlns:a16="http://schemas.microsoft.com/office/drawing/2014/main" id="{DDE716F9-6B63-A8BF-5607-1EF21D298A17}"/>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76A79CC0-D29E-1852-9AEB-11C0282073D6}"/>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38268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BAC9F5-E59D-C4E0-69CE-264A4E749C2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24060B3D-C837-A8EC-214B-B28DCD911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8E472625-E0EA-F14B-1837-1C75E893C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057B3DD-D0B8-7E83-5B14-D457B97C194B}"/>
              </a:ext>
            </a:extLst>
          </p:cNvPr>
          <p:cNvSpPr>
            <a:spLocks noGrp="1"/>
          </p:cNvSpPr>
          <p:nvPr>
            <p:ph type="dt" sz="half" idx="10"/>
          </p:nvPr>
        </p:nvSpPr>
        <p:spPr/>
        <p:txBody>
          <a:bodyPr/>
          <a:lstStyle/>
          <a:p>
            <a:fld id="{0EBBB979-0A8B-4838-8D76-9FE02D6D5787}" type="datetimeFigureOut">
              <a:rPr lang="en-GB" smtClean="0"/>
              <a:t>28/09/2025</a:t>
            </a:fld>
            <a:endParaRPr lang="en-GB"/>
          </a:p>
        </p:txBody>
      </p:sp>
      <p:sp>
        <p:nvSpPr>
          <p:cNvPr id="6" name="Espace réservé du pied de page 5">
            <a:extLst>
              <a:ext uri="{FF2B5EF4-FFF2-40B4-BE49-F238E27FC236}">
                <a16:creationId xmlns:a16="http://schemas.microsoft.com/office/drawing/2014/main" id="{EC4B5D70-8154-CB56-20C4-0B77A0A67C9A}"/>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B5788FB9-F38D-175C-A290-0260451BFAF1}"/>
              </a:ext>
            </a:extLst>
          </p:cNvPr>
          <p:cNvSpPr>
            <a:spLocks noGrp="1"/>
          </p:cNvSpPr>
          <p:nvPr>
            <p:ph type="sldNum" sz="quarter" idx="12"/>
          </p:nvPr>
        </p:nvSpPr>
        <p:spPr/>
        <p:txBody>
          <a:bodyPr/>
          <a:lstStyle/>
          <a:p>
            <a:fld id="{64F66884-921B-4945-9F1D-0555EAE5D52C}" type="slidenum">
              <a:rPr lang="en-GB" smtClean="0"/>
              <a:t>‹#›</a:t>
            </a:fld>
            <a:endParaRPr lang="en-GB"/>
          </a:p>
        </p:txBody>
      </p:sp>
    </p:spTree>
    <p:extLst>
      <p:ext uri="{BB962C8B-B14F-4D97-AF65-F5344CB8AC3E}">
        <p14:creationId xmlns:p14="http://schemas.microsoft.com/office/powerpoint/2010/main" val="4079316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emf"/><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5.emf"/><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348239F-8058-7CBC-5C27-3F005C0E69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CB937209-062C-C266-AE6F-F40ADF970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737D94B-0837-E828-640F-68AAD62E8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BBB979-0A8B-4838-8D76-9FE02D6D5787}" type="datetimeFigureOut">
              <a:rPr lang="en-GB" smtClean="0"/>
              <a:t>28/09/2025</a:t>
            </a:fld>
            <a:endParaRPr lang="en-GB"/>
          </a:p>
        </p:txBody>
      </p:sp>
      <p:sp>
        <p:nvSpPr>
          <p:cNvPr id="5" name="Espace réservé du pied de page 4">
            <a:extLst>
              <a:ext uri="{FF2B5EF4-FFF2-40B4-BE49-F238E27FC236}">
                <a16:creationId xmlns:a16="http://schemas.microsoft.com/office/drawing/2014/main" id="{41DA8297-3909-7996-EE73-1B3A9A648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5AD98518-AE1B-F31C-A5C0-D638CFB5E3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F66884-921B-4945-9F1D-0555EAE5D52C}" type="slidenum">
              <a:rPr lang="en-GB" smtClean="0"/>
              <a:t>‹#›</a:t>
            </a:fld>
            <a:endParaRPr lang="en-GB"/>
          </a:p>
        </p:txBody>
      </p:sp>
    </p:spTree>
    <p:extLst>
      <p:ext uri="{BB962C8B-B14F-4D97-AF65-F5344CB8AC3E}">
        <p14:creationId xmlns:p14="http://schemas.microsoft.com/office/powerpoint/2010/main" val="1319618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495600" y="6378349"/>
            <a:ext cx="1620788" cy="365125"/>
          </a:xfrm>
          <a:prstGeom prst="rect">
            <a:avLst/>
          </a:prstGeom>
        </p:spPr>
        <p:txBody>
          <a:bodyPr vert="horz" lIns="0" tIns="0" rIns="0" bIns="0" rtlCol="0" anchor="ctr"/>
          <a:lstStyle>
            <a:lvl1pPr algn="r">
              <a:defRPr sz="1000">
                <a:solidFill>
                  <a:schemeClr val="tx1"/>
                </a:solidFill>
              </a:defRPr>
            </a:lvl1pPr>
          </a:lstStyle>
          <a:p>
            <a:r>
              <a:rPr lang="fr-FR" noProof="0"/>
              <a:t>Decembre 13th, 2024</a:t>
            </a:r>
            <a:endParaRPr lang="en-GB" noProof="0"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GB"/>
              <a:t>R.Misler | Mock-up blank assembly</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4"/>
          <a:stretch>
            <a:fillRect/>
          </a:stretch>
        </p:blipFill>
        <p:spPr>
          <a:xfrm>
            <a:off x="407988" y="6364599"/>
            <a:ext cx="495300" cy="393700"/>
          </a:xfrm>
          <a:prstGeom prst="rect">
            <a:avLst/>
          </a:prstGeom>
        </p:spPr>
      </p:pic>
    </p:spTree>
    <p:extLst>
      <p:ext uri="{BB962C8B-B14F-4D97-AF65-F5344CB8AC3E}">
        <p14:creationId xmlns:p14="http://schemas.microsoft.com/office/powerpoint/2010/main" val="40029922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101915" y="6424993"/>
            <a:ext cx="1773923" cy="365125"/>
          </a:xfrm>
          <a:prstGeom prst="rect">
            <a:avLst/>
          </a:prstGeom>
        </p:spPr>
        <p:txBody>
          <a:bodyPr vert="horz" lIns="0" tIns="0" rIns="0" bIns="0" rtlCol="0" anchor="ctr"/>
          <a:lstStyle>
            <a:lvl1pPr algn="l">
              <a:defRPr sz="850">
                <a:solidFill>
                  <a:schemeClr val="tx1"/>
                </a:solidFill>
              </a:defRPr>
            </a:lvl1pPr>
          </a:lstStyle>
          <a:p>
            <a:r>
              <a:rPr lang="fr-FR"/>
              <a:t>Decembre 13th, 2024</a:t>
            </a:r>
            <a:endParaRPr lang="en-US" dirty="0"/>
          </a:p>
        </p:txBody>
      </p:sp>
      <p:sp>
        <p:nvSpPr>
          <p:cNvPr id="6" name="Slide Number Placeholder 5"/>
          <p:cNvSpPr>
            <a:spLocks noGrp="1"/>
          </p:cNvSpPr>
          <p:nvPr>
            <p:ph type="sldNum" sz="quarter" idx="4"/>
          </p:nvPr>
        </p:nvSpPr>
        <p:spPr>
          <a:xfrm>
            <a:off x="11107546" y="6424993"/>
            <a:ext cx="681254" cy="365125"/>
          </a:xfrm>
          <a:prstGeom prst="rect">
            <a:avLst/>
          </a:prstGeom>
        </p:spPr>
        <p:txBody>
          <a:bodyPr vert="horz" lIns="0" tIns="0" rIns="0" bIns="0" rtlCol="0" anchor="ctr"/>
          <a:lstStyle>
            <a:lvl1pPr algn="r">
              <a:defRPr sz="850" b="1">
                <a:solidFill>
                  <a:schemeClr val="tx1"/>
                </a:solidFill>
              </a:defRPr>
            </a:lvl1pPr>
          </a:lstStyle>
          <a:p>
            <a:r>
              <a:rPr lang="en-US" dirty="0"/>
              <a:t>Slide </a:t>
            </a:r>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1145352" y="6424993"/>
            <a:ext cx="6787386" cy="365125"/>
          </a:xfrm>
          <a:prstGeom prst="rect">
            <a:avLst/>
          </a:prstGeom>
        </p:spPr>
        <p:txBody>
          <a:bodyPr vert="horz" lIns="0" tIns="0" rIns="0" bIns="0" rtlCol="0" anchor="ctr"/>
          <a:lstStyle>
            <a:lvl1pPr algn="l">
              <a:defRPr sz="850">
                <a:solidFill>
                  <a:schemeClr val="tx1"/>
                </a:solidFill>
              </a:defRPr>
            </a:lvl1pPr>
          </a:lstStyle>
          <a:p>
            <a:r>
              <a:rPr lang="en-GB"/>
              <a:t>R.Misler | Mock-up blank assembly</a:t>
            </a:r>
            <a:endParaRPr lang="en-US" dirty="0"/>
          </a:p>
        </p:txBody>
      </p:sp>
      <p:cxnSp>
        <p:nvCxnSpPr>
          <p:cNvPr id="8" name="Straight Connector 7">
            <a:extLst>
              <a:ext uri="{FF2B5EF4-FFF2-40B4-BE49-F238E27FC236}">
                <a16:creationId xmlns:a16="http://schemas.microsoft.com/office/drawing/2014/main" id="{CC7B0EED-0D00-C37F-0787-98F0B94C9550}"/>
              </a:ext>
            </a:extLst>
          </p:cNvPr>
          <p:cNvCxnSpPr>
            <a:cxnSpLocks/>
          </p:cNvCxnSpPr>
          <p:nvPr userDrawn="1"/>
        </p:nvCxnSpPr>
        <p:spPr>
          <a:xfrm>
            <a:off x="404070" y="6370802"/>
            <a:ext cx="11379943"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82929EC-EE14-2FC5-158D-B07C2EFC934B}"/>
              </a:ext>
            </a:extLst>
          </p:cNvPr>
          <p:cNvPicPr>
            <a:picLocks noChangeAspect="1"/>
          </p:cNvPicPr>
          <p:nvPr userDrawn="1"/>
        </p:nvPicPr>
        <p:blipFill>
          <a:blip r:embed="rId23"/>
          <a:stretch>
            <a:fillRect/>
          </a:stretch>
        </p:blipFill>
        <p:spPr>
          <a:xfrm>
            <a:off x="404070" y="6439074"/>
            <a:ext cx="352448" cy="347431"/>
          </a:xfrm>
          <a:prstGeom prst="rect">
            <a:avLst/>
          </a:prstGeom>
        </p:spPr>
      </p:pic>
    </p:spTree>
    <p:extLst>
      <p:ext uri="{BB962C8B-B14F-4D97-AF65-F5344CB8AC3E}">
        <p14:creationId xmlns:p14="http://schemas.microsoft.com/office/powerpoint/2010/main" val="32698006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oleObject" Target="SMARTEAM://_STFILE_C:/SMARTEAMProd_Tmp/eberthom/CAD002248372.CATProduct%25VERS_1" TargetMode="Externa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154105" y="2991959"/>
            <a:ext cx="11448654" cy="720079"/>
          </a:xfrm>
        </p:spPr>
        <p:txBody>
          <a:bodyPr/>
          <a:lstStyle/>
          <a:p>
            <a:pPr algn="ctr"/>
            <a:r>
              <a:rPr lang="en-US" sz="3200" dirty="0"/>
              <a:t>Weld design to join chambers – mechanical tolerances</a:t>
            </a:r>
            <a:br>
              <a:rPr lang="en-US" sz="3200" dirty="0"/>
            </a:br>
            <a:r>
              <a:rPr lang="en-US" sz="3200" dirty="0"/>
              <a:t>Dust contamination</a:t>
            </a:r>
            <a:br>
              <a:rPr lang="en-US" sz="3200" dirty="0"/>
            </a:br>
            <a:br>
              <a:rPr lang="en-US" sz="3200" dirty="0"/>
            </a:br>
            <a:r>
              <a:rPr lang="en-GB" sz="2000" dirty="0"/>
              <a:t>Manufacturing and welding options</a:t>
            </a:r>
            <a:r>
              <a:rPr lang="en-US" sz="2000" dirty="0"/>
              <a:t>  </a:t>
            </a:r>
            <a:endParaRPr lang="en-GB" sz="3200" dirty="0"/>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5700252"/>
            <a:ext cx="11664676" cy="803787"/>
          </a:xfrm>
        </p:spPr>
        <p:txBody>
          <a:bodyPr/>
          <a:lstStyle/>
          <a:p>
            <a:r>
              <a:rPr lang="en-GB" sz="1800" dirty="0"/>
              <a:t>Roxane Misler 									roxane.misler@cern.ch</a:t>
            </a:r>
          </a:p>
          <a:p>
            <a:r>
              <a:rPr lang="en-GB" sz="1800"/>
              <a:t>Gilles Favre</a:t>
            </a:r>
            <a:r>
              <a:rPr lang="en-GB" sz="1800" dirty="0"/>
              <a:t>						</a:t>
            </a:r>
            <a:r>
              <a:rPr lang="pt-PT" sz="1600" b="1" i="0" dirty="0">
                <a:solidFill>
                  <a:srgbClr val="0645AD"/>
                </a:solidFill>
                <a:effectLst/>
                <a:latin typeface="arial" panose="020B0604020202020204" pitchFamily="34" charset="0"/>
              </a:rPr>
              <a:t>									</a:t>
            </a:r>
            <a:endParaRPr lang="en-GB" sz="1800" dirty="0"/>
          </a:p>
        </p:txBody>
      </p:sp>
    </p:spTree>
    <p:extLst>
      <p:ext uri="{BB962C8B-B14F-4D97-AF65-F5344CB8AC3E}">
        <p14:creationId xmlns:p14="http://schemas.microsoft.com/office/powerpoint/2010/main" val="3908667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E812-A29A-D415-1E35-C78FEB2E7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32502-8CB4-1B94-6BF8-6555908E3A4F}"/>
              </a:ext>
            </a:extLst>
          </p:cNvPr>
          <p:cNvSpPr>
            <a:spLocks noGrp="1"/>
          </p:cNvSpPr>
          <p:nvPr>
            <p:ph type="title"/>
          </p:nvPr>
        </p:nvSpPr>
        <p:spPr>
          <a:xfrm>
            <a:off x="265764" y="126374"/>
            <a:ext cx="11784012" cy="570685"/>
          </a:xfrm>
        </p:spPr>
        <p:txBody>
          <a:bodyPr>
            <a:noAutofit/>
          </a:bodyPr>
          <a:lstStyle/>
          <a:p>
            <a:r>
              <a:rPr lang="en-US" dirty="0">
                <a:solidFill>
                  <a:srgbClr val="0070C0"/>
                </a:solidFill>
              </a:rPr>
              <a:t>Weld design to join chambers – </a:t>
            </a:r>
            <a:r>
              <a:rPr lang="en-US" b="1" dirty="0">
                <a:solidFill>
                  <a:srgbClr val="0070C0"/>
                </a:solidFill>
              </a:rPr>
              <a:t>1rst step mock-up</a:t>
            </a:r>
          </a:p>
        </p:txBody>
      </p:sp>
      <p:sp>
        <p:nvSpPr>
          <p:cNvPr id="6" name="Slide Number Placeholder 5">
            <a:extLst>
              <a:ext uri="{FF2B5EF4-FFF2-40B4-BE49-F238E27FC236}">
                <a16:creationId xmlns:a16="http://schemas.microsoft.com/office/drawing/2014/main" id="{EA67F09D-2850-43F0-2DB5-A7B6C75F9131}"/>
              </a:ext>
            </a:extLst>
          </p:cNvPr>
          <p:cNvSpPr>
            <a:spLocks noGrp="1"/>
          </p:cNvSpPr>
          <p:nvPr>
            <p:ph type="sldNum" sz="quarter" idx="16"/>
          </p:nvPr>
        </p:nvSpPr>
        <p:spPr>
          <a:xfrm>
            <a:off x="10725912" y="6356350"/>
            <a:ext cx="627888" cy="365125"/>
          </a:xfrm>
        </p:spPr>
        <p:txBody>
          <a:bodyPr/>
          <a:lstStyle/>
          <a:p>
            <a:fld id="{36B5EA5A-BC32-A742-B11B-8E7414D5B535}" type="slidenum">
              <a:rPr lang="en-US" smtClean="0"/>
              <a:pPr/>
              <a:t>2</a:t>
            </a:fld>
            <a:endParaRPr lang="en-US" dirty="0"/>
          </a:p>
        </p:txBody>
      </p:sp>
      <p:sp>
        <p:nvSpPr>
          <p:cNvPr id="16" name="Date Placeholder 5">
            <a:extLst>
              <a:ext uri="{FF2B5EF4-FFF2-40B4-BE49-F238E27FC236}">
                <a16:creationId xmlns:a16="http://schemas.microsoft.com/office/drawing/2014/main" id="{2E187086-2AAF-18B3-1822-3D2BFF8A4729}"/>
              </a:ext>
            </a:extLst>
          </p:cNvPr>
          <p:cNvSpPr txBox="1">
            <a:spLocks/>
          </p:cNvSpPr>
          <p:nvPr/>
        </p:nvSpPr>
        <p:spPr>
          <a:xfrm>
            <a:off x="8101915" y="6424993"/>
            <a:ext cx="177392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50" dirty="0"/>
              <a:t>roxane.misler@cern.ch</a:t>
            </a:r>
            <a:endParaRPr lang="en-US" sz="850" dirty="0"/>
          </a:p>
        </p:txBody>
      </p:sp>
      <p:sp>
        <p:nvSpPr>
          <p:cNvPr id="17" name="Footer Placeholder 6">
            <a:extLst>
              <a:ext uri="{FF2B5EF4-FFF2-40B4-BE49-F238E27FC236}">
                <a16:creationId xmlns:a16="http://schemas.microsoft.com/office/drawing/2014/main" id="{84F479D2-EFE7-A5E9-1392-71B878622610}"/>
              </a:ext>
            </a:extLst>
          </p:cNvPr>
          <p:cNvSpPr txBox="1">
            <a:spLocks/>
          </p:cNvSpPr>
          <p:nvPr/>
        </p:nvSpPr>
        <p:spPr>
          <a:xfrm>
            <a:off x="1145352" y="6424993"/>
            <a:ext cx="6787386"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err="1"/>
              <a:t>R.Misler</a:t>
            </a:r>
            <a:endParaRPr lang="en-US" dirty="0"/>
          </a:p>
        </p:txBody>
      </p:sp>
      <p:pic>
        <p:nvPicPr>
          <p:cNvPr id="4" name="Image 3">
            <a:extLst>
              <a:ext uri="{FF2B5EF4-FFF2-40B4-BE49-F238E27FC236}">
                <a16:creationId xmlns:a16="http://schemas.microsoft.com/office/drawing/2014/main" id="{C030BB51-3406-83CE-5384-5507BEB29B1B}"/>
              </a:ext>
            </a:extLst>
          </p:cNvPr>
          <p:cNvPicPr>
            <a:picLocks noChangeAspect="1"/>
          </p:cNvPicPr>
          <p:nvPr/>
        </p:nvPicPr>
        <p:blipFill>
          <a:blip r:embed="rId3" cstate="email">
            <a:extLst>
              <a:ext uri="{28A0092B-C50C-407E-A947-70E740481C1C}">
                <a14:useLocalDpi xmlns:a14="http://schemas.microsoft.com/office/drawing/2010/main"/>
              </a:ext>
            </a:extLst>
          </a:blip>
          <a:srcRect l="6087"/>
          <a:stretch>
            <a:fillRect/>
          </a:stretch>
        </p:blipFill>
        <p:spPr>
          <a:xfrm>
            <a:off x="142224" y="989159"/>
            <a:ext cx="4844270" cy="3046776"/>
          </a:xfrm>
          <a:prstGeom prst="rect">
            <a:avLst/>
          </a:prstGeom>
        </p:spPr>
      </p:pic>
      <p:pic>
        <p:nvPicPr>
          <p:cNvPr id="9" name="Image 8">
            <a:extLst>
              <a:ext uri="{FF2B5EF4-FFF2-40B4-BE49-F238E27FC236}">
                <a16:creationId xmlns:a16="http://schemas.microsoft.com/office/drawing/2014/main" id="{9918EA61-F469-0C08-3F32-AC275B96E4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8335" y="1521120"/>
            <a:ext cx="4451441" cy="4234778"/>
          </a:xfrm>
          <a:prstGeom prst="rect">
            <a:avLst/>
          </a:prstGeom>
        </p:spPr>
      </p:pic>
      <p:sp>
        <p:nvSpPr>
          <p:cNvPr id="12" name="TextBox 20">
            <a:extLst>
              <a:ext uri="{FF2B5EF4-FFF2-40B4-BE49-F238E27FC236}">
                <a16:creationId xmlns:a16="http://schemas.microsoft.com/office/drawing/2014/main" id="{3EDB18C4-8971-F21F-9469-1564D871C5B7}"/>
              </a:ext>
            </a:extLst>
          </p:cNvPr>
          <p:cNvSpPr txBox="1"/>
          <p:nvPr/>
        </p:nvSpPr>
        <p:spPr>
          <a:xfrm>
            <a:off x="407989" y="4592087"/>
            <a:ext cx="7124926" cy="1764263"/>
          </a:xfrm>
          <a:prstGeom prst="roundRect">
            <a:avLst/>
          </a:prstGeom>
          <a:solidFill>
            <a:schemeClr val="accent1">
              <a:lumMod val="20000"/>
              <a:lumOff val="80000"/>
              <a:alpha val="58000"/>
            </a:schemeClr>
          </a:solidFill>
          <a:effectLst>
            <a:softEdge rad="0"/>
          </a:effectLst>
        </p:spPr>
        <p:txBody>
          <a:bodyPr wrap="square" lIns="360000" tIns="180000" rIns="360000" bIns="180000" rtlCol="0">
            <a:spAutoFit/>
          </a:bodyPr>
          <a:lstStyle/>
          <a:p>
            <a:pPr marL="285750" indent="-285750" algn="just">
              <a:buFont typeface="Arial" panose="020B0604020202020204" pitchFamily="34" charset="0"/>
              <a:buChar char="•"/>
            </a:pPr>
            <a:r>
              <a:rPr lang="en-GB" sz="1600" dirty="0"/>
              <a:t>Test the </a:t>
            </a:r>
            <a:r>
              <a:rPr lang="en-GB" sz="1600" b="1" dirty="0"/>
              <a:t>forming process of material 441</a:t>
            </a:r>
            <a:r>
              <a:rPr lang="en-GB" sz="1600" dirty="0"/>
              <a:t>, </a:t>
            </a:r>
          </a:p>
          <a:p>
            <a:pPr marL="285750" indent="-285750" algn="just">
              <a:buFont typeface="Arial" panose="020B0604020202020204" pitchFamily="34" charset="0"/>
              <a:buChar char="•"/>
            </a:pPr>
            <a:r>
              <a:rPr lang="en-GB" sz="1600" dirty="0"/>
              <a:t>Evaluate the geometry of the component at a reduced scale, </a:t>
            </a:r>
          </a:p>
          <a:p>
            <a:pPr marL="285750" indent="-285750" algn="just">
              <a:buFont typeface="Arial" panose="020B0604020202020204" pitchFamily="34" charset="0"/>
              <a:buChar char="•"/>
            </a:pPr>
            <a:r>
              <a:rPr lang="en-GB" sz="1600" b="1" dirty="0"/>
              <a:t>Monitor dust contamination</a:t>
            </a:r>
            <a:r>
              <a:rPr lang="en-GB" sz="1600" dirty="0"/>
              <a:t> during assembly + welding processes,</a:t>
            </a:r>
          </a:p>
          <a:p>
            <a:pPr marL="285750" indent="-285750" algn="just">
              <a:buFont typeface="Arial" panose="020B0604020202020204" pitchFamily="34" charset="0"/>
              <a:buChar char="•"/>
            </a:pPr>
            <a:r>
              <a:rPr lang="en-GB" sz="1600" b="1" dirty="0"/>
              <a:t>4 mm open sleeve </a:t>
            </a:r>
            <a:r>
              <a:rPr lang="en-GB" sz="1600" dirty="0"/>
              <a:t>by manual fillet welds.</a:t>
            </a:r>
          </a:p>
          <a:p>
            <a:pPr marL="285750" indent="-285750" algn="just">
              <a:buFont typeface="Arial" panose="020B0604020202020204" pitchFamily="34" charset="0"/>
              <a:buChar char="•"/>
            </a:pPr>
            <a:r>
              <a:rPr lang="en-GB" sz="1600" b="1" dirty="0"/>
              <a:t>De</a:t>
            </a:r>
            <a:r>
              <a:rPr lang="en-US" sz="1600" b="1" noProof="0" dirty="0" err="1"/>
              <a:t>tection</a:t>
            </a:r>
            <a:r>
              <a:rPr lang="en-US" sz="1600" b="1" noProof="0" dirty="0"/>
              <a:t> of virtual leak</a:t>
            </a:r>
            <a:r>
              <a:rPr lang="en-US" sz="1600" noProof="0" dirty="0"/>
              <a:t>, and vacuum test</a:t>
            </a:r>
            <a:r>
              <a:rPr lang="en-GB" sz="1600" dirty="0"/>
              <a:t> </a:t>
            </a:r>
          </a:p>
        </p:txBody>
      </p:sp>
      <p:pic>
        <p:nvPicPr>
          <p:cNvPr id="3" name="Image 2">
            <a:extLst>
              <a:ext uri="{FF2B5EF4-FFF2-40B4-BE49-F238E27FC236}">
                <a16:creationId xmlns:a16="http://schemas.microsoft.com/office/drawing/2014/main" id="{908418B1-2E91-DCD9-354A-0230A62484AB}"/>
              </a:ext>
            </a:extLst>
          </p:cNvPr>
          <p:cNvPicPr>
            <a:picLocks noChangeAspect="1"/>
          </p:cNvPicPr>
          <p:nvPr/>
        </p:nvPicPr>
        <p:blipFill>
          <a:blip r:embed="rId5"/>
          <a:stretch>
            <a:fillRect/>
          </a:stretch>
        </p:blipFill>
        <p:spPr>
          <a:xfrm>
            <a:off x="4419334" y="2634283"/>
            <a:ext cx="2016127" cy="1589433"/>
          </a:xfrm>
          <a:prstGeom prst="rect">
            <a:avLst/>
          </a:prstGeom>
        </p:spPr>
      </p:pic>
      <p:sp>
        <p:nvSpPr>
          <p:cNvPr id="18" name="TextBox 20">
            <a:extLst>
              <a:ext uri="{FF2B5EF4-FFF2-40B4-BE49-F238E27FC236}">
                <a16:creationId xmlns:a16="http://schemas.microsoft.com/office/drawing/2014/main" id="{082C1B08-42F8-8310-6ED7-976EF6CD2B7F}"/>
              </a:ext>
            </a:extLst>
          </p:cNvPr>
          <p:cNvSpPr txBox="1"/>
          <p:nvPr/>
        </p:nvSpPr>
        <p:spPr>
          <a:xfrm>
            <a:off x="5229500" y="963933"/>
            <a:ext cx="1976008" cy="1423744"/>
          </a:xfrm>
          <a:prstGeom prst="roundRect">
            <a:avLst/>
          </a:prstGeom>
          <a:solidFill>
            <a:schemeClr val="accent1">
              <a:lumMod val="20000"/>
              <a:lumOff val="80000"/>
              <a:alpha val="58000"/>
            </a:schemeClr>
          </a:solidFill>
          <a:effectLst>
            <a:softEdge rad="0"/>
          </a:effectLst>
        </p:spPr>
        <p:txBody>
          <a:bodyPr wrap="square" lIns="360000" tIns="180000" rIns="360000" bIns="180000" rtlCol="0" anchor="ctr">
            <a:spAutoFit/>
          </a:bodyPr>
          <a:lstStyle/>
          <a:p>
            <a:pPr algn="ctr"/>
            <a:r>
              <a:rPr lang="en-US" sz="1200" noProof="0" dirty="0"/>
              <a:t>Ø 850 mm  </a:t>
            </a:r>
          </a:p>
          <a:p>
            <a:pPr algn="ctr"/>
            <a:r>
              <a:rPr lang="en-US" sz="1200" noProof="0" dirty="0"/>
              <a:t>2 m length</a:t>
            </a:r>
          </a:p>
          <a:p>
            <a:pPr algn="ctr"/>
            <a:r>
              <a:rPr lang="en-US" sz="1200" noProof="0" dirty="0"/>
              <a:t>4 mm thickness</a:t>
            </a:r>
          </a:p>
          <a:p>
            <a:pPr algn="ctr"/>
            <a:r>
              <a:rPr lang="en-US" sz="1200" dirty="0"/>
              <a:t>3 parts</a:t>
            </a:r>
          </a:p>
          <a:p>
            <a:pPr algn="ctr"/>
            <a:r>
              <a:rPr lang="en-US" sz="1200" noProof="0" dirty="0"/>
              <a:t>2 open sleeves  </a:t>
            </a:r>
          </a:p>
        </p:txBody>
      </p:sp>
    </p:spTree>
    <p:extLst>
      <p:ext uri="{BB962C8B-B14F-4D97-AF65-F5344CB8AC3E}">
        <p14:creationId xmlns:p14="http://schemas.microsoft.com/office/powerpoint/2010/main" val="200177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2B4AD-15DF-2138-DADB-C25766B91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BB35E5-B6E6-67C4-0357-1154899EFD1F}"/>
              </a:ext>
            </a:extLst>
          </p:cNvPr>
          <p:cNvSpPr>
            <a:spLocks noGrp="1"/>
          </p:cNvSpPr>
          <p:nvPr>
            <p:ph type="title"/>
          </p:nvPr>
        </p:nvSpPr>
        <p:spPr>
          <a:xfrm>
            <a:off x="407988" y="75725"/>
            <a:ext cx="11730488" cy="570685"/>
          </a:xfrm>
        </p:spPr>
        <p:txBody>
          <a:bodyPr>
            <a:noAutofit/>
          </a:bodyPr>
          <a:lstStyle/>
          <a:p>
            <a:r>
              <a:rPr lang="en-US" dirty="0">
                <a:solidFill>
                  <a:srgbClr val="0070C0"/>
                </a:solidFill>
              </a:rPr>
              <a:t>Weld design to join chambers – </a:t>
            </a:r>
            <a:r>
              <a:rPr lang="en-US" b="1" dirty="0">
                <a:solidFill>
                  <a:srgbClr val="0070C0"/>
                </a:solidFill>
              </a:rPr>
              <a:t>1rst step mock-up</a:t>
            </a:r>
          </a:p>
        </p:txBody>
      </p:sp>
      <p:sp>
        <p:nvSpPr>
          <p:cNvPr id="6" name="Slide Number Placeholder 5">
            <a:extLst>
              <a:ext uri="{FF2B5EF4-FFF2-40B4-BE49-F238E27FC236}">
                <a16:creationId xmlns:a16="http://schemas.microsoft.com/office/drawing/2014/main" id="{705A35E8-84D3-B006-74F4-7A76B5168EE5}"/>
              </a:ext>
            </a:extLst>
          </p:cNvPr>
          <p:cNvSpPr>
            <a:spLocks noGrp="1"/>
          </p:cNvSpPr>
          <p:nvPr>
            <p:ph type="sldNum" sz="quarter" idx="16"/>
          </p:nvPr>
        </p:nvSpPr>
        <p:spPr>
          <a:xfrm>
            <a:off x="10725912" y="6356350"/>
            <a:ext cx="627888" cy="365125"/>
          </a:xfrm>
        </p:spPr>
        <p:txBody>
          <a:bodyPr/>
          <a:lstStyle/>
          <a:p>
            <a:fld id="{36B5EA5A-BC32-A742-B11B-8E7414D5B535}" type="slidenum">
              <a:rPr lang="en-US" smtClean="0"/>
              <a:pPr/>
              <a:t>3</a:t>
            </a:fld>
            <a:endParaRPr lang="en-US" dirty="0"/>
          </a:p>
        </p:txBody>
      </p:sp>
      <p:sp>
        <p:nvSpPr>
          <p:cNvPr id="16" name="Date Placeholder 5">
            <a:extLst>
              <a:ext uri="{FF2B5EF4-FFF2-40B4-BE49-F238E27FC236}">
                <a16:creationId xmlns:a16="http://schemas.microsoft.com/office/drawing/2014/main" id="{45E65849-1FA3-ED4E-672D-8C7DA88EF8E4}"/>
              </a:ext>
            </a:extLst>
          </p:cNvPr>
          <p:cNvSpPr txBox="1">
            <a:spLocks/>
          </p:cNvSpPr>
          <p:nvPr/>
        </p:nvSpPr>
        <p:spPr>
          <a:xfrm>
            <a:off x="8101915" y="6424993"/>
            <a:ext cx="177392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50" dirty="0"/>
              <a:t>roxane.misler@cern.ch</a:t>
            </a:r>
            <a:endParaRPr lang="en-US" sz="850" dirty="0"/>
          </a:p>
        </p:txBody>
      </p:sp>
      <p:sp>
        <p:nvSpPr>
          <p:cNvPr id="17" name="Footer Placeholder 6">
            <a:extLst>
              <a:ext uri="{FF2B5EF4-FFF2-40B4-BE49-F238E27FC236}">
                <a16:creationId xmlns:a16="http://schemas.microsoft.com/office/drawing/2014/main" id="{7D3585A2-1286-A1E5-148D-80A0A8DC4435}"/>
              </a:ext>
            </a:extLst>
          </p:cNvPr>
          <p:cNvSpPr txBox="1">
            <a:spLocks/>
          </p:cNvSpPr>
          <p:nvPr/>
        </p:nvSpPr>
        <p:spPr>
          <a:xfrm>
            <a:off x="1145352" y="6424993"/>
            <a:ext cx="6787386"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err="1"/>
              <a:t>R.Misler</a:t>
            </a:r>
            <a:endParaRPr lang="en-US" dirty="0"/>
          </a:p>
        </p:txBody>
      </p:sp>
      <p:sp>
        <p:nvSpPr>
          <p:cNvPr id="12" name="TextBox 20">
            <a:extLst>
              <a:ext uri="{FF2B5EF4-FFF2-40B4-BE49-F238E27FC236}">
                <a16:creationId xmlns:a16="http://schemas.microsoft.com/office/drawing/2014/main" id="{07D2493F-908A-CB6D-E27A-FBA5B11C12F3}"/>
              </a:ext>
            </a:extLst>
          </p:cNvPr>
          <p:cNvSpPr txBox="1"/>
          <p:nvPr/>
        </p:nvSpPr>
        <p:spPr>
          <a:xfrm>
            <a:off x="6587669" y="5313458"/>
            <a:ext cx="5233032" cy="674603"/>
          </a:xfrm>
          <a:prstGeom prst="roundRect">
            <a:avLst/>
          </a:prstGeom>
          <a:solidFill>
            <a:schemeClr val="accent1">
              <a:lumMod val="20000"/>
              <a:lumOff val="80000"/>
              <a:alpha val="58000"/>
            </a:schemeClr>
          </a:solidFill>
          <a:effectLst>
            <a:softEdge rad="0"/>
          </a:effectLst>
        </p:spPr>
        <p:txBody>
          <a:bodyPr wrap="square" lIns="360000" tIns="180000" rIns="360000" bIns="180000" rtlCol="0">
            <a:spAutoFit/>
          </a:bodyPr>
          <a:lstStyle/>
          <a:p>
            <a:pPr marL="285750" indent="-285750" algn="just">
              <a:buFont typeface="Arial" panose="020B0604020202020204" pitchFamily="34" charset="0"/>
              <a:buChar char="•"/>
            </a:pPr>
            <a:r>
              <a:rPr lang="en-GB" sz="1600" b="1" dirty="0"/>
              <a:t>4 mm open sleeve </a:t>
            </a:r>
            <a:r>
              <a:rPr lang="en-GB" sz="1600" dirty="0"/>
              <a:t>by manual fillet welds</a:t>
            </a:r>
          </a:p>
        </p:txBody>
      </p:sp>
      <p:pic>
        <p:nvPicPr>
          <p:cNvPr id="5" name="Image 4">
            <a:extLst>
              <a:ext uri="{FF2B5EF4-FFF2-40B4-BE49-F238E27FC236}">
                <a16:creationId xmlns:a16="http://schemas.microsoft.com/office/drawing/2014/main" id="{86D6F269-5914-CC96-2E0B-34ECABBB51FD}"/>
              </a:ext>
            </a:extLst>
          </p:cNvPr>
          <p:cNvPicPr>
            <a:picLocks noChangeAspect="1"/>
          </p:cNvPicPr>
          <p:nvPr/>
        </p:nvPicPr>
        <p:blipFill>
          <a:blip r:embed="rId3"/>
          <a:srcRect t="9667" r="40383" b="9775"/>
          <a:stretch>
            <a:fillRect/>
          </a:stretch>
        </p:blipFill>
        <p:spPr>
          <a:xfrm>
            <a:off x="317112" y="1686332"/>
            <a:ext cx="6170774" cy="4753043"/>
          </a:xfrm>
          <a:prstGeom prst="rect">
            <a:avLst/>
          </a:prstGeom>
        </p:spPr>
      </p:pic>
      <p:pic>
        <p:nvPicPr>
          <p:cNvPr id="7" name="Image 6">
            <a:extLst>
              <a:ext uri="{FF2B5EF4-FFF2-40B4-BE49-F238E27FC236}">
                <a16:creationId xmlns:a16="http://schemas.microsoft.com/office/drawing/2014/main" id="{B2480F2E-5F48-B498-50A8-F1FE57C0F266}"/>
              </a:ext>
            </a:extLst>
          </p:cNvPr>
          <p:cNvPicPr>
            <a:picLocks noChangeAspect="1"/>
          </p:cNvPicPr>
          <p:nvPr/>
        </p:nvPicPr>
        <p:blipFill>
          <a:blip r:embed="rId4"/>
          <a:srcRect t="32987"/>
          <a:stretch>
            <a:fillRect/>
          </a:stretch>
        </p:blipFill>
        <p:spPr>
          <a:xfrm>
            <a:off x="6587669" y="3635312"/>
            <a:ext cx="5330665" cy="1378499"/>
          </a:xfrm>
          <a:prstGeom prst="rect">
            <a:avLst/>
          </a:prstGeom>
        </p:spPr>
      </p:pic>
      <p:pic>
        <p:nvPicPr>
          <p:cNvPr id="8" name="Image 7">
            <a:extLst>
              <a:ext uri="{FF2B5EF4-FFF2-40B4-BE49-F238E27FC236}">
                <a16:creationId xmlns:a16="http://schemas.microsoft.com/office/drawing/2014/main" id="{2C2280A5-278D-DA08-256B-A1614AFEFF82}"/>
              </a:ext>
            </a:extLst>
          </p:cNvPr>
          <p:cNvPicPr>
            <a:picLocks noChangeAspect="1"/>
          </p:cNvPicPr>
          <p:nvPr/>
        </p:nvPicPr>
        <p:blipFill>
          <a:blip r:embed="rId5"/>
          <a:stretch>
            <a:fillRect/>
          </a:stretch>
        </p:blipFill>
        <p:spPr>
          <a:xfrm>
            <a:off x="6587669" y="1743596"/>
            <a:ext cx="2230136" cy="1647855"/>
          </a:xfrm>
          <a:prstGeom prst="rect">
            <a:avLst/>
          </a:prstGeom>
        </p:spPr>
      </p:pic>
      <p:pic>
        <p:nvPicPr>
          <p:cNvPr id="11" name="Image 10">
            <a:extLst>
              <a:ext uri="{FF2B5EF4-FFF2-40B4-BE49-F238E27FC236}">
                <a16:creationId xmlns:a16="http://schemas.microsoft.com/office/drawing/2014/main" id="{137B5008-11EA-8DA5-CC66-ADDE833F07E9}"/>
              </a:ext>
            </a:extLst>
          </p:cNvPr>
          <p:cNvPicPr>
            <a:picLocks noChangeAspect="1"/>
          </p:cNvPicPr>
          <p:nvPr/>
        </p:nvPicPr>
        <p:blipFill>
          <a:blip r:embed="rId6"/>
          <a:stretch>
            <a:fillRect/>
          </a:stretch>
        </p:blipFill>
        <p:spPr>
          <a:xfrm>
            <a:off x="10138363" y="1054347"/>
            <a:ext cx="1608960" cy="1378499"/>
          </a:xfrm>
          <a:prstGeom prst="rect">
            <a:avLst/>
          </a:prstGeom>
        </p:spPr>
      </p:pic>
      <p:sp>
        <p:nvSpPr>
          <p:cNvPr id="13" name="Title 1">
            <a:extLst>
              <a:ext uri="{FF2B5EF4-FFF2-40B4-BE49-F238E27FC236}">
                <a16:creationId xmlns:a16="http://schemas.microsoft.com/office/drawing/2014/main" id="{634935B4-AE81-3852-0446-AA4F4446D2D0}"/>
              </a:ext>
            </a:extLst>
          </p:cNvPr>
          <p:cNvSpPr txBox="1">
            <a:spLocks/>
          </p:cNvSpPr>
          <p:nvPr/>
        </p:nvSpPr>
        <p:spPr>
          <a:xfrm>
            <a:off x="444677" y="638931"/>
            <a:ext cx="11376024" cy="57068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lumMod val="50000"/>
                    <a:lumOff val="50000"/>
                  </a:schemeClr>
                </a:solidFill>
              </a:rPr>
              <a:t>Metallography qualification of open sleeve</a:t>
            </a:r>
            <a:endParaRPr lang="en-US" b="1" dirty="0">
              <a:solidFill>
                <a:schemeClr val="tx2">
                  <a:lumMod val="50000"/>
                  <a:lumOff val="50000"/>
                </a:schemeClr>
              </a:solidFill>
            </a:endParaRPr>
          </a:p>
        </p:txBody>
      </p:sp>
    </p:spTree>
    <p:extLst>
      <p:ext uri="{BB962C8B-B14F-4D97-AF65-F5344CB8AC3E}">
        <p14:creationId xmlns:p14="http://schemas.microsoft.com/office/powerpoint/2010/main" val="394413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10B0-A7D2-2C91-333A-F354BCD61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419249-B416-FF4B-2D58-D97795E7B1BB}"/>
              </a:ext>
            </a:extLst>
          </p:cNvPr>
          <p:cNvSpPr>
            <a:spLocks noGrp="1"/>
          </p:cNvSpPr>
          <p:nvPr>
            <p:ph type="title"/>
          </p:nvPr>
        </p:nvSpPr>
        <p:spPr>
          <a:xfrm>
            <a:off x="265764" y="126374"/>
            <a:ext cx="11784012" cy="570685"/>
          </a:xfrm>
        </p:spPr>
        <p:txBody>
          <a:bodyPr>
            <a:noAutofit/>
          </a:bodyPr>
          <a:lstStyle/>
          <a:p>
            <a:r>
              <a:rPr lang="en-US" dirty="0">
                <a:solidFill>
                  <a:srgbClr val="0070C0"/>
                </a:solidFill>
              </a:rPr>
              <a:t>Weld design to join chambers – </a:t>
            </a:r>
            <a:r>
              <a:rPr lang="en-US" b="1" dirty="0">
                <a:solidFill>
                  <a:srgbClr val="0070C0"/>
                </a:solidFill>
              </a:rPr>
              <a:t>1rst step mock-up</a:t>
            </a:r>
          </a:p>
        </p:txBody>
      </p:sp>
      <p:sp>
        <p:nvSpPr>
          <p:cNvPr id="6" name="Slide Number Placeholder 5">
            <a:extLst>
              <a:ext uri="{FF2B5EF4-FFF2-40B4-BE49-F238E27FC236}">
                <a16:creationId xmlns:a16="http://schemas.microsoft.com/office/drawing/2014/main" id="{5E816F39-CA49-140C-92A1-7E637A110214}"/>
              </a:ext>
            </a:extLst>
          </p:cNvPr>
          <p:cNvSpPr>
            <a:spLocks noGrp="1"/>
          </p:cNvSpPr>
          <p:nvPr>
            <p:ph type="sldNum" sz="quarter" idx="16"/>
          </p:nvPr>
        </p:nvSpPr>
        <p:spPr>
          <a:xfrm>
            <a:off x="10725912" y="6356350"/>
            <a:ext cx="627888" cy="365125"/>
          </a:xfrm>
        </p:spPr>
        <p:txBody>
          <a:bodyPr/>
          <a:lstStyle/>
          <a:p>
            <a:fld id="{36B5EA5A-BC32-A742-B11B-8E7414D5B535}" type="slidenum">
              <a:rPr lang="en-US" smtClean="0"/>
              <a:pPr/>
              <a:t>4</a:t>
            </a:fld>
            <a:endParaRPr lang="en-US" dirty="0"/>
          </a:p>
        </p:txBody>
      </p:sp>
      <p:sp>
        <p:nvSpPr>
          <p:cNvPr id="16" name="Date Placeholder 5">
            <a:extLst>
              <a:ext uri="{FF2B5EF4-FFF2-40B4-BE49-F238E27FC236}">
                <a16:creationId xmlns:a16="http://schemas.microsoft.com/office/drawing/2014/main" id="{BC439307-F284-7D11-9D46-7E2D16E0AC91}"/>
              </a:ext>
            </a:extLst>
          </p:cNvPr>
          <p:cNvSpPr txBox="1">
            <a:spLocks/>
          </p:cNvSpPr>
          <p:nvPr/>
        </p:nvSpPr>
        <p:spPr>
          <a:xfrm>
            <a:off x="8101915" y="6424993"/>
            <a:ext cx="177392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50" dirty="0"/>
              <a:t>roxane.misler@cern.ch</a:t>
            </a:r>
            <a:endParaRPr lang="en-US" sz="850" dirty="0"/>
          </a:p>
        </p:txBody>
      </p:sp>
      <p:sp>
        <p:nvSpPr>
          <p:cNvPr id="17" name="Footer Placeholder 6">
            <a:extLst>
              <a:ext uri="{FF2B5EF4-FFF2-40B4-BE49-F238E27FC236}">
                <a16:creationId xmlns:a16="http://schemas.microsoft.com/office/drawing/2014/main" id="{EAF44A13-2C48-8475-A1D8-67D10224593C}"/>
              </a:ext>
            </a:extLst>
          </p:cNvPr>
          <p:cNvSpPr txBox="1">
            <a:spLocks/>
          </p:cNvSpPr>
          <p:nvPr/>
        </p:nvSpPr>
        <p:spPr>
          <a:xfrm>
            <a:off x="1145352" y="6424993"/>
            <a:ext cx="6787386"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err="1"/>
              <a:t>R.Misler</a:t>
            </a:r>
            <a:endParaRPr lang="en-US" dirty="0"/>
          </a:p>
        </p:txBody>
      </p:sp>
      <p:pic>
        <p:nvPicPr>
          <p:cNvPr id="9" name="Image 8">
            <a:extLst>
              <a:ext uri="{FF2B5EF4-FFF2-40B4-BE49-F238E27FC236}">
                <a16:creationId xmlns:a16="http://schemas.microsoft.com/office/drawing/2014/main" id="{5B0D9B0D-CCDC-2ABF-9799-DF9B166EE6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5352" y="771971"/>
            <a:ext cx="4493448" cy="4274741"/>
          </a:xfrm>
          <a:prstGeom prst="rect">
            <a:avLst/>
          </a:prstGeom>
        </p:spPr>
      </p:pic>
      <p:sp>
        <p:nvSpPr>
          <p:cNvPr id="12" name="TextBox 20">
            <a:extLst>
              <a:ext uri="{FF2B5EF4-FFF2-40B4-BE49-F238E27FC236}">
                <a16:creationId xmlns:a16="http://schemas.microsoft.com/office/drawing/2014/main" id="{33CF49A2-CE6D-C267-2912-B371DD59E418}"/>
              </a:ext>
            </a:extLst>
          </p:cNvPr>
          <p:cNvSpPr txBox="1"/>
          <p:nvPr/>
        </p:nvSpPr>
        <p:spPr>
          <a:xfrm>
            <a:off x="2584998" y="5137456"/>
            <a:ext cx="7073352" cy="1287536"/>
          </a:xfrm>
          <a:prstGeom prst="roundRect">
            <a:avLst/>
          </a:prstGeom>
          <a:solidFill>
            <a:schemeClr val="accent1">
              <a:lumMod val="20000"/>
              <a:lumOff val="80000"/>
              <a:alpha val="58000"/>
            </a:schemeClr>
          </a:solidFill>
          <a:effectLst>
            <a:softEdge rad="0"/>
          </a:effectLst>
        </p:spPr>
        <p:txBody>
          <a:bodyPr wrap="square" lIns="360000" tIns="180000" rIns="360000" bIns="180000" rtlCol="0">
            <a:spAutoFit/>
          </a:bodyPr>
          <a:lstStyle/>
          <a:p>
            <a:pPr marL="285750" indent="-285750" algn="just">
              <a:buFont typeface="Arial" panose="020B0604020202020204" pitchFamily="34" charset="0"/>
              <a:buChar char="•"/>
            </a:pPr>
            <a:r>
              <a:rPr lang="en-GB" sz="1600" dirty="0"/>
              <a:t>4 mm open sleeve by manual fillet welds : TIG (141M) with 317L filler  </a:t>
            </a:r>
          </a:p>
          <a:p>
            <a:pPr marL="285750" indent="-285750" algn="just">
              <a:buFont typeface="Arial" panose="020B0604020202020204" pitchFamily="34" charset="0"/>
              <a:buChar char="•"/>
            </a:pPr>
            <a:r>
              <a:rPr lang="en-GB" sz="1600" dirty="0"/>
              <a:t>Detection</a:t>
            </a:r>
            <a:r>
              <a:rPr lang="en-US" sz="1600" noProof="0" dirty="0"/>
              <a:t> of virtual leak, and vacuum test.</a:t>
            </a:r>
          </a:p>
          <a:p>
            <a:pPr algn="just"/>
            <a:r>
              <a:rPr lang="en-US" sz="2000" b="1" dirty="0"/>
              <a:t>→  Successful result </a:t>
            </a:r>
            <a:r>
              <a:rPr lang="en-GB" sz="2000" b="1" dirty="0"/>
              <a:t> </a:t>
            </a:r>
          </a:p>
        </p:txBody>
      </p:sp>
      <p:pic>
        <p:nvPicPr>
          <p:cNvPr id="8" name="Image 7">
            <a:extLst>
              <a:ext uri="{FF2B5EF4-FFF2-40B4-BE49-F238E27FC236}">
                <a16:creationId xmlns:a16="http://schemas.microsoft.com/office/drawing/2014/main" id="{90C9B8F0-9A58-E70C-9147-FF066C2A598A}"/>
              </a:ext>
            </a:extLst>
          </p:cNvPr>
          <p:cNvPicPr>
            <a:picLocks noChangeAspect="1"/>
          </p:cNvPicPr>
          <p:nvPr/>
        </p:nvPicPr>
        <p:blipFill>
          <a:blip r:embed="rId4"/>
          <a:stretch>
            <a:fillRect/>
          </a:stretch>
        </p:blipFill>
        <p:spPr>
          <a:xfrm>
            <a:off x="5854633" y="771970"/>
            <a:ext cx="5816584" cy="4274741"/>
          </a:xfrm>
          <a:prstGeom prst="rect">
            <a:avLst/>
          </a:prstGeom>
        </p:spPr>
      </p:pic>
    </p:spTree>
    <p:extLst>
      <p:ext uri="{BB962C8B-B14F-4D97-AF65-F5344CB8AC3E}">
        <p14:creationId xmlns:p14="http://schemas.microsoft.com/office/powerpoint/2010/main" val="2874561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7E125-4B4E-0A51-63FE-79A3201BC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F9204-6725-6512-A50F-D56ABEC46381}"/>
              </a:ext>
            </a:extLst>
          </p:cNvPr>
          <p:cNvSpPr>
            <a:spLocks noGrp="1"/>
          </p:cNvSpPr>
          <p:nvPr>
            <p:ph type="title"/>
          </p:nvPr>
        </p:nvSpPr>
        <p:spPr>
          <a:xfrm>
            <a:off x="407988" y="101125"/>
            <a:ext cx="11730488" cy="570685"/>
          </a:xfrm>
        </p:spPr>
        <p:txBody>
          <a:bodyPr>
            <a:noAutofit/>
          </a:bodyPr>
          <a:lstStyle/>
          <a:p>
            <a:r>
              <a:rPr lang="en-US" dirty="0">
                <a:solidFill>
                  <a:srgbClr val="0070C0"/>
                </a:solidFill>
              </a:rPr>
              <a:t>Weld design to join chambers – </a:t>
            </a:r>
            <a:r>
              <a:rPr lang="en-US" b="1" dirty="0">
                <a:solidFill>
                  <a:srgbClr val="0070C0"/>
                </a:solidFill>
              </a:rPr>
              <a:t>2nd background</a:t>
            </a:r>
          </a:p>
        </p:txBody>
      </p:sp>
      <p:sp>
        <p:nvSpPr>
          <p:cNvPr id="6" name="Slide Number Placeholder 5">
            <a:extLst>
              <a:ext uri="{FF2B5EF4-FFF2-40B4-BE49-F238E27FC236}">
                <a16:creationId xmlns:a16="http://schemas.microsoft.com/office/drawing/2014/main" id="{FB589172-B1E1-EA61-279A-EC088424BF31}"/>
              </a:ext>
            </a:extLst>
          </p:cNvPr>
          <p:cNvSpPr>
            <a:spLocks noGrp="1"/>
          </p:cNvSpPr>
          <p:nvPr>
            <p:ph type="sldNum" sz="quarter" idx="16"/>
          </p:nvPr>
        </p:nvSpPr>
        <p:spPr>
          <a:xfrm>
            <a:off x="10725912" y="6356350"/>
            <a:ext cx="627888" cy="365125"/>
          </a:xfrm>
        </p:spPr>
        <p:txBody>
          <a:bodyPr/>
          <a:lstStyle/>
          <a:p>
            <a:fld id="{36B5EA5A-BC32-A742-B11B-8E7414D5B535}" type="slidenum">
              <a:rPr lang="en-US" smtClean="0"/>
              <a:pPr/>
              <a:t>5</a:t>
            </a:fld>
            <a:endParaRPr lang="en-US" dirty="0"/>
          </a:p>
        </p:txBody>
      </p:sp>
      <p:sp>
        <p:nvSpPr>
          <p:cNvPr id="16" name="Date Placeholder 5">
            <a:extLst>
              <a:ext uri="{FF2B5EF4-FFF2-40B4-BE49-F238E27FC236}">
                <a16:creationId xmlns:a16="http://schemas.microsoft.com/office/drawing/2014/main" id="{385BFA67-88C9-C7BE-FF43-C2DC11375156}"/>
              </a:ext>
            </a:extLst>
          </p:cNvPr>
          <p:cNvSpPr txBox="1">
            <a:spLocks/>
          </p:cNvSpPr>
          <p:nvPr/>
        </p:nvSpPr>
        <p:spPr>
          <a:xfrm>
            <a:off x="8101915" y="6424993"/>
            <a:ext cx="177392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50" dirty="0"/>
              <a:t>roxane.misler@cern.ch</a:t>
            </a:r>
            <a:endParaRPr lang="en-US" sz="850" dirty="0"/>
          </a:p>
        </p:txBody>
      </p:sp>
      <p:sp>
        <p:nvSpPr>
          <p:cNvPr id="17" name="Footer Placeholder 6">
            <a:extLst>
              <a:ext uri="{FF2B5EF4-FFF2-40B4-BE49-F238E27FC236}">
                <a16:creationId xmlns:a16="http://schemas.microsoft.com/office/drawing/2014/main" id="{D9CAB31B-F935-7153-0303-F8C23A6C6477}"/>
              </a:ext>
            </a:extLst>
          </p:cNvPr>
          <p:cNvSpPr txBox="1">
            <a:spLocks/>
          </p:cNvSpPr>
          <p:nvPr/>
        </p:nvSpPr>
        <p:spPr>
          <a:xfrm>
            <a:off x="1145352" y="6424993"/>
            <a:ext cx="6787386"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err="1"/>
              <a:t>R.Misler</a:t>
            </a:r>
            <a:endParaRPr lang="en-US" dirty="0"/>
          </a:p>
        </p:txBody>
      </p:sp>
      <p:pic>
        <p:nvPicPr>
          <p:cNvPr id="23" name="Image 22">
            <a:extLst>
              <a:ext uri="{FF2B5EF4-FFF2-40B4-BE49-F238E27FC236}">
                <a16:creationId xmlns:a16="http://schemas.microsoft.com/office/drawing/2014/main" id="{44402E4F-B3C6-4386-027D-D7FC990775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092" y="2373032"/>
            <a:ext cx="6477547" cy="3681191"/>
          </a:xfrm>
          <a:prstGeom prst="rect">
            <a:avLst/>
          </a:prstGeom>
        </p:spPr>
      </p:pic>
      <p:sp>
        <p:nvSpPr>
          <p:cNvPr id="26" name="TextBox 20">
            <a:extLst>
              <a:ext uri="{FF2B5EF4-FFF2-40B4-BE49-F238E27FC236}">
                <a16:creationId xmlns:a16="http://schemas.microsoft.com/office/drawing/2014/main" id="{CBA22C19-1FFA-B0EF-2EB6-139EEC0EEB45}"/>
              </a:ext>
            </a:extLst>
          </p:cNvPr>
          <p:cNvSpPr txBox="1"/>
          <p:nvPr/>
        </p:nvSpPr>
        <p:spPr>
          <a:xfrm>
            <a:off x="0" y="723299"/>
            <a:ext cx="8460924" cy="1730211"/>
          </a:xfrm>
          <a:prstGeom prst="roundRect">
            <a:avLst/>
          </a:prstGeom>
          <a:noFill/>
          <a:ln>
            <a:noFill/>
          </a:ln>
        </p:spPr>
        <p:txBody>
          <a:bodyPr wrap="square" lIns="360000" tIns="180000" rIns="360000" bIns="180000" rtlCol="0">
            <a:spAutoFit/>
          </a:bodyPr>
          <a:lstStyle/>
          <a:p>
            <a:pPr algn="just"/>
            <a:r>
              <a:rPr lang="en-GB" sz="2000" dirty="0"/>
              <a:t>Background component : </a:t>
            </a:r>
          </a:p>
          <a:p>
            <a:pPr marL="342900" indent="-342900" algn="just">
              <a:buFont typeface="Arial" panose="020B0604020202020204" pitchFamily="34" charset="0"/>
              <a:buChar char="•"/>
            </a:pPr>
            <a:r>
              <a:rPr lang="en-GB" b="1" dirty="0"/>
              <a:t>End-cap </a:t>
            </a:r>
            <a:r>
              <a:rPr lang="en-GB" dirty="0"/>
              <a:t>(EC): resists mechanical stresses during pumping</a:t>
            </a:r>
          </a:p>
          <a:p>
            <a:pPr marL="342900" indent="-342900" algn="just">
              <a:buFont typeface="Arial" panose="020B0604020202020204" pitchFamily="34" charset="0"/>
              <a:buChar char="•"/>
            </a:pPr>
            <a:r>
              <a:rPr lang="en-GB" b="1" dirty="0"/>
              <a:t>Bellow</a:t>
            </a:r>
            <a:r>
              <a:rPr lang="en-GB" dirty="0"/>
              <a:t> (BL): absorbs stresses and compensates thermal expansion</a:t>
            </a:r>
          </a:p>
          <a:p>
            <a:pPr marL="342900" indent="-342900" algn="just">
              <a:buFont typeface="Arial" panose="020B0604020202020204" pitchFamily="34" charset="0"/>
              <a:buChar char="•"/>
            </a:pPr>
            <a:r>
              <a:rPr lang="en-GB" b="1" dirty="0"/>
              <a:t>Pumping module</a:t>
            </a:r>
            <a:r>
              <a:rPr lang="en-GB" dirty="0"/>
              <a:t> (PM): ensures UHV is achieved. </a:t>
            </a:r>
          </a:p>
        </p:txBody>
      </p:sp>
      <p:sp>
        <p:nvSpPr>
          <p:cNvPr id="27" name="TextBox 20">
            <a:extLst>
              <a:ext uri="{FF2B5EF4-FFF2-40B4-BE49-F238E27FC236}">
                <a16:creationId xmlns:a16="http://schemas.microsoft.com/office/drawing/2014/main" id="{17414114-02A4-2DD5-82A8-D49673504899}"/>
              </a:ext>
            </a:extLst>
          </p:cNvPr>
          <p:cNvSpPr txBox="1"/>
          <p:nvPr/>
        </p:nvSpPr>
        <p:spPr>
          <a:xfrm>
            <a:off x="6930750" y="3348882"/>
            <a:ext cx="5207725" cy="2785819"/>
          </a:xfrm>
          <a:prstGeom prst="roundRect">
            <a:avLst/>
          </a:prstGeom>
          <a:solidFill>
            <a:schemeClr val="accent1">
              <a:lumMod val="40000"/>
              <a:lumOff val="60000"/>
              <a:alpha val="74000"/>
            </a:schemeClr>
          </a:solidFill>
          <a:ln>
            <a:solidFill>
              <a:schemeClr val="accent1">
                <a:lumMod val="40000"/>
                <a:lumOff val="60000"/>
              </a:schemeClr>
            </a:solidFill>
          </a:ln>
        </p:spPr>
        <p:txBody>
          <a:bodyPr wrap="square" lIns="360000" tIns="180000" rIns="360000" bIns="180000" rtlCol="0">
            <a:spAutoFit/>
          </a:bodyPr>
          <a:lstStyle/>
          <a:p>
            <a:pPr marL="342900" indent="-342900" algn="just">
              <a:buFont typeface="Arial" panose="020B0604020202020204" pitchFamily="34" charset="0"/>
              <a:buChar char="•"/>
            </a:pPr>
            <a:r>
              <a:rPr lang="en-GB" sz="2000" dirty="0"/>
              <a:t>Test and validate the mechanical strength of the complete assembly, </a:t>
            </a:r>
          </a:p>
          <a:p>
            <a:pPr marL="342900" indent="-342900" algn="just">
              <a:buFont typeface="Arial" panose="020B0604020202020204" pitchFamily="34" charset="0"/>
              <a:buChar char="•"/>
            </a:pPr>
            <a:r>
              <a:rPr lang="en-GB" sz="2000" dirty="0"/>
              <a:t>ensure leak-tightness, </a:t>
            </a:r>
          </a:p>
          <a:p>
            <a:pPr marL="342900" indent="-342900" algn="just">
              <a:buFont typeface="Arial" panose="020B0604020202020204" pitchFamily="34" charset="0"/>
              <a:buChar char="•"/>
            </a:pPr>
            <a:r>
              <a:rPr lang="en-GB" sz="2000" b="1" dirty="0"/>
              <a:t>Closed sleeve with 2 mm thickness </a:t>
            </a:r>
            <a:r>
              <a:rPr lang="en-GB" sz="2000" dirty="0"/>
              <a:t>by manual fillet welds, </a:t>
            </a:r>
          </a:p>
          <a:p>
            <a:pPr marL="342900" indent="-342900" algn="just">
              <a:buFont typeface="Arial" panose="020B0604020202020204" pitchFamily="34" charset="0"/>
              <a:buChar char="•"/>
            </a:pPr>
            <a:r>
              <a:rPr lang="en-GB" sz="2000" dirty="0"/>
              <a:t>detection of virtual leaks and allowing for bakeout procedures.</a:t>
            </a:r>
          </a:p>
        </p:txBody>
      </p:sp>
      <p:pic>
        <p:nvPicPr>
          <p:cNvPr id="21" name="Image 20">
            <a:extLst>
              <a:ext uri="{FF2B5EF4-FFF2-40B4-BE49-F238E27FC236}">
                <a16:creationId xmlns:a16="http://schemas.microsoft.com/office/drawing/2014/main" id="{B852D15E-23C8-1F0B-5850-370E9CA61C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4550" y="671810"/>
            <a:ext cx="4451350" cy="2514122"/>
          </a:xfrm>
          <a:prstGeom prst="rect">
            <a:avLst/>
          </a:prstGeom>
        </p:spPr>
      </p:pic>
      <p:sp>
        <p:nvSpPr>
          <p:cNvPr id="24" name="TextBox 20">
            <a:extLst>
              <a:ext uri="{FF2B5EF4-FFF2-40B4-BE49-F238E27FC236}">
                <a16:creationId xmlns:a16="http://schemas.microsoft.com/office/drawing/2014/main" id="{48AC6941-05A0-737D-910E-FCBAB48516CC}"/>
              </a:ext>
            </a:extLst>
          </p:cNvPr>
          <p:cNvSpPr txBox="1"/>
          <p:nvPr/>
        </p:nvSpPr>
        <p:spPr>
          <a:xfrm>
            <a:off x="53525" y="4932606"/>
            <a:ext cx="2109104" cy="1423744"/>
          </a:xfrm>
          <a:prstGeom prst="roundRect">
            <a:avLst/>
          </a:prstGeom>
          <a:solidFill>
            <a:schemeClr val="accent1">
              <a:lumMod val="40000"/>
              <a:lumOff val="60000"/>
              <a:alpha val="74000"/>
            </a:schemeClr>
          </a:solidFill>
        </p:spPr>
        <p:txBody>
          <a:bodyPr wrap="square" lIns="360000" tIns="180000" rIns="360000" bIns="180000" rtlCol="0">
            <a:spAutoFit/>
          </a:bodyPr>
          <a:lstStyle/>
          <a:p>
            <a:pPr algn="ctr"/>
            <a:r>
              <a:rPr lang="en-US" sz="1200" noProof="0" dirty="0"/>
              <a:t>Ø 1008 mm    </a:t>
            </a:r>
          </a:p>
          <a:p>
            <a:pPr algn="ctr"/>
            <a:r>
              <a:rPr lang="en-US" sz="1200" noProof="0" dirty="0"/>
              <a:t>4,2 m length</a:t>
            </a:r>
          </a:p>
          <a:p>
            <a:pPr algn="ctr"/>
            <a:r>
              <a:rPr lang="en-US" sz="1200" noProof="0" dirty="0"/>
              <a:t>4 mm  thickness </a:t>
            </a:r>
          </a:p>
          <a:p>
            <a:pPr algn="ctr"/>
            <a:r>
              <a:rPr lang="en-US" sz="1200" dirty="0"/>
              <a:t>2 parts </a:t>
            </a:r>
          </a:p>
          <a:p>
            <a:pPr algn="ctr"/>
            <a:r>
              <a:rPr lang="en-US" sz="1200" noProof="0" dirty="0"/>
              <a:t>1 close sleeve  </a:t>
            </a:r>
          </a:p>
        </p:txBody>
      </p:sp>
      <p:grpSp>
        <p:nvGrpSpPr>
          <p:cNvPr id="35" name="Groupe 34">
            <a:extLst>
              <a:ext uri="{FF2B5EF4-FFF2-40B4-BE49-F238E27FC236}">
                <a16:creationId xmlns:a16="http://schemas.microsoft.com/office/drawing/2014/main" id="{E79824A2-3D75-B584-5DDE-C6F8EC4FC26A}"/>
              </a:ext>
            </a:extLst>
          </p:cNvPr>
          <p:cNvGrpSpPr/>
          <p:nvPr/>
        </p:nvGrpSpPr>
        <p:grpSpPr>
          <a:xfrm>
            <a:off x="364267" y="3429000"/>
            <a:ext cx="6110921" cy="1676531"/>
            <a:chOff x="364267" y="3429000"/>
            <a:chExt cx="6110921" cy="1676531"/>
          </a:xfrm>
        </p:grpSpPr>
        <p:sp>
          <p:nvSpPr>
            <p:cNvPr id="28" name="Rectangle 27">
              <a:extLst>
                <a:ext uri="{FF2B5EF4-FFF2-40B4-BE49-F238E27FC236}">
                  <a16:creationId xmlns:a16="http://schemas.microsoft.com/office/drawing/2014/main" id="{495641E5-3CE1-0830-2DE7-4ECE63A759A1}"/>
                </a:ext>
              </a:extLst>
            </p:cNvPr>
            <p:cNvSpPr/>
            <p:nvPr/>
          </p:nvSpPr>
          <p:spPr>
            <a:xfrm>
              <a:off x="3166110" y="3429000"/>
              <a:ext cx="480060" cy="1676531"/>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ZoneTexte 28">
              <a:extLst>
                <a:ext uri="{FF2B5EF4-FFF2-40B4-BE49-F238E27FC236}">
                  <a16:creationId xmlns:a16="http://schemas.microsoft.com/office/drawing/2014/main" id="{C3860723-0754-F1AE-8551-90BABF77087A}"/>
                </a:ext>
              </a:extLst>
            </p:cNvPr>
            <p:cNvSpPr txBox="1"/>
            <p:nvPr/>
          </p:nvSpPr>
          <p:spPr>
            <a:xfrm>
              <a:off x="5995128" y="4115207"/>
              <a:ext cx="480060" cy="369332"/>
            </a:xfrm>
            <a:prstGeom prst="rect">
              <a:avLst/>
            </a:prstGeom>
            <a:noFill/>
          </p:spPr>
          <p:txBody>
            <a:bodyPr wrap="square" rtlCol="0">
              <a:spAutoFit/>
            </a:bodyPr>
            <a:lstStyle/>
            <a:p>
              <a:r>
                <a:rPr lang="fr-CH" dirty="0">
                  <a:solidFill>
                    <a:schemeClr val="tx2">
                      <a:lumMod val="50000"/>
                      <a:lumOff val="50000"/>
                    </a:schemeClr>
                  </a:solidFill>
                </a:rPr>
                <a:t>EC</a:t>
              </a:r>
              <a:endParaRPr lang="en-GB" dirty="0">
                <a:solidFill>
                  <a:schemeClr val="tx2">
                    <a:lumMod val="50000"/>
                    <a:lumOff val="50000"/>
                  </a:schemeClr>
                </a:solidFill>
              </a:endParaRPr>
            </a:p>
          </p:txBody>
        </p:sp>
        <p:sp>
          <p:nvSpPr>
            <p:cNvPr id="30" name="ZoneTexte 29">
              <a:extLst>
                <a:ext uri="{FF2B5EF4-FFF2-40B4-BE49-F238E27FC236}">
                  <a16:creationId xmlns:a16="http://schemas.microsoft.com/office/drawing/2014/main" id="{B471C8EB-CB2F-2D19-65E5-1EE55FE5591F}"/>
                </a:ext>
              </a:extLst>
            </p:cNvPr>
            <p:cNvSpPr txBox="1"/>
            <p:nvPr/>
          </p:nvSpPr>
          <p:spPr>
            <a:xfrm>
              <a:off x="5216983" y="4099811"/>
              <a:ext cx="480060" cy="369332"/>
            </a:xfrm>
            <a:prstGeom prst="rect">
              <a:avLst/>
            </a:prstGeom>
            <a:noFill/>
          </p:spPr>
          <p:txBody>
            <a:bodyPr wrap="square" rtlCol="0">
              <a:spAutoFit/>
            </a:bodyPr>
            <a:lstStyle/>
            <a:p>
              <a:r>
                <a:rPr lang="fr-CH" dirty="0">
                  <a:solidFill>
                    <a:schemeClr val="tx2">
                      <a:lumMod val="50000"/>
                      <a:lumOff val="50000"/>
                    </a:schemeClr>
                  </a:solidFill>
                </a:rPr>
                <a:t>BL</a:t>
              </a:r>
              <a:endParaRPr lang="en-GB" dirty="0">
                <a:solidFill>
                  <a:schemeClr val="tx2">
                    <a:lumMod val="50000"/>
                    <a:lumOff val="50000"/>
                  </a:schemeClr>
                </a:solidFill>
              </a:endParaRPr>
            </a:p>
          </p:txBody>
        </p:sp>
        <p:sp>
          <p:nvSpPr>
            <p:cNvPr id="31" name="ZoneTexte 30">
              <a:extLst>
                <a:ext uri="{FF2B5EF4-FFF2-40B4-BE49-F238E27FC236}">
                  <a16:creationId xmlns:a16="http://schemas.microsoft.com/office/drawing/2014/main" id="{41D61051-AEF1-66DF-3C3A-C681D5E3974F}"/>
                </a:ext>
              </a:extLst>
            </p:cNvPr>
            <p:cNvSpPr txBox="1"/>
            <p:nvPr/>
          </p:nvSpPr>
          <p:spPr>
            <a:xfrm>
              <a:off x="4306660" y="4111528"/>
              <a:ext cx="612238" cy="369332"/>
            </a:xfrm>
            <a:prstGeom prst="rect">
              <a:avLst/>
            </a:prstGeom>
            <a:noFill/>
          </p:spPr>
          <p:txBody>
            <a:bodyPr wrap="square" rtlCol="0">
              <a:spAutoFit/>
            </a:bodyPr>
            <a:lstStyle/>
            <a:p>
              <a:r>
                <a:rPr lang="fr-CH" dirty="0">
                  <a:solidFill>
                    <a:schemeClr val="tx2">
                      <a:lumMod val="50000"/>
                      <a:lumOff val="50000"/>
                    </a:schemeClr>
                  </a:solidFill>
                </a:rPr>
                <a:t>PM</a:t>
              </a:r>
              <a:endParaRPr lang="en-GB" dirty="0">
                <a:solidFill>
                  <a:schemeClr val="tx2">
                    <a:lumMod val="50000"/>
                    <a:lumOff val="50000"/>
                  </a:schemeClr>
                </a:solidFill>
              </a:endParaRPr>
            </a:p>
          </p:txBody>
        </p:sp>
        <p:sp>
          <p:nvSpPr>
            <p:cNvPr id="32" name="ZoneTexte 31">
              <a:extLst>
                <a:ext uri="{FF2B5EF4-FFF2-40B4-BE49-F238E27FC236}">
                  <a16:creationId xmlns:a16="http://schemas.microsoft.com/office/drawing/2014/main" id="{52DC0521-1EA7-8418-FF27-F0A256BF1B8C}"/>
                </a:ext>
              </a:extLst>
            </p:cNvPr>
            <p:cNvSpPr txBox="1"/>
            <p:nvPr/>
          </p:nvSpPr>
          <p:spPr>
            <a:xfrm>
              <a:off x="364267" y="4082599"/>
              <a:ext cx="480060" cy="369332"/>
            </a:xfrm>
            <a:prstGeom prst="rect">
              <a:avLst/>
            </a:prstGeom>
            <a:noFill/>
          </p:spPr>
          <p:txBody>
            <a:bodyPr wrap="square" rtlCol="0">
              <a:spAutoFit/>
            </a:bodyPr>
            <a:lstStyle/>
            <a:p>
              <a:r>
                <a:rPr lang="fr-CH" dirty="0">
                  <a:solidFill>
                    <a:schemeClr val="tx2">
                      <a:lumMod val="50000"/>
                      <a:lumOff val="50000"/>
                    </a:schemeClr>
                  </a:solidFill>
                </a:rPr>
                <a:t>EC</a:t>
              </a:r>
              <a:endParaRPr lang="en-GB" dirty="0">
                <a:solidFill>
                  <a:schemeClr val="tx2">
                    <a:lumMod val="50000"/>
                    <a:lumOff val="50000"/>
                  </a:schemeClr>
                </a:solidFill>
              </a:endParaRPr>
            </a:p>
          </p:txBody>
        </p:sp>
        <p:sp>
          <p:nvSpPr>
            <p:cNvPr id="33" name="ZoneTexte 32">
              <a:extLst>
                <a:ext uri="{FF2B5EF4-FFF2-40B4-BE49-F238E27FC236}">
                  <a16:creationId xmlns:a16="http://schemas.microsoft.com/office/drawing/2014/main" id="{FEA70C3A-4488-E699-1445-26377511D046}"/>
                </a:ext>
              </a:extLst>
            </p:cNvPr>
            <p:cNvSpPr txBox="1"/>
            <p:nvPr/>
          </p:nvSpPr>
          <p:spPr>
            <a:xfrm>
              <a:off x="1193394" y="4082599"/>
              <a:ext cx="480060" cy="369332"/>
            </a:xfrm>
            <a:prstGeom prst="rect">
              <a:avLst/>
            </a:prstGeom>
            <a:noFill/>
          </p:spPr>
          <p:txBody>
            <a:bodyPr wrap="square" rtlCol="0">
              <a:spAutoFit/>
            </a:bodyPr>
            <a:lstStyle/>
            <a:p>
              <a:r>
                <a:rPr lang="fr-CH" dirty="0">
                  <a:solidFill>
                    <a:schemeClr val="tx2">
                      <a:lumMod val="50000"/>
                      <a:lumOff val="50000"/>
                    </a:schemeClr>
                  </a:solidFill>
                </a:rPr>
                <a:t>BL</a:t>
              </a:r>
              <a:endParaRPr lang="en-GB" dirty="0">
                <a:solidFill>
                  <a:schemeClr val="tx2">
                    <a:lumMod val="50000"/>
                    <a:lumOff val="50000"/>
                  </a:schemeClr>
                </a:solidFill>
              </a:endParaRPr>
            </a:p>
          </p:txBody>
        </p:sp>
        <p:sp>
          <p:nvSpPr>
            <p:cNvPr id="34" name="ZoneTexte 33">
              <a:extLst>
                <a:ext uri="{FF2B5EF4-FFF2-40B4-BE49-F238E27FC236}">
                  <a16:creationId xmlns:a16="http://schemas.microsoft.com/office/drawing/2014/main" id="{9C04C6D2-5653-5D83-2D1E-4374C091B36D}"/>
                </a:ext>
              </a:extLst>
            </p:cNvPr>
            <p:cNvSpPr txBox="1"/>
            <p:nvPr/>
          </p:nvSpPr>
          <p:spPr>
            <a:xfrm>
              <a:off x="1891529" y="4107562"/>
              <a:ext cx="612238" cy="369332"/>
            </a:xfrm>
            <a:prstGeom prst="rect">
              <a:avLst/>
            </a:prstGeom>
            <a:noFill/>
          </p:spPr>
          <p:txBody>
            <a:bodyPr wrap="square" rtlCol="0">
              <a:spAutoFit/>
            </a:bodyPr>
            <a:lstStyle/>
            <a:p>
              <a:r>
                <a:rPr lang="fr-CH" dirty="0">
                  <a:solidFill>
                    <a:schemeClr val="tx2">
                      <a:lumMod val="50000"/>
                      <a:lumOff val="50000"/>
                    </a:schemeClr>
                  </a:solidFill>
                </a:rPr>
                <a:t>PM</a:t>
              </a:r>
              <a:endParaRPr lang="en-GB" dirty="0">
                <a:solidFill>
                  <a:schemeClr val="tx2">
                    <a:lumMod val="50000"/>
                    <a:lumOff val="50000"/>
                  </a:schemeClr>
                </a:solidFill>
              </a:endParaRPr>
            </a:p>
          </p:txBody>
        </p:sp>
      </p:grpSp>
    </p:spTree>
    <p:extLst>
      <p:ext uri="{BB962C8B-B14F-4D97-AF65-F5344CB8AC3E}">
        <p14:creationId xmlns:p14="http://schemas.microsoft.com/office/powerpoint/2010/main" val="253292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86BD1-7529-16B2-E9C9-AE79F9AFEC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8AF5F-37F6-2823-CBE4-D3C311D9F429}"/>
              </a:ext>
            </a:extLst>
          </p:cNvPr>
          <p:cNvSpPr>
            <a:spLocks noGrp="1"/>
          </p:cNvSpPr>
          <p:nvPr>
            <p:ph type="title"/>
          </p:nvPr>
        </p:nvSpPr>
        <p:spPr>
          <a:xfrm>
            <a:off x="407988" y="101125"/>
            <a:ext cx="11730488" cy="570685"/>
          </a:xfrm>
        </p:spPr>
        <p:txBody>
          <a:bodyPr>
            <a:noAutofit/>
          </a:bodyPr>
          <a:lstStyle/>
          <a:p>
            <a:r>
              <a:rPr lang="en-US" dirty="0">
                <a:solidFill>
                  <a:srgbClr val="0070C0"/>
                </a:solidFill>
              </a:rPr>
              <a:t>Weld design to join chambers – </a:t>
            </a:r>
            <a:r>
              <a:rPr lang="en-US" b="1" dirty="0">
                <a:solidFill>
                  <a:srgbClr val="0070C0"/>
                </a:solidFill>
              </a:rPr>
              <a:t>2nd background</a:t>
            </a:r>
          </a:p>
        </p:txBody>
      </p:sp>
      <p:sp>
        <p:nvSpPr>
          <p:cNvPr id="6" name="Slide Number Placeholder 5">
            <a:extLst>
              <a:ext uri="{FF2B5EF4-FFF2-40B4-BE49-F238E27FC236}">
                <a16:creationId xmlns:a16="http://schemas.microsoft.com/office/drawing/2014/main" id="{F9502BC1-4CF9-2631-48BE-3DFC72E5F915}"/>
              </a:ext>
            </a:extLst>
          </p:cNvPr>
          <p:cNvSpPr>
            <a:spLocks noGrp="1"/>
          </p:cNvSpPr>
          <p:nvPr>
            <p:ph type="sldNum" sz="quarter" idx="16"/>
          </p:nvPr>
        </p:nvSpPr>
        <p:spPr>
          <a:xfrm>
            <a:off x="10725912" y="6356350"/>
            <a:ext cx="627888" cy="365125"/>
          </a:xfrm>
        </p:spPr>
        <p:txBody>
          <a:bodyPr/>
          <a:lstStyle/>
          <a:p>
            <a:fld id="{36B5EA5A-BC32-A742-B11B-8E7414D5B535}" type="slidenum">
              <a:rPr lang="en-US" smtClean="0"/>
              <a:pPr/>
              <a:t>6</a:t>
            </a:fld>
            <a:endParaRPr lang="en-US" dirty="0"/>
          </a:p>
        </p:txBody>
      </p:sp>
      <p:sp>
        <p:nvSpPr>
          <p:cNvPr id="16" name="Date Placeholder 5">
            <a:extLst>
              <a:ext uri="{FF2B5EF4-FFF2-40B4-BE49-F238E27FC236}">
                <a16:creationId xmlns:a16="http://schemas.microsoft.com/office/drawing/2014/main" id="{1E4CF9F6-BFC0-BEA7-2386-1E2FAA23899C}"/>
              </a:ext>
            </a:extLst>
          </p:cNvPr>
          <p:cNvSpPr txBox="1">
            <a:spLocks/>
          </p:cNvSpPr>
          <p:nvPr/>
        </p:nvSpPr>
        <p:spPr>
          <a:xfrm>
            <a:off x="8101915" y="6424993"/>
            <a:ext cx="177392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50" dirty="0"/>
              <a:t>roxane.misler@cern.ch</a:t>
            </a:r>
            <a:endParaRPr lang="en-US" sz="850" dirty="0"/>
          </a:p>
        </p:txBody>
      </p:sp>
      <p:sp>
        <p:nvSpPr>
          <p:cNvPr id="17" name="Footer Placeholder 6">
            <a:extLst>
              <a:ext uri="{FF2B5EF4-FFF2-40B4-BE49-F238E27FC236}">
                <a16:creationId xmlns:a16="http://schemas.microsoft.com/office/drawing/2014/main" id="{29993099-BE6F-340C-3803-1EA5048F16D0}"/>
              </a:ext>
            </a:extLst>
          </p:cNvPr>
          <p:cNvSpPr txBox="1">
            <a:spLocks/>
          </p:cNvSpPr>
          <p:nvPr/>
        </p:nvSpPr>
        <p:spPr>
          <a:xfrm>
            <a:off x="1145352" y="6424993"/>
            <a:ext cx="6787386"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err="1"/>
              <a:t>R.Misler</a:t>
            </a:r>
            <a:endParaRPr lang="en-US" dirty="0"/>
          </a:p>
        </p:txBody>
      </p:sp>
      <p:sp>
        <p:nvSpPr>
          <p:cNvPr id="3" name="Title 1">
            <a:extLst>
              <a:ext uri="{FF2B5EF4-FFF2-40B4-BE49-F238E27FC236}">
                <a16:creationId xmlns:a16="http://schemas.microsoft.com/office/drawing/2014/main" id="{4263DCF4-7E17-DEB0-EE4C-FC0A88F935BF}"/>
              </a:ext>
            </a:extLst>
          </p:cNvPr>
          <p:cNvSpPr txBox="1">
            <a:spLocks/>
          </p:cNvSpPr>
          <p:nvPr/>
        </p:nvSpPr>
        <p:spPr>
          <a:xfrm>
            <a:off x="444677" y="638931"/>
            <a:ext cx="11376024" cy="57068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lumMod val="50000"/>
                    <a:lumOff val="50000"/>
                  </a:schemeClr>
                </a:solidFill>
              </a:rPr>
              <a:t>Metallography qualification of close sleeve</a:t>
            </a:r>
            <a:endParaRPr lang="en-US" b="1" dirty="0">
              <a:solidFill>
                <a:schemeClr val="tx2">
                  <a:lumMod val="50000"/>
                  <a:lumOff val="50000"/>
                </a:schemeClr>
              </a:solidFill>
            </a:endParaRPr>
          </a:p>
        </p:txBody>
      </p:sp>
      <p:pic>
        <p:nvPicPr>
          <p:cNvPr id="4" name="Image 3">
            <a:extLst>
              <a:ext uri="{FF2B5EF4-FFF2-40B4-BE49-F238E27FC236}">
                <a16:creationId xmlns:a16="http://schemas.microsoft.com/office/drawing/2014/main" id="{A0B1C78B-160E-ABB0-7E44-C33CE2FA46C9}"/>
              </a:ext>
            </a:extLst>
          </p:cNvPr>
          <p:cNvPicPr>
            <a:picLocks noChangeAspect="1"/>
          </p:cNvPicPr>
          <p:nvPr/>
        </p:nvPicPr>
        <p:blipFill>
          <a:blip r:embed="rId3"/>
          <a:srcRect l="2212" t="11444" r="71384" b="54598"/>
          <a:stretch>
            <a:fillRect/>
          </a:stretch>
        </p:blipFill>
        <p:spPr>
          <a:xfrm>
            <a:off x="597810" y="1253966"/>
            <a:ext cx="2236830" cy="1639847"/>
          </a:xfrm>
          <a:prstGeom prst="rect">
            <a:avLst/>
          </a:prstGeom>
        </p:spPr>
      </p:pic>
      <p:pic>
        <p:nvPicPr>
          <p:cNvPr id="5" name="Image 4">
            <a:extLst>
              <a:ext uri="{FF2B5EF4-FFF2-40B4-BE49-F238E27FC236}">
                <a16:creationId xmlns:a16="http://schemas.microsoft.com/office/drawing/2014/main" id="{C0B3E3E0-D2EE-8499-F160-FC7BD90EFD5E}"/>
              </a:ext>
            </a:extLst>
          </p:cNvPr>
          <p:cNvPicPr>
            <a:picLocks noChangeAspect="1"/>
          </p:cNvPicPr>
          <p:nvPr/>
        </p:nvPicPr>
        <p:blipFill>
          <a:blip r:embed="rId3"/>
          <a:srcRect l="1273" t="49729" r="66842" b="26508"/>
          <a:stretch>
            <a:fillRect/>
          </a:stretch>
        </p:blipFill>
        <p:spPr>
          <a:xfrm>
            <a:off x="546100" y="4831014"/>
            <a:ext cx="3300208" cy="1402080"/>
          </a:xfrm>
          <a:prstGeom prst="rect">
            <a:avLst/>
          </a:prstGeom>
        </p:spPr>
      </p:pic>
      <p:pic>
        <p:nvPicPr>
          <p:cNvPr id="7" name="Image 6">
            <a:extLst>
              <a:ext uri="{FF2B5EF4-FFF2-40B4-BE49-F238E27FC236}">
                <a16:creationId xmlns:a16="http://schemas.microsoft.com/office/drawing/2014/main" id="{8AAF5878-F0CD-DF66-6D1F-30AB566E6DDF}"/>
              </a:ext>
            </a:extLst>
          </p:cNvPr>
          <p:cNvPicPr>
            <a:picLocks noChangeAspect="1"/>
          </p:cNvPicPr>
          <p:nvPr/>
        </p:nvPicPr>
        <p:blipFill>
          <a:blip r:embed="rId3"/>
          <a:srcRect l="32720" t="23675" r="43766" b="43568"/>
          <a:stretch>
            <a:fillRect/>
          </a:stretch>
        </p:blipFill>
        <p:spPr>
          <a:xfrm>
            <a:off x="546100" y="2938163"/>
            <a:ext cx="2433840" cy="1932687"/>
          </a:xfrm>
          <a:prstGeom prst="rect">
            <a:avLst/>
          </a:prstGeom>
        </p:spPr>
      </p:pic>
      <p:pic>
        <p:nvPicPr>
          <p:cNvPr id="9" name="Image 8">
            <a:extLst>
              <a:ext uri="{FF2B5EF4-FFF2-40B4-BE49-F238E27FC236}">
                <a16:creationId xmlns:a16="http://schemas.microsoft.com/office/drawing/2014/main" id="{C9ACD2FD-6564-BB78-7C70-86B9E2221B3C}"/>
              </a:ext>
            </a:extLst>
          </p:cNvPr>
          <p:cNvPicPr>
            <a:picLocks noChangeAspect="1"/>
          </p:cNvPicPr>
          <p:nvPr/>
        </p:nvPicPr>
        <p:blipFill>
          <a:blip r:embed="rId4"/>
          <a:stretch>
            <a:fillRect/>
          </a:stretch>
        </p:blipFill>
        <p:spPr>
          <a:xfrm>
            <a:off x="3622104" y="1264806"/>
            <a:ext cx="2610563" cy="3511018"/>
          </a:xfrm>
          <a:prstGeom prst="rect">
            <a:avLst/>
          </a:prstGeom>
        </p:spPr>
      </p:pic>
      <p:pic>
        <p:nvPicPr>
          <p:cNvPr id="11" name="Image 10">
            <a:extLst>
              <a:ext uri="{FF2B5EF4-FFF2-40B4-BE49-F238E27FC236}">
                <a16:creationId xmlns:a16="http://schemas.microsoft.com/office/drawing/2014/main" id="{BF44192F-06FB-3B48-3E21-1BD8E35AD66A}"/>
              </a:ext>
            </a:extLst>
          </p:cNvPr>
          <p:cNvPicPr>
            <a:picLocks noChangeAspect="1"/>
          </p:cNvPicPr>
          <p:nvPr/>
        </p:nvPicPr>
        <p:blipFill>
          <a:blip r:embed="rId5"/>
          <a:stretch>
            <a:fillRect/>
          </a:stretch>
        </p:blipFill>
        <p:spPr>
          <a:xfrm>
            <a:off x="7020131" y="1526856"/>
            <a:ext cx="4674458" cy="2822613"/>
          </a:xfrm>
          <a:prstGeom prst="rect">
            <a:avLst/>
          </a:prstGeom>
        </p:spPr>
      </p:pic>
      <p:sp>
        <p:nvSpPr>
          <p:cNvPr id="12" name="TextBox 20">
            <a:extLst>
              <a:ext uri="{FF2B5EF4-FFF2-40B4-BE49-F238E27FC236}">
                <a16:creationId xmlns:a16="http://schemas.microsoft.com/office/drawing/2014/main" id="{6F595D15-9E88-DC8A-0035-8BE2A525F1FB}"/>
              </a:ext>
            </a:extLst>
          </p:cNvPr>
          <p:cNvSpPr txBox="1"/>
          <p:nvPr/>
        </p:nvSpPr>
        <p:spPr>
          <a:xfrm>
            <a:off x="4397717" y="4870850"/>
            <a:ext cx="7248183" cy="1559951"/>
          </a:xfrm>
          <a:prstGeom prst="roundRect">
            <a:avLst/>
          </a:prstGeom>
          <a:solidFill>
            <a:schemeClr val="accent1">
              <a:lumMod val="20000"/>
              <a:lumOff val="80000"/>
              <a:alpha val="58000"/>
            </a:schemeClr>
          </a:solidFill>
          <a:effectLst>
            <a:softEdge rad="0"/>
          </a:effectLst>
        </p:spPr>
        <p:txBody>
          <a:bodyPr wrap="square" lIns="360000" tIns="180000" rIns="360000" bIns="180000" rtlCol="0">
            <a:spAutoFit/>
          </a:bodyPr>
          <a:lstStyle/>
          <a:p>
            <a:pPr marL="285750" indent="-285750" algn="just">
              <a:buFont typeface="Arial" panose="020B0604020202020204" pitchFamily="34" charset="0"/>
              <a:buChar char="•"/>
            </a:pPr>
            <a:r>
              <a:rPr lang="en-GB" sz="1600" dirty="0"/>
              <a:t>Fitting the close sleeve with the roundness components </a:t>
            </a:r>
          </a:p>
          <a:p>
            <a:pPr marL="285750" indent="-285750" algn="just">
              <a:buFont typeface="Arial" panose="020B0604020202020204" pitchFamily="34" charset="0"/>
              <a:buChar char="•"/>
            </a:pPr>
            <a:r>
              <a:rPr lang="en-GB" sz="1600" dirty="0"/>
              <a:t>4 mm close sleeve by manual fillet welds : TIG (141M) with 317L filler .</a:t>
            </a:r>
          </a:p>
          <a:p>
            <a:pPr marL="285750" indent="-285750" algn="just">
              <a:buFont typeface="Arial" panose="020B0604020202020204" pitchFamily="34" charset="0"/>
              <a:buChar char="•"/>
            </a:pPr>
            <a:r>
              <a:rPr lang="en-GB" sz="1600" dirty="0"/>
              <a:t>Detection</a:t>
            </a:r>
            <a:r>
              <a:rPr lang="en-US" sz="1600" noProof="0" dirty="0"/>
              <a:t> of virtual leak, and vacuum test.</a:t>
            </a:r>
          </a:p>
          <a:p>
            <a:pPr algn="just"/>
            <a:r>
              <a:rPr lang="en-US" sz="2000" b="1" dirty="0"/>
              <a:t>→  Successful result : Better for close sleeve </a:t>
            </a:r>
            <a:r>
              <a:rPr lang="en-GB" sz="2000" b="1" dirty="0"/>
              <a:t> </a:t>
            </a:r>
          </a:p>
        </p:txBody>
      </p:sp>
    </p:spTree>
    <p:extLst>
      <p:ext uri="{BB962C8B-B14F-4D97-AF65-F5344CB8AC3E}">
        <p14:creationId xmlns:p14="http://schemas.microsoft.com/office/powerpoint/2010/main" val="157699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3A518-529A-D8AE-FB92-9ADC5FC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BAAF0-D974-5EDE-750F-24F1F6734799}"/>
              </a:ext>
            </a:extLst>
          </p:cNvPr>
          <p:cNvSpPr>
            <a:spLocks noGrp="1"/>
          </p:cNvSpPr>
          <p:nvPr>
            <p:ph type="title"/>
          </p:nvPr>
        </p:nvSpPr>
        <p:spPr>
          <a:xfrm>
            <a:off x="190276" y="101125"/>
            <a:ext cx="12132355" cy="570685"/>
          </a:xfrm>
        </p:spPr>
        <p:txBody>
          <a:bodyPr>
            <a:noAutofit/>
          </a:bodyPr>
          <a:lstStyle/>
          <a:p>
            <a:r>
              <a:rPr lang="en-US" dirty="0">
                <a:solidFill>
                  <a:srgbClr val="0070C0"/>
                </a:solidFill>
              </a:rPr>
              <a:t>Weld design to join chambers – </a:t>
            </a:r>
            <a:r>
              <a:rPr lang="en-US" b="1" dirty="0">
                <a:solidFill>
                  <a:srgbClr val="0070C0"/>
                </a:solidFill>
              </a:rPr>
              <a:t>3</a:t>
            </a:r>
            <a:r>
              <a:rPr lang="en-US" b="1" baseline="30000" dirty="0">
                <a:solidFill>
                  <a:srgbClr val="0070C0"/>
                </a:solidFill>
              </a:rPr>
              <a:t>rd</a:t>
            </a:r>
            <a:r>
              <a:rPr lang="en-US" b="1" dirty="0">
                <a:solidFill>
                  <a:srgbClr val="0070C0"/>
                </a:solidFill>
              </a:rPr>
              <a:t> step Pilot sector</a:t>
            </a:r>
          </a:p>
        </p:txBody>
      </p:sp>
      <p:sp>
        <p:nvSpPr>
          <p:cNvPr id="6" name="Slide Number Placeholder 5">
            <a:extLst>
              <a:ext uri="{FF2B5EF4-FFF2-40B4-BE49-F238E27FC236}">
                <a16:creationId xmlns:a16="http://schemas.microsoft.com/office/drawing/2014/main" id="{00B7550A-F1D0-6264-11FD-956E01AD1E01}"/>
              </a:ext>
            </a:extLst>
          </p:cNvPr>
          <p:cNvSpPr>
            <a:spLocks noGrp="1"/>
          </p:cNvSpPr>
          <p:nvPr>
            <p:ph type="sldNum" sz="quarter" idx="16"/>
          </p:nvPr>
        </p:nvSpPr>
        <p:spPr>
          <a:xfrm>
            <a:off x="10725912" y="6356350"/>
            <a:ext cx="627888" cy="365125"/>
          </a:xfrm>
        </p:spPr>
        <p:txBody>
          <a:bodyPr/>
          <a:lstStyle/>
          <a:p>
            <a:fld id="{36B5EA5A-BC32-A742-B11B-8E7414D5B535}" type="slidenum">
              <a:rPr lang="en-US" smtClean="0"/>
              <a:pPr/>
              <a:t>7</a:t>
            </a:fld>
            <a:endParaRPr lang="en-US" dirty="0"/>
          </a:p>
        </p:txBody>
      </p:sp>
      <p:sp>
        <p:nvSpPr>
          <p:cNvPr id="17" name="Footer Placeholder 6">
            <a:extLst>
              <a:ext uri="{FF2B5EF4-FFF2-40B4-BE49-F238E27FC236}">
                <a16:creationId xmlns:a16="http://schemas.microsoft.com/office/drawing/2014/main" id="{AB7A40B4-EFE9-92A4-3089-977243276CDB}"/>
              </a:ext>
            </a:extLst>
          </p:cNvPr>
          <p:cNvSpPr txBox="1">
            <a:spLocks/>
          </p:cNvSpPr>
          <p:nvPr/>
        </p:nvSpPr>
        <p:spPr>
          <a:xfrm>
            <a:off x="1145351" y="6424993"/>
            <a:ext cx="10042342"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err="1"/>
              <a:t>R.Misler</a:t>
            </a:r>
            <a:r>
              <a:rPr lang="en-GB" dirty="0"/>
              <a:t>								roxane.misler@cern.ch</a:t>
            </a:r>
            <a:endParaRPr lang="en-US" dirty="0"/>
          </a:p>
        </p:txBody>
      </p:sp>
      <p:pic>
        <p:nvPicPr>
          <p:cNvPr id="5" name="Image 4">
            <a:extLst>
              <a:ext uri="{FF2B5EF4-FFF2-40B4-BE49-F238E27FC236}">
                <a16:creationId xmlns:a16="http://schemas.microsoft.com/office/drawing/2014/main" id="{FC6A7172-C7F0-BE4D-961A-DE177543F7D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1522" y="2556673"/>
            <a:ext cx="3367314" cy="2577026"/>
          </a:xfrm>
          <a:prstGeom prst="rect">
            <a:avLst/>
          </a:prstGeom>
        </p:spPr>
      </p:pic>
      <p:sp>
        <p:nvSpPr>
          <p:cNvPr id="7" name="TextBox 20">
            <a:extLst>
              <a:ext uri="{FF2B5EF4-FFF2-40B4-BE49-F238E27FC236}">
                <a16:creationId xmlns:a16="http://schemas.microsoft.com/office/drawing/2014/main" id="{8891EE09-8D86-5A2F-3704-6BB7FD3BA6BE}"/>
              </a:ext>
            </a:extLst>
          </p:cNvPr>
          <p:cNvSpPr txBox="1"/>
          <p:nvPr/>
        </p:nvSpPr>
        <p:spPr>
          <a:xfrm>
            <a:off x="4316481" y="2932018"/>
            <a:ext cx="2159873" cy="1423744"/>
          </a:xfrm>
          <a:prstGeom prst="roundRect">
            <a:avLst/>
          </a:prstGeom>
          <a:solidFill>
            <a:schemeClr val="accent1">
              <a:lumMod val="60000"/>
              <a:lumOff val="40000"/>
              <a:alpha val="74000"/>
            </a:schemeClr>
          </a:solidFill>
        </p:spPr>
        <p:txBody>
          <a:bodyPr wrap="square" lIns="360000" tIns="180000" rIns="360000" bIns="180000" rtlCol="0">
            <a:spAutoFit/>
          </a:bodyPr>
          <a:lstStyle/>
          <a:p>
            <a:pPr algn="ctr"/>
            <a:r>
              <a:rPr lang="en-US" sz="1200" noProof="0" dirty="0"/>
              <a:t>Ø 1008 mm    </a:t>
            </a:r>
          </a:p>
          <a:p>
            <a:pPr algn="ctr"/>
            <a:r>
              <a:rPr lang="en-US" sz="1200" noProof="0" dirty="0"/>
              <a:t>40 m length</a:t>
            </a:r>
          </a:p>
          <a:p>
            <a:pPr algn="ctr"/>
            <a:r>
              <a:rPr lang="en-US" sz="1200" noProof="0" dirty="0"/>
              <a:t>4 mm  thickness</a:t>
            </a:r>
          </a:p>
          <a:p>
            <a:pPr algn="ctr"/>
            <a:r>
              <a:rPr lang="en-US" sz="1200" noProof="0" dirty="0"/>
              <a:t>8 parts / line</a:t>
            </a:r>
          </a:p>
          <a:p>
            <a:pPr algn="ctr"/>
            <a:r>
              <a:rPr lang="en-US" sz="1200" noProof="0" dirty="0"/>
              <a:t>7 sleeves / line</a:t>
            </a:r>
          </a:p>
        </p:txBody>
      </p:sp>
      <p:sp>
        <p:nvSpPr>
          <p:cNvPr id="8" name="TextBox 20">
            <a:extLst>
              <a:ext uri="{FF2B5EF4-FFF2-40B4-BE49-F238E27FC236}">
                <a16:creationId xmlns:a16="http://schemas.microsoft.com/office/drawing/2014/main" id="{D27AD16F-8918-F36E-EAAB-6602A910ECD3}"/>
              </a:ext>
            </a:extLst>
          </p:cNvPr>
          <p:cNvSpPr txBox="1"/>
          <p:nvPr/>
        </p:nvSpPr>
        <p:spPr>
          <a:xfrm>
            <a:off x="361522" y="4690552"/>
            <a:ext cx="6787386" cy="1628055"/>
          </a:xfrm>
          <a:prstGeom prst="roundRect">
            <a:avLst/>
          </a:prstGeom>
          <a:solidFill>
            <a:schemeClr val="accent1">
              <a:lumMod val="60000"/>
              <a:lumOff val="40000"/>
              <a:alpha val="66000"/>
            </a:schemeClr>
          </a:solidFill>
          <a:ln>
            <a:solidFill>
              <a:schemeClr val="accent1">
                <a:lumMod val="60000"/>
                <a:lumOff val="40000"/>
              </a:schemeClr>
            </a:solidFill>
          </a:ln>
        </p:spPr>
        <p:txBody>
          <a:bodyPr wrap="square" lIns="360000" tIns="180000" rIns="360000" bIns="180000" rtlCol="0">
            <a:spAutoFit/>
          </a:bodyPr>
          <a:lstStyle/>
          <a:p>
            <a:pPr marL="342900" indent="-342900" algn="just">
              <a:buFont typeface="Arial" panose="020B0604020202020204" pitchFamily="34" charset="0"/>
              <a:buChar char="•"/>
            </a:pPr>
            <a:r>
              <a:rPr lang="en-GB" sz="2400" dirty="0"/>
              <a:t>currently in progress, </a:t>
            </a:r>
          </a:p>
          <a:p>
            <a:pPr marL="342900" indent="-342900" algn="just">
              <a:buFont typeface="Arial" panose="020B0604020202020204" pitchFamily="34" charset="0"/>
              <a:buChar char="•"/>
            </a:pPr>
            <a:r>
              <a:rPr lang="en-GB" sz="2400" b="1" dirty="0"/>
              <a:t>closed sleeve, 2 mm thickness with a 1 mm gap, joined by manual fillet welds</a:t>
            </a:r>
            <a:r>
              <a:rPr lang="en-GB" sz="2400" dirty="0"/>
              <a:t>. </a:t>
            </a:r>
          </a:p>
        </p:txBody>
      </p:sp>
      <p:pic>
        <p:nvPicPr>
          <p:cNvPr id="10" name="Image 9" descr="Une image contenant tuyau, cylindre, acier, Aluminium&#10;&#10;Le contenu généré par l’IA peut être incorrect.">
            <a:extLst>
              <a:ext uri="{FF2B5EF4-FFF2-40B4-BE49-F238E27FC236}">
                <a16:creationId xmlns:a16="http://schemas.microsoft.com/office/drawing/2014/main" id="{B53C0992-6EAC-9596-74AC-B98E07CBDB06}"/>
              </a:ext>
            </a:extLst>
          </p:cNvPr>
          <p:cNvPicPr>
            <a:picLocks noChangeAspect="1"/>
          </p:cNvPicPr>
          <p:nvPr/>
        </p:nvPicPr>
        <p:blipFill>
          <a:blip r:embed="rId4">
            <a:extLst>
              <a:ext uri="{28A0092B-C50C-407E-A947-70E740481C1C}">
                <a14:useLocalDpi xmlns:a14="http://schemas.microsoft.com/office/drawing/2010/main" val="0"/>
              </a:ext>
            </a:extLst>
          </a:blip>
          <a:srcRect b="3953"/>
          <a:stretch>
            <a:fillRect/>
          </a:stretch>
        </p:blipFill>
        <p:spPr>
          <a:xfrm>
            <a:off x="7482444" y="794439"/>
            <a:ext cx="4325131" cy="5524168"/>
          </a:xfrm>
          <a:prstGeom prst="rect">
            <a:avLst/>
          </a:prstGeom>
        </p:spPr>
      </p:pic>
      <p:graphicFrame>
        <p:nvGraphicFramePr>
          <p:cNvPr id="11" name="Object 2">
            <a:extLst>
              <a:ext uri="{FF2B5EF4-FFF2-40B4-BE49-F238E27FC236}">
                <a16:creationId xmlns:a16="http://schemas.microsoft.com/office/drawing/2014/main" id="{57EE912E-2C5A-ECA7-E7F5-3363FA1A6476}"/>
              </a:ext>
            </a:extLst>
          </p:cNvPr>
          <p:cNvGraphicFramePr>
            <a:graphicFrameLocks noChangeAspect="1"/>
          </p:cNvGraphicFramePr>
          <p:nvPr>
            <p:extLst>
              <p:ext uri="{D42A27DB-BD31-4B8C-83A1-F6EECF244321}">
                <p14:modId xmlns:p14="http://schemas.microsoft.com/office/powerpoint/2010/main" val="1201376282"/>
              </p:ext>
            </p:extLst>
          </p:nvPr>
        </p:nvGraphicFramePr>
        <p:xfrm>
          <a:off x="361522" y="778196"/>
          <a:ext cx="6787386" cy="1724043"/>
        </p:xfrm>
        <a:graphic>
          <a:graphicData uri="http://schemas.openxmlformats.org/presentationml/2006/ole">
            <mc:AlternateContent xmlns:mc="http://schemas.openxmlformats.org/markup-compatibility/2006">
              <mc:Choice xmlns:v="urn:schemas-microsoft-com:vml" Requires="v">
                <p:oleObj name="Product" r:id="rId5" imgW="5731770" imgH="1634067" progId="CATIA.Product">
                  <p:link updateAutomatic="1"/>
                </p:oleObj>
              </mc:Choice>
              <mc:Fallback>
                <p:oleObj name="Product" r:id="rId5" imgW="5731770" imgH="1634067" progId="CATIA.Product">
                  <p:link updateAutomatic="1"/>
                  <p:pic>
                    <p:nvPicPr>
                      <p:cNvPr id="3" name="Object 2">
                        <a:extLst>
                          <a:ext uri="{FF2B5EF4-FFF2-40B4-BE49-F238E27FC236}">
                            <a16:creationId xmlns:a16="http://schemas.microsoft.com/office/drawing/2014/main" id="{D4FC9A80-F4B6-CEFE-6A41-5C2DA2DBF955}"/>
                          </a:ext>
                        </a:extLst>
                      </p:cNvPr>
                      <p:cNvPicPr/>
                      <p:nvPr/>
                    </p:nvPicPr>
                    <p:blipFill>
                      <a:blip r:embed="rId6"/>
                      <a:stretch>
                        <a:fillRect/>
                      </a:stretch>
                    </p:blipFill>
                    <p:spPr>
                      <a:xfrm>
                        <a:off x="361522" y="778196"/>
                        <a:ext cx="6787386" cy="1724043"/>
                      </a:xfrm>
                      <a:prstGeom prst="rect">
                        <a:avLst/>
                      </a:prstGeom>
                    </p:spPr>
                  </p:pic>
                </p:oleObj>
              </mc:Fallback>
            </mc:AlternateContent>
          </a:graphicData>
        </a:graphic>
      </p:graphicFrame>
      <p:grpSp>
        <p:nvGrpSpPr>
          <p:cNvPr id="12" name="Groupe 11">
            <a:extLst>
              <a:ext uri="{FF2B5EF4-FFF2-40B4-BE49-F238E27FC236}">
                <a16:creationId xmlns:a16="http://schemas.microsoft.com/office/drawing/2014/main" id="{83D9E079-4769-04E9-E8E6-A24E9BF5CA5A}"/>
              </a:ext>
            </a:extLst>
          </p:cNvPr>
          <p:cNvGrpSpPr/>
          <p:nvPr/>
        </p:nvGrpSpPr>
        <p:grpSpPr>
          <a:xfrm>
            <a:off x="7584194" y="1703070"/>
            <a:ext cx="2178270" cy="3097528"/>
            <a:chOff x="1542943" y="3493088"/>
            <a:chExt cx="2039552" cy="1389418"/>
          </a:xfrm>
        </p:grpSpPr>
        <p:sp>
          <p:nvSpPr>
            <p:cNvPr id="13" name="Rectangle 12">
              <a:extLst>
                <a:ext uri="{FF2B5EF4-FFF2-40B4-BE49-F238E27FC236}">
                  <a16:creationId xmlns:a16="http://schemas.microsoft.com/office/drawing/2014/main" id="{759690EF-2D7E-785A-625F-4E33623B3791}"/>
                </a:ext>
              </a:extLst>
            </p:cNvPr>
            <p:cNvSpPr/>
            <p:nvPr/>
          </p:nvSpPr>
          <p:spPr>
            <a:xfrm>
              <a:off x="3206757" y="3493088"/>
              <a:ext cx="375738" cy="1389418"/>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1">
              <a:extLst>
                <a:ext uri="{FF2B5EF4-FFF2-40B4-BE49-F238E27FC236}">
                  <a16:creationId xmlns:a16="http://schemas.microsoft.com/office/drawing/2014/main" id="{D0B6547C-17A5-932E-4C85-D4D3F28D3473}"/>
                </a:ext>
              </a:extLst>
            </p:cNvPr>
            <p:cNvSpPr txBox="1"/>
            <p:nvPr/>
          </p:nvSpPr>
          <p:spPr>
            <a:xfrm>
              <a:off x="1542943" y="4186452"/>
              <a:ext cx="1315228" cy="165666"/>
            </a:xfrm>
            <a:prstGeom prst="rect">
              <a:avLst/>
            </a:prstGeom>
            <a:noFill/>
          </p:spPr>
          <p:txBody>
            <a:bodyPr wrap="square" rtlCol="0">
              <a:spAutoFit/>
            </a:bodyPr>
            <a:lstStyle/>
            <a:p>
              <a:r>
                <a:rPr lang="fr-CH" dirty="0" err="1">
                  <a:solidFill>
                    <a:schemeClr val="tx2">
                      <a:lumMod val="50000"/>
                      <a:lumOff val="50000"/>
                    </a:schemeClr>
                  </a:solidFill>
                </a:rPr>
                <a:t>Chamber</a:t>
              </a:r>
              <a:endParaRPr lang="en-GB" dirty="0">
                <a:solidFill>
                  <a:schemeClr val="tx2">
                    <a:lumMod val="50000"/>
                    <a:lumOff val="50000"/>
                  </a:schemeClr>
                </a:solidFill>
              </a:endParaRPr>
            </a:p>
          </p:txBody>
        </p:sp>
      </p:grpSp>
      <p:sp>
        <p:nvSpPr>
          <p:cNvPr id="25" name="ZoneTexte 24">
            <a:extLst>
              <a:ext uri="{FF2B5EF4-FFF2-40B4-BE49-F238E27FC236}">
                <a16:creationId xmlns:a16="http://schemas.microsoft.com/office/drawing/2014/main" id="{3AF88855-70FB-3D52-1CE0-2E69CB9F4390}"/>
              </a:ext>
            </a:extLst>
          </p:cNvPr>
          <p:cNvSpPr txBox="1"/>
          <p:nvPr/>
        </p:nvSpPr>
        <p:spPr>
          <a:xfrm>
            <a:off x="10535643" y="3239833"/>
            <a:ext cx="1404682" cy="369331"/>
          </a:xfrm>
          <a:prstGeom prst="rect">
            <a:avLst/>
          </a:prstGeom>
          <a:noFill/>
        </p:spPr>
        <p:txBody>
          <a:bodyPr wrap="square" rtlCol="0">
            <a:spAutoFit/>
          </a:bodyPr>
          <a:lstStyle/>
          <a:p>
            <a:r>
              <a:rPr lang="fr-CH" dirty="0" err="1">
                <a:solidFill>
                  <a:schemeClr val="tx2">
                    <a:lumMod val="50000"/>
                    <a:lumOff val="50000"/>
                  </a:schemeClr>
                </a:solidFill>
              </a:rPr>
              <a:t>Chamber</a:t>
            </a:r>
            <a:endParaRPr lang="en-GB" dirty="0">
              <a:solidFill>
                <a:schemeClr val="tx2">
                  <a:lumMod val="50000"/>
                  <a:lumOff val="50000"/>
                </a:schemeClr>
              </a:solidFill>
            </a:endParaRPr>
          </a:p>
        </p:txBody>
      </p:sp>
      <p:sp>
        <p:nvSpPr>
          <p:cNvPr id="29" name="Ellipse 28">
            <a:extLst>
              <a:ext uri="{FF2B5EF4-FFF2-40B4-BE49-F238E27FC236}">
                <a16:creationId xmlns:a16="http://schemas.microsoft.com/office/drawing/2014/main" id="{92733524-8312-E54F-B74D-B69CF73C0B73}"/>
              </a:ext>
            </a:extLst>
          </p:cNvPr>
          <p:cNvSpPr/>
          <p:nvPr/>
        </p:nvSpPr>
        <p:spPr>
          <a:xfrm>
            <a:off x="8773526" y="1463425"/>
            <a:ext cx="401293" cy="37490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a:extLst>
              <a:ext uri="{FF2B5EF4-FFF2-40B4-BE49-F238E27FC236}">
                <a16:creationId xmlns:a16="http://schemas.microsoft.com/office/drawing/2014/main" id="{92B50878-B5DA-4F0C-842A-FC4F2695694A}"/>
              </a:ext>
            </a:extLst>
          </p:cNvPr>
          <p:cNvSpPr/>
          <p:nvPr/>
        </p:nvSpPr>
        <p:spPr>
          <a:xfrm>
            <a:off x="9905707" y="1463425"/>
            <a:ext cx="458444" cy="37490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ZoneTexte 30">
            <a:extLst>
              <a:ext uri="{FF2B5EF4-FFF2-40B4-BE49-F238E27FC236}">
                <a16:creationId xmlns:a16="http://schemas.microsoft.com/office/drawing/2014/main" id="{F60183BD-6F82-3FF7-34D8-767E312FFD63}"/>
              </a:ext>
            </a:extLst>
          </p:cNvPr>
          <p:cNvSpPr txBox="1"/>
          <p:nvPr/>
        </p:nvSpPr>
        <p:spPr>
          <a:xfrm>
            <a:off x="9130961" y="1207119"/>
            <a:ext cx="1404682" cy="369331"/>
          </a:xfrm>
          <a:prstGeom prst="rect">
            <a:avLst/>
          </a:prstGeom>
          <a:noFill/>
        </p:spPr>
        <p:txBody>
          <a:bodyPr wrap="square" rtlCol="0">
            <a:spAutoFit/>
          </a:bodyPr>
          <a:lstStyle/>
          <a:p>
            <a:r>
              <a:rPr lang="fr-CH" dirty="0">
                <a:solidFill>
                  <a:schemeClr val="tx2">
                    <a:lumMod val="50000"/>
                    <a:lumOff val="50000"/>
                  </a:schemeClr>
                </a:solidFill>
              </a:rPr>
              <a:t>Sleeve</a:t>
            </a:r>
            <a:endParaRPr lang="en-GB" dirty="0">
              <a:solidFill>
                <a:schemeClr val="tx2">
                  <a:lumMod val="50000"/>
                  <a:lumOff val="50000"/>
                </a:schemeClr>
              </a:solidFill>
            </a:endParaRPr>
          </a:p>
        </p:txBody>
      </p:sp>
      <p:cxnSp>
        <p:nvCxnSpPr>
          <p:cNvPr id="33" name="Connecteur droit 32">
            <a:extLst>
              <a:ext uri="{FF2B5EF4-FFF2-40B4-BE49-F238E27FC236}">
                <a16:creationId xmlns:a16="http://schemas.microsoft.com/office/drawing/2014/main" id="{35DACD2B-6F3A-A2F9-C9EF-4F22B35606AA}"/>
              </a:ext>
            </a:extLst>
          </p:cNvPr>
          <p:cNvCxnSpPr>
            <a:stCxn id="30" idx="4"/>
          </p:cNvCxnSpPr>
          <p:nvPr/>
        </p:nvCxnSpPr>
        <p:spPr>
          <a:xfrm flipH="1">
            <a:off x="9905707" y="5212465"/>
            <a:ext cx="229222" cy="292114"/>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40F27DC8-6594-1D19-E788-43E870ACF8BC}"/>
              </a:ext>
            </a:extLst>
          </p:cNvPr>
          <p:cNvCxnSpPr>
            <a:cxnSpLocks/>
          </p:cNvCxnSpPr>
          <p:nvPr/>
        </p:nvCxnSpPr>
        <p:spPr>
          <a:xfrm>
            <a:off x="8987837" y="5204234"/>
            <a:ext cx="330225" cy="26250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36" name="ZoneTexte 35">
            <a:extLst>
              <a:ext uri="{FF2B5EF4-FFF2-40B4-BE49-F238E27FC236}">
                <a16:creationId xmlns:a16="http://schemas.microsoft.com/office/drawing/2014/main" id="{B42591AF-0472-9E07-18AB-55A888D6BCDD}"/>
              </a:ext>
            </a:extLst>
          </p:cNvPr>
          <p:cNvSpPr txBox="1"/>
          <p:nvPr/>
        </p:nvSpPr>
        <p:spPr>
          <a:xfrm>
            <a:off x="8823496" y="5384013"/>
            <a:ext cx="2364197" cy="646331"/>
          </a:xfrm>
          <a:prstGeom prst="rect">
            <a:avLst/>
          </a:prstGeom>
          <a:noFill/>
        </p:spPr>
        <p:txBody>
          <a:bodyPr wrap="square" rtlCol="0">
            <a:spAutoFit/>
          </a:bodyPr>
          <a:lstStyle/>
          <a:p>
            <a:r>
              <a:rPr lang="fr-CH" dirty="0" err="1">
                <a:solidFill>
                  <a:schemeClr val="tx2">
                    <a:lumMod val="90000"/>
                    <a:lumOff val="10000"/>
                  </a:schemeClr>
                </a:solidFill>
              </a:rPr>
              <a:t>Roundness</a:t>
            </a:r>
            <a:r>
              <a:rPr lang="fr-CH" dirty="0">
                <a:solidFill>
                  <a:schemeClr val="tx2">
                    <a:lumMod val="90000"/>
                    <a:lumOff val="10000"/>
                  </a:schemeClr>
                </a:solidFill>
              </a:rPr>
              <a:t> </a:t>
            </a:r>
            <a:r>
              <a:rPr lang="fr-CH" dirty="0" err="1">
                <a:solidFill>
                  <a:schemeClr val="tx2">
                    <a:lumMod val="90000"/>
                    <a:lumOff val="10000"/>
                  </a:schemeClr>
                </a:solidFill>
              </a:rPr>
              <a:t>tool</a:t>
            </a:r>
            <a:r>
              <a:rPr lang="fr-CH" dirty="0">
                <a:solidFill>
                  <a:schemeClr val="tx2">
                    <a:lumMod val="90000"/>
                    <a:lumOff val="10000"/>
                  </a:schemeClr>
                </a:solidFill>
              </a:rPr>
              <a:t> for </a:t>
            </a:r>
            <a:r>
              <a:rPr lang="fr-CH" dirty="0" err="1">
                <a:solidFill>
                  <a:schemeClr val="tx2">
                    <a:lumMod val="90000"/>
                    <a:lumOff val="10000"/>
                  </a:schemeClr>
                </a:solidFill>
              </a:rPr>
              <a:t>chambers</a:t>
            </a:r>
            <a:r>
              <a:rPr lang="fr-CH" dirty="0">
                <a:solidFill>
                  <a:schemeClr val="tx2">
                    <a:lumMod val="90000"/>
                    <a:lumOff val="10000"/>
                  </a:schemeClr>
                </a:solidFill>
              </a:rPr>
              <a:t> </a:t>
            </a:r>
            <a:r>
              <a:rPr lang="fr-CH" dirty="0" err="1">
                <a:solidFill>
                  <a:schemeClr val="tx2">
                    <a:lumMod val="90000"/>
                    <a:lumOff val="10000"/>
                  </a:schemeClr>
                </a:solidFill>
              </a:rPr>
              <a:t>extremities</a:t>
            </a:r>
            <a:r>
              <a:rPr lang="fr-CH" dirty="0">
                <a:solidFill>
                  <a:schemeClr val="tx2">
                    <a:lumMod val="90000"/>
                    <a:lumOff val="10000"/>
                  </a:schemeClr>
                </a:solidFill>
              </a:rPr>
              <a:t> </a:t>
            </a:r>
            <a:endParaRPr lang="en-GB" dirty="0">
              <a:solidFill>
                <a:schemeClr val="tx2">
                  <a:lumMod val="90000"/>
                  <a:lumOff val="10000"/>
                </a:schemeClr>
              </a:solidFill>
            </a:endParaRPr>
          </a:p>
        </p:txBody>
      </p:sp>
    </p:spTree>
    <p:extLst>
      <p:ext uri="{BB962C8B-B14F-4D97-AF65-F5344CB8AC3E}">
        <p14:creationId xmlns:p14="http://schemas.microsoft.com/office/powerpoint/2010/main" val="1684384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C8A5E-A3AD-27B1-2544-C626F2F7C456}"/>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C96E8E2-DC21-625B-41CD-7EF5720F65B5}"/>
              </a:ext>
            </a:extLst>
          </p:cNvPr>
          <p:cNvSpPr>
            <a:spLocks noGrp="1"/>
          </p:cNvSpPr>
          <p:nvPr>
            <p:ph type="sldNum" sz="quarter" idx="16"/>
          </p:nvPr>
        </p:nvSpPr>
        <p:spPr/>
        <p:txBody>
          <a:bodyPr/>
          <a:lstStyle/>
          <a:p>
            <a:fld id="{36B5EA5A-BC32-A742-B11B-8E7414D5B535}" type="slidenum">
              <a:rPr lang="en-US" smtClean="0"/>
              <a:pPr/>
              <a:t>8</a:t>
            </a:fld>
            <a:endParaRPr lang="en-US" dirty="0"/>
          </a:p>
        </p:txBody>
      </p:sp>
      <p:pic>
        <p:nvPicPr>
          <p:cNvPr id="5" name="Image 4" descr="Une image contenant texte, ordinateur, capture d’écran, intérieur&#10;&#10;Le contenu généré par l’IA peut être incorrect.">
            <a:extLst>
              <a:ext uri="{FF2B5EF4-FFF2-40B4-BE49-F238E27FC236}">
                <a16:creationId xmlns:a16="http://schemas.microsoft.com/office/drawing/2014/main" id="{01E14907-39F3-5FD3-43C7-3A1B3C113385}"/>
              </a:ext>
            </a:extLst>
          </p:cNvPr>
          <p:cNvPicPr>
            <a:picLocks noChangeAspect="1"/>
          </p:cNvPicPr>
          <p:nvPr/>
        </p:nvPicPr>
        <p:blipFill>
          <a:blip r:embed="rId2"/>
          <a:srcRect l="16352" t="13208" r="7893"/>
          <a:stretch/>
        </p:blipFill>
        <p:spPr>
          <a:xfrm>
            <a:off x="5575376" y="1817057"/>
            <a:ext cx="1491542" cy="1281648"/>
          </a:xfrm>
          <a:prstGeom prst="rect">
            <a:avLst/>
          </a:prstGeom>
        </p:spPr>
      </p:pic>
      <p:pic>
        <p:nvPicPr>
          <p:cNvPr id="10" name="Image 9" descr="Une image contenant habits, vêtement de protection, vêtements de travail, Col bleu&#10;&#10;Le contenu généré par l’IA peut être incorrect.">
            <a:extLst>
              <a:ext uri="{FF2B5EF4-FFF2-40B4-BE49-F238E27FC236}">
                <a16:creationId xmlns:a16="http://schemas.microsoft.com/office/drawing/2014/main" id="{C463007B-7E77-DB1B-F7D7-1D744CBCBAC1}"/>
              </a:ext>
            </a:extLst>
          </p:cNvPr>
          <p:cNvPicPr>
            <a:picLocks noChangeAspect="1"/>
          </p:cNvPicPr>
          <p:nvPr/>
        </p:nvPicPr>
        <p:blipFill>
          <a:blip r:embed="rId3"/>
          <a:stretch>
            <a:fillRect/>
          </a:stretch>
        </p:blipFill>
        <p:spPr>
          <a:xfrm>
            <a:off x="5465092" y="3572859"/>
            <a:ext cx="1847814" cy="2463751"/>
          </a:xfrm>
          <a:prstGeom prst="rect">
            <a:avLst/>
          </a:prstGeom>
        </p:spPr>
      </p:pic>
      <p:pic>
        <p:nvPicPr>
          <p:cNvPr id="14" name="Image 13" descr="Une image contenant Col bleu, machine, vêtements de travail, Technicien&#10;&#10;Le contenu généré par l’IA peut être incorrect.">
            <a:extLst>
              <a:ext uri="{FF2B5EF4-FFF2-40B4-BE49-F238E27FC236}">
                <a16:creationId xmlns:a16="http://schemas.microsoft.com/office/drawing/2014/main" id="{C725426B-26BD-8761-35D6-823F4647B898}"/>
              </a:ext>
            </a:extLst>
          </p:cNvPr>
          <p:cNvPicPr>
            <a:picLocks noChangeAspect="1"/>
          </p:cNvPicPr>
          <p:nvPr/>
        </p:nvPicPr>
        <p:blipFill>
          <a:blip r:embed="rId4"/>
          <a:srcRect t="29120"/>
          <a:stretch>
            <a:fillRect/>
          </a:stretch>
        </p:blipFill>
        <p:spPr>
          <a:xfrm>
            <a:off x="7470922" y="3572859"/>
            <a:ext cx="4585453" cy="2437627"/>
          </a:xfrm>
          <a:prstGeom prst="rect">
            <a:avLst/>
          </a:prstGeom>
        </p:spPr>
      </p:pic>
      <p:sp>
        <p:nvSpPr>
          <p:cNvPr id="18" name="Title 1">
            <a:extLst>
              <a:ext uri="{FF2B5EF4-FFF2-40B4-BE49-F238E27FC236}">
                <a16:creationId xmlns:a16="http://schemas.microsoft.com/office/drawing/2014/main" id="{C7430000-6755-1995-0D21-E42AF3DC08D2}"/>
              </a:ext>
            </a:extLst>
          </p:cNvPr>
          <p:cNvSpPr txBox="1">
            <a:spLocks/>
          </p:cNvSpPr>
          <p:nvPr/>
        </p:nvSpPr>
        <p:spPr>
          <a:xfrm>
            <a:off x="190276" y="101125"/>
            <a:ext cx="12132355" cy="570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70C0"/>
                </a:solidFill>
              </a:rPr>
              <a:t>Dust monitoring during mock-up assembly</a:t>
            </a:r>
            <a:endParaRPr lang="en-US" b="1" dirty="0">
              <a:solidFill>
                <a:srgbClr val="0070C0"/>
              </a:solidFill>
            </a:endParaRPr>
          </a:p>
        </p:txBody>
      </p:sp>
      <p:grpSp>
        <p:nvGrpSpPr>
          <p:cNvPr id="27" name="Groupe 26">
            <a:extLst>
              <a:ext uri="{FF2B5EF4-FFF2-40B4-BE49-F238E27FC236}">
                <a16:creationId xmlns:a16="http://schemas.microsoft.com/office/drawing/2014/main" id="{111D8DC5-DE11-F580-4E27-DD6CC82A74F6}"/>
              </a:ext>
            </a:extLst>
          </p:cNvPr>
          <p:cNvGrpSpPr/>
          <p:nvPr/>
        </p:nvGrpSpPr>
        <p:grpSpPr>
          <a:xfrm>
            <a:off x="7652918" y="519143"/>
            <a:ext cx="4073913" cy="2922263"/>
            <a:chOff x="6573643" y="722352"/>
            <a:chExt cx="4073913" cy="2922263"/>
          </a:xfrm>
        </p:grpSpPr>
        <p:pic>
          <p:nvPicPr>
            <p:cNvPr id="24" name="Image 23">
              <a:extLst>
                <a:ext uri="{FF2B5EF4-FFF2-40B4-BE49-F238E27FC236}">
                  <a16:creationId xmlns:a16="http://schemas.microsoft.com/office/drawing/2014/main" id="{A3E3A220-A8B5-8557-0E3B-C2C64D441AAC}"/>
                </a:ext>
              </a:extLst>
            </p:cNvPr>
            <p:cNvPicPr>
              <a:picLocks noChangeAspect="1"/>
            </p:cNvPicPr>
            <p:nvPr/>
          </p:nvPicPr>
          <p:blipFill>
            <a:blip r:embed="rId5"/>
            <a:srcRect l="58664" b="52555"/>
            <a:stretch>
              <a:fillRect/>
            </a:stretch>
          </p:blipFill>
          <p:spPr>
            <a:xfrm>
              <a:off x="6573643" y="961769"/>
              <a:ext cx="4073913" cy="2682846"/>
            </a:xfrm>
            <a:prstGeom prst="rect">
              <a:avLst/>
            </a:prstGeom>
          </p:spPr>
        </p:pic>
        <p:sp>
          <p:nvSpPr>
            <p:cNvPr id="26" name="ZoneTexte 25">
              <a:extLst>
                <a:ext uri="{FF2B5EF4-FFF2-40B4-BE49-F238E27FC236}">
                  <a16:creationId xmlns:a16="http://schemas.microsoft.com/office/drawing/2014/main" id="{4FC1C27B-1EFE-5EBD-5E3A-75EFBAC589F3}"/>
                </a:ext>
              </a:extLst>
            </p:cNvPr>
            <p:cNvSpPr txBox="1"/>
            <p:nvPr/>
          </p:nvSpPr>
          <p:spPr>
            <a:xfrm>
              <a:off x="8101915" y="722352"/>
              <a:ext cx="584200" cy="369332"/>
            </a:xfrm>
            <a:prstGeom prst="rect">
              <a:avLst/>
            </a:prstGeom>
            <a:noFill/>
          </p:spPr>
          <p:txBody>
            <a:bodyPr wrap="square" rtlCol="0">
              <a:spAutoFit/>
            </a:bodyPr>
            <a:lstStyle/>
            <a:p>
              <a:r>
                <a:rPr lang="fr-CH" b="1" dirty="0"/>
                <a:t>D1</a:t>
              </a:r>
              <a:endParaRPr lang="en-GB" b="1" dirty="0"/>
            </a:p>
          </p:txBody>
        </p:sp>
      </p:grpSp>
      <p:sp>
        <p:nvSpPr>
          <p:cNvPr id="2" name="Footer Placeholder 6">
            <a:extLst>
              <a:ext uri="{FF2B5EF4-FFF2-40B4-BE49-F238E27FC236}">
                <a16:creationId xmlns:a16="http://schemas.microsoft.com/office/drawing/2014/main" id="{72D931D5-E8AF-941C-66A3-ACB2C4E13EB3}"/>
              </a:ext>
            </a:extLst>
          </p:cNvPr>
          <p:cNvSpPr txBox="1">
            <a:spLocks/>
          </p:cNvSpPr>
          <p:nvPr/>
        </p:nvSpPr>
        <p:spPr>
          <a:xfrm>
            <a:off x="1074829" y="6483715"/>
            <a:ext cx="10042342"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err="1"/>
              <a:t>R.Misler</a:t>
            </a:r>
            <a:r>
              <a:rPr lang="en-GB" dirty="0"/>
              <a:t>								roxane.misler@cern.ch</a:t>
            </a:r>
            <a:endParaRPr lang="en-US" dirty="0"/>
          </a:p>
        </p:txBody>
      </p:sp>
      <p:pic>
        <p:nvPicPr>
          <p:cNvPr id="9" name="Image 8">
            <a:extLst>
              <a:ext uri="{FF2B5EF4-FFF2-40B4-BE49-F238E27FC236}">
                <a16:creationId xmlns:a16="http://schemas.microsoft.com/office/drawing/2014/main" id="{048F73A2-FE0E-2B9D-E04F-25F39C804924}"/>
              </a:ext>
            </a:extLst>
          </p:cNvPr>
          <p:cNvPicPr>
            <a:picLocks noChangeAspect="1"/>
          </p:cNvPicPr>
          <p:nvPr/>
        </p:nvPicPr>
        <p:blipFill>
          <a:blip r:embed="rId6"/>
          <a:stretch>
            <a:fillRect/>
          </a:stretch>
        </p:blipFill>
        <p:spPr>
          <a:xfrm>
            <a:off x="281629" y="643504"/>
            <a:ext cx="5038273" cy="5951524"/>
          </a:xfrm>
          <a:prstGeom prst="rect">
            <a:avLst/>
          </a:prstGeom>
        </p:spPr>
      </p:pic>
      <p:sp>
        <p:nvSpPr>
          <p:cNvPr id="3" name="ZoneTexte 2">
            <a:extLst>
              <a:ext uri="{FF2B5EF4-FFF2-40B4-BE49-F238E27FC236}">
                <a16:creationId xmlns:a16="http://schemas.microsoft.com/office/drawing/2014/main" id="{C9167DF3-CA58-D3B8-5081-A2DB3DBE500C}"/>
              </a:ext>
            </a:extLst>
          </p:cNvPr>
          <p:cNvSpPr txBox="1"/>
          <p:nvPr/>
        </p:nvSpPr>
        <p:spPr>
          <a:xfrm>
            <a:off x="3915102" y="1056218"/>
            <a:ext cx="685800" cy="215444"/>
          </a:xfrm>
          <a:prstGeom prst="rect">
            <a:avLst/>
          </a:prstGeom>
          <a:noFill/>
        </p:spPr>
        <p:txBody>
          <a:bodyPr wrap="square" rtlCol="0">
            <a:spAutoFit/>
          </a:bodyPr>
          <a:lstStyle/>
          <a:p>
            <a:r>
              <a:rPr lang="fr-CH" sz="800" dirty="0"/>
              <a:t>D2</a:t>
            </a:r>
            <a:endParaRPr lang="en-GB" sz="800" dirty="0"/>
          </a:p>
        </p:txBody>
      </p:sp>
    </p:spTree>
    <p:extLst>
      <p:ext uri="{BB962C8B-B14F-4D97-AF65-F5344CB8AC3E}">
        <p14:creationId xmlns:p14="http://schemas.microsoft.com/office/powerpoint/2010/main" val="2248864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632B07-E895-A846-90AF-5BD7AEDC38AB}"/>
              </a:ext>
            </a:extLst>
          </p:cNvPr>
          <p:cNvSpPr>
            <a:spLocks noGrp="1"/>
          </p:cNvSpPr>
          <p:nvPr>
            <p:ph type="sldNum" sz="quarter" idx="16"/>
          </p:nvPr>
        </p:nvSpPr>
        <p:spPr/>
        <p:txBody>
          <a:bodyPr/>
          <a:lstStyle/>
          <a:p>
            <a:fld id="{36B5EA5A-BC32-A742-B11B-8E7414D5B535}" type="slidenum">
              <a:rPr lang="en-US" smtClean="0"/>
              <a:pPr/>
              <a:t>9</a:t>
            </a:fld>
            <a:endParaRPr lang="en-US" dirty="0"/>
          </a:p>
        </p:txBody>
      </p:sp>
      <p:sp>
        <p:nvSpPr>
          <p:cNvPr id="18" name="Title 1">
            <a:extLst>
              <a:ext uri="{FF2B5EF4-FFF2-40B4-BE49-F238E27FC236}">
                <a16:creationId xmlns:a16="http://schemas.microsoft.com/office/drawing/2014/main" id="{597B60B3-F97A-4B15-E619-6033A358A66F}"/>
              </a:ext>
            </a:extLst>
          </p:cNvPr>
          <p:cNvSpPr txBox="1">
            <a:spLocks/>
          </p:cNvSpPr>
          <p:nvPr/>
        </p:nvSpPr>
        <p:spPr>
          <a:xfrm>
            <a:off x="190276" y="101125"/>
            <a:ext cx="12132355" cy="570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70C0"/>
                </a:solidFill>
              </a:rPr>
              <a:t>Dust monitoring during mock-up assembly</a:t>
            </a:r>
            <a:endParaRPr lang="en-US" b="1" dirty="0">
              <a:solidFill>
                <a:srgbClr val="0070C0"/>
              </a:solidFill>
            </a:endParaRPr>
          </a:p>
        </p:txBody>
      </p:sp>
      <p:sp>
        <p:nvSpPr>
          <p:cNvPr id="28" name="Footer Placeholder 6">
            <a:extLst>
              <a:ext uri="{FF2B5EF4-FFF2-40B4-BE49-F238E27FC236}">
                <a16:creationId xmlns:a16="http://schemas.microsoft.com/office/drawing/2014/main" id="{381B6445-1A41-21C4-E7D1-E4690731ED39}"/>
              </a:ext>
            </a:extLst>
          </p:cNvPr>
          <p:cNvSpPr txBox="1">
            <a:spLocks/>
          </p:cNvSpPr>
          <p:nvPr/>
        </p:nvSpPr>
        <p:spPr>
          <a:xfrm>
            <a:off x="1145351" y="6424993"/>
            <a:ext cx="10042342"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err="1"/>
              <a:t>R.Misler</a:t>
            </a:r>
            <a:r>
              <a:rPr lang="en-GB" dirty="0"/>
              <a:t>								roxane.misler@cern.ch</a:t>
            </a:r>
            <a:endParaRPr lang="en-US" dirty="0"/>
          </a:p>
        </p:txBody>
      </p:sp>
      <p:pic>
        <p:nvPicPr>
          <p:cNvPr id="31" name="Image 30">
            <a:extLst>
              <a:ext uri="{FF2B5EF4-FFF2-40B4-BE49-F238E27FC236}">
                <a16:creationId xmlns:a16="http://schemas.microsoft.com/office/drawing/2014/main" id="{B0D93914-0276-D5F2-1FC9-76DDC84D0354}"/>
              </a:ext>
            </a:extLst>
          </p:cNvPr>
          <p:cNvPicPr>
            <a:picLocks noChangeAspect="1"/>
          </p:cNvPicPr>
          <p:nvPr/>
        </p:nvPicPr>
        <p:blipFill>
          <a:blip r:embed="rId2"/>
          <a:stretch>
            <a:fillRect/>
          </a:stretch>
        </p:blipFill>
        <p:spPr>
          <a:xfrm>
            <a:off x="270519" y="671810"/>
            <a:ext cx="10917174" cy="5858693"/>
          </a:xfrm>
          <a:prstGeom prst="rect">
            <a:avLst/>
          </a:prstGeom>
        </p:spPr>
      </p:pic>
    </p:spTree>
    <p:extLst>
      <p:ext uri="{BB962C8B-B14F-4D97-AF65-F5344CB8AC3E}">
        <p14:creationId xmlns:p14="http://schemas.microsoft.com/office/powerpoint/2010/main" val="382271888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13C28D64-1B24-AE44-ADF1-2F22862D8410}" vid="{33E554F9-2EDB-C045-92B1-72711727840A}"/>
    </a:ext>
  </a:extLst>
</a:theme>
</file>

<file path=ppt/theme/theme3.xml><?xml version="1.0" encoding="utf-8"?>
<a:theme xmlns:a="http://schemas.openxmlformats.org/drawingml/2006/main" name="Office Theme">
  <a:themeElements>
    <a:clrScheme name="Custom 17">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_16x9 PPT_v2024.pptx" id="{CF085BE9-E13D-8249-B4F3-B15893DF5078}" vid="{8DC4A9CA-60BF-5142-B3E7-A933F0F95F14}"/>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411</TotalTime>
  <Words>1269</Words>
  <Application>Microsoft Office PowerPoint</Application>
  <PresentationFormat>Widescreen</PresentationFormat>
  <Paragraphs>111</Paragraphs>
  <Slides>10</Slides>
  <Notes>6</Notes>
  <HiddenSlides>0</HiddenSlides>
  <MMClips>0</MMClips>
  <ScaleCrop>false</ScaleCrop>
  <HeadingPairs>
    <vt:vector size="8" baseType="variant">
      <vt:variant>
        <vt:lpstr>Fonts Used</vt:lpstr>
      </vt:variant>
      <vt:variant>
        <vt:i4>4</vt:i4>
      </vt:variant>
      <vt:variant>
        <vt:lpstr>Theme</vt:lpstr>
      </vt:variant>
      <vt:variant>
        <vt:i4>3</vt:i4>
      </vt:variant>
      <vt:variant>
        <vt:lpstr>Links</vt:lpstr>
      </vt:variant>
      <vt:variant>
        <vt:i4>1</vt:i4>
      </vt:variant>
      <vt:variant>
        <vt:lpstr>Slide Titles</vt:lpstr>
      </vt:variant>
      <vt:variant>
        <vt:i4>10</vt:i4>
      </vt:variant>
    </vt:vector>
  </HeadingPairs>
  <TitlesOfParts>
    <vt:vector size="18" baseType="lpstr">
      <vt:lpstr>Aptos</vt:lpstr>
      <vt:lpstr>Aptos Display</vt:lpstr>
      <vt:lpstr>Arial</vt:lpstr>
      <vt:lpstr>Arial</vt:lpstr>
      <vt:lpstr>Thème Office</vt:lpstr>
      <vt:lpstr>1_Office Theme</vt:lpstr>
      <vt:lpstr>Office Theme</vt:lpstr>
      <vt:lpstr>SMARTEAM://_STFILE_C:/SMARTEAMProd_Tmp/eberthom/CAD002248372.CATProduct%25VERS_1</vt:lpstr>
      <vt:lpstr>Weld design to join chambers – mechanical tolerances Dust contamination  Manufacturing and welding options  </vt:lpstr>
      <vt:lpstr>Weld design to join chambers – 1rst step mock-up</vt:lpstr>
      <vt:lpstr>Weld design to join chambers – 1rst step mock-up</vt:lpstr>
      <vt:lpstr>Weld design to join chambers – 1rst step mock-up</vt:lpstr>
      <vt:lpstr>Weld design to join chambers – 2nd background</vt:lpstr>
      <vt:lpstr>Weld design to join chambers – 2nd background</vt:lpstr>
      <vt:lpstr>Weld design to join chambers – 3rd step Pilot sector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Roxane Misler</dc:creator>
  <cp:lastModifiedBy>Dennis Coyne</cp:lastModifiedBy>
  <cp:revision>2</cp:revision>
  <dcterms:created xsi:type="dcterms:W3CDTF">2025-09-25T07:23:04Z</dcterms:created>
  <dcterms:modified xsi:type="dcterms:W3CDTF">2025-09-28T23:08:59Z</dcterms:modified>
</cp:coreProperties>
</file>