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notesMasterIdLst>
    <p:notesMasterId r:id="rId12"/>
  </p:notesMasterIdLst>
  <p:handoutMasterIdLst>
    <p:handoutMasterId r:id="rId13"/>
  </p:handoutMasterIdLst>
  <p:sldIdLst>
    <p:sldId id="259" r:id="rId3"/>
    <p:sldId id="330" r:id="rId4"/>
    <p:sldId id="333" r:id="rId5"/>
    <p:sldId id="332" r:id="rId6"/>
    <p:sldId id="334" r:id="rId7"/>
    <p:sldId id="331" r:id="rId8"/>
    <p:sldId id="288" r:id="rId9"/>
    <p:sldId id="335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86"/>
  </p:normalViewPr>
  <p:slideViewPr>
    <p:cSldViewPr snapToGrid="0" snapToObjects="1">
      <p:cViewPr varScale="1">
        <p:scale>
          <a:sx n="66" d="100"/>
          <a:sy n="66" d="100"/>
        </p:scale>
        <p:origin x="795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-1"/>
            <a:ext cx="6024562" cy="636693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940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39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50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17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853003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R.Misler | Mock-up blank assembly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0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9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2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13499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95665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9074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64302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3699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2038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59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48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4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0"/>
            <a:ext cx="12192000" cy="637332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18162"/>
            <a:ext cx="4116387" cy="639468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R.Misler | Mock-up blank assembly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fr-FR"/>
              <a:t>Decembre 13th, 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GB"/>
              <a:t>R.Misler | Mock-up blank assembly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 userDrawn="1"/>
        </p:nvCxnSpPr>
        <p:spPr>
          <a:xfrm>
            <a:off x="404070" y="6370802"/>
            <a:ext cx="1137994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Decembre 13th, 2024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R.Misler | Mock-up blank assembly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oxane.isler@cern.ch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roxane.isler@cern.ch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emf"/><Relationship Id="rId4" Type="http://schemas.openxmlformats.org/officeDocument/2006/relationships/oleObject" Target="SMARTEAM://_STFILE_C:/SMARTEAMProd_Tmp/eberthom/CAD002248372.CATProduct%25VERS_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roxane.isler@cern.ch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roxane.isler@cern.ch" TargetMode="Externa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oxane.isler@cern.ch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oxane.isler@cern.ch" TargetMode="Externa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xane.isler@cern.ch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35" y="3068961"/>
            <a:ext cx="11448654" cy="720079"/>
          </a:xfrm>
        </p:spPr>
        <p:txBody>
          <a:bodyPr/>
          <a:lstStyle/>
          <a:p>
            <a:pPr algn="ctr"/>
            <a:r>
              <a:rPr lang="fr-CH" sz="4800" dirty="0"/>
              <a:t>Welding techniques</a:t>
            </a:r>
            <a:endParaRPr lang="en-GB" sz="4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664676" cy="803787"/>
          </a:xfrm>
        </p:spPr>
        <p:txBody>
          <a:bodyPr/>
          <a:lstStyle/>
          <a:p>
            <a:r>
              <a:rPr lang="en-GB" sz="1800" dirty="0"/>
              <a:t>Roxane Misler 									roxane.misler@cern.ch</a:t>
            </a:r>
          </a:p>
          <a:p>
            <a:r>
              <a:rPr lang="en-GB" sz="1800"/>
              <a:t>Gilles Favre</a:t>
            </a:r>
            <a:endParaRPr lang="en-GB" sz="1800" dirty="0"/>
          </a:p>
          <a:p>
            <a:pPr algn="l"/>
            <a:r>
              <a:rPr lang="pt-PT" sz="1600" b="1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									</a:t>
            </a:r>
            <a:endParaRPr lang="en-GB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A32B61-6892-91F3-9C7B-A371DE34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purchasing of the orbital welding machine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5B3524-F7F6-6112-0EAA-4355736C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purchasing of the orbital welding machine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E4A4-AF61-231B-7713-22F9B26D8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D7DB-041F-ECA3-A635-962258D340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F00EAFFB-81A7-C021-46E6-956DF5ABB6FA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2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AEB3E-4435-D313-820E-92D32C59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" y="171737"/>
            <a:ext cx="11635574" cy="570685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A82FCE-23B7-7BB8-CF1B-753978968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95894"/>
            <a:ext cx="5888537" cy="45065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0B7AE7-FF69-980D-FC11-06DEEBBB87C8}"/>
              </a:ext>
            </a:extLst>
          </p:cNvPr>
          <p:cNvSpPr txBox="1"/>
          <p:nvPr/>
        </p:nvSpPr>
        <p:spPr>
          <a:xfrm>
            <a:off x="5098522" y="1747271"/>
            <a:ext cx="778070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inherit"/>
              </a:rPr>
              <a:t>	</a:t>
            </a:r>
            <a:r>
              <a:rPr lang="en-GB" sz="3600" u="sng" dirty="0">
                <a:latin typeface="inherit"/>
              </a:rPr>
              <a:t>Information to consider : </a:t>
            </a:r>
          </a:p>
          <a:p>
            <a:endParaRPr lang="en-GB" sz="3600" u="sng" dirty="0"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Roundness of the parts to be joined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Type of assembly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</a:rPr>
              <a:t>Butt weld / Fillet weld / Lip weld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Choice of process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</a:rPr>
              <a:t>Automatic process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Arial" panose="020B0604020202020204" pitchFamily="34" charset="0"/>
              </a:rPr>
              <a:t>Manual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Welding to then be able to cut for future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Accessibility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88144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A97F-9E5C-B623-70DD-4D16F3070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4FAC-F0B9-8EFA-5378-C8A02163F8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95C0E8B2-3BB0-FB72-5D4E-0DBF3AC0F4A0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2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0453D-1B32-396A-85DF-DFE2473B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" y="171737"/>
            <a:ext cx="11635574" cy="570685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58822A-4FAE-6793-57AC-92DA7E1AD607}"/>
              </a:ext>
            </a:extLst>
          </p:cNvPr>
          <p:cNvSpPr txBox="1"/>
          <p:nvPr/>
        </p:nvSpPr>
        <p:spPr>
          <a:xfrm>
            <a:off x="4285722" y="2518765"/>
            <a:ext cx="7780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inherit"/>
              </a:rPr>
              <a:t>First line will be weld manually at CERN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Modular roundness tool positioned at the end of each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Close sleeve in 4mm thickness with 1mm gap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Manual fillet welding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TIG process with filler material 317L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Possibility to cut the sleeve while limiting internal dust contamination of the 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  <p:pic>
        <p:nvPicPr>
          <p:cNvPr id="9" name="Image 8" descr="Une image contenant tuyau, cylindre, acier, Aluminium&#10;&#10;Le contenu généré par l’IA peut être incorrect.">
            <a:extLst>
              <a:ext uri="{FF2B5EF4-FFF2-40B4-BE49-F238E27FC236}">
                <a16:creationId xmlns:a16="http://schemas.microsoft.com/office/drawing/2014/main" id="{233C8A1B-32BC-08AB-873F-BDCAB93A6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>
            <a:fillRect/>
          </a:stretch>
        </p:blipFill>
        <p:spPr>
          <a:xfrm>
            <a:off x="430952" y="1334596"/>
            <a:ext cx="3521870" cy="4498222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B989193-4682-E942-FB0D-F3D67F581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94958"/>
              </p:ext>
            </p:extLst>
          </p:nvPr>
        </p:nvGraphicFramePr>
        <p:xfrm>
          <a:off x="4515644" y="799805"/>
          <a:ext cx="6181384" cy="157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4" imgW="5731770" imgH="1634067" progId="CATIA.Product">
                  <p:link updateAutomatic="1"/>
                </p:oleObj>
              </mc:Choice>
              <mc:Fallback>
                <p:oleObj name="Product" r:id="rId4" imgW="5731770" imgH="1634067" progId="CATIA.Product">
                  <p:link updateAutomatic="1"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57EE912E-2C5A-ECA7-E7F5-3363FA1A6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5644" y="799805"/>
                        <a:ext cx="6181384" cy="1570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66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FD90-56B8-5B31-C6A2-C322D759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2E6B-04B7-3432-5B04-B129736929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ED7F6C2A-9B9F-A115-5AED-4F0D06238161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2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E1C68-FB57-5B73-BAAF-5622D38D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" y="171737"/>
            <a:ext cx="11635574" cy="570685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05D138-CCE1-8EC6-960B-63A80D188ECB}"/>
              </a:ext>
            </a:extLst>
          </p:cNvPr>
          <p:cNvSpPr txBox="1"/>
          <p:nvPr/>
        </p:nvSpPr>
        <p:spPr>
          <a:xfrm>
            <a:off x="463519" y="901851"/>
            <a:ext cx="77807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Other joint assembly discuss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2E2E54A-A810-1F65-9618-6496E5F056E2}"/>
              </a:ext>
            </a:extLst>
          </p:cNvPr>
          <p:cNvGrpSpPr/>
          <p:nvPr/>
        </p:nvGrpSpPr>
        <p:grpSpPr>
          <a:xfrm>
            <a:off x="863395" y="1521686"/>
            <a:ext cx="9286099" cy="4350570"/>
            <a:chOff x="2688157" y="34443203"/>
            <a:chExt cx="9286099" cy="435057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95626AA-A388-D070-9840-47CAC7E5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75449" y="34469231"/>
              <a:ext cx="3810532" cy="163536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506480A-32EC-350E-0C84-C1663523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63723" y="34443203"/>
              <a:ext cx="3276376" cy="168741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DC8A30F-B793-E188-B41D-6833982B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449" y="36687793"/>
              <a:ext cx="3810532" cy="174517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0C696E2-AEF0-2B84-7356-F2A23B66D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63723" y="36657141"/>
              <a:ext cx="3276376" cy="1745175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F64A52C-F421-3A62-DE8C-C06986EC0B54}"/>
                </a:ext>
              </a:extLst>
            </p:cNvPr>
            <p:cNvSpPr txBox="1"/>
            <p:nvPr/>
          </p:nvSpPr>
          <p:spPr>
            <a:xfrm>
              <a:off x="2775449" y="36050497"/>
              <a:ext cx="3810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noProof="0" dirty="0">
                  <a:solidFill>
                    <a:srgbClr val="0033A0"/>
                  </a:solidFill>
                </a:rPr>
                <a:t>FLANGE</a:t>
              </a:r>
              <a:r>
                <a:rPr lang="en-US" sz="1400" noProof="0" dirty="0"/>
                <a:t> 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97303C1-613D-A7E9-76E4-8CC2A7B7780A}"/>
                </a:ext>
              </a:extLst>
            </p:cNvPr>
            <p:cNvSpPr txBox="1"/>
            <p:nvPr/>
          </p:nvSpPr>
          <p:spPr>
            <a:xfrm>
              <a:off x="2688157" y="38332108"/>
              <a:ext cx="3810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33A0"/>
                  </a:solidFill>
                </a:rPr>
                <a:t>INCLINED LIP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8C36A67-307E-BF08-BE23-4C8FB674F1EF}"/>
                </a:ext>
              </a:extLst>
            </p:cNvPr>
            <p:cNvSpPr txBox="1"/>
            <p:nvPr/>
          </p:nvSpPr>
          <p:spPr>
            <a:xfrm>
              <a:off x="8163723" y="36144904"/>
              <a:ext cx="3810533" cy="88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33A0"/>
                  </a:solidFill>
                </a:rPr>
                <a:t>CENTERING RING-LIKE 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F9BE0D1-3D07-BB6C-D2FC-CF53BD6DBD6A}"/>
                </a:ext>
              </a:extLst>
            </p:cNvPr>
            <p:cNvSpPr txBox="1"/>
            <p:nvPr/>
          </p:nvSpPr>
          <p:spPr>
            <a:xfrm>
              <a:off x="8163723" y="38303541"/>
              <a:ext cx="3276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33A0"/>
                  </a:solidFill>
                </a:rPr>
                <a:t>DOUBLE COLLAR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DC0CB3-3ED6-E1F2-7B6D-81030EFDEC1D}"/>
              </a:ext>
            </a:extLst>
          </p:cNvPr>
          <p:cNvSpPr/>
          <p:nvPr/>
        </p:nvSpPr>
        <p:spPr>
          <a:xfrm>
            <a:off x="6211475" y="3668280"/>
            <a:ext cx="3585668" cy="22530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0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1D413-7E92-A8B3-456D-168AA60E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03FDE-E038-E041-42F1-B362A0D567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EAFA7374-2EAA-E7C5-8A37-3BD876FAD1D3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2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B2089-2E54-1415-62DA-F47FD02D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" y="171737"/>
            <a:ext cx="11635574" cy="570685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21AA26-3E63-291D-1F5A-B93107596C8A}"/>
              </a:ext>
            </a:extLst>
          </p:cNvPr>
          <p:cNvSpPr txBox="1"/>
          <p:nvPr/>
        </p:nvSpPr>
        <p:spPr>
          <a:xfrm>
            <a:off x="463519" y="901851"/>
            <a:ext cx="77807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Other joint assembly discuss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0737BAD-9268-BB39-863D-1F62F732E3A9}"/>
              </a:ext>
            </a:extLst>
          </p:cNvPr>
          <p:cNvGrpSpPr/>
          <p:nvPr/>
        </p:nvGrpSpPr>
        <p:grpSpPr>
          <a:xfrm>
            <a:off x="463519" y="2697027"/>
            <a:ext cx="3585668" cy="2253044"/>
            <a:chOff x="6211475" y="3823549"/>
            <a:chExt cx="3585668" cy="2253044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ED81F2D6-1396-C3F4-74CB-8C98AD258A29}"/>
                </a:ext>
              </a:extLst>
            </p:cNvPr>
            <p:cNvGrpSpPr/>
            <p:nvPr/>
          </p:nvGrpSpPr>
          <p:grpSpPr>
            <a:xfrm>
              <a:off x="6338961" y="3968528"/>
              <a:ext cx="3276376" cy="2108065"/>
              <a:chOff x="8163723" y="36657141"/>
              <a:chExt cx="3276376" cy="2108065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1B83844-20B5-A6F7-97B8-857C367BD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63723" y="36657141"/>
                <a:ext cx="3276376" cy="1745175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1370509F-F7F0-1E3D-3853-2CD7ADB13C36}"/>
                  </a:ext>
                </a:extLst>
              </p:cNvPr>
              <p:cNvSpPr txBox="1"/>
              <p:nvPr/>
            </p:nvSpPr>
            <p:spPr>
              <a:xfrm>
                <a:off x="8163723" y="38303541"/>
                <a:ext cx="3276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33A0"/>
                    </a:solidFill>
                  </a:rPr>
                  <a:t>DOUBLE COLLAR </a:t>
                </a: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CBDA-DC2E-1A10-B433-3FD1B7EDC306}"/>
                </a:ext>
              </a:extLst>
            </p:cNvPr>
            <p:cNvSpPr/>
            <p:nvPr/>
          </p:nvSpPr>
          <p:spPr>
            <a:xfrm>
              <a:off x="6211475" y="3823549"/>
              <a:ext cx="3585668" cy="225304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65DAE28-1B34-DBEC-EC27-045EE7FAFCBF}"/>
              </a:ext>
            </a:extLst>
          </p:cNvPr>
          <p:cNvSpPr txBox="1"/>
          <p:nvPr/>
        </p:nvSpPr>
        <p:spPr>
          <a:xfrm>
            <a:off x="4733435" y="2219998"/>
            <a:ext cx="77807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inherit"/>
              </a:rPr>
              <a:t>Second line discussion: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machining for tubes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Tolerant to extremities roundness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Collars could be made by spinning metal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Cut and welding out of tube direct 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Central part can be replaced by a below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71600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94C5A-CA00-4C46-67ED-DF34C71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lycar 60 carriage welding head for orbital welding | Polysoude">
            <a:extLst>
              <a:ext uri="{FF2B5EF4-FFF2-40B4-BE49-F238E27FC236}">
                <a16:creationId xmlns:a16="http://schemas.microsoft.com/office/drawing/2014/main" id="{6B25518E-1C75-0CFF-475B-F7CCAF35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0" y="171737"/>
            <a:ext cx="4093812" cy="4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06831D-6449-D8C3-7CFE-50190C05A76F}"/>
              </a:ext>
            </a:extLst>
          </p:cNvPr>
          <p:cNvSpPr txBox="1"/>
          <p:nvPr/>
        </p:nvSpPr>
        <p:spPr>
          <a:xfrm>
            <a:off x="4406911" y="890662"/>
            <a:ext cx="808459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inherit"/>
              </a:rPr>
              <a:t>Information for 2</a:t>
            </a:r>
            <a:r>
              <a:rPr lang="en-GB" u="sng" baseline="30000" dirty="0">
                <a:latin typeface="inherit"/>
              </a:rPr>
              <a:t>nd</a:t>
            </a:r>
            <a:r>
              <a:rPr lang="en-GB" u="sng" dirty="0">
                <a:latin typeface="inherit"/>
              </a:rPr>
              <a:t> line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inherit"/>
              </a:rPr>
              <a:t>An orbital TIG welding machine (</a:t>
            </a:r>
            <a:r>
              <a:rPr lang="en-GB" sz="1600" dirty="0" err="1">
                <a:latin typeface="inherit"/>
              </a:rPr>
              <a:t>Polycar</a:t>
            </a:r>
            <a:r>
              <a:rPr lang="en-GB" sz="1600" dirty="0">
                <a:latin typeface="inherit"/>
              </a:rPr>
              <a:t> 60) is available at CERN and can be easily borrowed.</a:t>
            </a:r>
            <a:br>
              <a:rPr lang="en-GB" sz="1600" dirty="0">
                <a:latin typeface="inherit"/>
              </a:rPr>
            </a:br>
            <a:r>
              <a:rPr lang="en-GB" sz="1600" dirty="0">
                <a:latin typeface="inherit"/>
              </a:rPr>
              <a:t>→ Estimated cost saving: 40,000 CHF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inherit"/>
              </a:rPr>
              <a:t>The track associated with the available machine has a diameter of 650 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inherit"/>
            </a:endParaRPr>
          </a:p>
          <a:p>
            <a:r>
              <a:rPr lang="en-GB" u="sng" dirty="0">
                <a:latin typeface="inherit"/>
              </a:rPr>
              <a:t>Discussion for 2</a:t>
            </a:r>
            <a:r>
              <a:rPr lang="en-GB" u="sng" baseline="30000" dirty="0">
                <a:latin typeface="inherit"/>
              </a:rPr>
              <a:t>nd</a:t>
            </a:r>
            <a:r>
              <a:rPr lang="en-GB" u="sng" dirty="0">
                <a:latin typeface="inherit"/>
              </a:rPr>
              <a:t> line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inherit"/>
              </a:rPr>
              <a:t>With the current </a:t>
            </a:r>
            <a:r>
              <a:rPr lang="en-GB" sz="1600" b="1" dirty="0">
                <a:latin typeface="inherit"/>
              </a:rPr>
              <a:t>650 mm track</a:t>
            </a:r>
            <a:r>
              <a:rPr lang="en-GB" sz="1600" dirty="0">
                <a:latin typeface="inherit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Tilting the welding head at 45° to perform a fillet weld on a sleeve is not possible.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The double collar/lip weld assembly proposed (manufacturing option) </a:t>
            </a:r>
          </a:p>
          <a:p>
            <a:pPr lvl="1"/>
            <a:r>
              <a:rPr lang="en-GB" sz="1600" dirty="0">
                <a:latin typeface="inherit"/>
              </a:rPr>
              <a:t>	is not feasible for a 650 mm diameter.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inherit"/>
              </a:rPr>
              <a:t>If purchasing a </a:t>
            </a:r>
            <a:r>
              <a:rPr lang="en-GB" sz="1600" b="1" dirty="0">
                <a:latin typeface="inherit"/>
              </a:rPr>
              <a:t>larger track (&gt;1008 mm diameter</a:t>
            </a:r>
            <a:r>
              <a:rPr lang="en-GB" sz="1600" dirty="0">
                <a:latin typeface="inherit"/>
              </a:rPr>
              <a:t>) – Estimated cost: 15,000 CHF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Tilting the welding head at 45° for a fillet weld on a sleeve is still not possible.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Possibility to </a:t>
            </a:r>
            <a:r>
              <a:rPr lang="en-GB" sz="1600" b="1" dirty="0">
                <a:latin typeface="inherit"/>
              </a:rPr>
              <a:t>test double collar/ lip weld configuration </a:t>
            </a:r>
            <a:r>
              <a:rPr lang="en-GB" sz="1600" dirty="0">
                <a:latin typeface="inherit"/>
              </a:rPr>
              <a:t>(currently in production) in vertical welding position.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This would require: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en-GB" sz="1600" dirty="0">
                <a:latin typeface="inherit"/>
              </a:rPr>
              <a:t>Fabrication of two flanges (</a:t>
            </a:r>
            <a:r>
              <a:rPr lang="en-GB" sz="1600" dirty="0" err="1">
                <a:latin typeface="inherit"/>
              </a:rPr>
              <a:t>viroles</a:t>
            </a:r>
            <a:r>
              <a:rPr lang="en-GB" sz="1600" dirty="0">
                <a:latin typeface="inherit"/>
              </a:rPr>
              <a:t>) at 1008 mm diameter,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en-GB" sz="1600" dirty="0">
                <a:latin typeface="inherit"/>
              </a:rPr>
              <a:t>Assembly of the new lip weld configuration onto the flanges,</a:t>
            </a:r>
          </a:p>
          <a:p>
            <a:pPr marL="1257300" lvl="3" indent="-342900">
              <a:buFont typeface="Courier New" panose="02070309020205020404" pitchFamily="49" charset="0"/>
              <a:buChar char="o"/>
            </a:pPr>
            <a:r>
              <a:rPr lang="en-GB" sz="1600" dirty="0">
                <a:latin typeface="inherit"/>
              </a:rPr>
              <a:t>Vertical testing using the orbital TIG welding machine.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>
                <a:latin typeface="inherit"/>
              </a:rPr>
              <a:t>The &gt;1008 mm track is custom-made, lead time approx. 3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inheri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2169-526C-A4F0-DE27-E7A6AA1CD7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D3C19D42-D57B-1D6E-87E9-F7C35DD75634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3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28B00-225D-4A2B-259B-A718305D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98" y="171737"/>
            <a:ext cx="11635574" cy="570685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D8A9A72-74AC-9178-D10D-629A8AB5D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98" y="3879699"/>
            <a:ext cx="2419688" cy="2322780"/>
          </a:xfrm>
          <a:prstGeom prst="rect">
            <a:avLst/>
          </a:prstGeom>
        </p:spPr>
      </p:pic>
      <p:pic>
        <p:nvPicPr>
          <p:cNvPr id="4" name="Espace réservé du contenu 8">
            <a:extLst>
              <a:ext uri="{FF2B5EF4-FFF2-40B4-BE49-F238E27FC236}">
                <a16:creationId xmlns:a16="http://schemas.microsoft.com/office/drawing/2014/main" id="{4D01C5FD-B832-2CC3-51B0-456E330DD0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832" t="54495" b="25502"/>
          <a:stretch>
            <a:fillRect/>
          </a:stretch>
        </p:blipFill>
        <p:spPr>
          <a:xfrm>
            <a:off x="2515087" y="3879699"/>
            <a:ext cx="2417411" cy="23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F0634-6CFE-D6DE-F771-FB5F1113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39388D-902A-E10C-BB93-7270FF3D96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93FFBB-8059-9F30-BF9E-234584D3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063"/>
            <a:ext cx="11376025" cy="1066800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402FEC4-0181-8D78-77C7-FB550CA92697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2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  <p:pic>
        <p:nvPicPr>
          <p:cNvPr id="5" name="Image 4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CC6CC1D7-54D8-48F5-6407-31267594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5" y="1116077"/>
            <a:ext cx="10615785" cy="495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A761F-8F95-5769-8007-738C45E843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9D783E-A174-F6E2-146B-C16943CD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063"/>
            <a:ext cx="11376025" cy="1066800"/>
          </a:xfrm>
        </p:spPr>
        <p:txBody>
          <a:bodyPr/>
          <a:lstStyle/>
          <a:p>
            <a:r>
              <a:rPr lang="fr-CH" sz="4400" b="0" dirty="0"/>
              <a:t>Welding techniques</a:t>
            </a:r>
            <a:br>
              <a:rPr lang="en-US" sz="3200" b="0" dirty="0"/>
            </a:br>
            <a:endParaRPr lang="en-US" sz="3200" b="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CE540C6-E987-B888-A369-04DCD0B7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0" r="723"/>
          <a:stretch>
            <a:fillRect/>
          </a:stretch>
        </p:blipFill>
        <p:spPr>
          <a:xfrm>
            <a:off x="1302931" y="1046489"/>
            <a:ext cx="9031514" cy="5193307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F7FB332E-B7D4-100E-EE2E-E6CB44CF631F}"/>
              </a:ext>
            </a:extLst>
          </p:cNvPr>
          <p:cNvSpPr txBox="1">
            <a:spLocks/>
          </p:cNvSpPr>
          <p:nvPr/>
        </p:nvSpPr>
        <p:spPr>
          <a:xfrm>
            <a:off x="1145351" y="6424993"/>
            <a:ext cx="10132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R.Misler</a:t>
            </a:r>
            <a:r>
              <a:rPr lang="en-GB" dirty="0"/>
              <a:t>							</a:t>
            </a:r>
            <a:r>
              <a:rPr lang="en-GB" dirty="0">
                <a:hlinkClick r:id="rId3"/>
              </a:rPr>
              <a:t>roxane.misler@cern.ch</a:t>
            </a:r>
            <a:r>
              <a:rPr lang="en-GB" dirty="0"/>
              <a:t> 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7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_16x9 PPT_v2024.pptx" id="{CF085BE9-E13D-8249-B4F3-B15893DF5078}" vid="{8DC4A9CA-60BF-5142-B3E7-A933F0F95F14}"/>
    </a:ext>
  </a:extLst>
</a:theme>
</file>

<file path=ppt/theme/theme2.xml><?xml version="1.0" encoding="utf-8"?>
<a:theme xmlns:a="http://schemas.openxmlformats.org/drawingml/2006/main" name="1_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3C28D64-1B24-AE44-ADF1-2F22862D8410}" vid="{33E554F9-2EDB-C045-92B1-7271172784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Corporate_16x9 PPT_v2024</Template>
  <TotalTime>5374</TotalTime>
  <Words>579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Courier New</vt:lpstr>
      <vt:lpstr>inherit</vt:lpstr>
      <vt:lpstr>Office Theme</vt:lpstr>
      <vt:lpstr>1_Office Theme</vt:lpstr>
      <vt:lpstr>SMARTEAM://_STFILE_C:/SMARTEAMProd_Tmp/eberthom/CAD002248372.CATProduct%25VERS_1</vt:lpstr>
      <vt:lpstr>Welding techniques</vt:lpstr>
      <vt:lpstr>Welding techniques </vt:lpstr>
      <vt:lpstr>Welding techniques </vt:lpstr>
      <vt:lpstr>Welding techniques </vt:lpstr>
      <vt:lpstr>Welding techniques </vt:lpstr>
      <vt:lpstr>Welding techniques </vt:lpstr>
      <vt:lpstr>PowerPoint Presentation</vt:lpstr>
      <vt:lpstr>Welding techniques </vt:lpstr>
      <vt:lpstr>Welding techniques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Roxane Misler</dc:creator>
  <cp:lastModifiedBy>Dennis Coyne</cp:lastModifiedBy>
  <cp:revision>44</cp:revision>
  <dcterms:created xsi:type="dcterms:W3CDTF">2024-12-04T15:32:06Z</dcterms:created>
  <dcterms:modified xsi:type="dcterms:W3CDTF">2025-09-28T23:24:21Z</dcterms:modified>
</cp:coreProperties>
</file>