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9" r:id="rId5"/>
    <p:sldId id="340" r:id="rId6"/>
    <p:sldId id="353" r:id="rId7"/>
    <p:sldId id="352" r:id="rId8"/>
    <p:sldId id="356" r:id="rId9"/>
    <p:sldId id="357" r:id="rId10"/>
    <p:sldId id="358" r:id="rId11"/>
    <p:sldId id="355" r:id="rId12"/>
    <p:sldId id="288" r:id="rId13"/>
    <p:sldId id="35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8C0A"/>
    <a:srgbClr val="F2F2F2"/>
    <a:srgbClr val="00B050"/>
    <a:srgbClr val="EFBE7D"/>
    <a:srgbClr val="43C279"/>
    <a:srgbClr val="696969"/>
    <a:srgbClr val="D3D3D3"/>
    <a:srgbClr val="80D8A8"/>
    <a:srgbClr val="328E78"/>
    <a:srgbClr val="0033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258FBE-AE72-4CCC-9839-CB358AFF2B35}" v="322" dt="2025-08-27T10:57:14.001"/>
  </p1510:revLst>
</p1510:revInfo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9" autoAdjust="0"/>
    <p:restoredTop sz="90592" autoAdjust="0"/>
  </p:normalViewPr>
  <p:slideViewPr>
    <p:cSldViewPr snapToObjects="1">
      <p:cViewPr varScale="1">
        <p:scale>
          <a:sx n="59" d="100"/>
          <a:sy n="59" d="100"/>
        </p:scale>
        <p:origin x="873" y="26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145" d="100"/>
          <a:sy n="145" d="100"/>
        </p:scale>
        <p:origin x="38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400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4ED1E-08F0-F409-870F-7FEDB8CCD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4AF9E8-6996-5FBA-D2BD-25B16AAA46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9B044F-7237-D9AA-3162-5A2EF1B72C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85D228-1DEA-9A41-E444-39380FBB70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41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72028-6498-F12B-58E1-25C15BD85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3C7E07-2178-84A9-2749-73F88C0AC3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4919B6-123B-419B-4A71-C21202375A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20C3B3-DEF7-1D2F-9527-9509005715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184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49B32-92B0-F6CE-6B78-5021320C3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A2A862-6CEE-9D88-0B4E-0BFAD8B06A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3487F6-48D8-BDAE-F5F8-F37651279A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90706-8410-A0AA-5070-3E70B13E64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027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303DB-0BEC-431B-CB49-E808D28FC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9C62FF-8D38-DB02-405F-31F2BDAC06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B4ACB8-093B-D363-2973-06F833A0F0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4CBF1-925F-967F-5A0B-684DD131E6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73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04/03/2024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2117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2071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04/03/2024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04/03/2024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04/03/2024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04/03/2024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9037A8-3728-274F-ADAC-4D3957FCBA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04/03/2024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04/03/2024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04/03/2024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04/03/2024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04/03/2024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04/03/2024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04/03/2024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04/03/2024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err="1"/>
              <a:t>home.cern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87688" y="2244864"/>
            <a:ext cx="1728192" cy="1728192"/>
          </a:xfrm>
          <a:prstGeom prst="rect">
            <a:avLst/>
          </a:prstGeom>
        </p:spPr>
      </p:pic>
      <p:pic>
        <p:nvPicPr>
          <p:cNvPr id="2" name="Picture 4" descr="11_ET_horizontal_RGB SMALL.pdf">
            <a:extLst>
              <a:ext uri="{FF2B5EF4-FFF2-40B4-BE49-F238E27FC236}">
                <a16:creationId xmlns:a16="http://schemas.microsoft.com/office/drawing/2014/main" id="{64FA3922-9588-18AC-EBB1-926E244F92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2701451"/>
            <a:ext cx="4295624" cy="815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 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04/03/2024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04/03/2024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04/03/2024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colour or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0B6E0-915E-6A4B-BE3D-83464DDC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F185B5-CF74-D44D-A9E3-83166F09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04/03/2024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60124-268E-2640-B552-632FCB92FC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D4B92-ED84-1D4C-81AB-7D7F79EF89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E223B3-FDCC-6949-9C0B-F052B97037C1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5082788-0C78-F842-A18F-84667EAC7E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7988" y="6364800"/>
            <a:ext cx="4953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55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23075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48846"/>
            <a:ext cx="4116387" cy="6249621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04/03/2024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05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04/03/2024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95600" y="6378349"/>
            <a:ext cx="16207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04/03/2024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83848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2" y="6383848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9C6532-AEDE-354E-83AD-7F67D706DF38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426E9AC2-DB3F-3043-BAF1-FDB172EA2CD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407988" y="6364599"/>
            <a:ext cx="495300" cy="393700"/>
          </a:xfrm>
          <a:prstGeom prst="rect">
            <a:avLst/>
          </a:prstGeom>
        </p:spPr>
      </p:pic>
      <p:pic>
        <p:nvPicPr>
          <p:cNvPr id="5" name="Picture 4" descr="11_ET_horizontal_RGB SMALL.pdf">
            <a:extLst>
              <a:ext uri="{FF2B5EF4-FFF2-40B4-BE49-F238E27FC236}">
                <a16:creationId xmlns:a16="http://schemas.microsoft.com/office/drawing/2014/main" id="{3F58416B-CB5C-4C4B-256E-B899903BDD9D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44" y="6425973"/>
            <a:ext cx="142240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50" r:id="rId4"/>
    <p:sldLayoutId id="2147483665" r:id="rId5"/>
    <p:sldLayoutId id="2147483668" r:id="rId6"/>
    <p:sldLayoutId id="2147483677" r:id="rId7"/>
    <p:sldLayoutId id="2147483674" r:id="rId8"/>
    <p:sldLayoutId id="2147483652" r:id="rId9"/>
    <p:sldLayoutId id="2147483653" r:id="rId10"/>
    <p:sldLayoutId id="2147483661" r:id="rId11"/>
    <p:sldLayoutId id="2147483666" r:id="rId12"/>
    <p:sldLayoutId id="2147483667" r:id="rId13"/>
    <p:sldLayoutId id="2147483658" r:id="rId14"/>
    <p:sldLayoutId id="2147483659" r:id="rId15"/>
    <p:sldLayoutId id="2147483673" r:id="rId16"/>
    <p:sldLayoutId id="2147483660" r:id="rId17"/>
    <p:sldLayoutId id="2147483671" r:id="rId18"/>
    <p:sldLayoutId id="2147483651" r:id="rId19"/>
    <p:sldLayoutId id="2147483654" r:id="rId20"/>
    <p:sldLayoutId id="2147483669" r:id="rId21"/>
    <p:sldLayoutId id="2147483655" r:id="rId2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E51C5-3272-6249-822A-715EFFE0D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3284984"/>
            <a:ext cx="11376025" cy="1152127"/>
          </a:xfrm>
        </p:spPr>
        <p:txBody>
          <a:bodyPr/>
          <a:lstStyle/>
          <a:p>
            <a:pPr algn="ctr"/>
            <a:r>
              <a:rPr lang="fr-FR" sz="3600" dirty="0"/>
              <a:t>Thermal insulation for </a:t>
            </a:r>
            <a:r>
              <a:rPr lang="fr-FR" sz="3600" dirty="0" err="1"/>
              <a:t>GWDs</a:t>
            </a:r>
            <a:br>
              <a:rPr lang="fr-FR" sz="3600" dirty="0"/>
            </a:br>
            <a:r>
              <a:rPr lang="fr-FR" sz="3600" dirty="0" err="1"/>
              <a:t>beam</a:t>
            </a:r>
            <a:r>
              <a:rPr lang="fr-FR" sz="3600" dirty="0"/>
              <a:t> pipe vacuum </a:t>
            </a:r>
            <a:r>
              <a:rPr lang="fr-FR" sz="3600" dirty="0" err="1"/>
              <a:t>systems</a:t>
            </a:r>
            <a:endParaRPr lang="en-US" sz="1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999459-0238-C64F-8F4D-7EA3594535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6" y="5218547"/>
            <a:ext cx="11376026" cy="698775"/>
          </a:xfrm>
        </p:spPr>
        <p:txBody>
          <a:bodyPr/>
          <a:lstStyle/>
          <a:p>
            <a:pPr algn="l"/>
            <a:r>
              <a:rPr lang="en-US" sz="1800" dirty="0"/>
              <a:t>Carlo Scarcia, Karl Owens</a:t>
            </a:r>
          </a:p>
          <a:p>
            <a:pPr algn="l"/>
            <a:r>
              <a:rPr lang="en-GB" sz="1600" dirty="0"/>
              <a:t>BWT3, 2025/10/01</a:t>
            </a:r>
          </a:p>
        </p:txBody>
      </p:sp>
    </p:spTree>
    <p:extLst>
      <p:ext uri="{BB962C8B-B14F-4D97-AF65-F5344CB8AC3E}">
        <p14:creationId xmlns:p14="http://schemas.microsoft.com/office/powerpoint/2010/main" val="2159943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A1C8E-7C40-3577-A511-C677CB892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1DC68-CCE2-8D3D-2C40-B16C9AA39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BEC5D-D976-E270-9189-844A3F114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F29157-8D72-643B-C8C6-F4732D366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204" y="2219156"/>
            <a:ext cx="9259592" cy="24196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202EC5-C4F1-DE98-1F93-A124194DB84F}"/>
              </a:ext>
            </a:extLst>
          </p:cNvPr>
          <p:cNvSpPr txBox="1"/>
          <p:nvPr/>
        </p:nvSpPr>
        <p:spPr>
          <a:xfrm>
            <a:off x="1436058" y="4638844"/>
            <a:ext cx="6097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Source: KNAUF insulation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6234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F74900F-F7ED-1041-95D8-8195074A8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35127"/>
          </a:xfrm>
        </p:spPr>
        <p:txBody>
          <a:bodyPr/>
          <a:lstStyle/>
          <a:p>
            <a:r>
              <a:rPr lang="en-GB" sz="3200" dirty="0"/>
              <a:t>The bakeout of GWD beam pipes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EA874-9DE5-674F-92B6-10032BB1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48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C03AA52B-E4EB-7143-A31B-B1D36E7F9E00}"/>
              </a:ext>
            </a:extLst>
          </p:cNvPr>
          <p:cNvSpPr txBox="1">
            <a:spLocks/>
          </p:cNvSpPr>
          <p:nvPr/>
        </p:nvSpPr>
        <p:spPr>
          <a:xfrm>
            <a:off x="407988" y="948911"/>
            <a:ext cx="11363840" cy="10096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chemeClr val="bg2">
                    <a:lumMod val="10000"/>
                  </a:schemeClr>
                </a:solidFill>
              </a:rPr>
              <a:t>To efficiently bakeout the GWDs beam pipes, we can re-use direct joule effect (beam pipe = conductor).</a:t>
            </a:r>
          </a:p>
        </p:txBody>
      </p:sp>
      <p:pic>
        <p:nvPicPr>
          <p:cNvPr id="8" name="Picture 7" descr="A machine with a tube on it&#10;&#10;Description automatically generated">
            <a:extLst>
              <a:ext uri="{FF2B5EF4-FFF2-40B4-BE49-F238E27FC236}">
                <a16:creationId xmlns:a16="http://schemas.microsoft.com/office/drawing/2014/main" id="{CFC21175-C599-EADD-66B5-4C029B05F7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43" b="1590"/>
          <a:stretch/>
        </p:blipFill>
        <p:spPr>
          <a:xfrm>
            <a:off x="6571065" y="1498710"/>
            <a:ext cx="5185937" cy="3814511"/>
          </a:xfrm>
          <a:prstGeom prst="roundRect">
            <a:avLst>
              <a:gd name="adj" fmla="val 5942"/>
            </a:avLst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70F2D6E-3E8E-90F2-C50E-D28DBB6C4A33}"/>
              </a:ext>
            </a:extLst>
          </p:cNvPr>
          <p:cNvSpPr/>
          <p:nvPr/>
        </p:nvSpPr>
        <p:spPr>
          <a:xfrm>
            <a:off x="7836265" y="5433378"/>
            <a:ext cx="2968115" cy="655980"/>
          </a:xfrm>
          <a:prstGeom prst="roundRect">
            <a:avLst/>
          </a:prstGeom>
          <a:solidFill>
            <a:schemeClr val="bg1"/>
          </a:solidFill>
          <a:ln w="28575"/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 dirty="0">
                <a:solidFill>
                  <a:schemeClr val="bg2">
                    <a:lumMod val="10000"/>
                  </a:schemeClr>
                </a:solidFill>
              </a:rPr>
              <a:t>Electrical test of a power supply on an</a:t>
            </a:r>
          </a:p>
          <a:p>
            <a:pPr algn="ctr"/>
            <a:r>
              <a:rPr lang="en-US" sz="1200" i="1" dirty="0">
                <a:solidFill>
                  <a:schemeClr val="bg2">
                    <a:lumMod val="10000"/>
                  </a:schemeClr>
                </a:solidFill>
              </a:rPr>
              <a:t>ET corrugated prototype</a:t>
            </a:r>
          </a:p>
          <a:p>
            <a:pPr algn="ctr"/>
            <a:r>
              <a:rPr lang="en-US" sz="1200" i="1" dirty="0">
                <a:solidFill>
                  <a:schemeClr val="bg2">
                    <a:lumMod val="10000"/>
                  </a:schemeClr>
                </a:solidFill>
              </a:rPr>
              <a:t>(400 A max)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218A25-C5C8-54D1-EFB6-109566CDA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72" y="1439535"/>
            <a:ext cx="6007709" cy="3894518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EECBA01-690E-E667-7C07-6A3E6550A9C7}"/>
              </a:ext>
            </a:extLst>
          </p:cNvPr>
          <p:cNvSpPr/>
          <p:nvPr/>
        </p:nvSpPr>
        <p:spPr>
          <a:xfrm>
            <a:off x="2163886" y="5427709"/>
            <a:ext cx="2520280" cy="655980"/>
          </a:xfrm>
          <a:prstGeom prst="roundRect">
            <a:avLst/>
          </a:prstGeom>
          <a:solidFill>
            <a:schemeClr val="bg1"/>
          </a:solidFill>
          <a:ln w="28575"/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 dirty="0">
                <a:solidFill>
                  <a:schemeClr val="bg2">
                    <a:lumMod val="10000"/>
                  </a:schemeClr>
                </a:solidFill>
              </a:rPr>
              <a:t>LIGO bakeout </a:t>
            </a:r>
          </a:p>
          <a:p>
            <a:pPr algn="ctr"/>
            <a:r>
              <a:rPr lang="en-US" sz="1200" i="1" dirty="0">
                <a:solidFill>
                  <a:schemeClr val="bg2">
                    <a:lumMod val="10000"/>
                  </a:schemeClr>
                </a:solidFill>
              </a:rPr>
              <a:t>electrical heating power</a:t>
            </a:r>
          </a:p>
          <a:p>
            <a:pPr algn="ctr"/>
            <a:r>
              <a:rPr lang="en-US" sz="1200" i="1" dirty="0">
                <a:solidFill>
                  <a:schemeClr val="bg2">
                    <a:lumMod val="10000"/>
                  </a:schemeClr>
                </a:solidFill>
              </a:rPr>
              <a:t>(</a:t>
            </a:r>
            <a:r>
              <a:rPr lang="en-GB" sz="1200" dirty="0">
                <a:solidFill>
                  <a:schemeClr val="bg2">
                    <a:lumMod val="10000"/>
                  </a:schemeClr>
                </a:solidFill>
              </a:rPr>
              <a:t>LIGO-G970071-00-P)</a:t>
            </a:r>
            <a:endParaRPr lang="en-US" sz="1200" i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0F0CBE-9E98-A304-2A7B-3B084E6C6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422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F54D0-D4FC-A94B-7EBF-143CEA54D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327873-D5C0-4872-7FEA-F01E6A645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35127"/>
          </a:xfrm>
        </p:spPr>
        <p:txBody>
          <a:bodyPr/>
          <a:lstStyle/>
          <a:p>
            <a:r>
              <a:rPr lang="en-GB" sz="3200" dirty="0"/>
              <a:t>Why do we need insulation?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DBBA2-0AA8-757B-97BB-837075002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48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D016ECA4-E1D7-30A5-223D-3300F225C23C}"/>
              </a:ext>
            </a:extLst>
          </p:cNvPr>
          <p:cNvSpPr txBox="1">
            <a:spLocks/>
          </p:cNvSpPr>
          <p:nvPr/>
        </p:nvSpPr>
        <p:spPr>
          <a:xfrm>
            <a:off x="414080" y="1024835"/>
            <a:ext cx="11363840" cy="7627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chemeClr val="bg2">
                    <a:lumMod val="10000"/>
                  </a:schemeClr>
                </a:solidFill>
              </a:rPr>
              <a:t>Limiting heat losses = limiting needed current = lower costs</a:t>
            </a:r>
          </a:p>
          <a:p>
            <a:endParaRPr lang="en-US" sz="1050" b="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1800" b="0" dirty="0">
                <a:solidFill>
                  <a:schemeClr val="bg2">
                    <a:lumMod val="10000"/>
                  </a:schemeClr>
                </a:solidFill>
              </a:rPr>
              <a:t>The system is foreseen to be baked one, maximum two times over 50 years of operation (150°C max).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B1351FE8-21A0-4CBE-2010-CB627FE6C34E}"/>
              </a:ext>
            </a:extLst>
          </p:cNvPr>
          <p:cNvSpPr txBox="1">
            <a:spLocks/>
          </p:cNvSpPr>
          <p:nvPr/>
        </p:nvSpPr>
        <p:spPr>
          <a:xfrm>
            <a:off x="407988" y="6002277"/>
            <a:ext cx="8424316" cy="24784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00" b="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K</a:t>
            </a:r>
            <a:r>
              <a:rPr lang="en-US" sz="900" b="0" baseline="-250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mineral</a:t>
            </a:r>
            <a:r>
              <a:rPr lang="en-US" sz="900" b="0" baseline="-25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wool </a:t>
            </a:r>
            <a:r>
              <a:rPr lang="en-US" sz="900" b="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: 3.65E-7 </a:t>
            </a:r>
            <a:r>
              <a:rPr lang="el-GR" sz="900" b="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Δ</a:t>
            </a:r>
            <a:r>
              <a:rPr lang="en-US" sz="900" b="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</a:t>
            </a:r>
            <a:r>
              <a:rPr lang="en-US" sz="900" b="0" baseline="30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</a:t>
            </a:r>
            <a:r>
              <a:rPr lang="en-US" sz="900" b="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+1.44E-4*</a:t>
            </a:r>
            <a:r>
              <a:rPr lang="el-GR" sz="900" b="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Δ</a:t>
            </a:r>
            <a:r>
              <a:rPr lang="en-US" sz="900" b="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T+4.89E-2 W m</a:t>
            </a:r>
            <a:r>
              <a:rPr lang="en-US" sz="900" b="0" baseline="30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-1</a:t>
            </a:r>
            <a:r>
              <a:rPr lang="en-US" sz="900" b="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K</a:t>
            </a:r>
            <a:r>
              <a:rPr lang="en-US" sz="900" b="0" baseline="30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-1</a:t>
            </a:r>
            <a:r>
              <a:rPr lang="en-US" sz="900" b="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, </a:t>
            </a:r>
            <a:r>
              <a:rPr lang="el-GR" sz="900" b="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Δ</a:t>
            </a:r>
            <a:r>
              <a:rPr lang="en-US" sz="900" b="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T: 130°C (150°C-20°C). Convection coefficient (h): 5 W m</a:t>
            </a:r>
            <a:r>
              <a:rPr lang="en-US" sz="900" b="0" baseline="30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-2</a:t>
            </a:r>
            <a:r>
              <a:rPr lang="en-US" sz="900" b="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K</a:t>
            </a:r>
            <a:r>
              <a:rPr lang="en-US" sz="900" b="0" baseline="300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-1</a:t>
            </a:r>
            <a:r>
              <a:rPr lang="en-US" sz="900" b="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(calm air, no forced ventilation) </a:t>
            </a:r>
          </a:p>
        </p:txBody>
      </p:sp>
      <p:pic>
        <p:nvPicPr>
          <p:cNvPr id="11" name="Picture 10" descr="A graph with green dots&#10;&#10;AI-generated content may be incorrect.">
            <a:extLst>
              <a:ext uri="{FF2B5EF4-FFF2-40B4-BE49-F238E27FC236}">
                <a16:creationId xmlns:a16="http://schemas.microsoft.com/office/drawing/2014/main" id="{E09E7CE7-5A88-128C-2D91-6DF93DA98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253" y="1956725"/>
            <a:ext cx="5552595" cy="3720404"/>
          </a:xfrm>
          <a:prstGeom prst="rect">
            <a:avLst/>
          </a:prstGeom>
        </p:spPr>
      </p:pic>
      <p:pic>
        <p:nvPicPr>
          <p:cNvPr id="14" name="Picture 13" descr="A screen shot of a graph&#10;&#10;AI-generated content may be incorrect.">
            <a:extLst>
              <a:ext uri="{FF2B5EF4-FFF2-40B4-BE49-F238E27FC236}">
                <a16:creationId xmlns:a16="http://schemas.microsoft.com/office/drawing/2014/main" id="{DFEDBCCA-8CDB-6C21-1804-A6CAE6322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52" y="2112761"/>
            <a:ext cx="5771178" cy="3564368"/>
          </a:xfrm>
          <a:prstGeom prst="rect">
            <a:avLst/>
          </a:prstGeom>
        </p:spPr>
      </p:pic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BC6781D3-0AB8-C87D-3BAA-50C381064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053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0DF7F-1826-8C16-6E53-67149E03F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37FEC8-D9B7-87AB-8B16-7098371D4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35127"/>
          </a:xfrm>
        </p:spPr>
        <p:txBody>
          <a:bodyPr/>
          <a:lstStyle/>
          <a:p>
            <a:r>
              <a:rPr lang="en-GB" sz="3200" dirty="0"/>
              <a:t>The problem of LIGO and VIRGO approach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9E26F-FAFC-C66E-B0FE-599180C69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48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295A1F49-5CC7-3ED8-E76F-7C2BDDF2AB48}"/>
              </a:ext>
            </a:extLst>
          </p:cNvPr>
          <p:cNvSpPr txBox="1">
            <a:spLocks/>
          </p:cNvSpPr>
          <p:nvPr/>
        </p:nvSpPr>
        <p:spPr>
          <a:xfrm>
            <a:off x="407988" y="948912"/>
            <a:ext cx="8208292" cy="3388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>
                <a:solidFill>
                  <a:schemeClr val="bg2">
                    <a:lumMod val="10000"/>
                  </a:schemeClr>
                </a:solidFill>
              </a:rPr>
              <a:t>Insulation: 15 cm mineral wool (double layer of 7.5 cm) 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permanently installed. </a:t>
            </a:r>
            <a:endParaRPr lang="en-US" sz="1800" b="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58435B-05AF-A462-5A0D-5D61414F3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623" y="3290103"/>
            <a:ext cx="3535034" cy="2659177"/>
          </a:xfrm>
          <a:prstGeom prst="roundRect">
            <a:avLst>
              <a:gd name="adj" fmla="val 48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75470C-DAB3-6D2B-1C3C-6309B2935A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3871" y="908720"/>
            <a:ext cx="3224929" cy="3130439"/>
          </a:xfrm>
          <a:prstGeom prst="roundRect">
            <a:avLst>
              <a:gd name="adj" fmla="val 4186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E3496C-A276-0AA4-3BE8-D4E9AE056D92}"/>
              </a:ext>
            </a:extLst>
          </p:cNvPr>
          <p:cNvSpPr txBox="1"/>
          <p:nvPr/>
        </p:nvSpPr>
        <p:spPr>
          <a:xfrm>
            <a:off x="421955" y="1453375"/>
            <a:ext cx="5962077" cy="14619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For ET</a:t>
            </a:r>
          </a:p>
          <a:p>
            <a:endParaRPr lang="en-US" sz="900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Surface to be covered: ~380.000 m</a:t>
            </a:r>
            <a:r>
              <a:rPr lang="en-US" baseline="30000" dirty="0">
                <a:solidFill>
                  <a:schemeClr val="bg2">
                    <a:lumMod val="10000"/>
                  </a:schemeClr>
                </a:solidFill>
              </a:rPr>
              <a:t>2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(120 km)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Cost of insulation (mineral wool 10 - 15 cm): ~48 – 60 €/m</a:t>
            </a:r>
            <a:r>
              <a:rPr lang="en-US" baseline="30000" dirty="0">
                <a:solidFill>
                  <a:schemeClr val="bg2">
                    <a:lumMod val="10000"/>
                  </a:schemeClr>
                </a:solidFill>
              </a:rPr>
              <a:t>2</a:t>
            </a:r>
          </a:p>
          <a:p>
            <a:endParaRPr lang="en-US" baseline="30000" dirty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n-US" sz="2000" b="1" dirty="0">
                <a:solidFill>
                  <a:srgbClr val="C00000"/>
                </a:solidFill>
              </a:rPr>
              <a:t>Total insulation cost [€]: ~ 18 - 23 M €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655782-6E89-77B4-6AF9-1EA1C902406E}"/>
              </a:ext>
            </a:extLst>
          </p:cNvPr>
          <p:cNvSpPr txBox="1"/>
          <p:nvPr/>
        </p:nvSpPr>
        <p:spPr>
          <a:xfrm>
            <a:off x="422988" y="3742632"/>
            <a:ext cx="5097981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Other concerns:</a:t>
            </a:r>
          </a:p>
          <a:p>
            <a:r>
              <a:rPr lang="en-US" dirty="0">
                <a:solidFill>
                  <a:srgbClr val="C00000"/>
                </a:solidFill>
              </a:rPr>
              <a:t>Depreciation cost if permanently installed?</a:t>
            </a:r>
          </a:p>
          <a:p>
            <a:r>
              <a:rPr lang="en-US" dirty="0">
                <a:solidFill>
                  <a:srgbClr val="C00000"/>
                </a:solidFill>
              </a:rPr>
              <a:t>Storage?</a:t>
            </a:r>
          </a:p>
          <a:p>
            <a:r>
              <a:rPr lang="en-US" dirty="0">
                <a:solidFill>
                  <a:srgbClr val="C00000"/>
                </a:solidFill>
              </a:rPr>
              <a:t>Sustainability?</a:t>
            </a:r>
          </a:p>
          <a:p>
            <a:r>
              <a:rPr lang="en-US" dirty="0">
                <a:solidFill>
                  <a:srgbClr val="C00000"/>
                </a:solidFill>
              </a:rPr>
              <a:t>Cleanliness and dust generation? </a:t>
            </a:r>
          </a:p>
          <a:p>
            <a:r>
              <a:rPr lang="en-US" dirty="0">
                <a:solidFill>
                  <a:srgbClr val="C00000"/>
                </a:solidFill>
              </a:rPr>
              <a:t>Safety (smoke, fire generation, installation, etc.)?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A57A23-3C20-939A-DAD8-7C236FE83DAF}"/>
              </a:ext>
            </a:extLst>
          </p:cNvPr>
          <p:cNvSpPr txBox="1"/>
          <p:nvPr/>
        </p:nvSpPr>
        <p:spPr>
          <a:xfrm>
            <a:off x="7608168" y="6041460"/>
            <a:ext cx="301673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Images courtesy of M. Zucker and R. Weiss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C3FD1A3D-F5E9-5C18-A5A7-1927FC531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72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C81AE-F7F7-FE43-1B68-A35E3EB60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7F80A2-95D4-37DF-7039-3D186E6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35127"/>
          </a:xfrm>
        </p:spPr>
        <p:txBody>
          <a:bodyPr/>
          <a:lstStyle/>
          <a:p>
            <a:r>
              <a:rPr lang="en-GB" sz="3200" dirty="0"/>
              <a:t>Some alternative materials to mineral </a:t>
            </a:r>
            <a:r>
              <a:rPr lang="en-GB" sz="3200" dirty="0" err="1"/>
              <a:t>fibers</a:t>
            </a:r>
            <a:r>
              <a:rPr lang="en-GB" sz="3200" dirty="0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73193-6115-0C7D-D9E9-FF01F2688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48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C8001FD3-945B-EBB4-0AD9-0F6CF97E0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16D014-E54E-98F8-D1D4-E54F146406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92" t="31807" r="21279" b="3986"/>
          <a:stretch/>
        </p:blipFill>
        <p:spPr>
          <a:xfrm>
            <a:off x="7041655" y="2064711"/>
            <a:ext cx="4083546" cy="3976886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A3F963-3497-D638-8E68-D74BE8564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8515" y="908719"/>
            <a:ext cx="2630093" cy="2509189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822A25A-181C-04D4-7318-FB26300646E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85360" y="1581259"/>
            <a:ext cx="6418263" cy="499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Thermal Conductivity (</a:t>
            </a:r>
            <a:r>
              <a:rPr lang="el-GR" sz="1800" dirty="0"/>
              <a:t>λ</a:t>
            </a:r>
            <a:r>
              <a:rPr lang="en-US" sz="1800" dirty="0"/>
              <a:t>) Range: 0.015-0.025 W m</a:t>
            </a:r>
            <a:r>
              <a:rPr lang="en-US" sz="1800" baseline="30000" dirty="0"/>
              <a:t>-1</a:t>
            </a:r>
            <a:r>
              <a:rPr lang="en-US" sz="1800" dirty="0"/>
              <a:t>K</a:t>
            </a:r>
            <a:r>
              <a:rPr lang="en-US" sz="1800" baseline="30000" dirty="0"/>
              <a:t>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u="sng" dirty="0"/>
              <a:t>Pros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00B050"/>
                </a:solidFill>
              </a:rPr>
              <a:t>Extremely low thermal conductivity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/>
              <a:t>Thin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00B050"/>
                </a:solidFill>
              </a:rPr>
              <a:t>Lightweight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/>
              <a:t>Hydrophobic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/>
              <a:t>Flexible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u="sng" dirty="0"/>
              <a:t>Cons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FF0000"/>
                </a:solidFill>
              </a:rPr>
              <a:t>Expensive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FF0000"/>
                </a:solidFill>
              </a:rPr>
              <a:t>Brittle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rgbClr val="FF0000"/>
                </a:solidFill>
              </a:rPr>
              <a:t>Powdery debris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sz="1600" dirty="0"/>
              <a:t>Irritant and possibility of respiratory problems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u="sng" dirty="0"/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CEE244CD-4BCC-3D06-B6DD-E9B9A3ECA178}"/>
              </a:ext>
            </a:extLst>
          </p:cNvPr>
          <p:cNvSpPr txBox="1">
            <a:spLocks/>
          </p:cNvSpPr>
          <p:nvPr/>
        </p:nvSpPr>
        <p:spPr>
          <a:xfrm>
            <a:off x="412775" y="947634"/>
            <a:ext cx="2840711" cy="5351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Aerogel</a:t>
            </a:r>
          </a:p>
        </p:txBody>
      </p:sp>
    </p:spTree>
    <p:extLst>
      <p:ext uri="{BB962C8B-B14F-4D97-AF65-F5344CB8AC3E}">
        <p14:creationId xmlns:p14="http://schemas.microsoft.com/office/powerpoint/2010/main" val="2258587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278EF2-C45C-F477-3040-3735B3438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76468A-378E-7686-1C72-DD54EA27C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535127"/>
          </a:xfrm>
        </p:spPr>
        <p:txBody>
          <a:bodyPr/>
          <a:lstStyle/>
          <a:p>
            <a:r>
              <a:rPr lang="en-GB" sz="3200" dirty="0"/>
              <a:t>Some alternative materials to mineral </a:t>
            </a:r>
            <a:r>
              <a:rPr lang="en-GB" sz="3200" dirty="0" err="1"/>
              <a:t>fibers</a:t>
            </a:r>
            <a:r>
              <a:rPr lang="en-GB" sz="3200" dirty="0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2375C-6DC2-2342-F175-4F61CFD4F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48"/>
            <a:ext cx="681254" cy="365125"/>
          </a:xfrm>
        </p:spPr>
        <p:txBody>
          <a:bodyPr/>
          <a:lstStyle/>
          <a:p>
            <a:fld id="{36B5EA5A-BC32-A742-B11B-8E7414D5B53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FAE4E381-C33D-3829-9406-6DBEF0825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CA63CD02-DA55-5AE3-750D-E3D6A253B9EB}"/>
              </a:ext>
            </a:extLst>
          </p:cNvPr>
          <p:cNvSpPr txBox="1">
            <a:spLocks/>
          </p:cNvSpPr>
          <p:nvPr/>
        </p:nvSpPr>
        <p:spPr>
          <a:xfrm>
            <a:off x="412775" y="947634"/>
            <a:ext cx="7411417" cy="5351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err="1">
                <a:solidFill>
                  <a:schemeClr val="accent2">
                    <a:lumMod val="75000"/>
                  </a:schemeClr>
                </a:solidFill>
              </a:rPr>
              <a:t>Polyurethanic</a:t>
            </a:r>
            <a:r>
              <a:rPr lang="en-GB" sz="3200" dirty="0">
                <a:solidFill>
                  <a:schemeClr val="accent2">
                    <a:lumMod val="75000"/>
                  </a:schemeClr>
                </a:solidFill>
              </a:rPr>
              <a:t> foam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1445B9-B1F7-D125-C650-D63BEEE33907}"/>
              </a:ext>
            </a:extLst>
          </p:cNvPr>
          <p:cNvSpPr txBox="1">
            <a:spLocks/>
          </p:cNvSpPr>
          <p:nvPr/>
        </p:nvSpPr>
        <p:spPr>
          <a:xfrm>
            <a:off x="407988" y="1766607"/>
            <a:ext cx="6989887" cy="440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Thermal Conductivity (</a:t>
            </a:r>
            <a:r>
              <a:rPr lang="el-GR" sz="2000" dirty="0"/>
              <a:t>λ</a:t>
            </a:r>
            <a:r>
              <a:rPr lang="en-US" sz="2000" dirty="0"/>
              <a:t>) Range: 0.02-0.03 W m</a:t>
            </a:r>
            <a:r>
              <a:rPr lang="en-US" sz="2000" baseline="30000" dirty="0"/>
              <a:t>-1</a:t>
            </a:r>
            <a:r>
              <a:rPr lang="en-US" sz="2000" dirty="0"/>
              <a:t>K</a:t>
            </a:r>
            <a:r>
              <a:rPr lang="en-US" sz="2000" baseline="30000" dirty="0"/>
              <a:t>-1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u="sng" dirty="0"/>
              <a:t>Pros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B050"/>
                </a:solidFill>
              </a:rPr>
              <a:t>Very low thermal conductivity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B050"/>
                </a:solidFill>
              </a:rPr>
              <a:t>Available in various thicknesses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B050"/>
                </a:solidFill>
              </a:rPr>
              <a:t>Highly durable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B050"/>
                </a:solidFill>
              </a:rPr>
              <a:t>Lightweight</a:t>
            </a:r>
            <a:endParaRPr lang="en-US" sz="2000" b="1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u="sng" dirty="0"/>
              <a:t>Cons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Sometimes  more expensive than </a:t>
            </a:r>
            <a:r>
              <a:rPr lang="en-US" dirty="0" err="1"/>
              <a:t>fibre</a:t>
            </a:r>
            <a:r>
              <a:rPr lang="en-US" dirty="0"/>
              <a:t>-based materials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/>
              <a:t>Off-gassing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FF0000"/>
                </a:solidFill>
              </a:rPr>
              <a:t>Lower operating temperature</a:t>
            </a:r>
          </a:p>
          <a:p>
            <a:endParaRPr lang="en-GB" u="sng" dirty="0">
              <a:solidFill>
                <a:schemeClr val="accent5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24A1F1-5832-7579-C212-728B974D4B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497" r="14815"/>
          <a:stretch/>
        </p:blipFill>
        <p:spPr>
          <a:xfrm>
            <a:off x="7397875" y="2382088"/>
            <a:ext cx="3792415" cy="3670597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35C7D1-5CFF-5949-4D8B-BCC13BF65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853" y="752561"/>
            <a:ext cx="2440718" cy="2028092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85240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EDD37-D976-17A9-119C-013D557C1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63FA96-C616-B2D0-591B-B05D75BF6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607135"/>
          </a:xfrm>
        </p:spPr>
        <p:txBody>
          <a:bodyPr/>
          <a:lstStyle/>
          <a:p>
            <a:r>
              <a:rPr lang="en-US" dirty="0"/>
              <a:t>Development of a new thermal insulation for ET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AC464-4C80-CC39-652F-E2C364413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8224CB-E8A5-B1DF-DFF4-FFC6F2C57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F53803E-95F8-EA5B-7C5D-0A7EEB539ABE}"/>
              </a:ext>
            </a:extLst>
          </p:cNvPr>
          <p:cNvGraphicFramePr>
            <a:graphicFrameLocks noGrp="1"/>
          </p:cNvGraphicFramePr>
          <p:nvPr/>
        </p:nvGraphicFramePr>
        <p:xfrm>
          <a:off x="469279" y="1462887"/>
          <a:ext cx="11253442" cy="370840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4724718">
                  <a:extLst>
                    <a:ext uri="{9D8B030D-6E8A-4147-A177-3AD203B41FA5}">
                      <a16:colId xmlns:a16="http://schemas.microsoft.com/office/drawing/2014/main" val="2535353693"/>
                    </a:ext>
                  </a:extLst>
                </a:gridCol>
                <a:gridCol w="3264362">
                  <a:extLst>
                    <a:ext uri="{9D8B030D-6E8A-4147-A177-3AD203B41FA5}">
                      <a16:colId xmlns:a16="http://schemas.microsoft.com/office/drawing/2014/main" val="2214568424"/>
                    </a:ext>
                  </a:extLst>
                </a:gridCol>
                <a:gridCol w="3264362">
                  <a:extLst>
                    <a:ext uri="{9D8B030D-6E8A-4147-A177-3AD203B41FA5}">
                      <a16:colId xmlns:a16="http://schemas.microsoft.com/office/drawing/2014/main" val="37232806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Target value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Maximum value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5744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Insulation thickness [cm]</a:t>
                      </a:r>
                      <a:endParaRPr lang="en-GB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10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4375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Form</a:t>
                      </a:r>
                      <a:endParaRPr lang="en-GB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Reusable shells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5728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Maximum operating temperature [</a:t>
                      </a:r>
                      <a:r>
                        <a:rPr lang="en-US" sz="1800" b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°C]</a:t>
                      </a:r>
                      <a:endParaRPr lang="en-GB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300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57476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Thermal conductivity k [W m</a:t>
                      </a:r>
                      <a:r>
                        <a:rPr lang="en-US" baseline="300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-1 </a:t>
                      </a:r>
                      <a:r>
                        <a:rPr lang="en-US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K</a:t>
                      </a:r>
                      <a:r>
                        <a:rPr lang="en-US" baseline="300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-1</a:t>
                      </a:r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] (at 20</a:t>
                      </a:r>
                      <a:r>
                        <a:rPr lang="en-US" sz="1800" b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°C</a:t>
                      </a:r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) </a:t>
                      </a:r>
                      <a:endParaRPr lang="en-GB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&lt; 0.04</a:t>
                      </a:r>
                      <a:endParaRPr lang="en-GB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&lt; 0.05</a:t>
                      </a:r>
                      <a:endParaRPr lang="en-GB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07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Thermal conductivity k [W m</a:t>
                      </a:r>
                      <a:r>
                        <a:rPr lang="en-US" baseline="300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-1 </a:t>
                      </a:r>
                      <a:r>
                        <a:rPr lang="en-US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K</a:t>
                      </a:r>
                      <a:r>
                        <a:rPr lang="en-US" baseline="3000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-1</a:t>
                      </a:r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] (at 150</a:t>
                      </a:r>
                      <a:r>
                        <a:rPr lang="en-US" sz="1800" b="0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°C</a:t>
                      </a:r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) </a:t>
                      </a:r>
                      <a:endParaRPr lang="en-GB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&lt; 0.05</a:t>
                      </a:r>
                      <a:endParaRPr lang="en-GB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&lt; 0.06</a:t>
                      </a:r>
                      <a:endParaRPr lang="en-GB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970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Reaction to fire (EN 13501-1)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Euroclass</a:t>
                      </a:r>
                      <a:r>
                        <a:rPr lang="en-GB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A1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Euroclass</a:t>
                      </a:r>
                      <a:r>
                        <a:rPr lang="en-GB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A2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8110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Smoke production </a:t>
                      </a:r>
                      <a:r>
                        <a:rPr lang="en-GB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(EN 13501-1)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S1</a:t>
                      </a:r>
                      <a:endParaRPr lang="en-GB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S1</a:t>
                      </a:r>
                      <a:endParaRPr lang="en-GB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7486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Droplets generation </a:t>
                      </a:r>
                      <a:r>
                        <a:rPr lang="en-GB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(EN 13501-1)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D0</a:t>
                      </a:r>
                      <a:endParaRPr lang="en-GB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D0</a:t>
                      </a:r>
                      <a:endParaRPr lang="en-GB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8889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Water </a:t>
                      </a:r>
                      <a:r>
                        <a:rPr lang="en-US" dirty="0" err="1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vapour</a:t>
                      </a:r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resistance factor</a:t>
                      </a:r>
                      <a:endParaRPr lang="en-GB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&lt;1</a:t>
                      </a:r>
                      <a:endParaRPr lang="en-GB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Not specified</a:t>
                      </a:r>
                      <a:endParaRPr lang="en-GB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804081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B5655AF-F37B-CF1F-63BD-28D27549A7AC}"/>
              </a:ext>
            </a:extLst>
          </p:cNvPr>
          <p:cNvSpPr txBox="1"/>
          <p:nvPr/>
        </p:nvSpPr>
        <p:spPr>
          <a:xfrm>
            <a:off x="469278" y="5365416"/>
            <a:ext cx="509798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Mechanical properties yet to be determined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055268-076D-E7B5-5687-0B637EFEFC6E}"/>
              </a:ext>
            </a:extLst>
          </p:cNvPr>
          <p:cNvSpPr txBox="1"/>
          <p:nvPr/>
        </p:nvSpPr>
        <p:spPr>
          <a:xfrm>
            <a:off x="469279" y="991760"/>
            <a:ext cx="994720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No explicit requirement from the project (ET). Project developed by CERN and PIEP (PT)</a:t>
            </a:r>
          </a:p>
        </p:txBody>
      </p:sp>
    </p:spTree>
    <p:extLst>
      <p:ext uri="{BB962C8B-B14F-4D97-AF65-F5344CB8AC3E}">
        <p14:creationId xmlns:p14="http://schemas.microsoft.com/office/powerpoint/2010/main" val="1391776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5E8B0-12EC-2828-7F89-343C5C8F1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BB967-1727-D21B-B911-7876571BF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FF26B-6C74-2A06-0A22-AFEEF4A44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F4BCC1-00D8-6BA5-2D71-ADC7A84C1B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54" t="33052" r="20540" b="30237"/>
          <a:stretch>
            <a:fillRect/>
          </a:stretch>
        </p:blipFill>
        <p:spPr>
          <a:xfrm>
            <a:off x="4583832" y="3275973"/>
            <a:ext cx="3372105" cy="27925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2583CC80-A138-3683-EC2E-63D0AEDA6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607135"/>
          </a:xfrm>
        </p:spPr>
        <p:txBody>
          <a:bodyPr/>
          <a:lstStyle/>
          <a:p>
            <a:r>
              <a:rPr lang="en-US" dirty="0"/>
              <a:t>Development of a new thermal insulation for ET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B41148-5075-A39C-C085-7D8811BA6758}"/>
              </a:ext>
            </a:extLst>
          </p:cNvPr>
          <p:cNvSpPr txBox="1"/>
          <p:nvPr/>
        </p:nvSpPr>
        <p:spPr>
          <a:xfrm>
            <a:off x="469279" y="991760"/>
            <a:ext cx="11215244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Objective of the project: development of sustainable, cheap and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inflamable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insulation for Einstein Telescope based on:</a:t>
            </a:r>
          </a:p>
          <a:p>
            <a:endParaRPr lang="en-US" sz="600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Cork + Bio-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phenolyc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foam </a:t>
            </a:r>
          </a:p>
          <a:p>
            <a:endParaRPr lang="en-US" sz="1200" dirty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Fire retardant modified PIR </a:t>
            </a:r>
          </a:p>
        </p:txBody>
      </p:sp>
      <p:pic>
        <p:nvPicPr>
          <p:cNvPr id="10" name="Picture 9" descr="A red tube with rings&#10;&#10;Description automatically generated with medium confidence">
            <a:extLst>
              <a:ext uri="{FF2B5EF4-FFF2-40B4-BE49-F238E27FC236}">
                <a16:creationId xmlns:a16="http://schemas.microsoft.com/office/drawing/2014/main" id="{2EEB442B-C051-90F0-B9A2-D78FCCC02B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16" t="-1477" r="21094" b="6156"/>
          <a:stretch/>
        </p:blipFill>
        <p:spPr>
          <a:xfrm>
            <a:off x="7832590" y="1549770"/>
            <a:ext cx="3956210" cy="33264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26C301-6EB9-41F4-6E2D-D5FED878105D}"/>
              </a:ext>
            </a:extLst>
          </p:cNvPr>
          <p:cNvSpPr txBox="1"/>
          <p:nvPr/>
        </p:nvSpPr>
        <p:spPr>
          <a:xfrm>
            <a:off x="407988" y="2657766"/>
            <a:ext cx="1121524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The material will be castable and made in shells.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Installation in ET-PS foreseen for Q3 2026</a:t>
            </a:r>
          </a:p>
        </p:txBody>
      </p:sp>
    </p:spTree>
    <p:extLst>
      <p:ext uri="{BB962C8B-B14F-4D97-AF65-F5344CB8AC3E}">
        <p14:creationId xmlns:p14="http://schemas.microsoft.com/office/powerpoint/2010/main" val="3432665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6366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0" id="{13C28D64-1B24-AE44-ADF1-2F22862D8410}" vid="{33E554F9-2EDB-C045-92B1-7271172784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fd25e1a-19b3-4dca-9a23-1b401c2d07b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8317E1902FF64181B413163E4051E6" ma:contentTypeVersion="8" ma:contentTypeDescription="Create a new document." ma:contentTypeScope="" ma:versionID="ed09d120131f3e8af6dd2f5ea3ec3706">
  <xsd:schema xmlns:xsd="http://www.w3.org/2001/XMLSchema" xmlns:xs="http://www.w3.org/2001/XMLSchema" xmlns:p="http://schemas.microsoft.com/office/2006/metadata/properties" xmlns:ns3="3fd25e1a-19b3-4dca-9a23-1b401c2d07b6" xmlns:ns4="998a232a-2d2a-4038-9795-db507c30eb65" targetNamespace="http://schemas.microsoft.com/office/2006/metadata/properties" ma:root="true" ma:fieldsID="b0031a18b4f1ebef7f4834b0344d3922" ns3:_="" ns4:_="">
    <xsd:import namespace="3fd25e1a-19b3-4dca-9a23-1b401c2d07b6"/>
    <xsd:import namespace="998a232a-2d2a-4038-9795-db507c30eb6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3:MediaServiceSearchPropertie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d25e1a-19b3-4dca-9a23-1b401c2d07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8a232a-2d2a-4038-9795-db507c30eb6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283A22-17B8-4BD5-AD79-C667D3090B74}">
  <ds:schemaRefs>
    <ds:schemaRef ds:uri="3fd25e1a-19b3-4dca-9a23-1b401c2d07b6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purl.org/dc/dcmitype/"/>
    <ds:schemaRef ds:uri="http://schemas.microsoft.com/office/2006/metadata/properties"/>
    <ds:schemaRef ds:uri="998a232a-2d2a-4038-9795-db507c30eb65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FAAC5CFD-3DA5-4B9B-9E7A-F98A550D1A4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87F69D9-F859-4513-B271-A868BCE74E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d25e1a-19b3-4dca-9a23-1b401c2d07b6"/>
    <ds:schemaRef ds:uri="998a232a-2d2a-4038-9795-db507c30eb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CERN Cobranding 16x9_PPT_Arial</Template>
  <TotalTime>40187</TotalTime>
  <Words>528</Words>
  <Application>Microsoft Office PowerPoint</Application>
  <PresentationFormat>Widescreen</PresentationFormat>
  <Paragraphs>109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Wingdings</vt:lpstr>
      <vt:lpstr>Office Theme</vt:lpstr>
      <vt:lpstr>Thermal insulation for GWDs beam pipe vacuum systems</vt:lpstr>
      <vt:lpstr>The bakeout of GWD beam pipes</vt:lpstr>
      <vt:lpstr>Why do we need insulation?</vt:lpstr>
      <vt:lpstr>The problem of LIGO and VIRGO approach</vt:lpstr>
      <vt:lpstr>Some alternative materials to mineral fibers </vt:lpstr>
      <vt:lpstr>Some alternative materials to mineral fibers </vt:lpstr>
      <vt:lpstr>Development of a new thermal insulation for ET</vt:lpstr>
      <vt:lpstr>Development of a new thermal insulation for ET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 vacuum team at CERN 2nd meeting</dc:title>
  <dc:creator>Paolo Chiggiato</dc:creator>
  <cp:lastModifiedBy>Dennis Coyne</cp:lastModifiedBy>
  <cp:revision>165</cp:revision>
  <cp:lastPrinted>2023-03-28T06:45:15Z</cp:lastPrinted>
  <dcterms:created xsi:type="dcterms:W3CDTF">2022-10-20T16:00:26Z</dcterms:created>
  <dcterms:modified xsi:type="dcterms:W3CDTF">2025-09-29T19:30:59Z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0x010100698317E1902FF64181B413163E4051E6</vt:lpwstr>
  </property>
</Properties>
</file>