
<file path=[Content_Types].xml><?xml version="1.0" encoding="utf-8"?>
<Types xmlns="http://schemas.openxmlformats.org/package/2006/content-types">
  <Default Extension="emf" ContentType="image/x-emf"/>
  <Default Extension="mov" ContentType="video/quicktime"/>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73" r:id="rId4"/>
  </p:sldMasterIdLst>
  <p:notesMasterIdLst>
    <p:notesMasterId r:id="rId32"/>
  </p:notesMasterIdLst>
  <p:handoutMasterIdLst>
    <p:handoutMasterId r:id="rId33"/>
  </p:handoutMasterIdLst>
  <p:sldIdLst>
    <p:sldId id="260" r:id="rId5"/>
    <p:sldId id="261" r:id="rId6"/>
    <p:sldId id="269" r:id="rId7"/>
    <p:sldId id="278" r:id="rId8"/>
    <p:sldId id="284" r:id="rId9"/>
    <p:sldId id="294" r:id="rId10"/>
    <p:sldId id="296" r:id="rId11"/>
    <p:sldId id="286" r:id="rId12"/>
    <p:sldId id="309" r:id="rId13"/>
    <p:sldId id="310" r:id="rId14"/>
    <p:sldId id="311" r:id="rId15"/>
    <p:sldId id="312" r:id="rId16"/>
    <p:sldId id="313" r:id="rId17"/>
    <p:sldId id="271" r:id="rId18"/>
    <p:sldId id="306" r:id="rId19"/>
    <p:sldId id="302" r:id="rId20"/>
    <p:sldId id="293" r:id="rId21"/>
    <p:sldId id="273" r:id="rId22"/>
    <p:sldId id="314" r:id="rId23"/>
    <p:sldId id="315" r:id="rId24"/>
    <p:sldId id="307" r:id="rId25"/>
    <p:sldId id="281" r:id="rId26"/>
    <p:sldId id="280" r:id="rId27"/>
    <p:sldId id="282" r:id="rId28"/>
    <p:sldId id="285" r:id="rId29"/>
    <p:sldId id="287" r:id="rId30"/>
    <p:sldId id="30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072771B-1C6B-440B-BE83-F262D0373D66}">
          <p14:sldIdLst>
            <p14:sldId id="260"/>
            <p14:sldId id="261"/>
            <p14:sldId id="269"/>
            <p14:sldId id="278"/>
            <p14:sldId id="284"/>
            <p14:sldId id="294"/>
            <p14:sldId id="296"/>
            <p14:sldId id="286"/>
            <p14:sldId id="309"/>
            <p14:sldId id="310"/>
            <p14:sldId id="311"/>
            <p14:sldId id="312"/>
            <p14:sldId id="313"/>
            <p14:sldId id="271"/>
            <p14:sldId id="306"/>
            <p14:sldId id="302"/>
            <p14:sldId id="293"/>
            <p14:sldId id="273"/>
            <p14:sldId id="314"/>
            <p14:sldId id="315"/>
            <p14:sldId id="307"/>
            <p14:sldId id="281"/>
            <p14:sldId id="280"/>
            <p14:sldId id="282"/>
            <p14:sldId id="285"/>
            <p14:sldId id="287"/>
            <p14:sldId id="3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A52D"/>
    <a:srgbClr val="D5B747"/>
    <a:srgbClr val="E3CF85"/>
    <a:srgbClr val="162B4F"/>
    <a:srgbClr val="1C2434"/>
    <a:srgbClr val="1E2739"/>
    <a:srgbClr val="141B40"/>
    <a:srgbClr val="12193A"/>
    <a:srgbClr val="0E132C"/>
    <a:srgbClr val="0C0C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6" autoAdjust="0"/>
    <p:restoredTop sz="60561" autoAdjust="0"/>
  </p:normalViewPr>
  <p:slideViewPr>
    <p:cSldViewPr snapToGrid="0">
      <p:cViewPr varScale="1">
        <p:scale>
          <a:sx n="77" d="100"/>
          <a:sy n="77" d="100"/>
        </p:scale>
        <p:origin x="127" y="-115"/>
      </p:cViewPr>
      <p:guideLst/>
    </p:cSldViewPr>
  </p:slideViewPr>
  <p:outlineViewPr>
    <p:cViewPr>
      <p:scale>
        <a:sx n="33" d="100"/>
        <a:sy n="33" d="100"/>
      </p:scale>
      <p:origin x="0" y="-34830"/>
    </p:cViewPr>
  </p:outlineViewPr>
  <p:notesTextViewPr>
    <p:cViewPr>
      <p:scale>
        <a:sx n="3" d="2"/>
        <a:sy n="3" d="2"/>
      </p:scale>
      <p:origin x="0" y="0"/>
    </p:cViewPr>
  </p:notesTextViewPr>
  <p:notesViewPr>
    <p:cSldViewPr snapToGrid="0">
      <p:cViewPr varScale="1">
        <p:scale>
          <a:sx n="97" d="100"/>
          <a:sy n="97" d="100"/>
        </p:scale>
        <p:origin x="353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2EB3A6-08F9-4620-96BB-0C59FDA56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D717414-ECF7-48A5-9775-6A5AD38BEC1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85E7C94-16A4-4054-B652-7DD2A812D30D}" type="datetimeFigureOut">
              <a:rPr lang="en-US" smtClean="0"/>
              <a:t>10/2/2025</a:t>
            </a:fld>
            <a:endParaRPr lang="en-US" dirty="0"/>
          </a:p>
        </p:txBody>
      </p:sp>
      <p:sp>
        <p:nvSpPr>
          <p:cNvPr id="4" name="Footer Placeholder 3">
            <a:extLst>
              <a:ext uri="{FF2B5EF4-FFF2-40B4-BE49-F238E27FC236}">
                <a16:creationId xmlns:a16="http://schemas.microsoft.com/office/drawing/2014/main" id="{6CACCEB4-8612-47D3-8652-8C9DFFA35D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B3FDD38-4641-4FC3-8E55-8E63F15635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AF883-18B4-4A93-BDB7-2847AFC7C0AB}" type="slidenum">
              <a:rPr lang="en-US" smtClean="0"/>
              <a:t>‹#›</a:t>
            </a:fld>
            <a:endParaRPr lang="en-US" dirty="0"/>
          </a:p>
        </p:txBody>
      </p:sp>
    </p:spTree>
    <p:extLst>
      <p:ext uri="{BB962C8B-B14F-4D97-AF65-F5344CB8AC3E}">
        <p14:creationId xmlns:p14="http://schemas.microsoft.com/office/powerpoint/2010/main" val="408623566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2T02:40:24.412"/>
    </inkml:context>
    <inkml:brush xml:id="br0">
      <inkml:brushProperty name="width" value="0.05" units="cm"/>
      <inkml:brushProperty name="height" value="0.05" units="cm"/>
    </inkml:brush>
  </inkml:definitions>
  <inkml:trace contextRef="#ctx0" brushRef="#br0">1 27 10533,'0'-26'-2273,"0"26"-2401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2T02:42:26.063"/>
    </inkml:context>
    <inkml:brush xml:id="br0">
      <inkml:brushProperty name="width" value="0.05" units="cm"/>
      <inkml:brushProperty name="height" value="0.05" units="cm"/>
    </inkml:brush>
  </inkml:definitions>
  <inkml:trace contextRef="#ctx0" brushRef="#br0">1 27 10533,'0'-26'-2273,"0"26"-2401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2T02:42:07.810"/>
    </inkml:context>
    <inkml:brush xml:id="br0">
      <inkml:brushProperty name="width" value="0.05" units="cm"/>
      <inkml:brushProperty name="height" value="0.05" units="cm"/>
    </inkml:brush>
  </inkml:definitions>
  <inkml:trace contextRef="#ctx0" brushRef="#br0">1 27 10533,'0'-26'-2273,"0"26"-2401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2T22:16:23.742"/>
    </inkml:context>
    <inkml:brush xml:id="br0">
      <inkml:brushProperty name="width" value="0.05" units="cm"/>
      <inkml:brushProperty name="height" value="0.05" units="cm"/>
    </inkml:brush>
  </inkml:definitions>
  <inkml:trace contextRef="#ctx0" brushRef="#br0">1 27 10533,'0'-26'-2273,"0"26"-2401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2T02:42:11.488"/>
    </inkml:context>
    <inkml:brush xml:id="br0">
      <inkml:brushProperty name="width" value="0.05" units="cm"/>
      <inkml:brushProperty name="height" value="0.05" units="cm"/>
    </inkml:brush>
  </inkml:definitions>
  <inkml:trace contextRef="#ctx0" brushRef="#br0">1 27 10533,'0'-26'-2273,"0"26"-2401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2T22:16:23.742"/>
    </inkml:context>
    <inkml:brush xml:id="br0">
      <inkml:brushProperty name="width" value="0.05" units="cm"/>
      <inkml:brushProperty name="height" value="0.05" units="cm"/>
    </inkml:brush>
  </inkml:definitions>
  <inkml:trace contextRef="#ctx0" brushRef="#br0">1 27 10533,'0'-26'-2273,"0"26"-2401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2T02:42:14.979"/>
    </inkml:context>
    <inkml:brush xml:id="br0">
      <inkml:brushProperty name="width" value="0.05" units="cm"/>
      <inkml:brushProperty name="height" value="0.05" units="cm"/>
    </inkml:brush>
  </inkml:definitions>
  <inkml:trace contextRef="#ctx0" brushRef="#br0">1 27 10533,'0'-26'-2273,"0"26"-2401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8-22T22:16:23.742"/>
    </inkml:context>
    <inkml:brush xml:id="br0">
      <inkml:brushProperty name="width" value="0.05" units="cm"/>
      <inkml:brushProperty name="height" value="0.05" units="cm"/>
    </inkml:brush>
  </inkml:definitions>
  <inkml:trace contextRef="#ctx0" brushRef="#br0">1 27 10533,'0'-26'-2273,"0"26"-2401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2T02:42:18.768"/>
    </inkml:context>
    <inkml:brush xml:id="br0">
      <inkml:brushProperty name="width" value="0.05" units="cm"/>
      <inkml:brushProperty name="height" value="0.05" units="cm"/>
    </inkml:brush>
  </inkml:definitions>
  <inkml:trace contextRef="#ctx0" brushRef="#br0">1 27 10533,'0'-26'-2273,"0"26"-2401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8-02T02:42:22.849"/>
    </inkml:context>
    <inkml:brush xml:id="br0">
      <inkml:brushProperty name="width" value="0.05" units="cm"/>
      <inkml:brushProperty name="height" value="0.05" units="cm"/>
    </inkml:brush>
  </inkml:definitions>
  <inkml:trace contextRef="#ctx0" brushRef="#br0">1 27 10533,'0'-26'-2273,"0"26"-2401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A5ED17-416B-4083-A6B3-B23D2AC2171C}" type="datetimeFigureOut">
              <a:rPr lang="en-US" smtClean="0"/>
              <a:t>10/2/2025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3F9531-3326-4057-9EBA-1F5D68C6F04A}" type="slidenum">
              <a:rPr lang="en-US" smtClean="0"/>
              <a:t>‹#›</a:t>
            </a:fld>
            <a:endParaRPr lang="en-US" dirty="0"/>
          </a:p>
        </p:txBody>
      </p:sp>
    </p:spTree>
    <p:extLst>
      <p:ext uri="{BB962C8B-B14F-4D97-AF65-F5344CB8AC3E}">
        <p14:creationId xmlns:p14="http://schemas.microsoft.com/office/powerpoint/2010/main" val="283025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3F9531-3326-4057-9EBA-1F5D68C6F04A}" type="slidenum">
              <a:rPr lang="en-US" smtClean="0"/>
              <a:t>1</a:t>
            </a:fld>
            <a:endParaRPr lang="en-US" dirty="0"/>
          </a:p>
        </p:txBody>
      </p:sp>
    </p:spTree>
    <p:extLst>
      <p:ext uri="{BB962C8B-B14F-4D97-AF65-F5344CB8AC3E}">
        <p14:creationId xmlns:p14="http://schemas.microsoft.com/office/powerpoint/2010/main" val="1295781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EADE3-EE9F-4B56-C367-9F8D88AC8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5838FD-2DB2-CF51-4A24-B860AAA24D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8B588-3596-6845-BD37-19FFBAC1C531}"/>
              </a:ext>
            </a:extLst>
          </p:cNvPr>
          <p:cNvSpPr>
            <a:spLocks noGrp="1"/>
          </p:cNvSpPr>
          <p:nvPr>
            <p:ph type="body" idx="1"/>
          </p:nvPr>
        </p:nvSpPr>
        <p:spPr/>
        <p:txBody>
          <a:bodyPr/>
          <a:lstStyle/>
          <a:p>
            <a:r>
              <a:rPr lang="en-US" dirty="0"/>
              <a:t>Link to ~8 min animation:  https://wm1693.box.com/s/6aj8f6vptn7wo5u2blsx12n5vxevfgs2</a:t>
            </a:r>
          </a:p>
          <a:p>
            <a:r>
              <a:rPr lang="en-US" dirty="0"/>
              <a:t>2 </a:t>
            </a:r>
            <a:r>
              <a:rPr lang="en-US" dirty="0" err="1"/>
              <a:t>hr</a:t>
            </a:r>
            <a:r>
              <a:rPr lang="en-US" dirty="0"/>
              <a:t> R.T. </a:t>
            </a:r>
            <a:r>
              <a:rPr lang="en-US" dirty="0" err="1"/>
              <a:t>pumpdown</a:t>
            </a:r>
            <a:endParaRPr lang="en-US" dirty="0"/>
          </a:p>
          <a:p>
            <a:r>
              <a:rPr lang="en-US" dirty="0"/>
              <a:t>15 day 150°C bakeout</a:t>
            </a:r>
          </a:p>
          <a:p>
            <a:r>
              <a:rPr lang="en-US" dirty="0"/>
              <a:t>7 day R.T. pump</a:t>
            </a:r>
          </a:p>
          <a:p>
            <a:r>
              <a:rPr lang="en-US" dirty="0"/>
              <a:t>2 day vent</a:t>
            </a:r>
          </a:p>
          <a:p>
            <a:r>
              <a:rPr lang="en-US" dirty="0"/>
              <a:t>7 day 80°C </a:t>
            </a:r>
            <a:r>
              <a:rPr lang="en-US" dirty="0" err="1"/>
              <a:t>rebake</a:t>
            </a:r>
            <a:endParaRPr lang="en-US" dirty="0"/>
          </a:p>
          <a:p>
            <a:r>
              <a:rPr lang="en-US" dirty="0"/>
              <a:t>7 day R.T. pump</a:t>
            </a:r>
          </a:p>
        </p:txBody>
      </p:sp>
      <p:sp>
        <p:nvSpPr>
          <p:cNvPr id="4" name="Slide Number Placeholder 3">
            <a:extLst>
              <a:ext uri="{FF2B5EF4-FFF2-40B4-BE49-F238E27FC236}">
                <a16:creationId xmlns:a16="http://schemas.microsoft.com/office/drawing/2014/main" id="{53DBE2B4-5B0E-F042-9C22-31D1134B599B}"/>
              </a:ext>
            </a:extLst>
          </p:cNvPr>
          <p:cNvSpPr>
            <a:spLocks noGrp="1"/>
          </p:cNvSpPr>
          <p:nvPr>
            <p:ph type="sldNum" sz="quarter" idx="5"/>
          </p:nvPr>
        </p:nvSpPr>
        <p:spPr/>
        <p:txBody>
          <a:bodyPr/>
          <a:lstStyle/>
          <a:p>
            <a:fld id="{043F9531-3326-4057-9EBA-1F5D68C6F04A}" type="slidenum">
              <a:rPr lang="en-US" smtClean="0"/>
              <a:t>11</a:t>
            </a:fld>
            <a:endParaRPr lang="en-US" dirty="0"/>
          </a:p>
        </p:txBody>
      </p:sp>
    </p:spTree>
    <p:extLst>
      <p:ext uri="{BB962C8B-B14F-4D97-AF65-F5344CB8AC3E}">
        <p14:creationId xmlns:p14="http://schemas.microsoft.com/office/powerpoint/2010/main" val="314786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5D983-8ED6-9D3D-B973-68A6625920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56B62-5832-A56D-2593-85A35A894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17C4CF-0395-3CE7-50B5-DB00842D35D2}"/>
              </a:ext>
            </a:extLst>
          </p:cNvPr>
          <p:cNvSpPr>
            <a:spLocks noGrp="1"/>
          </p:cNvSpPr>
          <p:nvPr>
            <p:ph type="body" idx="1"/>
          </p:nvPr>
        </p:nvSpPr>
        <p:spPr/>
        <p:txBody>
          <a:bodyPr/>
          <a:lstStyle/>
          <a:p>
            <a:r>
              <a:rPr lang="en-US" dirty="0"/>
              <a:t>Link to ~8 min animation:  https://wm1693.box.com/s/6aj8f6vptn7wo5u2blsx12n5vxevfgs2</a:t>
            </a:r>
          </a:p>
          <a:p>
            <a:r>
              <a:rPr lang="en-US" dirty="0"/>
              <a:t>2 </a:t>
            </a:r>
            <a:r>
              <a:rPr lang="en-US" dirty="0" err="1"/>
              <a:t>hr</a:t>
            </a:r>
            <a:r>
              <a:rPr lang="en-US" dirty="0"/>
              <a:t> R.T. </a:t>
            </a:r>
            <a:r>
              <a:rPr lang="en-US" dirty="0" err="1"/>
              <a:t>pumpdown</a:t>
            </a:r>
            <a:endParaRPr lang="en-US" dirty="0"/>
          </a:p>
          <a:p>
            <a:r>
              <a:rPr lang="en-US" dirty="0"/>
              <a:t>15 day 150°C bakeout</a:t>
            </a:r>
          </a:p>
          <a:p>
            <a:r>
              <a:rPr lang="en-US" dirty="0"/>
              <a:t>7 day R.T. pump</a:t>
            </a:r>
          </a:p>
          <a:p>
            <a:r>
              <a:rPr lang="en-US" dirty="0"/>
              <a:t>2 day vent</a:t>
            </a:r>
          </a:p>
          <a:p>
            <a:r>
              <a:rPr lang="en-US" dirty="0"/>
              <a:t>7 day 80°C </a:t>
            </a:r>
            <a:r>
              <a:rPr lang="en-US" dirty="0" err="1"/>
              <a:t>rebake</a:t>
            </a:r>
            <a:endParaRPr lang="en-US" dirty="0"/>
          </a:p>
          <a:p>
            <a:r>
              <a:rPr lang="en-US" dirty="0"/>
              <a:t>7 day R.T. pump</a:t>
            </a:r>
          </a:p>
        </p:txBody>
      </p:sp>
      <p:sp>
        <p:nvSpPr>
          <p:cNvPr id="4" name="Slide Number Placeholder 3">
            <a:extLst>
              <a:ext uri="{FF2B5EF4-FFF2-40B4-BE49-F238E27FC236}">
                <a16:creationId xmlns:a16="http://schemas.microsoft.com/office/drawing/2014/main" id="{0738DC44-D1E8-FD36-8788-E28664705097}"/>
              </a:ext>
            </a:extLst>
          </p:cNvPr>
          <p:cNvSpPr>
            <a:spLocks noGrp="1"/>
          </p:cNvSpPr>
          <p:nvPr>
            <p:ph type="sldNum" sz="quarter" idx="5"/>
          </p:nvPr>
        </p:nvSpPr>
        <p:spPr/>
        <p:txBody>
          <a:bodyPr/>
          <a:lstStyle/>
          <a:p>
            <a:fld id="{043F9531-3326-4057-9EBA-1F5D68C6F04A}" type="slidenum">
              <a:rPr lang="en-US" smtClean="0"/>
              <a:t>12</a:t>
            </a:fld>
            <a:endParaRPr lang="en-US" dirty="0"/>
          </a:p>
        </p:txBody>
      </p:sp>
    </p:spTree>
    <p:extLst>
      <p:ext uri="{BB962C8B-B14F-4D97-AF65-F5344CB8AC3E}">
        <p14:creationId xmlns:p14="http://schemas.microsoft.com/office/powerpoint/2010/main" val="3643681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9CAC9-F601-CBC6-CD3D-697B249E5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28624-2475-3146-4343-1AD2E22A0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8BD426-6B75-C46E-ED30-0C85733F64B6}"/>
              </a:ext>
            </a:extLst>
          </p:cNvPr>
          <p:cNvSpPr>
            <a:spLocks noGrp="1"/>
          </p:cNvSpPr>
          <p:nvPr>
            <p:ph type="body" idx="1"/>
          </p:nvPr>
        </p:nvSpPr>
        <p:spPr/>
        <p:txBody>
          <a:bodyPr/>
          <a:lstStyle/>
          <a:p>
            <a:r>
              <a:rPr lang="en-US" dirty="0"/>
              <a:t>Link to ~8 min animation:  https://wm1693.box.com/s/6aj8f6vptn7wo5u2blsx12n5vxevfgs2</a:t>
            </a:r>
          </a:p>
          <a:p>
            <a:r>
              <a:rPr lang="en-US" dirty="0"/>
              <a:t>2 </a:t>
            </a:r>
            <a:r>
              <a:rPr lang="en-US" dirty="0" err="1"/>
              <a:t>hr</a:t>
            </a:r>
            <a:r>
              <a:rPr lang="en-US" dirty="0"/>
              <a:t> R.T. </a:t>
            </a:r>
            <a:r>
              <a:rPr lang="en-US" dirty="0" err="1"/>
              <a:t>pumpdown</a:t>
            </a:r>
            <a:endParaRPr lang="en-US" dirty="0"/>
          </a:p>
          <a:p>
            <a:r>
              <a:rPr lang="en-US" dirty="0"/>
              <a:t>15 day 150°C bakeout</a:t>
            </a:r>
          </a:p>
          <a:p>
            <a:r>
              <a:rPr lang="en-US" dirty="0"/>
              <a:t>7 day R.T. pump</a:t>
            </a:r>
          </a:p>
          <a:p>
            <a:r>
              <a:rPr lang="en-US" dirty="0"/>
              <a:t>2 day vent</a:t>
            </a:r>
          </a:p>
          <a:p>
            <a:r>
              <a:rPr lang="en-US" dirty="0"/>
              <a:t>7 day 80°C </a:t>
            </a:r>
            <a:r>
              <a:rPr lang="en-US" dirty="0" err="1"/>
              <a:t>rebake</a:t>
            </a:r>
            <a:endParaRPr lang="en-US" dirty="0"/>
          </a:p>
          <a:p>
            <a:r>
              <a:rPr lang="en-US" dirty="0"/>
              <a:t>7 day R.T. pump</a:t>
            </a:r>
          </a:p>
        </p:txBody>
      </p:sp>
      <p:sp>
        <p:nvSpPr>
          <p:cNvPr id="4" name="Slide Number Placeholder 3">
            <a:extLst>
              <a:ext uri="{FF2B5EF4-FFF2-40B4-BE49-F238E27FC236}">
                <a16:creationId xmlns:a16="http://schemas.microsoft.com/office/drawing/2014/main" id="{6362897C-D81E-0A57-1DA6-B2B85B1FBCE9}"/>
              </a:ext>
            </a:extLst>
          </p:cNvPr>
          <p:cNvSpPr>
            <a:spLocks noGrp="1"/>
          </p:cNvSpPr>
          <p:nvPr>
            <p:ph type="sldNum" sz="quarter" idx="5"/>
          </p:nvPr>
        </p:nvSpPr>
        <p:spPr/>
        <p:txBody>
          <a:bodyPr/>
          <a:lstStyle/>
          <a:p>
            <a:fld id="{043F9531-3326-4057-9EBA-1F5D68C6F04A}" type="slidenum">
              <a:rPr lang="en-US" smtClean="0"/>
              <a:t>13</a:t>
            </a:fld>
            <a:endParaRPr lang="en-US" dirty="0"/>
          </a:p>
        </p:txBody>
      </p:sp>
    </p:spTree>
    <p:extLst>
      <p:ext uri="{BB962C8B-B14F-4D97-AF65-F5344CB8AC3E}">
        <p14:creationId xmlns:p14="http://schemas.microsoft.com/office/powerpoint/2010/main" val="3822767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left to right:</a:t>
            </a:r>
            <a:br>
              <a:rPr lang="en-US" dirty="0"/>
            </a:br>
            <a:r>
              <a:rPr lang="en-US" dirty="0"/>
              <a:t>Steel pipe nipples have red and black rust, fingerprints, etc. Exterior surfaces bead-blasted, interior mill-finish</a:t>
            </a:r>
          </a:p>
          <a:p>
            <a:r>
              <a:rPr lang="en-US" dirty="0"/>
              <a:t>Pipe interior shows rust due to rainwater (outdoor storage of pipe stock)</a:t>
            </a:r>
          </a:p>
          <a:p>
            <a:r>
              <a:rPr lang="en-US" dirty="0" err="1"/>
              <a:t>Citrajet</a:t>
            </a:r>
            <a:r>
              <a:rPr lang="en-US" dirty="0"/>
              <a:t> citric acid detergent</a:t>
            </a:r>
          </a:p>
          <a:p>
            <a:r>
              <a:rPr lang="en-US" dirty="0"/>
              <a:t>Deionized water + 2% </a:t>
            </a:r>
            <a:r>
              <a:rPr lang="en-US" dirty="0" err="1"/>
              <a:t>Citrajet</a:t>
            </a:r>
            <a:r>
              <a:rPr lang="en-US" dirty="0"/>
              <a:t> bath. 50 C bath temperature + mechanical scrubbing. 3X bath changes </a:t>
            </a:r>
          </a:p>
          <a:p>
            <a:r>
              <a:rPr lang="en-US" dirty="0"/>
              <a:t>Black rust. Citric acid metal salt </a:t>
            </a:r>
          </a:p>
          <a:p>
            <a:r>
              <a:rPr lang="en-US" dirty="0"/>
              <a:t>Drying on laminar-flow bench. Tubes show mild etching as expected. Next step is UHV bake</a:t>
            </a:r>
          </a:p>
          <a:p>
            <a:r>
              <a:rPr lang="en-US" dirty="0"/>
              <a:t>API 5L pipe steel nipple bakeout 200 C</a:t>
            </a:r>
          </a:p>
          <a:p>
            <a:r>
              <a:rPr lang="en-US" dirty="0"/>
              <a:t>Bake meets LIGO hydrocarbon requirements. Note that the entire tube has been baked/sampled including skip-welded crevice where tube inserts into DN100 non-rot CFF counterbore, obvious poor vacuum practice but unavoidable. DN100 flanges are alloy steel. Samples will also be prepared for metallurgical analysis (Henkel).</a:t>
            </a:r>
          </a:p>
        </p:txBody>
      </p:sp>
      <p:sp>
        <p:nvSpPr>
          <p:cNvPr id="4" name="Slide Number Placeholder 3"/>
          <p:cNvSpPr>
            <a:spLocks noGrp="1"/>
          </p:cNvSpPr>
          <p:nvPr>
            <p:ph type="sldNum" sz="quarter" idx="5"/>
          </p:nvPr>
        </p:nvSpPr>
        <p:spPr/>
        <p:txBody>
          <a:bodyPr/>
          <a:lstStyle/>
          <a:p>
            <a:fld id="{043F9531-3326-4057-9EBA-1F5D68C6F04A}" type="slidenum">
              <a:rPr lang="en-US" smtClean="0"/>
              <a:t>22</a:t>
            </a:fld>
            <a:endParaRPr lang="en-US" dirty="0"/>
          </a:p>
        </p:txBody>
      </p:sp>
    </p:spTree>
    <p:extLst>
      <p:ext uri="{BB962C8B-B14F-4D97-AF65-F5344CB8AC3E}">
        <p14:creationId xmlns:p14="http://schemas.microsoft.com/office/powerpoint/2010/main" val="2467954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insulated gate bipolar transistor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Tube RT to 250°C &lt; 1 min, but wide power adjustment.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Visited vendor on 6-17-24. Applications lab. Tested heating tube sections; 6” flange stack and 4” pipe.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CIT facilities has requirements for 480V panel, from which transformer was installed onto.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Coil voltage/coupling to different diameters. Coil voltage 50V higher in 4” pipe section, so not an issue. Coupling to SST end flanges good, magnetic tube and steel flanges excellent coupling. No arcs or overheating issues with bolts.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Optical pyrometer provides feedback for RF power control. Single color pyrometer with emissivity correction. Follows heating head and measures pipe temperature inside coil zone. Focal length 500mm, 12.5 spot. Red LED aiming light, emissivity correction set at 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43F9531-3326-4057-9EBA-1F5D68C6F04A}" type="slidenum">
              <a:rPr lang="en-US" smtClean="0"/>
              <a:t>23</a:t>
            </a:fld>
            <a:endParaRPr lang="en-US" dirty="0"/>
          </a:p>
        </p:txBody>
      </p:sp>
    </p:spTree>
    <p:extLst>
      <p:ext uri="{BB962C8B-B14F-4D97-AF65-F5344CB8AC3E}">
        <p14:creationId xmlns:p14="http://schemas.microsoft.com/office/powerpoint/2010/main" val="496943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Translation system</a:t>
            </a:r>
          </a:p>
          <a:p>
            <a:r>
              <a:rPr lang="en-US" dirty="0"/>
              <a:t>Heating tests at vendor, optical feedback</a:t>
            </a:r>
          </a:p>
          <a:p>
            <a:r>
              <a:rPr lang="en-US" dirty="0"/>
              <a:t>RF coil system</a:t>
            </a:r>
          </a:p>
          <a:p>
            <a:r>
              <a:rPr lang="en-US" dirty="0"/>
              <a:t>Pipe 1/10 (6 meters total) – not included in slide</a:t>
            </a:r>
          </a:p>
          <a:p>
            <a:r>
              <a:rPr lang="en-US" dirty="0"/>
              <a:t>25 kW RF source and cooler</a:t>
            </a:r>
          </a:p>
          <a:p>
            <a:r>
              <a:rPr lang="en-US" dirty="0"/>
              <a:t>Coil matching network</a:t>
            </a:r>
          </a:p>
        </p:txBody>
      </p:sp>
      <p:sp>
        <p:nvSpPr>
          <p:cNvPr id="4" name="Slide Number Placeholder 3"/>
          <p:cNvSpPr>
            <a:spLocks noGrp="1"/>
          </p:cNvSpPr>
          <p:nvPr>
            <p:ph type="sldNum" sz="quarter" idx="5"/>
          </p:nvPr>
        </p:nvSpPr>
        <p:spPr/>
        <p:txBody>
          <a:bodyPr/>
          <a:lstStyle/>
          <a:p>
            <a:fld id="{043F9531-3326-4057-9EBA-1F5D68C6F04A}" type="slidenum">
              <a:rPr lang="en-US" smtClean="0"/>
              <a:t>24</a:t>
            </a:fld>
            <a:endParaRPr lang="en-US" dirty="0"/>
          </a:p>
        </p:txBody>
      </p:sp>
    </p:spTree>
    <p:extLst>
      <p:ext uri="{BB962C8B-B14F-4D97-AF65-F5344CB8AC3E}">
        <p14:creationId xmlns:p14="http://schemas.microsoft.com/office/powerpoint/2010/main" val="3978104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Track/rail system has been assembled. RF induction coil will heat tube with programmed motion ~ 200-250°C  in a 20 cm zone. Speed can be varied. Optical pyrometer feedback to RF generator for temperature control.</a:t>
            </a:r>
          </a:p>
          <a:p>
            <a:endParaRPr lang="en-US" dirty="0"/>
          </a:p>
          <a:p>
            <a:r>
              <a:rPr lang="en-US" sz="1200" dirty="0"/>
              <a:t>Turbopump and gauging at both ends. Albert to model with DR isotherm.</a:t>
            </a:r>
            <a:endParaRPr lang="en-US" dirty="0"/>
          </a:p>
        </p:txBody>
      </p:sp>
      <p:sp>
        <p:nvSpPr>
          <p:cNvPr id="4" name="Slide Number Placeholder 3"/>
          <p:cNvSpPr>
            <a:spLocks noGrp="1"/>
          </p:cNvSpPr>
          <p:nvPr>
            <p:ph type="sldNum" sz="quarter" idx="5"/>
          </p:nvPr>
        </p:nvSpPr>
        <p:spPr/>
        <p:txBody>
          <a:bodyPr/>
          <a:lstStyle/>
          <a:p>
            <a:fld id="{043F9531-3326-4057-9EBA-1F5D68C6F04A}" type="slidenum">
              <a:rPr lang="en-US" smtClean="0"/>
              <a:t>25</a:t>
            </a:fld>
            <a:endParaRPr lang="en-US" dirty="0"/>
          </a:p>
        </p:txBody>
      </p:sp>
    </p:spTree>
    <p:extLst>
      <p:ext uri="{BB962C8B-B14F-4D97-AF65-F5344CB8AC3E}">
        <p14:creationId xmlns:p14="http://schemas.microsoft.com/office/powerpoint/2010/main" val="971269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~8 min animation:  https://wm1693.box.com/s/6aj8f6vptn7wo5u2blsx12n5vxevfgs2</a:t>
            </a:r>
          </a:p>
          <a:p>
            <a:r>
              <a:rPr lang="en-US" dirty="0"/>
              <a:t>2 </a:t>
            </a:r>
            <a:r>
              <a:rPr lang="en-US" dirty="0" err="1"/>
              <a:t>hr</a:t>
            </a:r>
            <a:r>
              <a:rPr lang="en-US" dirty="0"/>
              <a:t> R.T. </a:t>
            </a:r>
            <a:r>
              <a:rPr lang="en-US" dirty="0" err="1"/>
              <a:t>pumpdown</a:t>
            </a:r>
            <a:endParaRPr lang="en-US" dirty="0"/>
          </a:p>
          <a:p>
            <a:r>
              <a:rPr lang="en-US" dirty="0"/>
              <a:t>15 day 150°C bakeout</a:t>
            </a:r>
          </a:p>
          <a:p>
            <a:r>
              <a:rPr lang="en-US" dirty="0"/>
              <a:t>7 day R.T. pump</a:t>
            </a:r>
          </a:p>
          <a:p>
            <a:r>
              <a:rPr lang="en-US" dirty="0"/>
              <a:t>2 day vent</a:t>
            </a:r>
          </a:p>
          <a:p>
            <a:r>
              <a:rPr lang="en-US" dirty="0"/>
              <a:t>7 day 80°C </a:t>
            </a:r>
            <a:r>
              <a:rPr lang="en-US" dirty="0" err="1"/>
              <a:t>rebake</a:t>
            </a:r>
            <a:endParaRPr lang="en-US" dirty="0"/>
          </a:p>
          <a:p>
            <a:r>
              <a:rPr lang="en-US" dirty="0"/>
              <a:t>7 day R.T. pump</a:t>
            </a:r>
          </a:p>
        </p:txBody>
      </p:sp>
      <p:sp>
        <p:nvSpPr>
          <p:cNvPr id="4" name="Slide Number Placeholder 3"/>
          <p:cNvSpPr>
            <a:spLocks noGrp="1"/>
          </p:cNvSpPr>
          <p:nvPr>
            <p:ph type="sldNum" sz="quarter" idx="5"/>
          </p:nvPr>
        </p:nvSpPr>
        <p:spPr/>
        <p:txBody>
          <a:bodyPr/>
          <a:lstStyle/>
          <a:p>
            <a:fld id="{043F9531-3326-4057-9EBA-1F5D68C6F04A}" type="slidenum">
              <a:rPr lang="en-US" smtClean="0"/>
              <a:t>26</a:t>
            </a:fld>
            <a:endParaRPr lang="en-US" dirty="0"/>
          </a:p>
        </p:txBody>
      </p:sp>
    </p:spTree>
    <p:extLst>
      <p:ext uri="{BB962C8B-B14F-4D97-AF65-F5344CB8AC3E}">
        <p14:creationId xmlns:p14="http://schemas.microsoft.com/office/powerpoint/2010/main" val="1876355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3F9531-3326-4057-9EBA-1F5D68C6F04A}" type="slidenum">
              <a:rPr lang="en-US" smtClean="0"/>
              <a:t>2</a:t>
            </a:fld>
            <a:endParaRPr lang="en-US" dirty="0"/>
          </a:p>
        </p:txBody>
      </p:sp>
    </p:spTree>
    <p:extLst>
      <p:ext uri="{BB962C8B-B14F-4D97-AF65-F5344CB8AC3E}">
        <p14:creationId xmlns:p14="http://schemas.microsoft.com/office/powerpoint/2010/main" val="2620598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efficiency heating method, no insulation required.</a:t>
            </a:r>
          </a:p>
          <a:p>
            <a:r>
              <a:rPr lang="en-US" dirty="0"/>
              <a:t>LIGO has l/d ratio of 4000</a:t>
            </a:r>
          </a:p>
        </p:txBody>
      </p:sp>
      <p:sp>
        <p:nvSpPr>
          <p:cNvPr id="4" name="Slide Number Placeholder 3"/>
          <p:cNvSpPr>
            <a:spLocks noGrp="1"/>
          </p:cNvSpPr>
          <p:nvPr>
            <p:ph type="sldNum" sz="quarter" idx="5"/>
          </p:nvPr>
        </p:nvSpPr>
        <p:spPr/>
        <p:txBody>
          <a:bodyPr/>
          <a:lstStyle/>
          <a:p>
            <a:fld id="{043F9531-3326-4057-9EBA-1F5D68C6F04A}" type="slidenum">
              <a:rPr lang="en-US" smtClean="0"/>
              <a:t>3</a:t>
            </a:fld>
            <a:endParaRPr lang="en-US" dirty="0"/>
          </a:p>
        </p:txBody>
      </p:sp>
    </p:spTree>
    <p:extLst>
      <p:ext uri="{BB962C8B-B14F-4D97-AF65-F5344CB8AC3E}">
        <p14:creationId xmlns:p14="http://schemas.microsoft.com/office/powerpoint/2010/main" val="152700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Isotherm models of various water bakeout scenarios. From left, 1. (blue curve) shows room temperature </a:t>
            </a:r>
            <a:r>
              <a:rPr lang="en-US" dirty="0" err="1"/>
              <a:t>pumpdown</a:t>
            </a:r>
            <a:r>
              <a:rPr lang="en-US" dirty="0"/>
              <a:t> behavior as typical 1/t rate. 2. (yellow curve) is a conventional bake at 150 C then cooled. 3. (red curve) is a partial bake of only a few sections, essentially the same as room temperature behavior. 4. (green curve) shows a sequential bake of all sections, then cooled, final pressure identical to conventional bake.</a:t>
            </a:r>
          </a:p>
          <a:p>
            <a:r>
              <a:rPr lang="en-US" dirty="0"/>
              <a:t>R. Weiss https://dcc.ligo.org/LIGO-T080330 saw similar behavior when reanalyzing the </a:t>
            </a:r>
            <a:r>
              <a:rPr lang="en-US" dirty="0" err="1"/>
              <a:t>beamtube</a:t>
            </a:r>
            <a:r>
              <a:rPr lang="en-US" dirty="0"/>
              <a:t> water pressure. We will use the RF heating system to simulate this effect.</a:t>
            </a:r>
          </a:p>
        </p:txBody>
      </p:sp>
      <p:sp>
        <p:nvSpPr>
          <p:cNvPr id="4" name="Slide Number Placeholder 3"/>
          <p:cNvSpPr>
            <a:spLocks noGrp="1"/>
          </p:cNvSpPr>
          <p:nvPr>
            <p:ph type="sldNum" sz="quarter" idx="5"/>
          </p:nvPr>
        </p:nvSpPr>
        <p:spPr/>
        <p:txBody>
          <a:bodyPr/>
          <a:lstStyle/>
          <a:p>
            <a:fld id="{043F9531-3326-4057-9EBA-1F5D68C6F04A}" type="slidenum">
              <a:rPr lang="en-US" smtClean="0"/>
              <a:t>4</a:t>
            </a:fld>
            <a:endParaRPr lang="en-US" dirty="0"/>
          </a:p>
        </p:txBody>
      </p:sp>
    </p:spTree>
    <p:extLst>
      <p:ext uri="{BB962C8B-B14F-4D97-AF65-F5344CB8AC3E}">
        <p14:creationId xmlns:p14="http://schemas.microsoft.com/office/powerpoint/2010/main" val="2399525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Mild steel DN100 to DN40 Zero-length end flanges to reduce CTE mismatch to 304 flanges (17.3 vs 11 x10</a:t>
            </a:r>
            <a:r>
              <a:rPr lang="en-US" baseline="30000" dirty="0"/>
              <a:t>-6</a:t>
            </a:r>
            <a:r>
              <a:rPr lang="en-US" dirty="0"/>
              <a:t> m/m-C). </a:t>
            </a:r>
          </a:p>
          <a:p>
            <a:r>
              <a:rPr lang="en-US" dirty="0"/>
              <a:t>Two spool pieces were sent to vendor for testing, Jon visited too, vendor site in Ohio.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Vendor COMSOL FEA with thermal profiles to estimate power needed to reach 250C internal temperature in &lt; 1min. Pictures available.</a:t>
            </a:r>
          </a:p>
          <a:p>
            <a:r>
              <a:rPr lang="en-US" dirty="0"/>
              <a:t>Cleaning procedure linked in next slide.</a:t>
            </a:r>
          </a:p>
        </p:txBody>
      </p:sp>
      <p:sp>
        <p:nvSpPr>
          <p:cNvPr id="4" name="Slide Number Placeholder 3"/>
          <p:cNvSpPr>
            <a:spLocks noGrp="1"/>
          </p:cNvSpPr>
          <p:nvPr>
            <p:ph type="sldNum" sz="quarter" idx="5"/>
          </p:nvPr>
        </p:nvSpPr>
        <p:spPr/>
        <p:txBody>
          <a:bodyPr/>
          <a:lstStyle/>
          <a:p>
            <a:fld id="{043F9531-3326-4057-9EBA-1F5D68C6F04A}" type="slidenum">
              <a:rPr lang="en-US" smtClean="0"/>
              <a:t>5</a:t>
            </a:fld>
            <a:endParaRPr lang="en-US" dirty="0"/>
          </a:p>
        </p:txBody>
      </p:sp>
    </p:spTree>
    <p:extLst>
      <p:ext uri="{BB962C8B-B14F-4D97-AF65-F5344CB8AC3E}">
        <p14:creationId xmlns:p14="http://schemas.microsoft.com/office/powerpoint/2010/main" val="347746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3F9531-3326-4057-9EBA-1F5D68C6F04A}" type="slidenum">
              <a:rPr lang="en-US" smtClean="0"/>
              <a:t>6</a:t>
            </a:fld>
            <a:endParaRPr lang="en-US" dirty="0"/>
          </a:p>
        </p:txBody>
      </p:sp>
    </p:spTree>
    <p:extLst>
      <p:ext uri="{BB962C8B-B14F-4D97-AF65-F5344CB8AC3E}">
        <p14:creationId xmlns:p14="http://schemas.microsoft.com/office/powerpoint/2010/main" val="1476731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Test-particle Monte-Carlo simulators for ultra-high-vacuum and synchrotron radiation, developed at CERN</a:t>
            </a:r>
          </a:p>
        </p:txBody>
      </p:sp>
      <p:sp>
        <p:nvSpPr>
          <p:cNvPr id="4" name="Slide Number Placeholder 3"/>
          <p:cNvSpPr>
            <a:spLocks noGrp="1"/>
          </p:cNvSpPr>
          <p:nvPr>
            <p:ph type="sldNum" sz="quarter" idx="5"/>
          </p:nvPr>
        </p:nvSpPr>
        <p:spPr/>
        <p:txBody>
          <a:bodyPr/>
          <a:lstStyle/>
          <a:p>
            <a:fld id="{043F9531-3326-4057-9EBA-1F5D68C6F04A}" type="slidenum">
              <a:rPr lang="en-US" smtClean="0"/>
              <a:t>7</a:t>
            </a:fld>
            <a:endParaRPr lang="en-US" dirty="0"/>
          </a:p>
        </p:txBody>
      </p:sp>
    </p:spTree>
    <p:extLst>
      <p:ext uri="{BB962C8B-B14F-4D97-AF65-F5344CB8AC3E}">
        <p14:creationId xmlns:p14="http://schemas.microsoft.com/office/powerpoint/2010/main" val="3523406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to ~8 min animation:  https://wm1693.box.com/s/6aj8f6vptn7wo5u2blsx12n5vxevfgs2</a:t>
            </a:r>
          </a:p>
          <a:p>
            <a:r>
              <a:rPr lang="en-US" dirty="0"/>
              <a:t>2 </a:t>
            </a:r>
            <a:r>
              <a:rPr lang="en-US" dirty="0" err="1"/>
              <a:t>hr</a:t>
            </a:r>
            <a:r>
              <a:rPr lang="en-US" dirty="0"/>
              <a:t> R.T. </a:t>
            </a:r>
            <a:r>
              <a:rPr lang="en-US" dirty="0" err="1"/>
              <a:t>pumpdown</a:t>
            </a:r>
            <a:endParaRPr lang="en-US" dirty="0"/>
          </a:p>
          <a:p>
            <a:r>
              <a:rPr lang="en-US" dirty="0"/>
              <a:t>15 day 150°C bakeout</a:t>
            </a:r>
          </a:p>
          <a:p>
            <a:r>
              <a:rPr lang="en-US" dirty="0"/>
              <a:t>7 day R.T. pump</a:t>
            </a:r>
          </a:p>
          <a:p>
            <a:r>
              <a:rPr lang="en-US" dirty="0"/>
              <a:t>2 day vent</a:t>
            </a:r>
          </a:p>
          <a:p>
            <a:r>
              <a:rPr lang="en-US" dirty="0"/>
              <a:t>7 day 80°C </a:t>
            </a:r>
            <a:r>
              <a:rPr lang="en-US" dirty="0" err="1"/>
              <a:t>rebake</a:t>
            </a:r>
            <a:endParaRPr lang="en-US" dirty="0"/>
          </a:p>
          <a:p>
            <a:r>
              <a:rPr lang="en-US" dirty="0"/>
              <a:t>7 day R.T. pump</a:t>
            </a:r>
          </a:p>
        </p:txBody>
      </p:sp>
      <p:sp>
        <p:nvSpPr>
          <p:cNvPr id="4" name="Slide Number Placeholder 3"/>
          <p:cNvSpPr>
            <a:spLocks noGrp="1"/>
          </p:cNvSpPr>
          <p:nvPr>
            <p:ph type="sldNum" sz="quarter" idx="5"/>
          </p:nvPr>
        </p:nvSpPr>
        <p:spPr/>
        <p:txBody>
          <a:bodyPr/>
          <a:lstStyle/>
          <a:p>
            <a:fld id="{043F9531-3326-4057-9EBA-1F5D68C6F04A}" type="slidenum">
              <a:rPr lang="en-US" smtClean="0"/>
              <a:t>9</a:t>
            </a:fld>
            <a:endParaRPr lang="en-US" dirty="0"/>
          </a:p>
        </p:txBody>
      </p:sp>
    </p:spTree>
    <p:extLst>
      <p:ext uri="{BB962C8B-B14F-4D97-AF65-F5344CB8AC3E}">
        <p14:creationId xmlns:p14="http://schemas.microsoft.com/office/powerpoint/2010/main" val="2075517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7685C-5E16-FF43-B23A-10CC8BA32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884BA-BD9F-56D4-0C2A-A6D644BE37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2423D5-C335-80C0-2502-805F9CE82E65}"/>
              </a:ext>
            </a:extLst>
          </p:cNvPr>
          <p:cNvSpPr>
            <a:spLocks noGrp="1"/>
          </p:cNvSpPr>
          <p:nvPr>
            <p:ph type="body" idx="1"/>
          </p:nvPr>
        </p:nvSpPr>
        <p:spPr/>
        <p:txBody>
          <a:bodyPr/>
          <a:lstStyle/>
          <a:p>
            <a:r>
              <a:rPr lang="en-US" dirty="0"/>
              <a:t>Link to ~8 min animation:  https://wm1693.box.com/s/6aj8f6vptn7wo5u2blsx12n5vxevfgs2</a:t>
            </a:r>
          </a:p>
          <a:p>
            <a:r>
              <a:rPr lang="en-US" dirty="0"/>
              <a:t>2 </a:t>
            </a:r>
            <a:r>
              <a:rPr lang="en-US" dirty="0" err="1"/>
              <a:t>hr</a:t>
            </a:r>
            <a:r>
              <a:rPr lang="en-US" dirty="0"/>
              <a:t> R.T. </a:t>
            </a:r>
            <a:r>
              <a:rPr lang="en-US" dirty="0" err="1"/>
              <a:t>pumpdown</a:t>
            </a:r>
            <a:endParaRPr lang="en-US" dirty="0"/>
          </a:p>
          <a:p>
            <a:r>
              <a:rPr lang="en-US" dirty="0"/>
              <a:t>15 day 150°C bakeout</a:t>
            </a:r>
          </a:p>
          <a:p>
            <a:r>
              <a:rPr lang="en-US" dirty="0"/>
              <a:t>7 day R.T. pump</a:t>
            </a:r>
          </a:p>
          <a:p>
            <a:r>
              <a:rPr lang="en-US" dirty="0"/>
              <a:t>2 day vent</a:t>
            </a:r>
          </a:p>
          <a:p>
            <a:r>
              <a:rPr lang="en-US" dirty="0"/>
              <a:t>7 day 80°C </a:t>
            </a:r>
            <a:r>
              <a:rPr lang="en-US" dirty="0" err="1"/>
              <a:t>rebake</a:t>
            </a:r>
            <a:endParaRPr lang="en-US" dirty="0"/>
          </a:p>
          <a:p>
            <a:r>
              <a:rPr lang="en-US" dirty="0"/>
              <a:t>7 day R.T. pump</a:t>
            </a:r>
          </a:p>
        </p:txBody>
      </p:sp>
      <p:sp>
        <p:nvSpPr>
          <p:cNvPr id="4" name="Slide Number Placeholder 3">
            <a:extLst>
              <a:ext uri="{FF2B5EF4-FFF2-40B4-BE49-F238E27FC236}">
                <a16:creationId xmlns:a16="http://schemas.microsoft.com/office/drawing/2014/main" id="{2DB6E61A-2C94-9109-696A-143DC3783C74}"/>
              </a:ext>
            </a:extLst>
          </p:cNvPr>
          <p:cNvSpPr>
            <a:spLocks noGrp="1"/>
          </p:cNvSpPr>
          <p:nvPr>
            <p:ph type="sldNum" sz="quarter" idx="5"/>
          </p:nvPr>
        </p:nvSpPr>
        <p:spPr/>
        <p:txBody>
          <a:bodyPr/>
          <a:lstStyle/>
          <a:p>
            <a:fld id="{043F9531-3326-4057-9EBA-1F5D68C6F04A}" type="slidenum">
              <a:rPr lang="en-US" smtClean="0"/>
              <a:t>10</a:t>
            </a:fld>
            <a:endParaRPr lang="en-US" dirty="0"/>
          </a:p>
        </p:txBody>
      </p:sp>
    </p:spTree>
    <p:extLst>
      <p:ext uri="{BB962C8B-B14F-4D97-AF65-F5344CB8AC3E}">
        <p14:creationId xmlns:p14="http://schemas.microsoft.com/office/powerpoint/2010/main" val="2714892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11"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customXml" Target="../ink/ink1.xml"/><Relationship Id="rId9"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11"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customXml" Target="../ink/ink2.xml"/><Relationship Id="rId9"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3.xml"/><Relationship Id="rId1" Type="http://schemas.openxmlformats.org/officeDocument/2006/relationships/slideMaster" Target="../slideMasters/slideMaster1.xml"/><Relationship Id="rId6" Type="http://schemas.openxmlformats.org/officeDocument/2006/relationships/customXml" Target="../ink/ink4.xml"/><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ustomXml" Target="../ink/ink5.xml"/><Relationship Id="rId1" Type="http://schemas.openxmlformats.org/officeDocument/2006/relationships/slideMaster" Target="../slideMasters/slideMaster1.xml"/><Relationship Id="rId6" Type="http://schemas.openxmlformats.org/officeDocument/2006/relationships/customXml" Target="../ink/ink6.xml"/><Relationship Id="rId11" Type="http://schemas.openxmlformats.org/officeDocument/2006/relationships/image" Target="../media/image2.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8" Type="http://schemas.openxmlformats.org/officeDocument/2006/relationships/customXml" Target="../ink/ink8.xml"/><Relationship Id="rId7" Type="http://schemas.microsoft.com/office/2007/relationships/hdphoto" Target="../media/hdphoto1.wdp"/><Relationship Id="rId2" Type="http://schemas.openxmlformats.org/officeDocument/2006/relationships/customXml" Target="../ink/ink7.xml"/><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image" Target="../media/image40.png"/><Relationship Id="rId10" Type="http://schemas.openxmlformats.org/officeDocument/2006/relationships/image" Target="../media/image1.png"/><Relationship Id="rId9"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11"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customXml" Target="../ink/ink9.xml"/><Relationship Id="rId9"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11" Type="http://schemas.openxmlformats.org/officeDocument/2006/relationships/image" Target="../media/image2.png"/><Relationship Id="rId10" Type="http://schemas.openxmlformats.org/officeDocument/2006/relationships/image" Target="../media/image1.png"/><Relationship Id="rId4" Type="http://schemas.openxmlformats.org/officeDocument/2006/relationships/customXml" Target="../ink/ink10.xml"/><Relationship Id="rId9"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730087"/>
            <a:ext cx="10515600" cy="1543213"/>
          </a:xfrm>
        </p:spPr>
        <p:txBody>
          <a:bodyPr anchor="b">
            <a:normAutofit/>
          </a:bodyPr>
          <a:lstStyle>
            <a:lvl1pPr algn="ctr">
              <a:defRPr sz="4000" b="1">
                <a:solidFill>
                  <a:schemeClr val="accent4">
                    <a:lumMod val="20000"/>
                    <a:lumOff val="80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4712806"/>
            <a:ext cx="9144000" cy="6511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dirty="0"/>
              <a:t>G25xxxxx-v0</a:t>
            </a:r>
          </a:p>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ABA619-F10B-4FF3-BAF5-F05D18E5C5C7}" type="slidenum">
              <a:rPr lang="en-US" smtClean="0"/>
              <a:t>‹#›</a:t>
            </a:fld>
            <a:endParaRPr lang="en-US" dirty="0"/>
          </a:p>
        </p:txBody>
      </p:sp>
      <p:grpSp>
        <p:nvGrpSpPr>
          <p:cNvPr id="7" name="Group 6"/>
          <p:cNvGrpSpPr/>
          <p:nvPr/>
        </p:nvGrpSpPr>
        <p:grpSpPr>
          <a:xfrm>
            <a:off x="3810000" y="-908886"/>
            <a:ext cx="4572000" cy="4572000"/>
            <a:chOff x="6829516" y="249773"/>
            <a:chExt cx="4206240" cy="4206240"/>
          </a:xfrm>
        </p:grpSpPr>
        <p:sp>
          <p:nvSpPr>
            <p:cNvPr id="8" name="Oval 7"/>
            <p:cNvSpPr/>
            <p:nvPr/>
          </p:nvSpPr>
          <p:spPr>
            <a:xfrm rot="12281876">
              <a:off x="6829516" y="249773"/>
              <a:ext cx="4206240" cy="4206240"/>
            </a:xfrm>
            <a:prstGeom prst="ellipse">
              <a:avLst/>
            </a:prstGeom>
            <a:noFill/>
            <a:ln w="3175">
              <a:solidFill>
                <a:srgbClr val="C8A52D">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506131" y="936494"/>
              <a:ext cx="2834640" cy="2834640"/>
            </a:xfrm>
            <a:prstGeom prst="ellipse">
              <a:avLst/>
            </a:prstGeom>
            <a:solidFill>
              <a:srgbClr val="0E132C">
                <a:alpha val="46000"/>
              </a:srgbClr>
            </a:solidFill>
            <a:ln w="6350">
              <a:solidFill>
                <a:srgbClr val="C8A52D">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734731" y="1164869"/>
              <a:ext cx="2377440" cy="2377440"/>
            </a:xfrm>
            <a:prstGeom prst="ellipse">
              <a:avLst/>
            </a:prstGeom>
            <a:solidFill>
              <a:srgbClr val="0E132C"/>
            </a:solidFill>
            <a:ln w="9525">
              <a:solidFill>
                <a:srgbClr val="C8A52D">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71891" y="1302254"/>
              <a:ext cx="2103120" cy="2103120"/>
            </a:xfrm>
            <a:prstGeom prst="ellipse">
              <a:avLst/>
            </a:prstGeom>
            <a:solidFill>
              <a:schemeClr val="accent1">
                <a:lumMod val="75000"/>
                <a:alpha val="2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282" y="2308527"/>
              <a:ext cx="1954416" cy="684731"/>
            </a:xfrm>
            <a:prstGeom prst="rect">
              <a:avLst/>
            </a:prstGeom>
            <a:ln>
              <a:noFill/>
            </a:ln>
          </p:spPr>
        </p:pic>
        <p:pic>
          <p:nvPicPr>
            <p:cNvPr id="13" name="Picture 2" descr="NSF_LOGO_4-Color_bitmap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9004" y="1392672"/>
              <a:ext cx="921355" cy="92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rot="10800000">
              <a:off x="7231811" y="661949"/>
              <a:ext cx="3383280" cy="3383280"/>
            </a:xfrm>
            <a:prstGeom prst="ellipse">
              <a:avLst/>
            </a:prstGeom>
            <a:noFill/>
            <a:ln w="3175">
              <a:solidFill>
                <a:srgbClr val="C8A52D">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19E32C16-00E4-8F53-1D34-BD0AE942A4B0}"/>
              </a:ext>
            </a:extLst>
          </p:cNvPr>
          <p:cNvGrpSpPr/>
          <p:nvPr userDrawn="1"/>
        </p:nvGrpSpPr>
        <p:grpSpPr>
          <a:xfrm>
            <a:off x="3022765" y="-1724010"/>
            <a:ext cx="6126480" cy="6126480"/>
            <a:chOff x="6105268" y="-500138"/>
            <a:chExt cx="5636365" cy="5636365"/>
          </a:xfrm>
        </p:grpSpPr>
        <p:sp>
          <p:nvSpPr>
            <p:cNvPr id="16" name="Oval 15">
              <a:extLst>
                <a:ext uri="{FF2B5EF4-FFF2-40B4-BE49-F238E27FC236}">
                  <a16:creationId xmlns:a16="http://schemas.microsoft.com/office/drawing/2014/main" id="{7F1A59E2-0F5D-A2E5-8ED8-1977FB2C76CC}"/>
                </a:ext>
              </a:extLst>
            </p:cNvPr>
            <p:cNvSpPr>
              <a:spLocks noChangeAspect="1"/>
            </p:cNvSpPr>
            <p:nvPr/>
          </p:nvSpPr>
          <p:spPr>
            <a:xfrm rot="12281876">
              <a:off x="6105268" y="-500138"/>
              <a:ext cx="5636365" cy="5636365"/>
            </a:xfrm>
            <a:prstGeom prst="ellipse">
              <a:avLst/>
            </a:prstGeom>
            <a:noFill/>
            <a:ln w="3175">
              <a:solidFill>
                <a:srgbClr val="C8A52D">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7C1A680-800C-F1F5-A33C-3C565DE9F95A}"/>
                </a:ext>
              </a:extLst>
            </p:cNvPr>
            <p:cNvSpPr/>
            <p:nvPr/>
          </p:nvSpPr>
          <p:spPr>
            <a:xfrm>
              <a:off x="7506131" y="936494"/>
              <a:ext cx="2834640" cy="2834640"/>
            </a:xfrm>
            <a:prstGeom prst="ellipse">
              <a:avLst/>
            </a:prstGeom>
            <a:solidFill>
              <a:srgbClr val="0E132C">
                <a:alpha val="46000"/>
              </a:srgbClr>
            </a:solidFill>
            <a:ln w="6350">
              <a:solidFill>
                <a:srgbClr val="C8A52D">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3B4E08F-F779-B892-8404-B8B42E599F83}"/>
                </a:ext>
              </a:extLst>
            </p:cNvPr>
            <p:cNvSpPr/>
            <p:nvPr/>
          </p:nvSpPr>
          <p:spPr>
            <a:xfrm>
              <a:off x="7734731" y="1164869"/>
              <a:ext cx="2377440" cy="2377440"/>
            </a:xfrm>
            <a:prstGeom prst="ellipse">
              <a:avLst/>
            </a:prstGeom>
            <a:solidFill>
              <a:srgbClr val="0E132C"/>
            </a:solidFill>
            <a:ln w="9525">
              <a:solidFill>
                <a:srgbClr val="C8A52D">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57A8C56-E888-86B7-9B70-B178CB76D72C}"/>
                </a:ext>
              </a:extLst>
            </p:cNvPr>
            <p:cNvSpPr/>
            <p:nvPr/>
          </p:nvSpPr>
          <p:spPr>
            <a:xfrm>
              <a:off x="7871891" y="1302254"/>
              <a:ext cx="2103120" cy="2103120"/>
            </a:xfrm>
            <a:prstGeom prst="ellipse">
              <a:avLst/>
            </a:prstGeom>
            <a:solidFill>
              <a:schemeClr val="accent1">
                <a:lumMod val="75000"/>
                <a:alpha val="2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245B54B7-59B2-D3F9-1D39-28B6FE9E2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282" y="2308527"/>
              <a:ext cx="1954416" cy="684731"/>
            </a:xfrm>
            <a:prstGeom prst="rect">
              <a:avLst/>
            </a:prstGeom>
            <a:ln>
              <a:noFill/>
            </a:ln>
          </p:spPr>
        </p:pic>
        <p:pic>
          <p:nvPicPr>
            <p:cNvPr id="21" name="Picture 2" descr="NSF_LOGO_4-Color_bitmap_Logo.png">
              <a:extLst>
                <a:ext uri="{FF2B5EF4-FFF2-40B4-BE49-F238E27FC236}">
                  <a16:creationId xmlns:a16="http://schemas.microsoft.com/office/drawing/2014/main" id="{6C9D61FB-88CF-0A6A-1082-E58DD337DC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9004" y="1392672"/>
              <a:ext cx="921355" cy="925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21">
              <a:extLst>
                <a:ext uri="{FF2B5EF4-FFF2-40B4-BE49-F238E27FC236}">
                  <a16:creationId xmlns:a16="http://schemas.microsoft.com/office/drawing/2014/main" id="{B3CBF148-F2BD-1E15-1C5F-0480B6539D81}"/>
                </a:ext>
              </a:extLst>
            </p:cNvPr>
            <p:cNvSpPr/>
            <p:nvPr/>
          </p:nvSpPr>
          <p:spPr>
            <a:xfrm rot="10800000">
              <a:off x="7231811" y="661949"/>
              <a:ext cx="3383280" cy="3383280"/>
            </a:xfrm>
            <a:prstGeom prst="ellipse">
              <a:avLst/>
            </a:prstGeom>
            <a:noFill/>
            <a:ln w="3175">
              <a:solidFill>
                <a:srgbClr val="C8A52D">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2045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FW Textbox">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FF66795-6E92-4CF4-E9C9-9FCB483D5901}"/>
              </a:ext>
            </a:extLst>
          </p:cNvPr>
          <p:cNvGrpSpPr/>
          <p:nvPr userDrawn="1"/>
        </p:nvGrpSpPr>
        <p:grpSpPr>
          <a:xfrm>
            <a:off x="-165754" y="963277"/>
            <a:ext cx="12184380" cy="265103"/>
            <a:chOff x="2052749" y="2026877"/>
            <a:chExt cx="7328436" cy="265103"/>
          </a:xfrm>
        </p:grpSpPr>
        <p:pic>
          <p:nvPicPr>
            <p:cNvPr id="58" name="Picture 57">
              <a:extLst>
                <a:ext uri="{FF2B5EF4-FFF2-40B4-BE49-F238E27FC236}">
                  <a16:creationId xmlns:a16="http://schemas.microsoft.com/office/drawing/2014/main" id="{B4B0C3BB-77E4-3599-341C-82EF3B4A284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8696" l="5000" r="94889"/>
                      </a14:imgEffect>
                    </a14:imgLayer>
                  </a14:imgProps>
                </a:ext>
                <a:ext uri="{28A0092B-C50C-407E-A947-70E740481C1C}">
                  <a14:useLocalDpi xmlns:a14="http://schemas.microsoft.com/office/drawing/2010/main" val="0"/>
                </a:ext>
              </a:extLst>
            </a:blip>
            <a:srcRect r="39534" b="-3233"/>
            <a:stretch/>
          </p:blipFill>
          <p:spPr>
            <a:xfrm>
              <a:off x="2052749" y="2026877"/>
              <a:ext cx="193873" cy="265103"/>
            </a:xfrm>
            <a:prstGeom prst="rect">
              <a:avLst/>
            </a:prstGeom>
            <a:ln>
              <a:noFill/>
            </a:ln>
            <a:effectLst>
              <a:glow rad="50800">
                <a:srgbClr val="FF0000">
                  <a:alpha val="60000"/>
                </a:srgbClr>
              </a:glow>
            </a:effectLst>
          </p:spPr>
        </p:pic>
        <p:cxnSp>
          <p:nvCxnSpPr>
            <p:cNvPr id="59" name="Straight Connector 58">
              <a:extLst>
                <a:ext uri="{FF2B5EF4-FFF2-40B4-BE49-F238E27FC236}">
                  <a16:creationId xmlns:a16="http://schemas.microsoft.com/office/drawing/2014/main" id="{A0C5E8A1-088F-6049-D9F8-C717E9B04016}"/>
                </a:ext>
              </a:extLst>
            </p:cNvPr>
            <p:cNvCxnSpPr>
              <a:cxnSpLocks/>
            </p:cNvCxnSpPr>
            <p:nvPr/>
          </p:nvCxnSpPr>
          <p:spPr>
            <a:xfrm>
              <a:off x="2150379" y="2159429"/>
              <a:ext cx="7230806" cy="0"/>
            </a:xfrm>
            <a:prstGeom prst="line">
              <a:avLst/>
            </a:prstGeom>
            <a:ln w="12700">
              <a:gradFill>
                <a:gsLst>
                  <a:gs pos="36000">
                    <a:srgbClr val="FF0000"/>
                  </a:gs>
                  <a:gs pos="100000">
                    <a:schemeClr val="bg1"/>
                  </a:gs>
                </a:gsLst>
                <a:lin ang="5400000" scaled="1"/>
              </a:gradFill>
            </a:ln>
            <a:effectLst>
              <a:glow rad="63500">
                <a:srgbClr val="FF0000">
                  <a:alpha val="60000"/>
                </a:srgbClr>
              </a:glow>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0" y="799"/>
            <a:ext cx="10087555" cy="1064900"/>
          </a:xfrm>
        </p:spPr>
        <p:txBody>
          <a:bodyPr>
            <a:normAutofit/>
          </a:bodyPr>
          <a:lstStyle>
            <a:lvl1pPr>
              <a:defRPr sz="3600"/>
            </a:lvl1pPr>
          </a:lstStyle>
          <a:p>
            <a:r>
              <a:rPr lang="en-US" dirty="0"/>
              <a:t>Full-slide single text box w/bullets</a:t>
            </a:r>
          </a:p>
        </p:txBody>
      </p:sp>
      <p:sp>
        <p:nvSpPr>
          <p:cNvPr id="5" name="Footer Placeholder 4"/>
          <p:cNvSpPr>
            <a:spLocks noGrp="1"/>
          </p:cNvSpPr>
          <p:nvPr>
            <p:ph type="ftr" sz="quarter" idx="11"/>
          </p:nvPr>
        </p:nvSpPr>
        <p:spPr>
          <a:xfrm>
            <a:off x="-4586" y="6492875"/>
            <a:ext cx="2847949" cy="365125"/>
          </a:xfrm>
        </p:spPr>
        <p:txBody>
          <a:bodyPr/>
          <a:lstStyle>
            <a:lvl1pPr algn="l">
              <a:defRPr sz="1100"/>
            </a:lvl1pPr>
          </a:lstStyle>
          <a:p>
            <a:r>
              <a:rPr lang="en-US" dirty="0"/>
              <a:t>LIGO-G2502145-v1</a:t>
            </a:r>
          </a:p>
        </p:txBody>
      </p:sp>
      <p:sp>
        <p:nvSpPr>
          <p:cNvPr id="6" name="Slide Number Placeholder 5"/>
          <p:cNvSpPr>
            <a:spLocks noGrp="1"/>
          </p:cNvSpPr>
          <p:nvPr>
            <p:ph type="sldNum" sz="quarter" idx="12"/>
          </p:nvPr>
        </p:nvSpPr>
        <p:spPr>
          <a:xfrm>
            <a:off x="9324925" y="6423599"/>
            <a:ext cx="2743200" cy="365125"/>
          </a:xfrm>
        </p:spPr>
        <p:txBody>
          <a:bodyPr/>
          <a:lstStyle>
            <a:lvl1pPr algn="r">
              <a:defRPr/>
            </a:lvl1pPr>
          </a:lstStyle>
          <a:p>
            <a:fld id="{0019AADA-B50C-4EDE-9F0B-A96D4EAAA5A0}" type="slidenum">
              <a:rPr lang="en-US" smtClean="0"/>
              <a:pPr/>
              <a:t>‹#›</a:t>
            </a:fld>
            <a:endParaRPr lang="en-US"/>
          </a:p>
        </p:txBody>
      </p:sp>
      <p:sp>
        <p:nvSpPr>
          <p:cNvPr id="8" name="Text Placeholder 7">
            <a:extLst>
              <a:ext uri="{FF2B5EF4-FFF2-40B4-BE49-F238E27FC236}">
                <a16:creationId xmlns:a16="http://schemas.microsoft.com/office/drawing/2014/main" id="{78556CF2-1FBE-0F3B-BEAF-D373A8436195}"/>
              </a:ext>
            </a:extLst>
          </p:cNvPr>
          <p:cNvSpPr>
            <a:spLocks noGrp="1"/>
          </p:cNvSpPr>
          <p:nvPr>
            <p:ph type="body" sz="quarter" idx="13"/>
          </p:nvPr>
        </p:nvSpPr>
        <p:spPr>
          <a:xfrm>
            <a:off x="91440" y="1188720"/>
            <a:ext cx="10271129" cy="4819650"/>
          </a:xfrm>
        </p:spPr>
        <p:txBody>
          <a:bodyPr/>
          <a:lstStyle>
            <a:lvl1pPr marL="0" indent="0">
              <a:lnSpc>
                <a:spcPct val="100000"/>
              </a:lnSpc>
              <a:spcBef>
                <a:spcPts val="0"/>
              </a:spcBef>
              <a:buNone/>
              <a:defRPr sz="3000">
                <a:solidFill>
                  <a:schemeClr val="accent4">
                    <a:lumMod val="20000"/>
                    <a:lumOff val="80000"/>
                  </a:schemeClr>
                </a:solidFill>
              </a:defRPr>
            </a:lvl1pPr>
            <a:lvl2pPr marL="574675" indent="-341313">
              <a:lnSpc>
                <a:spcPct val="100000"/>
              </a:lnSpc>
              <a:spcBef>
                <a:spcPts val="600"/>
              </a:spcBef>
              <a:buClr>
                <a:srgbClr val="779FD0"/>
              </a:buClr>
              <a:buSzPct val="100000"/>
              <a:buFont typeface="Webdings" panose="05030102010509060703" pitchFamily="18" charset="2"/>
              <a:buChar char="&lt;"/>
              <a:defRPr sz="2000"/>
            </a:lvl2pPr>
            <a:lvl3pPr marL="862013" indent="-290513">
              <a:lnSpc>
                <a:spcPct val="100000"/>
              </a:lnSpc>
              <a:spcAft>
                <a:spcPts val="300"/>
              </a:spcAft>
              <a:buClr>
                <a:schemeClr val="accent4"/>
              </a:buClr>
              <a:buSzPct val="80000"/>
              <a:buFont typeface="Arial" panose="020B0604020202020204" pitchFamily="34" charset="0"/>
              <a:buChar char="►"/>
              <a:defRPr sz="1800"/>
            </a:lvl3pPr>
            <a:lvl4pPr marL="1376363" indent="-228600">
              <a:lnSpc>
                <a:spcPct val="100000"/>
              </a:lnSpc>
              <a:buClrTx/>
              <a:buFont typeface="Calibri" panose="020F0502020204030204" pitchFamily="34" charset="0"/>
              <a:buChar char="-"/>
              <a:defRPr sz="1600"/>
            </a:lvl4pPr>
          </a:lstStyle>
          <a:p>
            <a:pPr lvl="0"/>
            <a:r>
              <a:rPr lang="en-US" dirty="0"/>
              <a:t>Click to edit Master text styles</a:t>
            </a:r>
          </a:p>
          <a:p>
            <a:pPr lvl="1"/>
            <a:r>
              <a:rPr lang="en-US" dirty="0"/>
              <a:t>First bullet</a:t>
            </a:r>
          </a:p>
          <a:p>
            <a:pPr lvl="2"/>
            <a:r>
              <a:rPr lang="en-US" dirty="0"/>
              <a:t>Sub-bullet</a:t>
            </a:r>
          </a:p>
        </p:txBody>
      </p:sp>
      <p:grpSp>
        <p:nvGrpSpPr>
          <p:cNvPr id="36" name="Group 35">
            <a:extLst>
              <a:ext uri="{FF2B5EF4-FFF2-40B4-BE49-F238E27FC236}">
                <a16:creationId xmlns:a16="http://schemas.microsoft.com/office/drawing/2014/main" id="{84C99739-0685-5175-7D17-EC00069B040E}"/>
              </a:ext>
            </a:extLst>
          </p:cNvPr>
          <p:cNvGrpSpPr/>
          <p:nvPr userDrawn="1"/>
        </p:nvGrpSpPr>
        <p:grpSpPr>
          <a:xfrm>
            <a:off x="4076274" y="-1673319"/>
            <a:ext cx="9814081" cy="8852745"/>
            <a:chOff x="3842640" y="-1380404"/>
            <a:chExt cx="9814081" cy="8852745"/>
          </a:xfrm>
        </p:grpSpPr>
        <mc:AlternateContent xmlns:mc="http://schemas.openxmlformats.org/markup-compatibility/2006" xmlns:p14="http://schemas.microsoft.com/office/powerpoint/2010/main">
          <mc:Choice Requires="p14">
            <p:contentPart p14:bwMode="auto" r:id="rId4">
              <p14:nvContentPartPr>
                <p14:cNvPr id="37" name="Ink 36" descr="Drawing point">
                  <a:extLst>
                    <a:ext uri="{FF2B5EF4-FFF2-40B4-BE49-F238E27FC236}">
                      <a16:creationId xmlns:a16="http://schemas.microsoft.com/office/drawing/2014/main" id="{B2C13815-3E2E-C941-6BD2-65F774A678F8}"/>
                    </a:ext>
                  </a:extLst>
                </p14:cNvPr>
                <p14:cNvContentPartPr/>
                <p14:nvPr/>
              </p14:nvContentPartPr>
              <p14:xfrm>
                <a:off x="3842640" y="7462621"/>
                <a:ext cx="360" cy="9720"/>
              </p14:xfrm>
            </p:contentPart>
          </mc:Choice>
          <mc:Fallback xmlns="">
            <p:pic>
              <p:nvPicPr>
                <p:cNvPr id="66" name="Ink 65"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836160" y="7456861"/>
                  <a:ext cx="13320" cy="21960"/>
                </a:xfrm>
                <a:prstGeom prst="rect">
                  <a:avLst/>
                </a:prstGeom>
              </p:spPr>
            </p:pic>
          </mc:Fallback>
        </mc:AlternateContent>
        <p:grpSp>
          <p:nvGrpSpPr>
            <p:cNvPr id="38" name="Group 37">
              <a:extLst>
                <a:ext uri="{FF2B5EF4-FFF2-40B4-BE49-F238E27FC236}">
                  <a16:creationId xmlns:a16="http://schemas.microsoft.com/office/drawing/2014/main" id="{82CF9AAB-576D-A5E6-DBEC-BCEC76906D19}"/>
                </a:ext>
              </a:extLst>
            </p:cNvPr>
            <p:cNvGrpSpPr/>
            <p:nvPr/>
          </p:nvGrpSpPr>
          <p:grpSpPr>
            <a:xfrm>
              <a:off x="9273127" y="-702828"/>
              <a:ext cx="3657600" cy="3657600"/>
              <a:chOff x="6770194" y="237413"/>
              <a:chExt cx="4206240" cy="4206240"/>
            </a:xfrm>
          </p:grpSpPr>
          <p:sp>
            <p:nvSpPr>
              <p:cNvPr id="43" name="Oval 42">
                <a:extLst>
                  <a:ext uri="{FF2B5EF4-FFF2-40B4-BE49-F238E27FC236}">
                    <a16:creationId xmlns:a16="http://schemas.microsoft.com/office/drawing/2014/main" id="{9B793F35-23B6-FC67-3F65-881CCF5DA1F5}"/>
                  </a:ext>
                </a:extLst>
              </p:cNvPr>
              <p:cNvSpPr/>
              <p:nvPr/>
            </p:nvSpPr>
            <p:spPr>
              <a:xfrm rot="12281876">
                <a:off x="6770194" y="237413"/>
                <a:ext cx="4206240" cy="4206240"/>
              </a:xfrm>
              <a:prstGeom prst="ellipse">
                <a:avLst/>
              </a:prstGeom>
              <a:noFill/>
              <a:ln w="3175">
                <a:solidFill>
                  <a:srgbClr val="C8A52D">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A84EB421-8D76-62FE-C0E4-D5C53BA1394E}"/>
                  </a:ext>
                </a:extLst>
              </p:cNvPr>
              <p:cNvSpPr/>
              <p:nvPr/>
            </p:nvSpPr>
            <p:spPr>
              <a:xfrm>
                <a:off x="7552506" y="926366"/>
                <a:ext cx="2734056" cy="2734056"/>
              </a:xfrm>
              <a:prstGeom prst="ellipse">
                <a:avLst/>
              </a:prstGeom>
              <a:solidFill>
                <a:srgbClr val="0E132C">
                  <a:alpha val="35000"/>
                </a:srgbClr>
              </a:solidFill>
              <a:ln w="3175">
                <a:solidFill>
                  <a:srgbClr val="C8A52D">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8EACC30-44F3-9F65-64EE-5C426A1FD403}"/>
                  </a:ext>
                </a:extLst>
              </p:cNvPr>
              <p:cNvSpPr/>
              <p:nvPr/>
            </p:nvSpPr>
            <p:spPr>
              <a:xfrm>
                <a:off x="7815396" y="1189256"/>
                <a:ext cx="2208276" cy="2208276"/>
              </a:xfrm>
              <a:prstGeom prst="ellipse">
                <a:avLst/>
              </a:prstGeom>
              <a:solidFill>
                <a:srgbClr val="0E132C">
                  <a:alpha val="60000"/>
                </a:srgbClr>
              </a:solidFill>
              <a:ln w="6350">
                <a:solidFill>
                  <a:srgbClr val="C8A52D">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B638B91-DF53-D2A6-1729-EE942B8E524E}"/>
                  </a:ext>
                </a:extLst>
              </p:cNvPr>
              <p:cNvSpPr/>
              <p:nvPr/>
            </p:nvSpPr>
            <p:spPr>
              <a:xfrm>
                <a:off x="8030906" y="1404766"/>
                <a:ext cx="1787652" cy="1787652"/>
              </a:xfrm>
              <a:prstGeom prst="ellipse">
                <a:avLst/>
              </a:prstGeom>
              <a:solidFill>
                <a:srgbClr val="162B4F"/>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05525F05-21D8-04B1-03EC-B2861734B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1896" y="2348962"/>
                <a:ext cx="1577340" cy="552622"/>
              </a:xfrm>
              <a:prstGeom prst="rect">
                <a:avLst/>
              </a:prstGeom>
              <a:ln>
                <a:noFill/>
              </a:ln>
            </p:spPr>
          </p:pic>
          <p:pic>
            <p:nvPicPr>
              <p:cNvPr id="48" name="Picture 2" descr="NSF_LOGO_4-Color_bitmap_Logo.png">
                <a:extLst>
                  <a:ext uri="{FF2B5EF4-FFF2-40B4-BE49-F238E27FC236}">
                    <a16:creationId xmlns:a16="http://schemas.microsoft.com/office/drawing/2014/main" id="{DB5F99CE-A9B0-87E7-7C05-3DCC726331A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10085" y="1491820"/>
                <a:ext cx="837596" cy="8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val 48">
                <a:extLst>
                  <a:ext uri="{FF2B5EF4-FFF2-40B4-BE49-F238E27FC236}">
                    <a16:creationId xmlns:a16="http://schemas.microsoft.com/office/drawing/2014/main" id="{F37A52B3-64EF-E576-58BF-85388CADF49A}"/>
                  </a:ext>
                </a:extLst>
              </p:cNvPr>
              <p:cNvSpPr/>
              <p:nvPr/>
            </p:nvSpPr>
            <p:spPr>
              <a:xfrm rot="10800000">
                <a:off x="7343741" y="739164"/>
                <a:ext cx="3154680" cy="3154680"/>
              </a:xfrm>
              <a:prstGeom prst="ellipse">
                <a:avLst/>
              </a:prstGeom>
              <a:noFill/>
              <a:ln w="3175">
                <a:solidFill>
                  <a:srgbClr val="C8A52D">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Oval 38">
              <a:extLst>
                <a:ext uri="{FF2B5EF4-FFF2-40B4-BE49-F238E27FC236}">
                  <a16:creationId xmlns:a16="http://schemas.microsoft.com/office/drawing/2014/main" id="{124C7377-44A5-BB3B-8298-613289EB0201}"/>
                </a:ext>
              </a:extLst>
            </p:cNvPr>
            <p:cNvSpPr/>
            <p:nvPr/>
          </p:nvSpPr>
          <p:spPr>
            <a:xfrm rot="12281876">
              <a:off x="8627521" y="-1380404"/>
              <a:ext cx="5029200" cy="5029200"/>
            </a:xfrm>
            <a:prstGeom prst="ellipse">
              <a:avLst/>
            </a:prstGeom>
            <a:noFill/>
            <a:ln w="3175">
              <a:solidFill>
                <a:srgbClr val="C8A52D">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41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Text and Figure">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2FF66795-6E92-4CF4-E9C9-9FCB483D5901}"/>
              </a:ext>
            </a:extLst>
          </p:cNvPr>
          <p:cNvGrpSpPr/>
          <p:nvPr userDrawn="1"/>
        </p:nvGrpSpPr>
        <p:grpSpPr>
          <a:xfrm>
            <a:off x="-165754" y="963277"/>
            <a:ext cx="12184380" cy="265103"/>
            <a:chOff x="2052749" y="2026877"/>
            <a:chExt cx="7328436" cy="265103"/>
          </a:xfrm>
        </p:grpSpPr>
        <p:pic>
          <p:nvPicPr>
            <p:cNvPr id="58" name="Picture 57">
              <a:extLst>
                <a:ext uri="{FF2B5EF4-FFF2-40B4-BE49-F238E27FC236}">
                  <a16:creationId xmlns:a16="http://schemas.microsoft.com/office/drawing/2014/main" id="{B4B0C3BB-77E4-3599-341C-82EF3B4A284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8696" l="5000" r="94889"/>
                      </a14:imgEffect>
                    </a14:imgLayer>
                  </a14:imgProps>
                </a:ext>
                <a:ext uri="{28A0092B-C50C-407E-A947-70E740481C1C}">
                  <a14:useLocalDpi xmlns:a14="http://schemas.microsoft.com/office/drawing/2010/main" val="0"/>
                </a:ext>
              </a:extLst>
            </a:blip>
            <a:srcRect r="39534" b="-3233"/>
            <a:stretch/>
          </p:blipFill>
          <p:spPr>
            <a:xfrm>
              <a:off x="2052749" y="2026877"/>
              <a:ext cx="193873" cy="265103"/>
            </a:xfrm>
            <a:prstGeom prst="rect">
              <a:avLst/>
            </a:prstGeom>
            <a:ln>
              <a:noFill/>
            </a:ln>
            <a:effectLst>
              <a:glow rad="50800">
                <a:srgbClr val="FF0000">
                  <a:alpha val="60000"/>
                </a:srgbClr>
              </a:glow>
            </a:effectLst>
          </p:spPr>
        </p:pic>
        <p:cxnSp>
          <p:nvCxnSpPr>
            <p:cNvPr id="59" name="Straight Connector 58">
              <a:extLst>
                <a:ext uri="{FF2B5EF4-FFF2-40B4-BE49-F238E27FC236}">
                  <a16:creationId xmlns:a16="http://schemas.microsoft.com/office/drawing/2014/main" id="{A0C5E8A1-088F-6049-D9F8-C717E9B04016}"/>
                </a:ext>
              </a:extLst>
            </p:cNvPr>
            <p:cNvCxnSpPr>
              <a:cxnSpLocks/>
            </p:cNvCxnSpPr>
            <p:nvPr/>
          </p:nvCxnSpPr>
          <p:spPr>
            <a:xfrm>
              <a:off x="2150379" y="2159429"/>
              <a:ext cx="7230806" cy="0"/>
            </a:xfrm>
            <a:prstGeom prst="line">
              <a:avLst/>
            </a:prstGeom>
            <a:ln w="12700">
              <a:gradFill>
                <a:gsLst>
                  <a:gs pos="36000">
                    <a:srgbClr val="FF0000"/>
                  </a:gs>
                  <a:gs pos="100000">
                    <a:schemeClr val="bg1"/>
                  </a:gs>
                </a:gsLst>
                <a:lin ang="5400000" scaled="1"/>
              </a:gradFill>
            </a:ln>
            <a:effectLst>
              <a:glow rad="63500">
                <a:srgbClr val="FF0000">
                  <a:alpha val="60000"/>
                </a:srgbClr>
              </a:glow>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0" y="799"/>
            <a:ext cx="10087555" cy="1064900"/>
          </a:xfrm>
        </p:spPr>
        <p:txBody>
          <a:bodyPr>
            <a:normAutofit/>
          </a:bodyPr>
          <a:lstStyle>
            <a:lvl1pPr>
              <a:defRPr sz="3600"/>
            </a:lvl1pPr>
          </a:lstStyle>
          <a:p>
            <a:r>
              <a:rPr lang="en-US" dirty="0"/>
              <a:t>Full-slide single text box w/bullets</a:t>
            </a:r>
          </a:p>
        </p:txBody>
      </p:sp>
      <p:sp>
        <p:nvSpPr>
          <p:cNvPr id="5" name="Footer Placeholder 4"/>
          <p:cNvSpPr>
            <a:spLocks noGrp="1"/>
          </p:cNvSpPr>
          <p:nvPr>
            <p:ph type="ftr" sz="quarter" idx="11"/>
          </p:nvPr>
        </p:nvSpPr>
        <p:spPr>
          <a:xfrm>
            <a:off x="-4586" y="6492076"/>
            <a:ext cx="2600688" cy="365125"/>
          </a:xfrm>
        </p:spPr>
        <p:txBody>
          <a:bodyPr/>
          <a:lstStyle>
            <a:lvl1pPr algn="l">
              <a:defRPr sz="1100"/>
            </a:lvl1pPr>
          </a:lstStyle>
          <a:p>
            <a:r>
              <a:rPr lang="en-US" dirty="0"/>
              <a:t>LIGO-G2502145-v1</a:t>
            </a:r>
          </a:p>
        </p:txBody>
      </p:sp>
      <p:sp>
        <p:nvSpPr>
          <p:cNvPr id="6" name="Slide Number Placeholder 5"/>
          <p:cNvSpPr>
            <a:spLocks noGrp="1"/>
          </p:cNvSpPr>
          <p:nvPr>
            <p:ph type="sldNum" sz="quarter" idx="12"/>
          </p:nvPr>
        </p:nvSpPr>
        <p:spPr>
          <a:xfrm>
            <a:off x="9324925" y="6423599"/>
            <a:ext cx="2743200" cy="365125"/>
          </a:xfrm>
        </p:spPr>
        <p:txBody>
          <a:bodyPr/>
          <a:lstStyle>
            <a:lvl1pPr algn="r">
              <a:defRPr/>
            </a:lvl1pPr>
          </a:lstStyle>
          <a:p>
            <a:fld id="{0019AADA-B50C-4EDE-9F0B-A96D4EAAA5A0}" type="slidenum">
              <a:rPr lang="en-US" smtClean="0"/>
              <a:pPr/>
              <a:t>‹#›</a:t>
            </a:fld>
            <a:endParaRPr lang="en-US"/>
          </a:p>
        </p:txBody>
      </p:sp>
      <p:sp>
        <p:nvSpPr>
          <p:cNvPr id="8" name="Text Placeholder 7">
            <a:extLst>
              <a:ext uri="{FF2B5EF4-FFF2-40B4-BE49-F238E27FC236}">
                <a16:creationId xmlns:a16="http://schemas.microsoft.com/office/drawing/2014/main" id="{78556CF2-1FBE-0F3B-BEAF-D373A8436195}"/>
              </a:ext>
            </a:extLst>
          </p:cNvPr>
          <p:cNvSpPr>
            <a:spLocks noGrp="1"/>
          </p:cNvSpPr>
          <p:nvPr>
            <p:ph type="body" sz="quarter" idx="13"/>
          </p:nvPr>
        </p:nvSpPr>
        <p:spPr>
          <a:xfrm>
            <a:off x="91440" y="1188720"/>
            <a:ext cx="5902931" cy="4819650"/>
          </a:xfrm>
        </p:spPr>
        <p:txBody>
          <a:bodyPr/>
          <a:lstStyle>
            <a:lvl1pPr marL="0" indent="0">
              <a:lnSpc>
                <a:spcPct val="100000"/>
              </a:lnSpc>
              <a:spcBef>
                <a:spcPts val="0"/>
              </a:spcBef>
              <a:buNone/>
              <a:defRPr sz="3000">
                <a:solidFill>
                  <a:schemeClr val="accent4">
                    <a:lumMod val="20000"/>
                    <a:lumOff val="80000"/>
                  </a:schemeClr>
                </a:solidFill>
              </a:defRPr>
            </a:lvl1pPr>
            <a:lvl2pPr marL="574675" indent="-341313">
              <a:lnSpc>
                <a:spcPct val="100000"/>
              </a:lnSpc>
              <a:spcBef>
                <a:spcPts val="600"/>
              </a:spcBef>
              <a:buClr>
                <a:srgbClr val="779FD0"/>
              </a:buClr>
              <a:buSzPct val="100000"/>
              <a:buFont typeface="Webdings" panose="05030102010509060703" pitchFamily="18" charset="2"/>
              <a:buChar char="&lt;"/>
              <a:defRPr sz="2000"/>
            </a:lvl2pPr>
            <a:lvl3pPr marL="862013" indent="-290513">
              <a:lnSpc>
                <a:spcPct val="100000"/>
              </a:lnSpc>
              <a:spcAft>
                <a:spcPts val="300"/>
              </a:spcAft>
              <a:buClr>
                <a:schemeClr val="accent4"/>
              </a:buClr>
              <a:buSzPct val="80000"/>
              <a:buFont typeface="Arial" panose="020B0604020202020204" pitchFamily="34" charset="0"/>
              <a:buChar char="►"/>
              <a:defRPr sz="1800"/>
            </a:lvl3pPr>
            <a:lvl4pPr marL="1376363" indent="-228600">
              <a:lnSpc>
                <a:spcPct val="100000"/>
              </a:lnSpc>
              <a:buClrTx/>
              <a:buFont typeface="Calibri" panose="020F0502020204030204" pitchFamily="34" charset="0"/>
              <a:buChar char="-"/>
              <a:defRPr sz="1600"/>
            </a:lvl4pPr>
          </a:lstStyle>
          <a:p>
            <a:pPr lvl="0"/>
            <a:r>
              <a:rPr lang="en-US" dirty="0"/>
              <a:t>Click to edit Master text styles</a:t>
            </a:r>
          </a:p>
          <a:p>
            <a:pPr lvl="1"/>
            <a:r>
              <a:rPr lang="en-US" dirty="0"/>
              <a:t>First bullet</a:t>
            </a:r>
          </a:p>
          <a:p>
            <a:pPr lvl="2"/>
            <a:r>
              <a:rPr lang="en-US" dirty="0"/>
              <a:t>Sub-bullet</a:t>
            </a:r>
          </a:p>
        </p:txBody>
      </p:sp>
      <p:sp>
        <p:nvSpPr>
          <p:cNvPr id="3" name="Picture Placeholder 10">
            <a:extLst>
              <a:ext uri="{FF2B5EF4-FFF2-40B4-BE49-F238E27FC236}">
                <a16:creationId xmlns:a16="http://schemas.microsoft.com/office/drawing/2014/main" id="{A4F5CD30-95AB-B841-72F6-8DE7F2A2A19F}"/>
              </a:ext>
            </a:extLst>
          </p:cNvPr>
          <p:cNvSpPr>
            <a:spLocks noGrp="1"/>
          </p:cNvSpPr>
          <p:nvPr>
            <p:ph type="pic" sz="quarter" idx="14"/>
          </p:nvPr>
        </p:nvSpPr>
        <p:spPr>
          <a:xfrm>
            <a:off x="6197630" y="1807864"/>
            <a:ext cx="5820995" cy="4246908"/>
          </a:xfrm>
        </p:spPr>
        <p:txBody>
          <a:bodyPr/>
          <a:lstStyle>
            <a:lvl1pPr marL="0" indent="0">
              <a:buFont typeface="Arial" panose="020B0604020202020204" pitchFamily="34" charset="0"/>
              <a:buNone/>
              <a:defRPr/>
            </a:lvl1pPr>
          </a:lstStyle>
          <a:p>
            <a:r>
              <a:rPr lang="en-US" dirty="0"/>
              <a:t>Click icon to add picture</a:t>
            </a:r>
          </a:p>
        </p:txBody>
      </p:sp>
      <p:sp>
        <p:nvSpPr>
          <p:cNvPr id="4" name="Text Placeholder 8">
            <a:extLst>
              <a:ext uri="{FF2B5EF4-FFF2-40B4-BE49-F238E27FC236}">
                <a16:creationId xmlns:a16="http://schemas.microsoft.com/office/drawing/2014/main" id="{67265935-BD0F-42D2-9903-EE472582DDD2}"/>
              </a:ext>
            </a:extLst>
          </p:cNvPr>
          <p:cNvSpPr>
            <a:spLocks noGrp="1"/>
          </p:cNvSpPr>
          <p:nvPr>
            <p:ph type="body" sz="quarter" idx="16" hasCustomPrompt="1"/>
          </p:nvPr>
        </p:nvSpPr>
        <p:spPr>
          <a:xfrm>
            <a:off x="7346950" y="6183313"/>
            <a:ext cx="3798888" cy="365125"/>
          </a:xfrm>
          <a:solidFill>
            <a:srgbClr val="0C0C21"/>
          </a:solidFill>
          <a:ln>
            <a:solidFill>
              <a:srgbClr val="C8A52D"/>
            </a:solidFill>
          </a:ln>
        </p:spPr>
        <p:txBody>
          <a:bodyPr anchor="ctr">
            <a:noAutofit/>
          </a:bodyPr>
          <a:lstStyle>
            <a:lvl1pPr marL="0" indent="0" algn="ctr">
              <a:buNone/>
              <a:defRPr sz="1600">
                <a:solidFill>
                  <a:schemeClr val="accent4">
                    <a:lumMod val="20000"/>
                    <a:lumOff val="80000"/>
                  </a:schemeClr>
                </a:solidFill>
              </a:defRPr>
            </a:lvl1pPr>
          </a:lstStyle>
          <a:p>
            <a:pPr lvl="0"/>
            <a:r>
              <a:rPr lang="en-US" dirty="0"/>
              <a:t>Caption</a:t>
            </a:r>
          </a:p>
        </p:txBody>
      </p:sp>
      <p:grpSp>
        <p:nvGrpSpPr>
          <p:cNvPr id="70" name="Group 69">
            <a:extLst>
              <a:ext uri="{FF2B5EF4-FFF2-40B4-BE49-F238E27FC236}">
                <a16:creationId xmlns:a16="http://schemas.microsoft.com/office/drawing/2014/main" id="{73514EDB-DB2C-B219-B1E1-EA5F9AC20530}"/>
              </a:ext>
            </a:extLst>
          </p:cNvPr>
          <p:cNvGrpSpPr/>
          <p:nvPr userDrawn="1"/>
        </p:nvGrpSpPr>
        <p:grpSpPr>
          <a:xfrm>
            <a:off x="4076274" y="-1659323"/>
            <a:ext cx="9814081" cy="8852745"/>
            <a:chOff x="3842640" y="-1380404"/>
            <a:chExt cx="9814081" cy="8852745"/>
          </a:xfrm>
        </p:grpSpPr>
        <mc:AlternateContent xmlns:mc="http://schemas.openxmlformats.org/markup-compatibility/2006" xmlns:p14="http://schemas.microsoft.com/office/powerpoint/2010/main">
          <mc:Choice Requires="p14">
            <p:contentPart p14:bwMode="auto" r:id="rId4">
              <p14:nvContentPartPr>
                <p14:cNvPr id="71" name="Ink 70" descr="Drawing point">
                  <a:extLst>
                    <a:ext uri="{FF2B5EF4-FFF2-40B4-BE49-F238E27FC236}">
                      <a16:creationId xmlns:a16="http://schemas.microsoft.com/office/drawing/2014/main" id="{79EA46AD-751D-4CB9-4612-0691EF44F8CD}"/>
                    </a:ext>
                  </a:extLst>
                </p14:cNvPr>
                <p14:cNvContentPartPr/>
                <p14:nvPr/>
              </p14:nvContentPartPr>
              <p14:xfrm>
                <a:off x="3842640" y="7462621"/>
                <a:ext cx="360" cy="9720"/>
              </p14:xfrm>
            </p:contentPart>
          </mc:Choice>
          <mc:Fallback xmlns="">
            <p:pic>
              <p:nvPicPr>
                <p:cNvPr id="66" name="Ink 65"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836160" y="7456861"/>
                  <a:ext cx="13320" cy="21960"/>
                </a:xfrm>
                <a:prstGeom prst="rect">
                  <a:avLst/>
                </a:prstGeom>
              </p:spPr>
            </p:pic>
          </mc:Fallback>
        </mc:AlternateContent>
        <p:grpSp>
          <p:nvGrpSpPr>
            <p:cNvPr id="72" name="Group 71">
              <a:extLst>
                <a:ext uri="{FF2B5EF4-FFF2-40B4-BE49-F238E27FC236}">
                  <a16:creationId xmlns:a16="http://schemas.microsoft.com/office/drawing/2014/main" id="{A51401F2-2B31-2887-21A0-FA698B573712}"/>
                </a:ext>
              </a:extLst>
            </p:cNvPr>
            <p:cNvGrpSpPr/>
            <p:nvPr/>
          </p:nvGrpSpPr>
          <p:grpSpPr>
            <a:xfrm>
              <a:off x="9273127" y="-702828"/>
              <a:ext cx="3657600" cy="3657600"/>
              <a:chOff x="6770194" y="237413"/>
              <a:chExt cx="4206240" cy="4206240"/>
            </a:xfrm>
          </p:grpSpPr>
          <p:sp>
            <p:nvSpPr>
              <p:cNvPr id="74" name="Oval 73">
                <a:extLst>
                  <a:ext uri="{FF2B5EF4-FFF2-40B4-BE49-F238E27FC236}">
                    <a16:creationId xmlns:a16="http://schemas.microsoft.com/office/drawing/2014/main" id="{0C56DA90-86CE-50D5-DD6A-9E140A98B31C}"/>
                  </a:ext>
                </a:extLst>
              </p:cNvPr>
              <p:cNvSpPr/>
              <p:nvPr/>
            </p:nvSpPr>
            <p:spPr>
              <a:xfrm rot="12281876">
                <a:off x="6770194" y="237413"/>
                <a:ext cx="4206240" cy="4206240"/>
              </a:xfrm>
              <a:prstGeom prst="ellipse">
                <a:avLst/>
              </a:prstGeom>
              <a:noFill/>
              <a:ln w="3175">
                <a:solidFill>
                  <a:srgbClr val="C8A52D">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D6D33B58-B1FD-C10B-72A9-8A2F0375A4F4}"/>
                  </a:ext>
                </a:extLst>
              </p:cNvPr>
              <p:cNvSpPr/>
              <p:nvPr/>
            </p:nvSpPr>
            <p:spPr>
              <a:xfrm>
                <a:off x="7552506" y="926366"/>
                <a:ext cx="2734056" cy="2734056"/>
              </a:xfrm>
              <a:prstGeom prst="ellipse">
                <a:avLst/>
              </a:prstGeom>
              <a:solidFill>
                <a:srgbClr val="0E132C">
                  <a:alpha val="35000"/>
                </a:srgbClr>
              </a:solidFill>
              <a:ln w="3175">
                <a:solidFill>
                  <a:srgbClr val="C8A52D">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DFF4ADEE-CC49-8B34-DA86-2C219FAE4729}"/>
                  </a:ext>
                </a:extLst>
              </p:cNvPr>
              <p:cNvSpPr/>
              <p:nvPr/>
            </p:nvSpPr>
            <p:spPr>
              <a:xfrm>
                <a:off x="7815396" y="1189256"/>
                <a:ext cx="2208276" cy="2208276"/>
              </a:xfrm>
              <a:prstGeom prst="ellipse">
                <a:avLst/>
              </a:prstGeom>
              <a:solidFill>
                <a:srgbClr val="0E132C">
                  <a:alpha val="60000"/>
                </a:srgbClr>
              </a:solidFill>
              <a:ln w="6350">
                <a:solidFill>
                  <a:srgbClr val="C8A52D">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EF36BC4-E752-EAA7-06CA-2B0EB4552809}"/>
                  </a:ext>
                </a:extLst>
              </p:cNvPr>
              <p:cNvSpPr/>
              <p:nvPr/>
            </p:nvSpPr>
            <p:spPr>
              <a:xfrm>
                <a:off x="8030906" y="1404766"/>
                <a:ext cx="1787652" cy="1787652"/>
              </a:xfrm>
              <a:prstGeom prst="ellipse">
                <a:avLst/>
              </a:prstGeom>
              <a:solidFill>
                <a:srgbClr val="162B4F"/>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F45F0885-2404-F7BC-5DA4-9C52511FBE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1896" y="2348962"/>
                <a:ext cx="1577340" cy="552622"/>
              </a:xfrm>
              <a:prstGeom prst="rect">
                <a:avLst/>
              </a:prstGeom>
              <a:ln>
                <a:noFill/>
              </a:ln>
            </p:spPr>
          </p:pic>
          <p:pic>
            <p:nvPicPr>
              <p:cNvPr id="79" name="Picture 2" descr="NSF_LOGO_4-Color_bitmap_Logo.png">
                <a:extLst>
                  <a:ext uri="{FF2B5EF4-FFF2-40B4-BE49-F238E27FC236}">
                    <a16:creationId xmlns:a16="http://schemas.microsoft.com/office/drawing/2014/main" id="{75FB967B-EAEF-D62E-A1F2-140A569651A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10085" y="1491820"/>
                <a:ext cx="837596" cy="8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Oval 79">
                <a:extLst>
                  <a:ext uri="{FF2B5EF4-FFF2-40B4-BE49-F238E27FC236}">
                    <a16:creationId xmlns:a16="http://schemas.microsoft.com/office/drawing/2014/main" id="{E904F39F-D188-669F-4D8A-021662DBCEF3}"/>
                  </a:ext>
                </a:extLst>
              </p:cNvPr>
              <p:cNvSpPr/>
              <p:nvPr/>
            </p:nvSpPr>
            <p:spPr>
              <a:xfrm rot="10800000">
                <a:off x="7343741" y="739164"/>
                <a:ext cx="3154680" cy="3154680"/>
              </a:xfrm>
              <a:prstGeom prst="ellipse">
                <a:avLst/>
              </a:prstGeom>
              <a:noFill/>
              <a:ln w="3175">
                <a:solidFill>
                  <a:srgbClr val="C8A52D">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Oval 72">
              <a:extLst>
                <a:ext uri="{FF2B5EF4-FFF2-40B4-BE49-F238E27FC236}">
                  <a16:creationId xmlns:a16="http://schemas.microsoft.com/office/drawing/2014/main" id="{3C130C69-43D4-105D-1EBD-5663C9EE52AC}"/>
                </a:ext>
              </a:extLst>
            </p:cNvPr>
            <p:cNvSpPr/>
            <p:nvPr/>
          </p:nvSpPr>
          <p:spPr>
            <a:xfrm rot="12281876">
              <a:off x="8627521" y="-1380404"/>
              <a:ext cx="5029200" cy="5029200"/>
            </a:xfrm>
            <a:prstGeom prst="ellipse">
              <a:avLst/>
            </a:prstGeom>
            <a:noFill/>
            <a:ln w="3175">
              <a:solidFill>
                <a:srgbClr val="C8A52D">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6185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FW Number Bullet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799"/>
            <a:ext cx="10087555" cy="1064900"/>
          </a:xfrm>
        </p:spPr>
        <p:txBody>
          <a:bodyPr>
            <a:normAutofit/>
          </a:bodyPr>
          <a:lstStyle>
            <a:lvl1pPr>
              <a:defRPr sz="3600"/>
            </a:lvl1pPr>
          </a:lstStyle>
          <a:p>
            <a:r>
              <a:rPr lang="en-US" dirty="0"/>
              <a:t>Half-slide numbered bulleted list (room for fig.)</a:t>
            </a:r>
          </a:p>
        </p:txBody>
      </p:sp>
      <p:sp>
        <p:nvSpPr>
          <p:cNvPr id="5" name="Footer Placeholder 4"/>
          <p:cNvSpPr>
            <a:spLocks noGrp="1"/>
          </p:cNvSpPr>
          <p:nvPr>
            <p:ph type="ftr" sz="quarter" idx="11"/>
          </p:nvPr>
        </p:nvSpPr>
        <p:spPr>
          <a:xfrm>
            <a:off x="0" y="6500786"/>
            <a:ext cx="2502717" cy="365125"/>
          </a:xfrm>
        </p:spPr>
        <p:txBody>
          <a:bodyPr/>
          <a:lstStyle>
            <a:lvl1pPr algn="l">
              <a:defRPr sz="1100"/>
            </a:lvl1pPr>
          </a:lstStyle>
          <a:p>
            <a:r>
              <a:rPr lang="en-US" dirty="0"/>
              <a:t>LIGO-G2502145-v1</a:t>
            </a:r>
          </a:p>
        </p:txBody>
      </p:sp>
      <p:sp>
        <p:nvSpPr>
          <p:cNvPr id="6" name="Slide Number Placeholder 5"/>
          <p:cNvSpPr>
            <a:spLocks noGrp="1"/>
          </p:cNvSpPr>
          <p:nvPr>
            <p:ph type="sldNum" sz="quarter" idx="12"/>
          </p:nvPr>
        </p:nvSpPr>
        <p:spPr>
          <a:xfrm>
            <a:off x="11527971" y="6423599"/>
            <a:ext cx="540154" cy="365125"/>
          </a:xfrm>
        </p:spPr>
        <p:txBody>
          <a:bodyPr/>
          <a:lstStyle>
            <a:lvl1pPr algn="r">
              <a:defRPr/>
            </a:lvl1pPr>
          </a:lstStyle>
          <a:p>
            <a:fld id="{0019AADA-B50C-4EDE-9F0B-A96D4EAAA5A0}" type="slidenum">
              <a:rPr lang="en-US" smtClean="0"/>
              <a:pPr/>
              <a:t>‹#›</a:t>
            </a:fld>
            <a:endParaRPr lang="en-US" dirty="0"/>
          </a:p>
        </p:txBody>
      </p:sp>
      <mc:AlternateContent xmlns:mc="http://schemas.openxmlformats.org/markup-compatibility/2006" xmlns:p14="http://schemas.microsoft.com/office/powerpoint/2010/main">
        <mc:Choice Requires="p14">
          <p:contentPart p14:bwMode="auto" r:id="rId2">
            <p14:nvContentPartPr>
              <p14:cNvPr id="66" name="Ink 65" descr="Drawing point">
                <a:extLst>
                  <a:ext uri="{FF2B5EF4-FFF2-40B4-BE49-F238E27FC236}">
                    <a16:creationId xmlns:a16="http://schemas.microsoft.com/office/drawing/2014/main" id="{9FE62378-625A-40E4-A5E5-226DF2DDE541}"/>
                  </a:ext>
                </a:extLst>
              </p14:cNvPr>
              <p14:cNvContentPartPr/>
              <p14:nvPr/>
            </p14:nvContentPartPr>
            <p14:xfrm>
              <a:off x="3842640" y="7398453"/>
              <a:ext cx="360" cy="9720"/>
            </p14:xfrm>
          </p:contentPart>
        </mc:Choice>
        <mc:Fallback xmlns="">
          <p:pic>
            <p:nvPicPr>
              <p:cNvPr id="66" name="Ink 65" descr="Drawing point">
                <a:extLst>
                  <a:ext uri="{FF2B5EF4-FFF2-40B4-BE49-F238E27FC236}">
                    <a16:creationId xmlns:a16="http://schemas.microsoft.com/office/drawing/2014/main" id="{9FE62378-625A-40E4-A5E5-226DF2DDE541}"/>
                  </a:ext>
                </a:extLst>
              </p:cNvPr>
              <p:cNvPicPr/>
              <p:nvPr/>
            </p:nvPicPr>
            <p:blipFill>
              <a:blip r:embed="rId3"/>
              <a:stretch>
                <a:fillRect/>
              </a:stretch>
            </p:blipFill>
            <p:spPr>
              <a:xfrm>
                <a:off x="3833640" y="7389453"/>
                <a:ext cx="18000" cy="27360"/>
              </a:xfrm>
              <a:prstGeom prst="rect">
                <a:avLst/>
              </a:prstGeom>
            </p:spPr>
          </p:pic>
        </mc:Fallback>
      </mc:AlternateContent>
      <p:grpSp>
        <p:nvGrpSpPr>
          <p:cNvPr id="49" name="Group 48">
            <a:extLst>
              <a:ext uri="{FF2B5EF4-FFF2-40B4-BE49-F238E27FC236}">
                <a16:creationId xmlns:a16="http://schemas.microsoft.com/office/drawing/2014/main" id="{CE63A9C3-06DF-4F34-4228-56F013F6F16B}"/>
              </a:ext>
            </a:extLst>
          </p:cNvPr>
          <p:cNvGrpSpPr/>
          <p:nvPr userDrawn="1"/>
        </p:nvGrpSpPr>
        <p:grpSpPr>
          <a:xfrm>
            <a:off x="-165754" y="963277"/>
            <a:ext cx="12184380" cy="265103"/>
            <a:chOff x="2052749" y="2026877"/>
            <a:chExt cx="7328436" cy="265103"/>
          </a:xfrm>
        </p:grpSpPr>
        <p:cxnSp>
          <p:nvCxnSpPr>
            <p:cNvPr id="51" name="Straight Connector 50">
              <a:extLst>
                <a:ext uri="{FF2B5EF4-FFF2-40B4-BE49-F238E27FC236}">
                  <a16:creationId xmlns:a16="http://schemas.microsoft.com/office/drawing/2014/main" id="{0F7EF4C7-D591-CC10-B4FF-7C0D976AD827}"/>
                </a:ext>
              </a:extLst>
            </p:cNvPr>
            <p:cNvCxnSpPr>
              <a:cxnSpLocks/>
            </p:cNvCxnSpPr>
            <p:nvPr/>
          </p:nvCxnSpPr>
          <p:spPr>
            <a:xfrm>
              <a:off x="2150379" y="2159429"/>
              <a:ext cx="7230806" cy="0"/>
            </a:xfrm>
            <a:prstGeom prst="line">
              <a:avLst/>
            </a:prstGeom>
            <a:ln w="12700">
              <a:gradFill>
                <a:gsLst>
                  <a:gs pos="36000">
                    <a:srgbClr val="FF0000"/>
                  </a:gs>
                  <a:gs pos="100000">
                    <a:schemeClr val="bg1"/>
                  </a:gs>
                </a:gsLst>
                <a:lin ang="5400000" scaled="1"/>
              </a:gradFill>
            </a:ln>
            <a:effectLst>
              <a:glow rad="63500">
                <a:srgbClr val="FF0000">
                  <a:alpha val="60000"/>
                </a:srgbClr>
              </a:glow>
            </a:effectLst>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10D31E8F-2D37-F760-8A88-2FAAABE537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696" l="5000" r="94889"/>
                      </a14:imgEffect>
                    </a14:imgLayer>
                  </a14:imgProps>
                </a:ext>
                <a:ext uri="{28A0092B-C50C-407E-A947-70E740481C1C}">
                  <a14:useLocalDpi xmlns:a14="http://schemas.microsoft.com/office/drawing/2010/main" val="0"/>
                </a:ext>
              </a:extLst>
            </a:blip>
            <a:srcRect r="39534" b="-3233"/>
            <a:stretch/>
          </p:blipFill>
          <p:spPr>
            <a:xfrm>
              <a:off x="2052749" y="2026877"/>
              <a:ext cx="193873" cy="265103"/>
            </a:xfrm>
            <a:prstGeom prst="rect">
              <a:avLst/>
            </a:prstGeom>
            <a:ln>
              <a:noFill/>
            </a:ln>
            <a:effectLst>
              <a:glow rad="50800">
                <a:srgbClr val="FF0000">
                  <a:alpha val="60000"/>
                </a:srgbClr>
              </a:glow>
            </a:effectLst>
          </p:spPr>
        </p:pic>
      </p:grpSp>
      <p:sp>
        <p:nvSpPr>
          <p:cNvPr id="7" name="Text Placeholder 6">
            <a:extLst>
              <a:ext uri="{FF2B5EF4-FFF2-40B4-BE49-F238E27FC236}">
                <a16:creationId xmlns:a16="http://schemas.microsoft.com/office/drawing/2014/main" id="{5D5C7EFD-86EB-0D88-861A-D50527363082}"/>
              </a:ext>
            </a:extLst>
          </p:cNvPr>
          <p:cNvSpPr>
            <a:spLocks noGrp="1"/>
          </p:cNvSpPr>
          <p:nvPr>
            <p:ph type="body" sz="quarter" idx="15" hasCustomPrompt="1"/>
          </p:nvPr>
        </p:nvSpPr>
        <p:spPr>
          <a:xfrm>
            <a:off x="91439" y="1188720"/>
            <a:ext cx="6217920" cy="4994275"/>
          </a:xfrm>
        </p:spPr>
        <p:txBody>
          <a:bodyPr/>
          <a:lstStyle>
            <a:lvl1pPr marL="0" indent="0">
              <a:lnSpc>
                <a:spcPct val="100000"/>
              </a:lnSpc>
              <a:buNone/>
              <a:defRPr sz="3000">
                <a:solidFill>
                  <a:schemeClr val="accent4">
                    <a:lumMod val="20000"/>
                    <a:lumOff val="80000"/>
                  </a:schemeClr>
                </a:solidFill>
              </a:defRPr>
            </a:lvl1pPr>
            <a:lvl2pPr marL="698309" indent="-457200">
              <a:lnSpc>
                <a:spcPct val="100000"/>
              </a:lnSpc>
              <a:spcBef>
                <a:spcPts val="600"/>
              </a:spcBef>
              <a:buClrTx/>
              <a:buFont typeface="+mj-lt"/>
              <a:buAutoNum type="arabicParenR"/>
              <a:defRPr sz="2000"/>
            </a:lvl2pPr>
            <a:lvl3pPr marL="1090613" indent="-342900">
              <a:lnSpc>
                <a:spcPct val="100000"/>
              </a:lnSpc>
              <a:spcAft>
                <a:spcPts val="300"/>
              </a:spcAft>
              <a:buClrTx/>
              <a:buSzPct val="100000"/>
              <a:buFont typeface="+mj-lt"/>
              <a:buAutoNum type="alphaLcPeriod"/>
              <a:defRPr sz="1800"/>
            </a:lvl3pPr>
            <a:lvl4pPr marL="1376363" indent="-228600">
              <a:lnSpc>
                <a:spcPct val="100000"/>
              </a:lnSpc>
              <a:buClrTx/>
              <a:buFont typeface="Calibri" panose="020F0502020204030204" pitchFamily="34" charset="0"/>
              <a:buChar char="-"/>
              <a:defRPr sz="1600"/>
            </a:lvl4pPr>
          </a:lstStyle>
          <a:p>
            <a:pPr lvl="0"/>
            <a:r>
              <a:rPr lang="en-US" dirty="0"/>
              <a:t>Numbered bulleted list:</a:t>
            </a:r>
          </a:p>
          <a:p>
            <a:pPr lvl="1"/>
            <a:r>
              <a:rPr lang="en-US" dirty="0"/>
              <a:t>First numbered bullet</a:t>
            </a:r>
          </a:p>
          <a:p>
            <a:pPr lvl="2"/>
            <a:r>
              <a:rPr lang="en-US" dirty="0"/>
              <a:t>Sub-number bullet</a:t>
            </a:r>
          </a:p>
          <a:p>
            <a:pPr lvl="1"/>
            <a:r>
              <a:rPr lang="en-US" dirty="0"/>
              <a:t>Second numbered bullet</a:t>
            </a:r>
          </a:p>
          <a:p>
            <a:pPr lvl="2"/>
            <a:r>
              <a:rPr lang="en-US" dirty="0"/>
              <a:t>Sub-number bullet</a:t>
            </a:r>
          </a:p>
        </p:txBody>
      </p:sp>
      <p:grpSp>
        <p:nvGrpSpPr>
          <p:cNvPr id="69" name="Group 68">
            <a:extLst>
              <a:ext uri="{FF2B5EF4-FFF2-40B4-BE49-F238E27FC236}">
                <a16:creationId xmlns:a16="http://schemas.microsoft.com/office/drawing/2014/main" id="{A988204A-A4B6-E8F4-800E-E8500CEB451F}"/>
              </a:ext>
            </a:extLst>
          </p:cNvPr>
          <p:cNvGrpSpPr/>
          <p:nvPr userDrawn="1"/>
        </p:nvGrpSpPr>
        <p:grpSpPr>
          <a:xfrm>
            <a:off x="4076274" y="-1659323"/>
            <a:ext cx="9814081" cy="8852745"/>
            <a:chOff x="3842640" y="-1380404"/>
            <a:chExt cx="9814081" cy="8852745"/>
          </a:xfrm>
        </p:grpSpPr>
        <mc:AlternateContent xmlns:mc="http://schemas.openxmlformats.org/markup-compatibility/2006" xmlns:p14="http://schemas.microsoft.com/office/powerpoint/2010/main">
          <mc:Choice Requires="p14">
            <p:contentPart p14:bwMode="auto" r:id="rId6">
              <p14:nvContentPartPr>
                <p14:cNvPr id="70" name="Ink 69" descr="Drawing point">
                  <a:extLst>
                    <a:ext uri="{FF2B5EF4-FFF2-40B4-BE49-F238E27FC236}">
                      <a16:creationId xmlns:a16="http://schemas.microsoft.com/office/drawing/2014/main" id="{979F5AA7-2ACE-38A1-22FF-E18B670278F8}"/>
                    </a:ext>
                  </a:extLst>
                </p14:cNvPr>
                <p14:cNvContentPartPr/>
                <p14:nvPr/>
              </p14:nvContentPartPr>
              <p14:xfrm>
                <a:off x="3842640" y="7462621"/>
                <a:ext cx="360" cy="9720"/>
              </p14:xfrm>
            </p:contentPart>
          </mc:Choice>
          <mc:Fallback xmlns="">
            <p:pic>
              <p:nvPicPr>
                <p:cNvPr id="66" name="Ink 65"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836160" y="7456861"/>
                  <a:ext cx="13320" cy="21960"/>
                </a:xfrm>
                <a:prstGeom prst="rect">
                  <a:avLst/>
                </a:prstGeom>
              </p:spPr>
            </p:pic>
          </mc:Fallback>
        </mc:AlternateContent>
        <p:grpSp>
          <p:nvGrpSpPr>
            <p:cNvPr id="71" name="Group 70">
              <a:extLst>
                <a:ext uri="{FF2B5EF4-FFF2-40B4-BE49-F238E27FC236}">
                  <a16:creationId xmlns:a16="http://schemas.microsoft.com/office/drawing/2014/main" id="{E020FA93-356F-F6FD-576B-3DFE1FEFA60B}"/>
                </a:ext>
              </a:extLst>
            </p:cNvPr>
            <p:cNvGrpSpPr/>
            <p:nvPr/>
          </p:nvGrpSpPr>
          <p:grpSpPr>
            <a:xfrm>
              <a:off x="9273127" y="-702828"/>
              <a:ext cx="3657600" cy="3657600"/>
              <a:chOff x="6770194" y="237413"/>
              <a:chExt cx="4206240" cy="4206240"/>
            </a:xfrm>
          </p:grpSpPr>
          <p:sp>
            <p:nvSpPr>
              <p:cNvPr id="73" name="Oval 72">
                <a:extLst>
                  <a:ext uri="{FF2B5EF4-FFF2-40B4-BE49-F238E27FC236}">
                    <a16:creationId xmlns:a16="http://schemas.microsoft.com/office/drawing/2014/main" id="{0C47D0EA-921B-136D-95E6-F74ACB6EAA43}"/>
                  </a:ext>
                </a:extLst>
              </p:cNvPr>
              <p:cNvSpPr/>
              <p:nvPr/>
            </p:nvSpPr>
            <p:spPr>
              <a:xfrm rot="12281876">
                <a:off x="6770194" y="237413"/>
                <a:ext cx="4206240" cy="4206240"/>
              </a:xfrm>
              <a:prstGeom prst="ellipse">
                <a:avLst/>
              </a:prstGeom>
              <a:noFill/>
              <a:ln w="3175">
                <a:solidFill>
                  <a:srgbClr val="C8A52D">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707199ED-366B-0A72-3642-6B72968563A3}"/>
                  </a:ext>
                </a:extLst>
              </p:cNvPr>
              <p:cNvSpPr/>
              <p:nvPr/>
            </p:nvSpPr>
            <p:spPr>
              <a:xfrm>
                <a:off x="7552506" y="926366"/>
                <a:ext cx="2734056" cy="2734056"/>
              </a:xfrm>
              <a:prstGeom prst="ellipse">
                <a:avLst/>
              </a:prstGeom>
              <a:solidFill>
                <a:srgbClr val="0E132C">
                  <a:alpha val="35000"/>
                </a:srgbClr>
              </a:solidFill>
              <a:ln w="3175">
                <a:solidFill>
                  <a:srgbClr val="C8A52D">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A70BDF90-871C-75DA-6282-E443E134DE81}"/>
                  </a:ext>
                </a:extLst>
              </p:cNvPr>
              <p:cNvSpPr/>
              <p:nvPr/>
            </p:nvSpPr>
            <p:spPr>
              <a:xfrm>
                <a:off x="7815396" y="1189256"/>
                <a:ext cx="2208276" cy="2208276"/>
              </a:xfrm>
              <a:prstGeom prst="ellipse">
                <a:avLst/>
              </a:prstGeom>
              <a:solidFill>
                <a:srgbClr val="0E132C">
                  <a:alpha val="60000"/>
                </a:srgbClr>
              </a:solidFill>
              <a:ln w="6350">
                <a:solidFill>
                  <a:srgbClr val="C8A52D">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843B9061-F4E6-4BEF-58EA-B63E89FE3108}"/>
                  </a:ext>
                </a:extLst>
              </p:cNvPr>
              <p:cNvSpPr/>
              <p:nvPr/>
            </p:nvSpPr>
            <p:spPr>
              <a:xfrm>
                <a:off x="8030906" y="1404766"/>
                <a:ext cx="1787652" cy="1787652"/>
              </a:xfrm>
              <a:prstGeom prst="ellipse">
                <a:avLst/>
              </a:prstGeom>
              <a:solidFill>
                <a:srgbClr val="162B4F"/>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9F894E6A-A83A-24F0-DF1A-75439F5FFD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1896" y="2348962"/>
                <a:ext cx="1577340" cy="552622"/>
              </a:xfrm>
              <a:prstGeom prst="rect">
                <a:avLst/>
              </a:prstGeom>
              <a:ln>
                <a:noFill/>
              </a:ln>
            </p:spPr>
          </p:pic>
          <p:pic>
            <p:nvPicPr>
              <p:cNvPr id="78" name="Picture 2" descr="NSF_LOGO_4-Color_bitmap_Logo.png">
                <a:extLst>
                  <a:ext uri="{FF2B5EF4-FFF2-40B4-BE49-F238E27FC236}">
                    <a16:creationId xmlns:a16="http://schemas.microsoft.com/office/drawing/2014/main" id="{CE076AAB-7F95-6BBC-BB00-0974B965B4E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10085" y="1491820"/>
                <a:ext cx="837596" cy="8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Oval 78">
                <a:extLst>
                  <a:ext uri="{FF2B5EF4-FFF2-40B4-BE49-F238E27FC236}">
                    <a16:creationId xmlns:a16="http://schemas.microsoft.com/office/drawing/2014/main" id="{619B0D95-603D-C368-958D-DEF9CC2818A0}"/>
                  </a:ext>
                </a:extLst>
              </p:cNvPr>
              <p:cNvSpPr/>
              <p:nvPr/>
            </p:nvSpPr>
            <p:spPr>
              <a:xfrm rot="10800000">
                <a:off x="7343741" y="739164"/>
                <a:ext cx="3154680" cy="3154680"/>
              </a:xfrm>
              <a:prstGeom prst="ellipse">
                <a:avLst/>
              </a:prstGeom>
              <a:noFill/>
              <a:ln w="3175">
                <a:solidFill>
                  <a:srgbClr val="C8A52D">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80FE53B0-DC37-CBCC-FF93-A8106C6FF3D4}"/>
                </a:ext>
              </a:extLst>
            </p:cNvPr>
            <p:cNvSpPr/>
            <p:nvPr/>
          </p:nvSpPr>
          <p:spPr>
            <a:xfrm rot="12281876">
              <a:off x="8627521" y="-1380404"/>
              <a:ext cx="5029200" cy="5029200"/>
            </a:xfrm>
            <a:prstGeom prst="ellipse">
              <a:avLst/>
            </a:prstGeom>
            <a:noFill/>
            <a:ln w="3175">
              <a:solidFill>
                <a:srgbClr val="C8A52D">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521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FW Letter Bullet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799"/>
            <a:ext cx="10087555" cy="1064900"/>
          </a:xfrm>
        </p:spPr>
        <p:txBody>
          <a:bodyPr>
            <a:normAutofit/>
          </a:bodyPr>
          <a:lstStyle>
            <a:lvl1pPr>
              <a:defRPr sz="3600"/>
            </a:lvl1pPr>
          </a:lstStyle>
          <a:p>
            <a:r>
              <a:rPr lang="en-US" dirty="0"/>
              <a:t>Half-slide lettered bulleted list (room for fig.)</a:t>
            </a:r>
          </a:p>
        </p:txBody>
      </p:sp>
      <p:sp>
        <p:nvSpPr>
          <p:cNvPr id="5" name="Footer Placeholder 4"/>
          <p:cNvSpPr>
            <a:spLocks noGrp="1"/>
          </p:cNvSpPr>
          <p:nvPr>
            <p:ph type="ftr" sz="quarter" idx="11"/>
          </p:nvPr>
        </p:nvSpPr>
        <p:spPr>
          <a:xfrm>
            <a:off x="0" y="6492076"/>
            <a:ext cx="2624015" cy="365125"/>
          </a:xfrm>
        </p:spPr>
        <p:txBody>
          <a:bodyPr/>
          <a:lstStyle>
            <a:lvl1pPr algn="l">
              <a:defRPr sz="1100"/>
            </a:lvl1pPr>
          </a:lstStyle>
          <a:p>
            <a:r>
              <a:rPr lang="en-US" dirty="0"/>
              <a:t>LIGO-G2502145-v1</a:t>
            </a:r>
          </a:p>
        </p:txBody>
      </p:sp>
      <p:sp>
        <p:nvSpPr>
          <p:cNvPr id="6" name="Slide Number Placeholder 5"/>
          <p:cNvSpPr>
            <a:spLocks noGrp="1"/>
          </p:cNvSpPr>
          <p:nvPr>
            <p:ph type="sldNum" sz="quarter" idx="12"/>
          </p:nvPr>
        </p:nvSpPr>
        <p:spPr>
          <a:xfrm>
            <a:off x="11527971" y="6423599"/>
            <a:ext cx="540154" cy="365125"/>
          </a:xfrm>
        </p:spPr>
        <p:txBody>
          <a:bodyPr/>
          <a:lstStyle>
            <a:lvl1pPr algn="r">
              <a:defRPr/>
            </a:lvl1pPr>
          </a:lstStyle>
          <a:p>
            <a:fld id="{0019AADA-B50C-4EDE-9F0B-A96D4EAAA5A0}" type="slidenum">
              <a:rPr lang="en-US" smtClean="0"/>
              <a:pPr/>
              <a:t>‹#›</a:t>
            </a:fld>
            <a:endParaRPr lang="en-US" dirty="0"/>
          </a:p>
        </p:txBody>
      </p:sp>
      <mc:AlternateContent xmlns:mc="http://schemas.openxmlformats.org/markup-compatibility/2006" xmlns:p14="http://schemas.microsoft.com/office/powerpoint/2010/main">
        <mc:Choice Requires="p14">
          <p:contentPart p14:bwMode="auto" r:id="rId2">
            <p14:nvContentPartPr>
              <p14:cNvPr id="66" name="Ink 65" descr="Drawing point">
                <a:extLst>
                  <a:ext uri="{FF2B5EF4-FFF2-40B4-BE49-F238E27FC236}">
                    <a16:creationId xmlns:a16="http://schemas.microsoft.com/office/drawing/2014/main" id="{9FE62378-625A-40E4-A5E5-226DF2DDE541}"/>
                  </a:ext>
                </a:extLst>
              </p14:cNvPr>
              <p14:cNvContentPartPr/>
              <p14:nvPr/>
            </p14:nvContentPartPr>
            <p14:xfrm>
              <a:off x="3842640" y="7398453"/>
              <a:ext cx="360" cy="9720"/>
            </p14:xfrm>
          </p:contentPart>
        </mc:Choice>
        <mc:Fallback xmlns="">
          <p:pic>
            <p:nvPicPr>
              <p:cNvPr id="66" name="Ink 65" descr="Drawing point">
                <a:extLst>
                  <a:ext uri="{FF2B5EF4-FFF2-40B4-BE49-F238E27FC236}">
                    <a16:creationId xmlns:a16="http://schemas.microsoft.com/office/drawing/2014/main" id="{9FE62378-625A-40E4-A5E5-226DF2DDE541}"/>
                  </a:ext>
                </a:extLst>
              </p:cNvPr>
              <p:cNvPicPr/>
              <p:nvPr/>
            </p:nvPicPr>
            <p:blipFill>
              <a:blip r:embed="rId3"/>
              <a:stretch>
                <a:fillRect/>
              </a:stretch>
            </p:blipFill>
            <p:spPr>
              <a:xfrm>
                <a:off x="3833640" y="7389453"/>
                <a:ext cx="18000" cy="27360"/>
              </a:xfrm>
              <a:prstGeom prst="rect">
                <a:avLst/>
              </a:prstGeom>
            </p:spPr>
          </p:pic>
        </mc:Fallback>
      </mc:AlternateContent>
      <p:grpSp>
        <p:nvGrpSpPr>
          <p:cNvPr id="49" name="Group 48">
            <a:extLst>
              <a:ext uri="{FF2B5EF4-FFF2-40B4-BE49-F238E27FC236}">
                <a16:creationId xmlns:a16="http://schemas.microsoft.com/office/drawing/2014/main" id="{CE63A9C3-06DF-4F34-4228-56F013F6F16B}"/>
              </a:ext>
            </a:extLst>
          </p:cNvPr>
          <p:cNvGrpSpPr/>
          <p:nvPr userDrawn="1"/>
        </p:nvGrpSpPr>
        <p:grpSpPr>
          <a:xfrm>
            <a:off x="-165754" y="963277"/>
            <a:ext cx="12184380" cy="265103"/>
            <a:chOff x="2052749" y="2026877"/>
            <a:chExt cx="7328436" cy="265103"/>
          </a:xfrm>
        </p:grpSpPr>
        <p:cxnSp>
          <p:nvCxnSpPr>
            <p:cNvPr id="51" name="Straight Connector 50">
              <a:extLst>
                <a:ext uri="{FF2B5EF4-FFF2-40B4-BE49-F238E27FC236}">
                  <a16:creationId xmlns:a16="http://schemas.microsoft.com/office/drawing/2014/main" id="{0F7EF4C7-D591-CC10-B4FF-7C0D976AD827}"/>
                </a:ext>
              </a:extLst>
            </p:cNvPr>
            <p:cNvCxnSpPr>
              <a:cxnSpLocks/>
            </p:cNvCxnSpPr>
            <p:nvPr/>
          </p:nvCxnSpPr>
          <p:spPr>
            <a:xfrm>
              <a:off x="2150379" y="2159429"/>
              <a:ext cx="7230806" cy="0"/>
            </a:xfrm>
            <a:prstGeom prst="line">
              <a:avLst/>
            </a:prstGeom>
            <a:ln w="12700">
              <a:gradFill>
                <a:gsLst>
                  <a:gs pos="36000">
                    <a:srgbClr val="FF0000"/>
                  </a:gs>
                  <a:gs pos="100000">
                    <a:schemeClr val="bg1"/>
                  </a:gs>
                </a:gsLst>
                <a:lin ang="5400000" scaled="1"/>
              </a:gradFill>
            </a:ln>
            <a:effectLst>
              <a:glow rad="63500">
                <a:srgbClr val="FF0000">
                  <a:alpha val="60000"/>
                </a:srgbClr>
              </a:glow>
            </a:effectLst>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10D31E8F-2D37-F760-8A88-2FAAABE537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8696" l="5000" r="94889"/>
                      </a14:imgEffect>
                    </a14:imgLayer>
                  </a14:imgProps>
                </a:ext>
                <a:ext uri="{28A0092B-C50C-407E-A947-70E740481C1C}">
                  <a14:useLocalDpi xmlns:a14="http://schemas.microsoft.com/office/drawing/2010/main" val="0"/>
                </a:ext>
              </a:extLst>
            </a:blip>
            <a:srcRect r="39534" b="-3233"/>
            <a:stretch/>
          </p:blipFill>
          <p:spPr>
            <a:xfrm>
              <a:off x="2052749" y="2026877"/>
              <a:ext cx="193873" cy="265103"/>
            </a:xfrm>
            <a:prstGeom prst="rect">
              <a:avLst/>
            </a:prstGeom>
            <a:ln>
              <a:noFill/>
            </a:ln>
            <a:effectLst>
              <a:glow rad="50800">
                <a:srgbClr val="FF0000">
                  <a:alpha val="60000"/>
                </a:srgbClr>
              </a:glow>
            </a:effectLst>
          </p:spPr>
        </p:pic>
      </p:grpSp>
      <p:sp>
        <p:nvSpPr>
          <p:cNvPr id="7" name="Text Placeholder 6">
            <a:extLst>
              <a:ext uri="{FF2B5EF4-FFF2-40B4-BE49-F238E27FC236}">
                <a16:creationId xmlns:a16="http://schemas.microsoft.com/office/drawing/2014/main" id="{5D5C7EFD-86EB-0D88-861A-D50527363082}"/>
              </a:ext>
            </a:extLst>
          </p:cNvPr>
          <p:cNvSpPr>
            <a:spLocks noGrp="1"/>
          </p:cNvSpPr>
          <p:nvPr>
            <p:ph type="body" sz="quarter" idx="15" hasCustomPrompt="1"/>
          </p:nvPr>
        </p:nvSpPr>
        <p:spPr>
          <a:xfrm>
            <a:off x="91440" y="1188720"/>
            <a:ext cx="6217920" cy="4994275"/>
          </a:xfrm>
        </p:spPr>
        <p:txBody>
          <a:bodyPr/>
          <a:lstStyle>
            <a:lvl1pPr marL="0" indent="0">
              <a:lnSpc>
                <a:spcPct val="100000"/>
              </a:lnSpc>
              <a:buNone/>
              <a:defRPr sz="3000">
                <a:solidFill>
                  <a:schemeClr val="accent4">
                    <a:lumMod val="20000"/>
                    <a:lumOff val="80000"/>
                  </a:schemeClr>
                </a:solidFill>
              </a:defRPr>
            </a:lvl1pPr>
            <a:lvl2pPr marL="698309" indent="-457200">
              <a:lnSpc>
                <a:spcPct val="100000"/>
              </a:lnSpc>
              <a:spcBef>
                <a:spcPts val="600"/>
              </a:spcBef>
              <a:buClrTx/>
              <a:buFont typeface="+mj-lt"/>
              <a:buAutoNum type="alphaUcPeriod"/>
              <a:defRPr sz="2000"/>
            </a:lvl2pPr>
            <a:lvl3pPr marL="1090613" indent="-342900">
              <a:lnSpc>
                <a:spcPct val="100000"/>
              </a:lnSpc>
              <a:spcAft>
                <a:spcPts val="300"/>
              </a:spcAft>
              <a:buClrTx/>
              <a:buSzPct val="100000"/>
              <a:buFont typeface="+mj-lt"/>
              <a:buAutoNum type="romanLcPeriod"/>
              <a:defRPr sz="1800"/>
            </a:lvl3pPr>
            <a:lvl4pPr marL="1376363" indent="-228600">
              <a:lnSpc>
                <a:spcPct val="100000"/>
              </a:lnSpc>
              <a:buClrTx/>
              <a:buFont typeface="Calibri" panose="020F0502020204030204" pitchFamily="34" charset="0"/>
              <a:buChar char="-"/>
              <a:defRPr sz="1600"/>
            </a:lvl4pPr>
          </a:lstStyle>
          <a:p>
            <a:pPr lvl="0"/>
            <a:r>
              <a:rPr lang="en-US" dirty="0"/>
              <a:t>Lettered bulleted list:</a:t>
            </a:r>
          </a:p>
          <a:p>
            <a:pPr lvl="1"/>
            <a:r>
              <a:rPr lang="en-US" dirty="0"/>
              <a:t>First numbered bullet</a:t>
            </a:r>
          </a:p>
          <a:p>
            <a:pPr lvl="2"/>
            <a:r>
              <a:rPr lang="en-US" dirty="0"/>
              <a:t>Sub-number bullet</a:t>
            </a:r>
          </a:p>
          <a:p>
            <a:pPr lvl="1"/>
            <a:r>
              <a:rPr lang="en-US" dirty="0"/>
              <a:t>Second numbered bullet</a:t>
            </a:r>
          </a:p>
          <a:p>
            <a:pPr lvl="2"/>
            <a:r>
              <a:rPr lang="en-US" dirty="0"/>
              <a:t>Sub-number bullet</a:t>
            </a:r>
          </a:p>
        </p:txBody>
      </p:sp>
      <p:grpSp>
        <p:nvGrpSpPr>
          <p:cNvPr id="69" name="Group 68">
            <a:extLst>
              <a:ext uri="{FF2B5EF4-FFF2-40B4-BE49-F238E27FC236}">
                <a16:creationId xmlns:a16="http://schemas.microsoft.com/office/drawing/2014/main" id="{E90BA968-DDB2-D6EC-7EDA-2E07DA8988C7}"/>
              </a:ext>
            </a:extLst>
          </p:cNvPr>
          <p:cNvGrpSpPr/>
          <p:nvPr userDrawn="1"/>
        </p:nvGrpSpPr>
        <p:grpSpPr>
          <a:xfrm>
            <a:off x="4076274" y="-1659323"/>
            <a:ext cx="9814081" cy="8852745"/>
            <a:chOff x="3842640" y="-1380404"/>
            <a:chExt cx="9814081" cy="8852745"/>
          </a:xfrm>
        </p:grpSpPr>
        <mc:AlternateContent xmlns:mc="http://schemas.openxmlformats.org/markup-compatibility/2006" xmlns:p14="http://schemas.microsoft.com/office/powerpoint/2010/main">
          <mc:Choice Requires="p14">
            <p:contentPart p14:bwMode="auto" r:id="rId6">
              <p14:nvContentPartPr>
                <p14:cNvPr id="70" name="Ink 69" descr="Drawing point">
                  <a:extLst>
                    <a:ext uri="{FF2B5EF4-FFF2-40B4-BE49-F238E27FC236}">
                      <a16:creationId xmlns:a16="http://schemas.microsoft.com/office/drawing/2014/main" id="{2EE91A99-9037-5D18-1716-98902DB5C7DB}"/>
                    </a:ext>
                  </a:extLst>
                </p14:cNvPr>
                <p14:cNvContentPartPr/>
                <p14:nvPr/>
              </p14:nvContentPartPr>
              <p14:xfrm>
                <a:off x="3842640" y="7462621"/>
                <a:ext cx="360" cy="9720"/>
              </p14:xfrm>
            </p:contentPart>
          </mc:Choice>
          <mc:Fallback xmlns="">
            <p:pic>
              <p:nvPicPr>
                <p:cNvPr id="66" name="Ink 65"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836160" y="7456861"/>
                  <a:ext cx="13320" cy="21960"/>
                </a:xfrm>
                <a:prstGeom prst="rect">
                  <a:avLst/>
                </a:prstGeom>
              </p:spPr>
            </p:pic>
          </mc:Fallback>
        </mc:AlternateContent>
        <p:grpSp>
          <p:nvGrpSpPr>
            <p:cNvPr id="71" name="Group 70">
              <a:extLst>
                <a:ext uri="{FF2B5EF4-FFF2-40B4-BE49-F238E27FC236}">
                  <a16:creationId xmlns:a16="http://schemas.microsoft.com/office/drawing/2014/main" id="{6130A36B-BA58-488A-9D52-7328BF215AA6}"/>
                </a:ext>
              </a:extLst>
            </p:cNvPr>
            <p:cNvGrpSpPr/>
            <p:nvPr/>
          </p:nvGrpSpPr>
          <p:grpSpPr>
            <a:xfrm>
              <a:off x="9273127" y="-702828"/>
              <a:ext cx="3657600" cy="3657600"/>
              <a:chOff x="6770194" y="237413"/>
              <a:chExt cx="4206240" cy="4206240"/>
            </a:xfrm>
          </p:grpSpPr>
          <p:sp>
            <p:nvSpPr>
              <p:cNvPr id="73" name="Oval 72">
                <a:extLst>
                  <a:ext uri="{FF2B5EF4-FFF2-40B4-BE49-F238E27FC236}">
                    <a16:creationId xmlns:a16="http://schemas.microsoft.com/office/drawing/2014/main" id="{F511E311-D12E-3E8E-57AC-592D5A750595}"/>
                  </a:ext>
                </a:extLst>
              </p:cNvPr>
              <p:cNvSpPr/>
              <p:nvPr/>
            </p:nvSpPr>
            <p:spPr>
              <a:xfrm rot="12281876">
                <a:off x="6770194" y="237413"/>
                <a:ext cx="4206240" cy="4206240"/>
              </a:xfrm>
              <a:prstGeom prst="ellipse">
                <a:avLst/>
              </a:prstGeom>
              <a:noFill/>
              <a:ln w="3175">
                <a:solidFill>
                  <a:srgbClr val="C8A52D">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12C03542-B3C7-9348-543E-F075A88BBAE9}"/>
                  </a:ext>
                </a:extLst>
              </p:cNvPr>
              <p:cNvSpPr/>
              <p:nvPr/>
            </p:nvSpPr>
            <p:spPr>
              <a:xfrm>
                <a:off x="7552506" y="926366"/>
                <a:ext cx="2734056" cy="2734056"/>
              </a:xfrm>
              <a:prstGeom prst="ellipse">
                <a:avLst/>
              </a:prstGeom>
              <a:solidFill>
                <a:srgbClr val="0E132C">
                  <a:alpha val="35000"/>
                </a:srgbClr>
              </a:solidFill>
              <a:ln w="3175">
                <a:solidFill>
                  <a:srgbClr val="C8A52D">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04739BF4-A7AB-C210-21BD-1AC3C6D06BD8}"/>
                  </a:ext>
                </a:extLst>
              </p:cNvPr>
              <p:cNvSpPr/>
              <p:nvPr/>
            </p:nvSpPr>
            <p:spPr>
              <a:xfrm>
                <a:off x="7815396" y="1189256"/>
                <a:ext cx="2208276" cy="2208276"/>
              </a:xfrm>
              <a:prstGeom prst="ellipse">
                <a:avLst/>
              </a:prstGeom>
              <a:solidFill>
                <a:srgbClr val="0E132C">
                  <a:alpha val="60000"/>
                </a:srgbClr>
              </a:solidFill>
              <a:ln w="6350">
                <a:solidFill>
                  <a:srgbClr val="C8A52D">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79971F87-6EC8-872F-4D62-01B899083FC4}"/>
                  </a:ext>
                </a:extLst>
              </p:cNvPr>
              <p:cNvSpPr/>
              <p:nvPr/>
            </p:nvSpPr>
            <p:spPr>
              <a:xfrm>
                <a:off x="8030906" y="1404766"/>
                <a:ext cx="1787652" cy="1787652"/>
              </a:xfrm>
              <a:prstGeom prst="ellipse">
                <a:avLst/>
              </a:prstGeom>
              <a:solidFill>
                <a:srgbClr val="162B4F"/>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id="{BB0DBCE9-A05B-AA70-1438-F8EFF0D48E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1896" y="2348962"/>
                <a:ext cx="1577340" cy="552622"/>
              </a:xfrm>
              <a:prstGeom prst="rect">
                <a:avLst/>
              </a:prstGeom>
              <a:ln>
                <a:noFill/>
              </a:ln>
            </p:spPr>
          </p:pic>
          <p:pic>
            <p:nvPicPr>
              <p:cNvPr id="78" name="Picture 2" descr="NSF_LOGO_4-Color_bitmap_Logo.png">
                <a:extLst>
                  <a:ext uri="{FF2B5EF4-FFF2-40B4-BE49-F238E27FC236}">
                    <a16:creationId xmlns:a16="http://schemas.microsoft.com/office/drawing/2014/main" id="{66519A1D-52EF-22CA-B102-E03A72115FE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10085" y="1491820"/>
                <a:ext cx="837596" cy="8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Oval 78">
                <a:extLst>
                  <a:ext uri="{FF2B5EF4-FFF2-40B4-BE49-F238E27FC236}">
                    <a16:creationId xmlns:a16="http://schemas.microsoft.com/office/drawing/2014/main" id="{A12DED89-5544-D7E5-7024-0ABFE0A4C12A}"/>
                  </a:ext>
                </a:extLst>
              </p:cNvPr>
              <p:cNvSpPr/>
              <p:nvPr/>
            </p:nvSpPr>
            <p:spPr>
              <a:xfrm rot="10800000">
                <a:off x="7343741" y="739164"/>
                <a:ext cx="3154680" cy="3154680"/>
              </a:xfrm>
              <a:prstGeom prst="ellipse">
                <a:avLst/>
              </a:prstGeom>
              <a:noFill/>
              <a:ln w="3175">
                <a:solidFill>
                  <a:srgbClr val="C8A52D">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71">
              <a:extLst>
                <a:ext uri="{FF2B5EF4-FFF2-40B4-BE49-F238E27FC236}">
                  <a16:creationId xmlns:a16="http://schemas.microsoft.com/office/drawing/2014/main" id="{DC7B6190-CA6E-A8FE-CEBD-9C9FF268813B}"/>
                </a:ext>
              </a:extLst>
            </p:cNvPr>
            <p:cNvSpPr/>
            <p:nvPr/>
          </p:nvSpPr>
          <p:spPr>
            <a:xfrm rot="12281876">
              <a:off x="8627521" y="-1380404"/>
              <a:ext cx="5029200" cy="5029200"/>
            </a:xfrm>
            <a:prstGeom prst="ellipse">
              <a:avLst/>
            </a:prstGeom>
            <a:noFill/>
            <a:ln w="3175">
              <a:solidFill>
                <a:srgbClr val="C8A52D">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5324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Tabl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799"/>
            <a:ext cx="10087555" cy="1064900"/>
          </a:xfrm>
        </p:spPr>
        <p:txBody>
          <a:bodyPr>
            <a:normAutofit/>
          </a:bodyPr>
          <a:lstStyle>
            <a:lvl1pPr>
              <a:defRPr sz="3600"/>
            </a:lvl1pPr>
          </a:lstStyle>
          <a:p>
            <a:r>
              <a:rPr lang="en-US" dirty="0"/>
              <a:t>Full slide table w/caption</a:t>
            </a:r>
          </a:p>
        </p:txBody>
      </p:sp>
      <p:sp>
        <p:nvSpPr>
          <p:cNvPr id="5" name="Footer Placeholder 4"/>
          <p:cNvSpPr>
            <a:spLocks noGrp="1"/>
          </p:cNvSpPr>
          <p:nvPr>
            <p:ph type="ftr" sz="quarter" idx="11"/>
          </p:nvPr>
        </p:nvSpPr>
        <p:spPr>
          <a:xfrm>
            <a:off x="0" y="6492076"/>
            <a:ext cx="2386084" cy="365125"/>
          </a:xfrm>
        </p:spPr>
        <p:txBody>
          <a:bodyPr/>
          <a:lstStyle>
            <a:lvl1pPr algn="l">
              <a:defRPr sz="1100"/>
            </a:lvl1pPr>
          </a:lstStyle>
          <a:p>
            <a:r>
              <a:rPr lang="en-US" dirty="0"/>
              <a:t>LIGO-G2502145-v1</a:t>
            </a:r>
          </a:p>
        </p:txBody>
      </p:sp>
      <p:sp>
        <p:nvSpPr>
          <p:cNvPr id="6" name="Slide Number Placeholder 5"/>
          <p:cNvSpPr>
            <a:spLocks noGrp="1"/>
          </p:cNvSpPr>
          <p:nvPr>
            <p:ph type="sldNum" sz="quarter" idx="12"/>
          </p:nvPr>
        </p:nvSpPr>
        <p:spPr>
          <a:xfrm>
            <a:off x="9324925" y="6423599"/>
            <a:ext cx="2743200" cy="365125"/>
          </a:xfrm>
        </p:spPr>
        <p:txBody>
          <a:bodyPr/>
          <a:lstStyle>
            <a:lvl1pPr algn="r">
              <a:defRPr/>
            </a:lvl1pPr>
          </a:lstStyle>
          <a:p>
            <a:fld id="{0019AADA-B50C-4EDE-9F0B-A96D4EAAA5A0}" type="slidenum">
              <a:rPr lang="en-US" smtClean="0"/>
              <a:pPr/>
              <a:t>‹#›</a:t>
            </a:fld>
            <a:endParaRPr lang="en-US"/>
          </a:p>
        </p:txBody>
      </p:sp>
      <mc:AlternateContent xmlns:mc="http://schemas.openxmlformats.org/markup-compatibility/2006" xmlns:p14="http://schemas.microsoft.com/office/powerpoint/2010/main">
        <mc:Choice Requires="p14">
          <p:contentPart p14:bwMode="auto" r:id="rId2">
            <p14:nvContentPartPr>
              <p14:cNvPr id="66" name="Ink 65" descr="Drawing point">
                <a:extLst>
                  <a:ext uri="{FF2B5EF4-FFF2-40B4-BE49-F238E27FC236}">
                    <a16:creationId xmlns:a16="http://schemas.microsoft.com/office/drawing/2014/main" id="{9FE62378-625A-40E4-A5E5-226DF2DDE541}"/>
                  </a:ext>
                </a:extLst>
              </p14:cNvPr>
              <p14:cNvContentPartPr/>
              <p14:nvPr/>
            </p14:nvContentPartPr>
            <p14:xfrm>
              <a:off x="3842640" y="7398453"/>
              <a:ext cx="360" cy="9720"/>
            </p14:xfrm>
          </p:contentPart>
        </mc:Choice>
        <mc:Fallback xmlns="">
          <p:pic>
            <p:nvPicPr>
              <p:cNvPr id="66" name="Ink 65" descr="Drawing point">
                <a:extLst>
                  <a:ext uri="{FF2B5EF4-FFF2-40B4-BE49-F238E27FC236}">
                    <a16:creationId xmlns:a16="http://schemas.microsoft.com/office/drawing/2014/main" id="{9FE62378-625A-40E4-A5E5-226DF2DDE541}"/>
                  </a:ext>
                </a:extLst>
              </p:cNvPr>
              <p:cNvPicPr/>
              <p:nvPr/>
            </p:nvPicPr>
            <p:blipFill>
              <a:blip r:embed="rId5"/>
              <a:stretch>
                <a:fillRect/>
              </a:stretch>
            </p:blipFill>
            <p:spPr>
              <a:xfrm>
                <a:off x="3833640" y="7389453"/>
                <a:ext cx="18000" cy="27360"/>
              </a:xfrm>
              <a:prstGeom prst="rect">
                <a:avLst/>
              </a:prstGeom>
            </p:spPr>
          </p:pic>
        </mc:Fallback>
      </mc:AlternateContent>
      <p:sp>
        <p:nvSpPr>
          <p:cNvPr id="10" name="Table Placeholder 9">
            <a:extLst>
              <a:ext uri="{FF2B5EF4-FFF2-40B4-BE49-F238E27FC236}">
                <a16:creationId xmlns:a16="http://schemas.microsoft.com/office/drawing/2014/main" id="{91D095F6-C416-47E6-0736-19CB38FCA067}"/>
              </a:ext>
            </a:extLst>
          </p:cNvPr>
          <p:cNvSpPr>
            <a:spLocks noGrp="1"/>
          </p:cNvSpPr>
          <p:nvPr>
            <p:ph type="tbl" sz="quarter" idx="13"/>
          </p:nvPr>
        </p:nvSpPr>
        <p:spPr>
          <a:xfrm>
            <a:off x="1457132" y="1603526"/>
            <a:ext cx="9096162" cy="3857922"/>
          </a:xfrm>
        </p:spPr>
        <p:txBody>
          <a:bodyPr/>
          <a:lstStyle>
            <a:lvl1pPr marL="0" indent="0">
              <a:buNone/>
              <a:defRPr/>
            </a:lvl1pPr>
          </a:lstStyle>
          <a:p>
            <a:r>
              <a:rPr lang="en-US" dirty="0"/>
              <a:t>Click icon to add table</a:t>
            </a:r>
          </a:p>
        </p:txBody>
      </p:sp>
      <p:grpSp>
        <p:nvGrpSpPr>
          <p:cNvPr id="57" name="Group 56">
            <a:extLst>
              <a:ext uri="{FF2B5EF4-FFF2-40B4-BE49-F238E27FC236}">
                <a16:creationId xmlns:a16="http://schemas.microsoft.com/office/drawing/2014/main" id="{5D2E0B53-2FE2-EF73-141E-FDCED8126F17}"/>
              </a:ext>
            </a:extLst>
          </p:cNvPr>
          <p:cNvGrpSpPr/>
          <p:nvPr userDrawn="1"/>
        </p:nvGrpSpPr>
        <p:grpSpPr>
          <a:xfrm>
            <a:off x="-165754" y="963277"/>
            <a:ext cx="12184380" cy="265103"/>
            <a:chOff x="2052749" y="2026877"/>
            <a:chExt cx="7328436" cy="265103"/>
          </a:xfrm>
        </p:grpSpPr>
        <p:cxnSp>
          <p:nvCxnSpPr>
            <p:cNvPr id="58" name="Straight Connector 57">
              <a:extLst>
                <a:ext uri="{FF2B5EF4-FFF2-40B4-BE49-F238E27FC236}">
                  <a16:creationId xmlns:a16="http://schemas.microsoft.com/office/drawing/2014/main" id="{EB85536F-8035-DB50-D7B4-3CB5D4DC75BD}"/>
                </a:ext>
              </a:extLst>
            </p:cNvPr>
            <p:cNvCxnSpPr>
              <a:cxnSpLocks/>
            </p:cNvCxnSpPr>
            <p:nvPr/>
          </p:nvCxnSpPr>
          <p:spPr>
            <a:xfrm>
              <a:off x="2150379" y="2159429"/>
              <a:ext cx="7230806" cy="0"/>
            </a:xfrm>
            <a:prstGeom prst="line">
              <a:avLst/>
            </a:prstGeom>
            <a:ln w="12700">
              <a:gradFill>
                <a:gsLst>
                  <a:gs pos="36000">
                    <a:srgbClr val="FF0000"/>
                  </a:gs>
                  <a:gs pos="100000">
                    <a:schemeClr val="bg1"/>
                  </a:gs>
                </a:gsLst>
                <a:lin ang="5400000" scaled="1"/>
              </a:gradFill>
            </a:ln>
            <a:effectLst>
              <a:glow rad="63500">
                <a:srgbClr val="FF0000">
                  <a:alpha val="60000"/>
                </a:srgbClr>
              </a:glow>
            </a:effectLst>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1CA87A4F-87FF-18A6-AFA9-F2BF40201E2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0" b="98696" l="5000" r="94889"/>
                      </a14:imgEffect>
                    </a14:imgLayer>
                  </a14:imgProps>
                </a:ext>
                <a:ext uri="{28A0092B-C50C-407E-A947-70E740481C1C}">
                  <a14:useLocalDpi xmlns:a14="http://schemas.microsoft.com/office/drawing/2010/main" val="0"/>
                </a:ext>
              </a:extLst>
            </a:blip>
            <a:srcRect r="39534" b="-3233"/>
            <a:stretch/>
          </p:blipFill>
          <p:spPr>
            <a:xfrm>
              <a:off x="2052749" y="2026877"/>
              <a:ext cx="193873" cy="265103"/>
            </a:xfrm>
            <a:prstGeom prst="rect">
              <a:avLst/>
            </a:prstGeom>
            <a:ln>
              <a:noFill/>
            </a:ln>
            <a:effectLst>
              <a:glow rad="50800">
                <a:srgbClr val="FF0000">
                  <a:alpha val="60000"/>
                </a:srgbClr>
              </a:glow>
            </a:effectLst>
          </p:spPr>
        </p:pic>
      </p:grpSp>
      <p:sp>
        <p:nvSpPr>
          <p:cNvPr id="22" name="Content Placeholder 21">
            <a:extLst>
              <a:ext uri="{FF2B5EF4-FFF2-40B4-BE49-F238E27FC236}">
                <a16:creationId xmlns:a16="http://schemas.microsoft.com/office/drawing/2014/main" id="{394748B7-F927-A018-F20D-9632B13544CD}"/>
              </a:ext>
            </a:extLst>
          </p:cNvPr>
          <p:cNvSpPr>
            <a:spLocks noGrp="1"/>
          </p:cNvSpPr>
          <p:nvPr>
            <p:ph sz="quarter" idx="14" hasCustomPrompt="1"/>
          </p:nvPr>
        </p:nvSpPr>
        <p:spPr>
          <a:xfrm>
            <a:off x="4014787" y="5752728"/>
            <a:ext cx="4162425" cy="471487"/>
          </a:xfrm>
          <a:solidFill>
            <a:srgbClr val="0E132C"/>
          </a:solidFill>
          <a:ln>
            <a:solidFill>
              <a:srgbClr val="C8A52D"/>
            </a:solidFill>
          </a:ln>
        </p:spPr>
        <p:txBody>
          <a:bodyPr anchor="ctr">
            <a:normAutofit/>
          </a:bodyPr>
          <a:lstStyle>
            <a:lvl1pPr marL="0" indent="0" algn="ctr">
              <a:buNone/>
              <a:defRPr sz="1600">
                <a:solidFill>
                  <a:schemeClr val="accent4">
                    <a:lumMod val="20000"/>
                    <a:lumOff val="80000"/>
                  </a:schemeClr>
                </a:solidFill>
              </a:defRPr>
            </a:lvl1pPr>
          </a:lstStyle>
          <a:p>
            <a:pPr lvl="0"/>
            <a:r>
              <a:rPr lang="en-US" dirty="0"/>
              <a:t>Caption</a:t>
            </a:r>
          </a:p>
        </p:txBody>
      </p:sp>
      <p:grpSp>
        <p:nvGrpSpPr>
          <p:cNvPr id="70" name="Group 69">
            <a:extLst>
              <a:ext uri="{FF2B5EF4-FFF2-40B4-BE49-F238E27FC236}">
                <a16:creationId xmlns:a16="http://schemas.microsoft.com/office/drawing/2014/main" id="{A726A918-27CB-7995-2892-57B0754F046F}"/>
              </a:ext>
            </a:extLst>
          </p:cNvPr>
          <p:cNvGrpSpPr/>
          <p:nvPr userDrawn="1"/>
        </p:nvGrpSpPr>
        <p:grpSpPr>
          <a:xfrm>
            <a:off x="4076274" y="-1659323"/>
            <a:ext cx="9814081" cy="8852745"/>
            <a:chOff x="3842640" y="-1380404"/>
            <a:chExt cx="9814081" cy="8852745"/>
          </a:xfrm>
        </p:grpSpPr>
        <mc:AlternateContent xmlns:mc="http://schemas.openxmlformats.org/markup-compatibility/2006" xmlns:p14="http://schemas.microsoft.com/office/powerpoint/2010/main">
          <mc:Choice Requires="p14">
            <p:contentPart p14:bwMode="auto" r:id="rId8">
              <p14:nvContentPartPr>
                <p14:cNvPr id="71" name="Ink 70" descr="Drawing point">
                  <a:extLst>
                    <a:ext uri="{FF2B5EF4-FFF2-40B4-BE49-F238E27FC236}">
                      <a16:creationId xmlns:a16="http://schemas.microsoft.com/office/drawing/2014/main" id="{E857CC8B-5400-D7EA-DA85-EA354C7B4BA2}"/>
                    </a:ext>
                  </a:extLst>
                </p14:cNvPr>
                <p14:cNvContentPartPr/>
                <p14:nvPr/>
              </p14:nvContentPartPr>
              <p14:xfrm>
                <a:off x="3842640" y="7462621"/>
                <a:ext cx="360" cy="9720"/>
              </p14:xfrm>
            </p:contentPart>
          </mc:Choice>
          <mc:Fallback xmlns="">
            <p:pic>
              <p:nvPicPr>
                <p:cNvPr id="66" name="Ink 65"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836160" y="7456861"/>
                  <a:ext cx="13320" cy="21960"/>
                </a:xfrm>
                <a:prstGeom prst="rect">
                  <a:avLst/>
                </a:prstGeom>
              </p:spPr>
            </p:pic>
          </mc:Fallback>
        </mc:AlternateContent>
        <p:grpSp>
          <p:nvGrpSpPr>
            <p:cNvPr id="72" name="Group 71">
              <a:extLst>
                <a:ext uri="{FF2B5EF4-FFF2-40B4-BE49-F238E27FC236}">
                  <a16:creationId xmlns:a16="http://schemas.microsoft.com/office/drawing/2014/main" id="{3C224B32-FABE-4F58-94B6-F137BFBA9E7E}"/>
                </a:ext>
              </a:extLst>
            </p:cNvPr>
            <p:cNvGrpSpPr/>
            <p:nvPr/>
          </p:nvGrpSpPr>
          <p:grpSpPr>
            <a:xfrm>
              <a:off x="9273127" y="-702828"/>
              <a:ext cx="3657600" cy="3657600"/>
              <a:chOff x="6770194" y="237413"/>
              <a:chExt cx="4206240" cy="4206240"/>
            </a:xfrm>
          </p:grpSpPr>
          <p:sp>
            <p:nvSpPr>
              <p:cNvPr id="74" name="Oval 73">
                <a:extLst>
                  <a:ext uri="{FF2B5EF4-FFF2-40B4-BE49-F238E27FC236}">
                    <a16:creationId xmlns:a16="http://schemas.microsoft.com/office/drawing/2014/main" id="{103D4DCA-3D4D-FBBB-DFA8-6530D1352725}"/>
                  </a:ext>
                </a:extLst>
              </p:cNvPr>
              <p:cNvSpPr/>
              <p:nvPr/>
            </p:nvSpPr>
            <p:spPr>
              <a:xfrm rot="12281876">
                <a:off x="6770194" y="237413"/>
                <a:ext cx="4206240" cy="4206240"/>
              </a:xfrm>
              <a:prstGeom prst="ellipse">
                <a:avLst/>
              </a:prstGeom>
              <a:noFill/>
              <a:ln w="3175">
                <a:solidFill>
                  <a:srgbClr val="C8A52D">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A25143EB-BDFF-F05E-9DF5-90593B59BE2B}"/>
                  </a:ext>
                </a:extLst>
              </p:cNvPr>
              <p:cNvSpPr/>
              <p:nvPr/>
            </p:nvSpPr>
            <p:spPr>
              <a:xfrm>
                <a:off x="7552506" y="926366"/>
                <a:ext cx="2734056" cy="2734056"/>
              </a:xfrm>
              <a:prstGeom prst="ellipse">
                <a:avLst/>
              </a:prstGeom>
              <a:solidFill>
                <a:srgbClr val="0E132C">
                  <a:alpha val="35000"/>
                </a:srgbClr>
              </a:solidFill>
              <a:ln w="3175">
                <a:solidFill>
                  <a:srgbClr val="C8A52D">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A5338935-1A56-6CC1-F6A6-448FAC2F77E7}"/>
                  </a:ext>
                </a:extLst>
              </p:cNvPr>
              <p:cNvSpPr/>
              <p:nvPr/>
            </p:nvSpPr>
            <p:spPr>
              <a:xfrm>
                <a:off x="7815396" y="1189256"/>
                <a:ext cx="2208276" cy="2208276"/>
              </a:xfrm>
              <a:prstGeom prst="ellipse">
                <a:avLst/>
              </a:prstGeom>
              <a:solidFill>
                <a:srgbClr val="0E132C">
                  <a:alpha val="60000"/>
                </a:srgbClr>
              </a:solidFill>
              <a:ln w="6350">
                <a:solidFill>
                  <a:srgbClr val="C8A52D">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704F5DA-9B8B-7A9D-5DDB-FF042B6F40F9}"/>
                  </a:ext>
                </a:extLst>
              </p:cNvPr>
              <p:cNvSpPr/>
              <p:nvPr/>
            </p:nvSpPr>
            <p:spPr>
              <a:xfrm>
                <a:off x="8030906" y="1404766"/>
                <a:ext cx="1787652" cy="1787652"/>
              </a:xfrm>
              <a:prstGeom prst="ellipse">
                <a:avLst/>
              </a:prstGeom>
              <a:solidFill>
                <a:srgbClr val="162B4F"/>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BF88C1FC-77BA-9422-C7B7-25B51CEB74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1896" y="2348962"/>
                <a:ext cx="1577340" cy="552622"/>
              </a:xfrm>
              <a:prstGeom prst="rect">
                <a:avLst/>
              </a:prstGeom>
              <a:ln>
                <a:noFill/>
              </a:ln>
            </p:spPr>
          </p:pic>
          <p:pic>
            <p:nvPicPr>
              <p:cNvPr id="79" name="Picture 2" descr="NSF_LOGO_4-Color_bitmap_Logo.png">
                <a:extLst>
                  <a:ext uri="{FF2B5EF4-FFF2-40B4-BE49-F238E27FC236}">
                    <a16:creationId xmlns:a16="http://schemas.microsoft.com/office/drawing/2014/main" id="{3914BF6D-D137-5E47-D96F-30ED4D0E3CC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10085" y="1491820"/>
                <a:ext cx="837596" cy="8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Oval 79">
                <a:extLst>
                  <a:ext uri="{FF2B5EF4-FFF2-40B4-BE49-F238E27FC236}">
                    <a16:creationId xmlns:a16="http://schemas.microsoft.com/office/drawing/2014/main" id="{7A8904CA-DD39-9BBA-0905-E519E4DF465A}"/>
                  </a:ext>
                </a:extLst>
              </p:cNvPr>
              <p:cNvSpPr/>
              <p:nvPr/>
            </p:nvSpPr>
            <p:spPr>
              <a:xfrm rot="10800000">
                <a:off x="7343741" y="739164"/>
                <a:ext cx="3154680" cy="3154680"/>
              </a:xfrm>
              <a:prstGeom prst="ellipse">
                <a:avLst/>
              </a:prstGeom>
              <a:noFill/>
              <a:ln w="3175">
                <a:solidFill>
                  <a:srgbClr val="C8A52D">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Oval 72">
              <a:extLst>
                <a:ext uri="{FF2B5EF4-FFF2-40B4-BE49-F238E27FC236}">
                  <a16:creationId xmlns:a16="http://schemas.microsoft.com/office/drawing/2014/main" id="{A46CC1D8-9ECB-534A-8198-FEE644B7BB2B}"/>
                </a:ext>
              </a:extLst>
            </p:cNvPr>
            <p:cNvSpPr/>
            <p:nvPr/>
          </p:nvSpPr>
          <p:spPr>
            <a:xfrm rot="12281876">
              <a:off x="8627521" y="-1380404"/>
              <a:ext cx="5029200" cy="5029200"/>
            </a:xfrm>
            <a:prstGeom prst="ellipse">
              <a:avLst/>
            </a:prstGeom>
            <a:noFill/>
            <a:ln w="3175">
              <a:solidFill>
                <a:srgbClr val="C8A52D">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1960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Two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799"/>
            <a:ext cx="10087555" cy="1064900"/>
          </a:xfrm>
        </p:spPr>
        <p:txBody>
          <a:bodyPr>
            <a:normAutofit/>
          </a:bodyPr>
          <a:lstStyle>
            <a:lvl1pPr>
              <a:defRPr sz="3600"/>
            </a:lvl1pPr>
          </a:lstStyle>
          <a:p>
            <a:r>
              <a:rPr lang="en-US" dirty="0"/>
              <a:t>Two text boxes/two column</a:t>
            </a:r>
          </a:p>
        </p:txBody>
      </p:sp>
      <p:sp>
        <p:nvSpPr>
          <p:cNvPr id="5" name="Footer Placeholder 4"/>
          <p:cNvSpPr>
            <a:spLocks noGrp="1"/>
          </p:cNvSpPr>
          <p:nvPr>
            <p:ph type="ftr" sz="quarter" idx="11"/>
          </p:nvPr>
        </p:nvSpPr>
        <p:spPr>
          <a:xfrm>
            <a:off x="0" y="6492076"/>
            <a:ext cx="2614684" cy="365125"/>
          </a:xfrm>
        </p:spPr>
        <p:txBody>
          <a:bodyPr/>
          <a:lstStyle>
            <a:lvl1pPr algn="l">
              <a:defRPr sz="1100"/>
            </a:lvl1pPr>
          </a:lstStyle>
          <a:p>
            <a:r>
              <a:rPr lang="en-US" dirty="0"/>
              <a:t>LIGO-G2502145-v1</a:t>
            </a:r>
          </a:p>
        </p:txBody>
      </p:sp>
      <p:sp>
        <p:nvSpPr>
          <p:cNvPr id="6" name="Slide Number Placeholder 5"/>
          <p:cNvSpPr>
            <a:spLocks noGrp="1"/>
          </p:cNvSpPr>
          <p:nvPr>
            <p:ph type="sldNum" sz="quarter" idx="12"/>
          </p:nvPr>
        </p:nvSpPr>
        <p:spPr>
          <a:xfrm>
            <a:off x="9324925" y="6423599"/>
            <a:ext cx="2743200" cy="365125"/>
          </a:xfrm>
        </p:spPr>
        <p:txBody>
          <a:bodyPr/>
          <a:lstStyle>
            <a:lvl1pPr algn="r">
              <a:defRPr/>
            </a:lvl1pPr>
          </a:lstStyle>
          <a:p>
            <a:fld id="{0019AADA-B50C-4EDE-9F0B-A96D4EAAA5A0}" type="slidenum">
              <a:rPr lang="en-US" smtClean="0"/>
              <a:pPr/>
              <a:t>‹#›</a:t>
            </a:fld>
            <a:endParaRPr lang="en-US"/>
          </a:p>
        </p:txBody>
      </p:sp>
      <p:grpSp>
        <p:nvGrpSpPr>
          <p:cNvPr id="61" name="Group 60">
            <a:extLst>
              <a:ext uri="{FF2B5EF4-FFF2-40B4-BE49-F238E27FC236}">
                <a16:creationId xmlns:a16="http://schemas.microsoft.com/office/drawing/2014/main" id="{6E800A7E-42C4-AF98-535F-F65D2CAACC23}"/>
              </a:ext>
            </a:extLst>
          </p:cNvPr>
          <p:cNvGrpSpPr/>
          <p:nvPr userDrawn="1"/>
        </p:nvGrpSpPr>
        <p:grpSpPr>
          <a:xfrm>
            <a:off x="-165754" y="963277"/>
            <a:ext cx="12184380" cy="265103"/>
            <a:chOff x="2052749" y="2026877"/>
            <a:chExt cx="7328436" cy="265103"/>
          </a:xfrm>
        </p:grpSpPr>
        <p:cxnSp>
          <p:nvCxnSpPr>
            <p:cNvPr id="63" name="Straight Connector 62">
              <a:extLst>
                <a:ext uri="{FF2B5EF4-FFF2-40B4-BE49-F238E27FC236}">
                  <a16:creationId xmlns:a16="http://schemas.microsoft.com/office/drawing/2014/main" id="{8F23EC7E-33A2-823A-2600-28A9E67FED88}"/>
                </a:ext>
              </a:extLst>
            </p:cNvPr>
            <p:cNvCxnSpPr>
              <a:cxnSpLocks/>
            </p:cNvCxnSpPr>
            <p:nvPr/>
          </p:nvCxnSpPr>
          <p:spPr>
            <a:xfrm>
              <a:off x="2150379" y="2159429"/>
              <a:ext cx="7230806" cy="0"/>
            </a:xfrm>
            <a:prstGeom prst="line">
              <a:avLst/>
            </a:prstGeom>
            <a:ln w="12700">
              <a:gradFill>
                <a:gsLst>
                  <a:gs pos="36000">
                    <a:srgbClr val="FF0000"/>
                  </a:gs>
                  <a:gs pos="100000">
                    <a:schemeClr val="bg1"/>
                  </a:gs>
                </a:gsLst>
                <a:lin ang="5400000" scaled="1"/>
              </a:gradFill>
            </a:ln>
            <a:effectLst>
              <a:glow rad="63500">
                <a:srgbClr val="FF0000">
                  <a:alpha val="60000"/>
                </a:srgbClr>
              </a:glow>
            </a:effectLst>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A72C43D7-1C23-F7A9-C058-C80D61B803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8696" l="5000" r="94889"/>
                      </a14:imgEffect>
                    </a14:imgLayer>
                  </a14:imgProps>
                </a:ext>
                <a:ext uri="{28A0092B-C50C-407E-A947-70E740481C1C}">
                  <a14:useLocalDpi xmlns:a14="http://schemas.microsoft.com/office/drawing/2010/main" val="0"/>
                </a:ext>
              </a:extLst>
            </a:blip>
            <a:srcRect r="39534" b="-3233"/>
            <a:stretch/>
          </p:blipFill>
          <p:spPr>
            <a:xfrm>
              <a:off x="2052749" y="2026877"/>
              <a:ext cx="193873" cy="265103"/>
            </a:xfrm>
            <a:prstGeom prst="rect">
              <a:avLst/>
            </a:prstGeom>
            <a:ln>
              <a:noFill/>
            </a:ln>
            <a:effectLst>
              <a:glow rad="50800">
                <a:srgbClr val="FF0000">
                  <a:alpha val="60000"/>
                </a:srgbClr>
              </a:glow>
            </a:effectLst>
          </p:spPr>
        </p:pic>
      </p:grpSp>
      <p:sp>
        <p:nvSpPr>
          <p:cNvPr id="8" name="Content Placeholder 7">
            <a:extLst>
              <a:ext uri="{FF2B5EF4-FFF2-40B4-BE49-F238E27FC236}">
                <a16:creationId xmlns:a16="http://schemas.microsoft.com/office/drawing/2014/main" id="{1ADB7D08-5FA8-66EB-7F85-0C980F7FA8D9}"/>
              </a:ext>
            </a:extLst>
          </p:cNvPr>
          <p:cNvSpPr>
            <a:spLocks noGrp="1"/>
          </p:cNvSpPr>
          <p:nvPr>
            <p:ph sz="quarter" idx="14"/>
          </p:nvPr>
        </p:nvSpPr>
        <p:spPr>
          <a:xfrm>
            <a:off x="6183384" y="1188720"/>
            <a:ext cx="5675535" cy="5113705"/>
          </a:xfrm>
        </p:spPr>
        <p:txBody>
          <a:bodyPr/>
          <a:lstStyle>
            <a:lvl1pPr marL="0" indent="0">
              <a:lnSpc>
                <a:spcPct val="100000"/>
              </a:lnSpc>
              <a:buNone/>
              <a:defRPr sz="3000">
                <a:solidFill>
                  <a:schemeClr val="accent4">
                    <a:lumMod val="20000"/>
                    <a:lumOff val="80000"/>
                  </a:schemeClr>
                </a:solidFill>
              </a:defRPr>
            </a:lvl1pPr>
            <a:lvl2pPr marL="574675" indent="-341313">
              <a:lnSpc>
                <a:spcPct val="100000"/>
              </a:lnSpc>
              <a:buClr>
                <a:srgbClr val="779FD0"/>
              </a:buClr>
              <a:buSzPct val="100000"/>
              <a:buFont typeface="Webdings" panose="05030102010509060703" pitchFamily="18" charset="2"/>
              <a:buChar char=""/>
              <a:defRPr sz="2000"/>
            </a:lvl2pPr>
            <a:lvl3pPr marL="862013" indent="-290513">
              <a:lnSpc>
                <a:spcPct val="100000"/>
              </a:lnSpc>
              <a:buClr>
                <a:schemeClr val="accent4"/>
              </a:buClr>
              <a:buSzPct val="80000"/>
              <a:buFont typeface="Arial" panose="020B0604020202020204" pitchFamily="34" charset="0"/>
              <a:buChar char="►"/>
              <a:defRPr sz="1800"/>
            </a:lvl3pPr>
            <a:lvl4pPr marL="1600200" indent="-228600">
              <a:lnSpc>
                <a:spcPct val="100000"/>
              </a:lnSpc>
              <a:buClrTx/>
              <a:buFont typeface="Calibri" panose="020F0502020204030204" pitchFamily="34" charset="0"/>
              <a:buChar char="-"/>
              <a:defRPr sz="1600"/>
            </a:lvl4pPr>
            <a:lvl5pPr>
              <a:lnSpc>
                <a:spcPct val="100000"/>
              </a:lnSpc>
              <a:defRPr/>
            </a:lvl5pPr>
          </a:lstStyle>
          <a:p>
            <a:pPr lvl="0"/>
            <a:r>
              <a:rPr lang="en-US" dirty="0"/>
              <a:t>Click to edit Master text styles</a:t>
            </a:r>
          </a:p>
          <a:p>
            <a:pPr lvl="1"/>
            <a:r>
              <a:rPr lang="en-US" dirty="0"/>
              <a:t>First bullet</a:t>
            </a:r>
          </a:p>
          <a:p>
            <a:pPr lvl="2"/>
            <a:r>
              <a:rPr lang="en-US" dirty="0"/>
              <a:t>Sub-bullet</a:t>
            </a:r>
          </a:p>
        </p:txBody>
      </p:sp>
      <p:sp>
        <p:nvSpPr>
          <p:cNvPr id="4" name="Content Placeholder 7">
            <a:extLst>
              <a:ext uri="{FF2B5EF4-FFF2-40B4-BE49-F238E27FC236}">
                <a16:creationId xmlns:a16="http://schemas.microsoft.com/office/drawing/2014/main" id="{53D7CF42-F71A-B882-9EC7-3DD9B8A7C51D}"/>
              </a:ext>
            </a:extLst>
          </p:cNvPr>
          <p:cNvSpPr>
            <a:spLocks noGrp="1"/>
          </p:cNvSpPr>
          <p:nvPr>
            <p:ph sz="quarter" idx="15"/>
          </p:nvPr>
        </p:nvSpPr>
        <p:spPr>
          <a:xfrm>
            <a:off x="91440" y="1188719"/>
            <a:ext cx="5675535" cy="5113705"/>
          </a:xfrm>
        </p:spPr>
        <p:txBody>
          <a:bodyPr/>
          <a:lstStyle>
            <a:lvl1pPr marL="0" indent="0">
              <a:lnSpc>
                <a:spcPct val="100000"/>
              </a:lnSpc>
              <a:buNone/>
              <a:defRPr sz="3000">
                <a:solidFill>
                  <a:schemeClr val="accent4">
                    <a:lumMod val="20000"/>
                    <a:lumOff val="80000"/>
                  </a:schemeClr>
                </a:solidFill>
              </a:defRPr>
            </a:lvl1pPr>
            <a:lvl2pPr marL="574675" indent="-341313">
              <a:lnSpc>
                <a:spcPct val="100000"/>
              </a:lnSpc>
              <a:buClr>
                <a:srgbClr val="779FD0"/>
              </a:buClr>
              <a:buSzPct val="100000"/>
              <a:buFont typeface="Webdings" panose="05030102010509060703" pitchFamily="18" charset="2"/>
              <a:buChar char=""/>
              <a:defRPr sz="2000"/>
            </a:lvl2pPr>
            <a:lvl3pPr marL="862013" indent="-290513">
              <a:lnSpc>
                <a:spcPct val="100000"/>
              </a:lnSpc>
              <a:buClr>
                <a:schemeClr val="accent4"/>
              </a:buClr>
              <a:buSzPct val="80000"/>
              <a:buFont typeface="Arial" panose="020B0604020202020204" pitchFamily="34" charset="0"/>
              <a:buChar char="►"/>
              <a:defRPr sz="1800"/>
            </a:lvl3pPr>
            <a:lvl4pPr marL="1600200" indent="-228600">
              <a:lnSpc>
                <a:spcPct val="100000"/>
              </a:lnSpc>
              <a:buClrTx/>
              <a:buFont typeface="Calibri" panose="020F0502020204030204" pitchFamily="34" charset="0"/>
              <a:buChar char="-"/>
              <a:defRPr sz="1600"/>
            </a:lvl4pPr>
            <a:lvl5pPr>
              <a:lnSpc>
                <a:spcPct val="100000"/>
              </a:lnSpc>
              <a:defRPr/>
            </a:lvl5pPr>
          </a:lstStyle>
          <a:p>
            <a:pPr lvl="0"/>
            <a:r>
              <a:rPr lang="en-US" dirty="0"/>
              <a:t>Click to edit Master text styles</a:t>
            </a:r>
          </a:p>
          <a:p>
            <a:pPr lvl="1"/>
            <a:r>
              <a:rPr lang="en-US" dirty="0"/>
              <a:t>First bullet</a:t>
            </a:r>
          </a:p>
          <a:p>
            <a:pPr lvl="2"/>
            <a:r>
              <a:rPr lang="en-US" dirty="0"/>
              <a:t>Sub-bullet</a:t>
            </a:r>
          </a:p>
        </p:txBody>
      </p:sp>
      <p:grpSp>
        <p:nvGrpSpPr>
          <p:cNvPr id="70" name="Group 69">
            <a:extLst>
              <a:ext uri="{FF2B5EF4-FFF2-40B4-BE49-F238E27FC236}">
                <a16:creationId xmlns:a16="http://schemas.microsoft.com/office/drawing/2014/main" id="{613CAA34-8DCA-28FC-F36A-70DE12D524C9}"/>
              </a:ext>
            </a:extLst>
          </p:cNvPr>
          <p:cNvGrpSpPr/>
          <p:nvPr userDrawn="1"/>
        </p:nvGrpSpPr>
        <p:grpSpPr>
          <a:xfrm>
            <a:off x="4076274" y="-1659323"/>
            <a:ext cx="9814081" cy="8852745"/>
            <a:chOff x="3842640" y="-1380404"/>
            <a:chExt cx="9814081" cy="8852745"/>
          </a:xfrm>
        </p:grpSpPr>
        <mc:AlternateContent xmlns:mc="http://schemas.openxmlformats.org/markup-compatibility/2006" xmlns:p14="http://schemas.microsoft.com/office/powerpoint/2010/main">
          <mc:Choice Requires="p14">
            <p:contentPart p14:bwMode="auto" r:id="rId4">
              <p14:nvContentPartPr>
                <p14:cNvPr id="71" name="Ink 70" descr="Drawing point">
                  <a:extLst>
                    <a:ext uri="{FF2B5EF4-FFF2-40B4-BE49-F238E27FC236}">
                      <a16:creationId xmlns:a16="http://schemas.microsoft.com/office/drawing/2014/main" id="{0CB47A50-75FB-99FF-F2CA-CF791EECFEE5}"/>
                    </a:ext>
                  </a:extLst>
                </p14:cNvPr>
                <p14:cNvContentPartPr/>
                <p14:nvPr/>
              </p14:nvContentPartPr>
              <p14:xfrm>
                <a:off x="3842640" y="7462621"/>
                <a:ext cx="360" cy="9720"/>
              </p14:xfrm>
            </p:contentPart>
          </mc:Choice>
          <mc:Fallback xmlns="">
            <p:pic>
              <p:nvPicPr>
                <p:cNvPr id="66" name="Ink 65"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836160" y="7456861"/>
                  <a:ext cx="13320" cy="21960"/>
                </a:xfrm>
                <a:prstGeom prst="rect">
                  <a:avLst/>
                </a:prstGeom>
              </p:spPr>
            </p:pic>
          </mc:Fallback>
        </mc:AlternateContent>
        <p:grpSp>
          <p:nvGrpSpPr>
            <p:cNvPr id="72" name="Group 71">
              <a:extLst>
                <a:ext uri="{FF2B5EF4-FFF2-40B4-BE49-F238E27FC236}">
                  <a16:creationId xmlns:a16="http://schemas.microsoft.com/office/drawing/2014/main" id="{3FF9BC95-209B-EAC4-FE3D-E3D379C7A32A}"/>
                </a:ext>
              </a:extLst>
            </p:cNvPr>
            <p:cNvGrpSpPr/>
            <p:nvPr/>
          </p:nvGrpSpPr>
          <p:grpSpPr>
            <a:xfrm>
              <a:off x="9273127" y="-702828"/>
              <a:ext cx="3657600" cy="3657600"/>
              <a:chOff x="6770194" y="237413"/>
              <a:chExt cx="4206240" cy="4206240"/>
            </a:xfrm>
          </p:grpSpPr>
          <p:sp>
            <p:nvSpPr>
              <p:cNvPr id="74" name="Oval 73">
                <a:extLst>
                  <a:ext uri="{FF2B5EF4-FFF2-40B4-BE49-F238E27FC236}">
                    <a16:creationId xmlns:a16="http://schemas.microsoft.com/office/drawing/2014/main" id="{F78FD8BA-96E3-CEB1-B96E-33BF90C075ED}"/>
                  </a:ext>
                </a:extLst>
              </p:cNvPr>
              <p:cNvSpPr/>
              <p:nvPr/>
            </p:nvSpPr>
            <p:spPr>
              <a:xfrm rot="12281876">
                <a:off x="6770194" y="237413"/>
                <a:ext cx="4206240" cy="4206240"/>
              </a:xfrm>
              <a:prstGeom prst="ellipse">
                <a:avLst/>
              </a:prstGeom>
              <a:noFill/>
              <a:ln w="3175">
                <a:solidFill>
                  <a:srgbClr val="C8A52D">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8491E527-C03E-C3D0-3398-61B4FC1017D2}"/>
                  </a:ext>
                </a:extLst>
              </p:cNvPr>
              <p:cNvSpPr/>
              <p:nvPr/>
            </p:nvSpPr>
            <p:spPr>
              <a:xfrm>
                <a:off x="7552506" y="926366"/>
                <a:ext cx="2734056" cy="2734056"/>
              </a:xfrm>
              <a:prstGeom prst="ellipse">
                <a:avLst/>
              </a:prstGeom>
              <a:solidFill>
                <a:srgbClr val="0E132C">
                  <a:alpha val="35000"/>
                </a:srgbClr>
              </a:solidFill>
              <a:ln w="3175">
                <a:solidFill>
                  <a:srgbClr val="C8A52D">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8199505C-BAF8-AB43-0528-5BE854C075AB}"/>
                  </a:ext>
                </a:extLst>
              </p:cNvPr>
              <p:cNvSpPr/>
              <p:nvPr/>
            </p:nvSpPr>
            <p:spPr>
              <a:xfrm>
                <a:off x="7815396" y="1189256"/>
                <a:ext cx="2208276" cy="2208276"/>
              </a:xfrm>
              <a:prstGeom prst="ellipse">
                <a:avLst/>
              </a:prstGeom>
              <a:solidFill>
                <a:srgbClr val="0E132C">
                  <a:alpha val="60000"/>
                </a:srgbClr>
              </a:solidFill>
              <a:ln w="6350">
                <a:solidFill>
                  <a:srgbClr val="C8A52D">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812D48F-33C6-F712-BE9A-43FF1E0C21D3}"/>
                  </a:ext>
                </a:extLst>
              </p:cNvPr>
              <p:cNvSpPr/>
              <p:nvPr/>
            </p:nvSpPr>
            <p:spPr>
              <a:xfrm>
                <a:off x="8030906" y="1404766"/>
                <a:ext cx="1787652" cy="1787652"/>
              </a:xfrm>
              <a:prstGeom prst="ellipse">
                <a:avLst/>
              </a:prstGeom>
              <a:solidFill>
                <a:srgbClr val="162B4F"/>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Picture 77">
                <a:extLst>
                  <a:ext uri="{FF2B5EF4-FFF2-40B4-BE49-F238E27FC236}">
                    <a16:creationId xmlns:a16="http://schemas.microsoft.com/office/drawing/2014/main" id="{B3E161D3-AFD2-2F95-C468-5E5C177D4A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1896" y="2348962"/>
                <a:ext cx="1577340" cy="552622"/>
              </a:xfrm>
              <a:prstGeom prst="rect">
                <a:avLst/>
              </a:prstGeom>
              <a:ln>
                <a:noFill/>
              </a:ln>
            </p:spPr>
          </p:pic>
          <p:pic>
            <p:nvPicPr>
              <p:cNvPr id="79" name="Picture 2" descr="NSF_LOGO_4-Color_bitmap_Logo.png">
                <a:extLst>
                  <a:ext uri="{FF2B5EF4-FFF2-40B4-BE49-F238E27FC236}">
                    <a16:creationId xmlns:a16="http://schemas.microsoft.com/office/drawing/2014/main" id="{426B2532-0376-C187-4FC9-616F228011E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10085" y="1491820"/>
                <a:ext cx="837596" cy="8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Oval 79">
                <a:extLst>
                  <a:ext uri="{FF2B5EF4-FFF2-40B4-BE49-F238E27FC236}">
                    <a16:creationId xmlns:a16="http://schemas.microsoft.com/office/drawing/2014/main" id="{1AC197E0-9F03-D84F-1454-869BDC35F51B}"/>
                  </a:ext>
                </a:extLst>
              </p:cNvPr>
              <p:cNvSpPr/>
              <p:nvPr/>
            </p:nvSpPr>
            <p:spPr>
              <a:xfrm rot="10800000">
                <a:off x="7343741" y="739164"/>
                <a:ext cx="3154680" cy="3154680"/>
              </a:xfrm>
              <a:prstGeom prst="ellipse">
                <a:avLst/>
              </a:prstGeom>
              <a:noFill/>
              <a:ln w="3175">
                <a:solidFill>
                  <a:srgbClr val="C8A52D">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Oval 72">
              <a:extLst>
                <a:ext uri="{FF2B5EF4-FFF2-40B4-BE49-F238E27FC236}">
                  <a16:creationId xmlns:a16="http://schemas.microsoft.com/office/drawing/2014/main" id="{F36EE311-029A-E883-6EEA-9D7D89622B93}"/>
                </a:ext>
              </a:extLst>
            </p:cNvPr>
            <p:cNvSpPr/>
            <p:nvPr/>
          </p:nvSpPr>
          <p:spPr>
            <a:xfrm rot="12281876">
              <a:off x="8627521" y="-1380404"/>
              <a:ext cx="5029200" cy="5029200"/>
            </a:xfrm>
            <a:prstGeom prst="ellipse">
              <a:avLst/>
            </a:prstGeom>
            <a:noFill/>
            <a:ln w="3175">
              <a:solidFill>
                <a:srgbClr val="C8A52D">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7277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 Blank for figs or pic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799"/>
            <a:ext cx="10087555" cy="1064900"/>
          </a:xfrm>
        </p:spPr>
        <p:txBody>
          <a:bodyPr>
            <a:normAutofit/>
          </a:bodyPr>
          <a:lstStyle>
            <a:lvl1pPr>
              <a:defRPr sz="3600"/>
            </a:lvl1pPr>
          </a:lstStyle>
          <a:p>
            <a:r>
              <a:rPr lang="en-US" dirty="0"/>
              <a:t>Blank for multiple photos</a:t>
            </a:r>
          </a:p>
        </p:txBody>
      </p:sp>
      <p:sp>
        <p:nvSpPr>
          <p:cNvPr id="5" name="Footer Placeholder 4"/>
          <p:cNvSpPr>
            <a:spLocks noGrp="1"/>
          </p:cNvSpPr>
          <p:nvPr>
            <p:ph type="ftr" sz="quarter" idx="11"/>
          </p:nvPr>
        </p:nvSpPr>
        <p:spPr>
          <a:xfrm>
            <a:off x="0" y="6492076"/>
            <a:ext cx="2502717" cy="365125"/>
          </a:xfrm>
        </p:spPr>
        <p:txBody>
          <a:bodyPr/>
          <a:lstStyle>
            <a:lvl1pPr algn="l">
              <a:defRPr sz="1100"/>
            </a:lvl1pPr>
          </a:lstStyle>
          <a:p>
            <a:r>
              <a:rPr lang="en-US" dirty="0"/>
              <a:t>LIGO-G2502145-v1</a:t>
            </a:r>
          </a:p>
        </p:txBody>
      </p:sp>
      <p:sp>
        <p:nvSpPr>
          <p:cNvPr id="6" name="Slide Number Placeholder 5"/>
          <p:cNvSpPr>
            <a:spLocks noGrp="1"/>
          </p:cNvSpPr>
          <p:nvPr>
            <p:ph type="sldNum" sz="quarter" idx="12"/>
          </p:nvPr>
        </p:nvSpPr>
        <p:spPr>
          <a:xfrm>
            <a:off x="9324925" y="6423599"/>
            <a:ext cx="2743200" cy="365125"/>
          </a:xfrm>
        </p:spPr>
        <p:txBody>
          <a:bodyPr/>
          <a:lstStyle>
            <a:lvl1pPr algn="r">
              <a:defRPr/>
            </a:lvl1pPr>
          </a:lstStyle>
          <a:p>
            <a:fld id="{0019AADA-B50C-4EDE-9F0B-A96D4EAAA5A0}" type="slidenum">
              <a:rPr lang="en-US" smtClean="0"/>
              <a:pPr/>
              <a:t>‹#›</a:t>
            </a:fld>
            <a:endParaRPr lang="en-US"/>
          </a:p>
        </p:txBody>
      </p:sp>
      <p:grpSp>
        <p:nvGrpSpPr>
          <p:cNvPr id="60" name="Group 59">
            <a:extLst>
              <a:ext uri="{FF2B5EF4-FFF2-40B4-BE49-F238E27FC236}">
                <a16:creationId xmlns:a16="http://schemas.microsoft.com/office/drawing/2014/main" id="{1D1AB070-CB08-44A0-CE76-40526847E94C}"/>
              </a:ext>
            </a:extLst>
          </p:cNvPr>
          <p:cNvGrpSpPr/>
          <p:nvPr userDrawn="1"/>
        </p:nvGrpSpPr>
        <p:grpSpPr>
          <a:xfrm>
            <a:off x="-165754" y="963277"/>
            <a:ext cx="12184380" cy="265103"/>
            <a:chOff x="2052749" y="2026877"/>
            <a:chExt cx="7328436" cy="265103"/>
          </a:xfrm>
        </p:grpSpPr>
        <p:cxnSp>
          <p:nvCxnSpPr>
            <p:cNvPr id="61" name="Straight Connector 60">
              <a:extLst>
                <a:ext uri="{FF2B5EF4-FFF2-40B4-BE49-F238E27FC236}">
                  <a16:creationId xmlns:a16="http://schemas.microsoft.com/office/drawing/2014/main" id="{C81FA526-B359-B675-DAEA-BA3707B2C96D}"/>
                </a:ext>
              </a:extLst>
            </p:cNvPr>
            <p:cNvCxnSpPr>
              <a:cxnSpLocks/>
            </p:cNvCxnSpPr>
            <p:nvPr/>
          </p:nvCxnSpPr>
          <p:spPr>
            <a:xfrm>
              <a:off x="2150379" y="2159429"/>
              <a:ext cx="7230806" cy="0"/>
            </a:xfrm>
            <a:prstGeom prst="line">
              <a:avLst/>
            </a:prstGeom>
            <a:ln w="12700">
              <a:gradFill>
                <a:gsLst>
                  <a:gs pos="36000">
                    <a:srgbClr val="FF0000"/>
                  </a:gs>
                  <a:gs pos="100000">
                    <a:schemeClr val="bg1"/>
                  </a:gs>
                </a:gsLst>
                <a:lin ang="5400000" scaled="1"/>
              </a:gradFill>
            </a:ln>
            <a:effectLst>
              <a:glow rad="63500">
                <a:srgbClr val="FF0000">
                  <a:alpha val="60000"/>
                </a:srgbClr>
              </a:glow>
            </a:effectLst>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12169193-0055-BCDF-924B-8A36B1E3D8D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8696" l="5000" r="94889"/>
                      </a14:imgEffect>
                    </a14:imgLayer>
                  </a14:imgProps>
                </a:ext>
                <a:ext uri="{28A0092B-C50C-407E-A947-70E740481C1C}">
                  <a14:useLocalDpi xmlns:a14="http://schemas.microsoft.com/office/drawing/2010/main" val="0"/>
                </a:ext>
              </a:extLst>
            </a:blip>
            <a:srcRect r="39534" b="-3233"/>
            <a:stretch/>
          </p:blipFill>
          <p:spPr>
            <a:xfrm>
              <a:off x="2052749" y="2026877"/>
              <a:ext cx="193873" cy="265103"/>
            </a:xfrm>
            <a:prstGeom prst="rect">
              <a:avLst/>
            </a:prstGeom>
            <a:ln>
              <a:noFill/>
            </a:ln>
            <a:effectLst>
              <a:glow rad="50800">
                <a:srgbClr val="FF0000">
                  <a:alpha val="60000"/>
                </a:srgbClr>
              </a:glow>
            </a:effectLst>
          </p:spPr>
        </p:pic>
      </p:grpSp>
      <p:sp>
        <p:nvSpPr>
          <p:cNvPr id="22" name="Content Placeholder 21">
            <a:extLst>
              <a:ext uri="{FF2B5EF4-FFF2-40B4-BE49-F238E27FC236}">
                <a16:creationId xmlns:a16="http://schemas.microsoft.com/office/drawing/2014/main" id="{18DB53BE-479D-E2A7-4B9B-03D5618A87E4}"/>
              </a:ext>
            </a:extLst>
          </p:cNvPr>
          <p:cNvSpPr>
            <a:spLocks noGrp="1"/>
          </p:cNvSpPr>
          <p:nvPr>
            <p:ph sz="quarter" idx="13"/>
          </p:nvPr>
        </p:nvSpPr>
        <p:spPr>
          <a:xfrm>
            <a:off x="442913" y="1350963"/>
            <a:ext cx="11039475" cy="5016500"/>
          </a:xfrm>
        </p:spPr>
        <p:txBody>
          <a:bodyPr/>
          <a:lstStyle>
            <a:lvl1pPr marL="0" indent="0">
              <a:buNone/>
              <a:defRPr/>
            </a:lvl1pPr>
          </a:lstStyle>
          <a:p>
            <a:pPr lvl="0"/>
            <a:endParaRPr lang="en-US" dirty="0"/>
          </a:p>
        </p:txBody>
      </p:sp>
      <p:grpSp>
        <p:nvGrpSpPr>
          <p:cNvPr id="68" name="Group 67">
            <a:extLst>
              <a:ext uri="{FF2B5EF4-FFF2-40B4-BE49-F238E27FC236}">
                <a16:creationId xmlns:a16="http://schemas.microsoft.com/office/drawing/2014/main" id="{EC0E6343-92C2-1EAD-9405-E567013F9D32}"/>
              </a:ext>
            </a:extLst>
          </p:cNvPr>
          <p:cNvGrpSpPr/>
          <p:nvPr userDrawn="1"/>
        </p:nvGrpSpPr>
        <p:grpSpPr>
          <a:xfrm>
            <a:off x="4076274" y="-1659323"/>
            <a:ext cx="9814081" cy="8852745"/>
            <a:chOff x="3842640" y="-1380404"/>
            <a:chExt cx="9814081" cy="8852745"/>
          </a:xfrm>
        </p:grpSpPr>
        <mc:AlternateContent xmlns:mc="http://schemas.openxmlformats.org/markup-compatibility/2006" xmlns:p14="http://schemas.microsoft.com/office/powerpoint/2010/main">
          <mc:Choice Requires="p14">
            <p:contentPart p14:bwMode="auto" r:id="rId4">
              <p14:nvContentPartPr>
                <p14:cNvPr id="69" name="Ink 68" descr="Drawing point">
                  <a:extLst>
                    <a:ext uri="{FF2B5EF4-FFF2-40B4-BE49-F238E27FC236}">
                      <a16:creationId xmlns:a16="http://schemas.microsoft.com/office/drawing/2014/main" id="{BB9D5F34-5B16-D840-D2A4-D2BACDBA7610}"/>
                    </a:ext>
                  </a:extLst>
                </p14:cNvPr>
                <p14:cNvContentPartPr/>
                <p14:nvPr/>
              </p14:nvContentPartPr>
              <p14:xfrm>
                <a:off x="3842640" y="7462621"/>
                <a:ext cx="360" cy="9720"/>
              </p14:xfrm>
            </p:contentPart>
          </mc:Choice>
          <mc:Fallback xmlns="">
            <p:pic>
              <p:nvPicPr>
                <p:cNvPr id="66" name="Ink 65" descr="Drawing point">
                  <a:extLst>
                    <a:ext uri="{FF2B5EF4-FFF2-40B4-BE49-F238E27FC236}">
                      <a16:creationId xmlns:a16="http://schemas.microsoft.com/office/drawing/2014/main" id="{9FE62378-625A-40E4-A5E5-226DF2DDE541}"/>
                    </a:ext>
                  </a:extLst>
                </p:cNvPr>
                <p:cNvPicPr/>
                <p:nvPr/>
              </p:nvPicPr>
              <p:blipFill>
                <a:blip r:embed="rId9"/>
                <a:stretch>
                  <a:fillRect/>
                </a:stretch>
              </p:blipFill>
              <p:spPr>
                <a:xfrm>
                  <a:off x="3836160" y="7456861"/>
                  <a:ext cx="13320" cy="21960"/>
                </a:xfrm>
                <a:prstGeom prst="rect">
                  <a:avLst/>
                </a:prstGeom>
              </p:spPr>
            </p:pic>
          </mc:Fallback>
        </mc:AlternateContent>
        <p:grpSp>
          <p:nvGrpSpPr>
            <p:cNvPr id="70" name="Group 69">
              <a:extLst>
                <a:ext uri="{FF2B5EF4-FFF2-40B4-BE49-F238E27FC236}">
                  <a16:creationId xmlns:a16="http://schemas.microsoft.com/office/drawing/2014/main" id="{83BC9A04-7F7A-28F9-76A5-9B94C998D710}"/>
                </a:ext>
              </a:extLst>
            </p:cNvPr>
            <p:cNvGrpSpPr/>
            <p:nvPr/>
          </p:nvGrpSpPr>
          <p:grpSpPr>
            <a:xfrm>
              <a:off x="9273127" y="-702828"/>
              <a:ext cx="3657600" cy="3657600"/>
              <a:chOff x="6770194" y="237413"/>
              <a:chExt cx="4206240" cy="4206240"/>
            </a:xfrm>
          </p:grpSpPr>
          <p:sp>
            <p:nvSpPr>
              <p:cNvPr id="72" name="Oval 71">
                <a:extLst>
                  <a:ext uri="{FF2B5EF4-FFF2-40B4-BE49-F238E27FC236}">
                    <a16:creationId xmlns:a16="http://schemas.microsoft.com/office/drawing/2014/main" id="{50041E8A-6B96-832C-6505-68B0253128F1}"/>
                  </a:ext>
                </a:extLst>
              </p:cNvPr>
              <p:cNvSpPr/>
              <p:nvPr/>
            </p:nvSpPr>
            <p:spPr>
              <a:xfrm rot="12281876">
                <a:off x="6770194" y="237413"/>
                <a:ext cx="4206240" cy="4206240"/>
              </a:xfrm>
              <a:prstGeom prst="ellipse">
                <a:avLst/>
              </a:prstGeom>
              <a:noFill/>
              <a:ln w="3175">
                <a:solidFill>
                  <a:srgbClr val="C8A52D">
                    <a:alpha val="1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906F7D4F-232E-1AAF-D142-0348B1DF3BC4}"/>
                  </a:ext>
                </a:extLst>
              </p:cNvPr>
              <p:cNvSpPr/>
              <p:nvPr/>
            </p:nvSpPr>
            <p:spPr>
              <a:xfrm>
                <a:off x="7552506" y="926366"/>
                <a:ext cx="2734056" cy="2734056"/>
              </a:xfrm>
              <a:prstGeom prst="ellipse">
                <a:avLst/>
              </a:prstGeom>
              <a:solidFill>
                <a:srgbClr val="0E132C">
                  <a:alpha val="35000"/>
                </a:srgbClr>
              </a:solidFill>
              <a:ln w="3175">
                <a:solidFill>
                  <a:srgbClr val="C8A52D">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43BA3FE-66A9-0E06-87A6-CA883A4E4DB1}"/>
                  </a:ext>
                </a:extLst>
              </p:cNvPr>
              <p:cNvSpPr/>
              <p:nvPr/>
            </p:nvSpPr>
            <p:spPr>
              <a:xfrm>
                <a:off x="7815396" y="1189256"/>
                <a:ext cx="2208276" cy="2208276"/>
              </a:xfrm>
              <a:prstGeom prst="ellipse">
                <a:avLst/>
              </a:prstGeom>
              <a:solidFill>
                <a:srgbClr val="0E132C">
                  <a:alpha val="60000"/>
                </a:srgbClr>
              </a:solidFill>
              <a:ln w="6350">
                <a:solidFill>
                  <a:srgbClr val="C8A52D">
                    <a:alpha val="3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002FFAA1-355A-0CB2-7E07-1A22E6D5A090}"/>
                  </a:ext>
                </a:extLst>
              </p:cNvPr>
              <p:cNvSpPr/>
              <p:nvPr/>
            </p:nvSpPr>
            <p:spPr>
              <a:xfrm>
                <a:off x="8030906" y="1404766"/>
                <a:ext cx="1787652" cy="1787652"/>
              </a:xfrm>
              <a:prstGeom prst="ellipse">
                <a:avLst/>
              </a:prstGeom>
              <a:solidFill>
                <a:srgbClr val="162B4F"/>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0513800E-9D88-CFA4-AD81-633CD55767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61896" y="2348962"/>
                <a:ext cx="1577340" cy="552622"/>
              </a:xfrm>
              <a:prstGeom prst="rect">
                <a:avLst/>
              </a:prstGeom>
              <a:ln>
                <a:noFill/>
              </a:ln>
            </p:spPr>
          </p:pic>
          <p:pic>
            <p:nvPicPr>
              <p:cNvPr id="77" name="Picture 2" descr="NSF_LOGO_4-Color_bitmap_Logo.png">
                <a:extLst>
                  <a:ext uri="{FF2B5EF4-FFF2-40B4-BE49-F238E27FC236}">
                    <a16:creationId xmlns:a16="http://schemas.microsoft.com/office/drawing/2014/main" id="{A6C296D7-169B-2FB8-E5FB-58DC03832E8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510085" y="1491820"/>
                <a:ext cx="837596" cy="84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Oval 77">
                <a:extLst>
                  <a:ext uri="{FF2B5EF4-FFF2-40B4-BE49-F238E27FC236}">
                    <a16:creationId xmlns:a16="http://schemas.microsoft.com/office/drawing/2014/main" id="{7DA06665-07C0-3ABC-94FD-C1475E85C1F3}"/>
                  </a:ext>
                </a:extLst>
              </p:cNvPr>
              <p:cNvSpPr/>
              <p:nvPr/>
            </p:nvSpPr>
            <p:spPr>
              <a:xfrm rot="10800000">
                <a:off x="7343741" y="739164"/>
                <a:ext cx="3154680" cy="3154680"/>
              </a:xfrm>
              <a:prstGeom prst="ellipse">
                <a:avLst/>
              </a:prstGeom>
              <a:noFill/>
              <a:ln w="3175">
                <a:solidFill>
                  <a:srgbClr val="C8A52D">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Oval 70">
              <a:extLst>
                <a:ext uri="{FF2B5EF4-FFF2-40B4-BE49-F238E27FC236}">
                  <a16:creationId xmlns:a16="http://schemas.microsoft.com/office/drawing/2014/main" id="{10A403A1-C9BA-AFB7-084F-EB673633D65A}"/>
                </a:ext>
              </a:extLst>
            </p:cNvPr>
            <p:cNvSpPr/>
            <p:nvPr/>
          </p:nvSpPr>
          <p:spPr>
            <a:xfrm rot="12281876">
              <a:off x="8627521" y="-1380404"/>
              <a:ext cx="5029200" cy="5029200"/>
            </a:xfrm>
            <a:prstGeom prst="ellipse">
              <a:avLst/>
            </a:prstGeom>
            <a:noFill/>
            <a:ln w="3175">
              <a:solidFill>
                <a:srgbClr val="C8A52D">
                  <a:alpha val="1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0653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2206">
              <a:schemeClr val="bg2">
                <a:lumMod val="87000"/>
                <a:lumOff val="13000"/>
              </a:schemeClr>
            </a:gs>
            <a:gs pos="36000">
              <a:srgbClr val="394658"/>
            </a:gs>
            <a:gs pos="97000">
              <a:schemeClr val="bg2">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75852" y="9965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LIGO-G2502145-v1</a:t>
            </a:r>
          </a:p>
        </p:txBody>
      </p:sp>
      <p:sp>
        <p:nvSpPr>
          <p:cNvPr id="6" name="Slide Number Placeholder 5"/>
          <p:cNvSpPr>
            <a:spLocks noGrp="1"/>
          </p:cNvSpPr>
          <p:nvPr>
            <p:ph type="sldNum" sz="quarter" idx="4"/>
          </p:nvPr>
        </p:nvSpPr>
        <p:spPr>
          <a:xfrm>
            <a:off x="9280336" y="634682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BA619-F10B-4FF3-BAF5-F05D18E5C5C7}" type="slidenum">
              <a:rPr lang="en-US" smtClean="0"/>
              <a:t>‹#›</a:t>
            </a:fld>
            <a:endParaRPr lang="en-US" dirty="0"/>
          </a:p>
        </p:txBody>
      </p:sp>
      <p:sp>
        <p:nvSpPr>
          <p:cNvPr id="5" name="Footer Placeholder 4"/>
          <p:cNvSpPr>
            <a:spLocks noGrp="1"/>
          </p:cNvSpPr>
          <p:nvPr>
            <p:ph type="ftr" sz="quarter" idx="3"/>
          </p:nvPr>
        </p:nvSpPr>
        <p:spPr>
          <a:xfrm>
            <a:off x="4038600" y="635634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719164738"/>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82" r:id="rId3"/>
    <p:sldLayoutId id="2147483680" r:id="rId4"/>
    <p:sldLayoutId id="2147483681" r:id="rId5"/>
    <p:sldLayoutId id="2147483678" r:id="rId6"/>
    <p:sldLayoutId id="2147483676" r:id="rId7"/>
    <p:sldLayoutId id="2147483679" r:id="rId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ebdings" panose="05030102010509060703" pitchFamily="18" charset="2"/>
        <a:buChar char="&lt;"/>
        <a:defRPr sz="3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75000"/>
          </a:schemeClr>
        </a:buClr>
        <a:buSzPct val="90000"/>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Tx/>
        <a:buFont typeface="Calibri" panose="020F050202020403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cc.ligo.org/LIGO-G2502145"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dcc.ligo.org/LIGO-G2502145" TargetMode="External"/><Relationship Id="rId5" Type="http://schemas.openxmlformats.org/officeDocument/2006/relationships/image" Target="../media/image10.png"/><Relationship Id="rId4" Type="http://schemas.openxmlformats.org/officeDocument/2006/relationships/hyperlink" Target="https://wm1693.box.com/s/6aj8f6vptn7wo5u2blsx12n5vxevfgs2"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dcc.ligo.org/LIGO-G2502145" TargetMode="External"/><Relationship Id="rId5" Type="http://schemas.openxmlformats.org/officeDocument/2006/relationships/image" Target="../media/image10.png"/><Relationship Id="rId4" Type="http://schemas.openxmlformats.org/officeDocument/2006/relationships/hyperlink" Target="https://wm1693.box.com/s/6aj8f6vptn7wo5u2blsx12n5vxevfgs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dcc.ligo.org/LIGO-G2502145" TargetMode="External"/><Relationship Id="rId5" Type="http://schemas.openxmlformats.org/officeDocument/2006/relationships/image" Target="../media/image10.png"/><Relationship Id="rId4" Type="http://schemas.openxmlformats.org/officeDocument/2006/relationships/hyperlink" Target="https://wm1693.box.com/s/6aj8f6vptn7wo5u2blsx12n5vxevfgs2"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m1693.box.com/s/6aj8f6vptn7wo5u2blsx12n5vxevfgs2"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dcc.ligo.org/LIGO-G2502145" TargetMode="External"/><Relationship Id="rId5" Type="http://schemas.openxmlformats.org/officeDocument/2006/relationships/image" Target="../media/image1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hyperlink" Target="https://dcc.ligo.org/LIGO-G2502145" TargetMode="Externa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https://dcc.ligo.org/LIGO-G2502145" TargetMode="External"/><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dcc.ligo.org/LIGO-G2502145" TargetMode="External"/><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hyperlink" Target="https://dcc.ligo.org/LIGO-G2502145"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dcc.ligo.org/LIGO-G2502145"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dcc.ligo.org/LIGO-G2502145"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dcc.ligo.org/LIGO-G250214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dcc.ligo.org/LIGO-G2502145"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hyperlink" Target="https://dcc.ligo.org/LIGO-E2400350" TargetMode="External"/><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hyperlink" Target="https://dcc.ligo.org/LIGO-G2502145"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cc.ligo.org/LIGO-G2502145"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dcc.ligo.org/LIGO-G2502145"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dcc.ligo.org/LIGO-G2502145"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hyperlink" Target="https://dcc.ligo.org/LIGO-G2502145" TargetMode="External"/><Relationship Id="rId3" Type="http://schemas.openxmlformats.org/officeDocument/2006/relationships/slideLayout" Target="../slideLayouts/slideLayout3.xml"/><Relationship Id="rId7" Type="http://schemas.openxmlformats.org/officeDocument/2006/relationships/image" Target="../media/image45.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0.png"/><Relationship Id="rId5" Type="http://schemas.openxmlformats.org/officeDocument/2006/relationships/hyperlink" Target="https://wm1693.box.com/s/6aj8f6vptn7wo5u2blsx12n5vxevfgs2" TargetMode="External"/><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dcc.ligo.org/LIGO-G2502145"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1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s://dcc.ligo.org/LIGO-T2400167/public"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dcc.ligo.org/LIGO-G250214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dcc.ligo.org/LIGO-G250214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cc.ligo.org/LIGO-G2502145"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dcc.ligo.org/LIGO-G250214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hyperlink" Target="https://dcc.ligo.org/LIGO-G2502145"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hyperlink" Target="https://dcc.ligo.org/LIGO-G250214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dcc.ligo.org/LIGO-G2502145" TargetMode="External"/><Relationship Id="rId5" Type="http://schemas.openxmlformats.org/officeDocument/2006/relationships/image" Target="../media/image10.png"/><Relationship Id="rId4" Type="http://schemas.openxmlformats.org/officeDocument/2006/relationships/hyperlink" Target="https://wm1693.box.com/s/6aj8f6vptn7wo5u2blsx12n5vxevfgs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0414" y="3594771"/>
            <a:ext cx="9931172" cy="1446550"/>
          </a:xfrm>
          <a:prstGeom prst="rect">
            <a:avLst/>
          </a:prstGeom>
          <a:noFill/>
        </p:spPr>
        <p:txBody>
          <a:bodyPr wrap="square" rtlCol="0">
            <a:spAutoFit/>
          </a:bodyPr>
          <a:lstStyle/>
          <a:p>
            <a:pPr algn="ctr"/>
            <a:r>
              <a:rPr lang="en-US" sz="4400" b="1" dirty="0">
                <a:solidFill>
                  <a:srgbClr val="C8A52D"/>
                </a:solidFill>
              </a:rPr>
              <a:t>I</a:t>
            </a:r>
            <a:r>
              <a:rPr lang="en-US" sz="4400" b="1" dirty="0">
                <a:solidFill>
                  <a:schemeClr val="accent4">
                    <a:lumMod val="20000"/>
                    <a:lumOff val="80000"/>
                  </a:schemeClr>
                </a:solidFill>
              </a:rPr>
              <a:t>nduction </a:t>
            </a:r>
            <a:r>
              <a:rPr lang="en-US" sz="4400" b="1" dirty="0">
                <a:solidFill>
                  <a:srgbClr val="C8A52D"/>
                </a:solidFill>
              </a:rPr>
              <a:t>B</a:t>
            </a:r>
            <a:r>
              <a:rPr lang="en-US" sz="4400" b="1" dirty="0">
                <a:solidFill>
                  <a:schemeClr val="accent4">
                    <a:lumMod val="20000"/>
                    <a:lumOff val="80000"/>
                  </a:schemeClr>
                </a:solidFill>
              </a:rPr>
              <a:t>akeout </a:t>
            </a:r>
            <a:r>
              <a:rPr lang="en-US" sz="4400" b="1" dirty="0">
                <a:solidFill>
                  <a:srgbClr val="C8A52D"/>
                </a:solidFill>
              </a:rPr>
              <a:t>EX</a:t>
            </a:r>
            <a:r>
              <a:rPr lang="en-US" sz="4400" b="1" dirty="0">
                <a:solidFill>
                  <a:schemeClr val="accent4">
                    <a:lumMod val="20000"/>
                    <a:lumOff val="80000"/>
                  </a:schemeClr>
                </a:solidFill>
              </a:rPr>
              <a:t>periment (</a:t>
            </a:r>
            <a:r>
              <a:rPr lang="en-US" sz="4400" b="1" dirty="0">
                <a:solidFill>
                  <a:srgbClr val="C8A52D"/>
                </a:solidFill>
              </a:rPr>
              <a:t>IBEX</a:t>
            </a:r>
            <a:r>
              <a:rPr lang="en-US" sz="4400" b="1" dirty="0">
                <a:solidFill>
                  <a:schemeClr val="accent4">
                    <a:lumMod val="20000"/>
                    <a:lumOff val="80000"/>
                  </a:schemeClr>
                </a:solidFill>
              </a:rPr>
              <a:t>) at LIGO Caltech</a:t>
            </a:r>
          </a:p>
        </p:txBody>
      </p:sp>
      <p:sp>
        <p:nvSpPr>
          <p:cNvPr id="6" name="Subtitle 5"/>
          <p:cNvSpPr>
            <a:spLocks noGrp="1"/>
          </p:cNvSpPr>
          <p:nvPr>
            <p:ph type="subTitle" idx="1"/>
          </p:nvPr>
        </p:nvSpPr>
        <p:spPr>
          <a:xfrm>
            <a:off x="1524000" y="5180665"/>
            <a:ext cx="9144000" cy="1078065"/>
          </a:xfrm>
        </p:spPr>
        <p:txBody>
          <a:bodyPr>
            <a:normAutofit/>
          </a:bodyPr>
          <a:lstStyle/>
          <a:p>
            <a:r>
              <a:rPr lang="en-US" dirty="0"/>
              <a:t>Melina Fuentes-Garcia, Albert Lazzarini, Jon Feicht</a:t>
            </a:r>
          </a:p>
          <a:p>
            <a:r>
              <a:rPr lang="en-US" sz="1400" dirty="0"/>
              <a:t>2 Oct 2025</a:t>
            </a:r>
          </a:p>
          <a:p>
            <a:r>
              <a:rPr lang="en-US" sz="1400" dirty="0"/>
              <a:t>DCC: </a:t>
            </a:r>
            <a:r>
              <a:rPr lang="en-US" sz="1400" dirty="0">
                <a:solidFill>
                  <a:srgbClr val="C8A52D"/>
                </a:solidFill>
                <a:hlinkClick r:id="rId3">
                  <a:extLst>
                    <a:ext uri="{A12FA001-AC4F-418D-AE19-62706E023703}">
                      <ahyp:hlinkClr xmlns:ahyp="http://schemas.microsoft.com/office/drawing/2018/hyperlinkcolor" val="tx"/>
                    </a:ext>
                  </a:extLst>
                </a:hlinkClick>
              </a:rPr>
              <a:t>LIGO-G2502145</a:t>
            </a:r>
            <a:endParaRPr lang="en-US" sz="1400" dirty="0">
              <a:solidFill>
                <a:srgbClr val="C8A52D"/>
              </a:solidFill>
            </a:endParaRPr>
          </a:p>
        </p:txBody>
      </p:sp>
    </p:spTree>
    <p:extLst>
      <p:ext uri="{BB962C8B-B14F-4D97-AF65-F5344CB8AC3E}">
        <p14:creationId xmlns:p14="http://schemas.microsoft.com/office/powerpoint/2010/main" val="1765363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AA71B-1109-526E-2C0D-44AF4C6946BC}"/>
            </a:ext>
          </a:extLst>
        </p:cNvPr>
        <p:cNvGrpSpPr/>
        <p:nvPr/>
      </p:nvGrpSpPr>
      <p:grpSpPr>
        <a:xfrm>
          <a:off x="0" y="0"/>
          <a:ext cx="0" cy="0"/>
          <a:chOff x="0" y="0"/>
          <a:chExt cx="0" cy="0"/>
        </a:xfrm>
      </p:grpSpPr>
      <p:pic>
        <p:nvPicPr>
          <p:cNvPr id="1032" name="Picture 8">
            <a:extLst>
              <a:ext uri="{FF2B5EF4-FFF2-40B4-BE49-F238E27FC236}">
                <a16:creationId xmlns:a16="http://schemas.microsoft.com/office/drawing/2014/main" id="{387B7903-23F0-E32F-E1EB-984DA0157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891" y="1828621"/>
            <a:ext cx="3669168" cy="377000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46EC9DC5-1098-7220-F0F4-36949B36B64E}"/>
              </a:ext>
            </a:extLst>
          </p:cNvPr>
          <p:cNvSpPr>
            <a:spLocks noGrp="1"/>
          </p:cNvSpPr>
          <p:nvPr>
            <p:ph type="title"/>
          </p:nvPr>
        </p:nvSpPr>
        <p:spPr/>
        <p:txBody>
          <a:bodyPr/>
          <a:lstStyle/>
          <a:p>
            <a:r>
              <a:rPr lang="en-US" dirty="0"/>
              <a:t>Modeling (3/3)</a:t>
            </a:r>
          </a:p>
        </p:txBody>
      </p:sp>
      <p:sp>
        <p:nvSpPr>
          <p:cNvPr id="4" name="Slide Number Placeholder 3">
            <a:extLst>
              <a:ext uri="{FF2B5EF4-FFF2-40B4-BE49-F238E27FC236}">
                <a16:creationId xmlns:a16="http://schemas.microsoft.com/office/drawing/2014/main" id="{4590FF7F-8BF4-FACA-538E-77F81430962E}"/>
              </a:ext>
            </a:extLst>
          </p:cNvPr>
          <p:cNvSpPr>
            <a:spLocks noGrp="1"/>
          </p:cNvSpPr>
          <p:nvPr>
            <p:ph type="sldNum" sz="quarter" idx="12"/>
          </p:nvPr>
        </p:nvSpPr>
        <p:spPr/>
        <p:txBody>
          <a:bodyPr/>
          <a:lstStyle/>
          <a:p>
            <a:fld id="{0019AADA-B50C-4EDE-9F0B-A96D4EAAA5A0}" type="slidenum">
              <a:rPr lang="en-US" smtClean="0"/>
              <a:pPr/>
              <a:t>10</a:t>
            </a:fld>
            <a:endParaRPr lang="en-US"/>
          </a:p>
        </p:txBody>
      </p:sp>
      <p:sp>
        <p:nvSpPr>
          <p:cNvPr id="7" name="Text Placeholder 6">
            <a:extLst>
              <a:ext uri="{FF2B5EF4-FFF2-40B4-BE49-F238E27FC236}">
                <a16:creationId xmlns:a16="http://schemas.microsoft.com/office/drawing/2014/main" id="{38F4FBE4-D0BF-613A-2B9C-0A9C6212D16E}"/>
              </a:ext>
            </a:extLst>
          </p:cNvPr>
          <p:cNvSpPr>
            <a:spLocks noGrp="1"/>
          </p:cNvSpPr>
          <p:nvPr>
            <p:ph type="body" sz="quarter" idx="13"/>
          </p:nvPr>
        </p:nvSpPr>
        <p:spPr>
          <a:xfrm>
            <a:off x="91440" y="1188720"/>
            <a:ext cx="10087555" cy="812800"/>
          </a:xfrm>
        </p:spPr>
        <p:txBody>
          <a:bodyPr/>
          <a:lstStyle/>
          <a:p>
            <a:r>
              <a:rPr lang="en-US" dirty="0"/>
              <a:t>Modeling a high T bake </a:t>
            </a:r>
            <a:r>
              <a:rPr lang="en-US" dirty="0">
                <a:sym typeface="Wingdings" panose="05000000000000000000" pitchFamily="2" charset="2"/>
              </a:rPr>
              <a:t> </a:t>
            </a:r>
            <a:r>
              <a:rPr lang="en-US" dirty="0"/>
              <a:t>vent </a:t>
            </a:r>
            <a:r>
              <a:rPr lang="en-US" dirty="0">
                <a:sym typeface="Wingdings" panose="05000000000000000000" pitchFamily="2" charset="2"/>
              </a:rPr>
              <a:t> </a:t>
            </a:r>
            <a:r>
              <a:rPr lang="en-US" dirty="0"/>
              <a:t>low T bake</a:t>
            </a:r>
          </a:p>
        </p:txBody>
      </p:sp>
      <p:sp>
        <p:nvSpPr>
          <p:cNvPr id="9" name="Text Placeholder 8">
            <a:extLst>
              <a:ext uri="{FF2B5EF4-FFF2-40B4-BE49-F238E27FC236}">
                <a16:creationId xmlns:a16="http://schemas.microsoft.com/office/drawing/2014/main" id="{DC2287D9-7150-07EA-1844-54AC96569544}"/>
              </a:ext>
            </a:extLst>
          </p:cNvPr>
          <p:cNvSpPr>
            <a:spLocks noGrp="1"/>
          </p:cNvSpPr>
          <p:nvPr>
            <p:ph type="body" sz="quarter" idx="16"/>
          </p:nvPr>
        </p:nvSpPr>
        <p:spPr>
          <a:xfrm>
            <a:off x="271069" y="5996879"/>
            <a:ext cx="11343870" cy="434279"/>
          </a:xfrm>
        </p:spPr>
        <p:txBody>
          <a:bodyPr/>
          <a:lstStyle/>
          <a:p>
            <a:r>
              <a:rPr lang="en-US" sz="1200" i="1" dirty="0"/>
              <a:t>Figures: (Left) Isotherm model of high temp bake followed by vent and low temp bake. (Right) Video showing the occupation probabilities at various sites energies.</a:t>
            </a:r>
            <a:br>
              <a:rPr lang="en-US" sz="1200" i="1" dirty="0"/>
            </a:br>
            <a:r>
              <a:rPr lang="en-US" sz="1200" i="1" dirty="0"/>
              <a:t>*Link to ~8 min animation:  </a:t>
            </a:r>
            <a:r>
              <a:rPr lang="en-US" sz="1200" i="1" dirty="0">
                <a:solidFill>
                  <a:srgbClr val="C8A52D"/>
                </a:solidFill>
                <a:hlinkClick r:id="rId4">
                  <a:extLst>
                    <a:ext uri="{A12FA001-AC4F-418D-AE19-62706E023703}">
                      <ahyp:hlinkClr xmlns:ahyp="http://schemas.microsoft.com/office/drawing/2018/hyperlinkcolor" val="tx"/>
                    </a:ext>
                  </a:extLst>
                </a:hlinkClick>
              </a:rPr>
              <a:t>https://wm1693.box.com/s/6aj8f6vptn7wo5u2blsx12n5vxevfgs2</a:t>
            </a:r>
            <a:endParaRPr lang="en-US" sz="1200" i="1" dirty="0">
              <a:solidFill>
                <a:srgbClr val="C8A52D"/>
              </a:solidFill>
            </a:endParaRPr>
          </a:p>
        </p:txBody>
      </p:sp>
      <p:pic>
        <p:nvPicPr>
          <p:cNvPr id="9218" name="Picture 2">
            <a:extLst>
              <a:ext uri="{FF2B5EF4-FFF2-40B4-BE49-F238E27FC236}">
                <a16:creationId xmlns:a16="http://schemas.microsoft.com/office/drawing/2014/main" id="{3F63477B-96CF-184C-0143-6672EF796A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1"/>
          <a:stretch>
            <a:fillRect/>
          </a:stretch>
        </p:blipFill>
        <p:spPr bwMode="auto">
          <a:xfrm>
            <a:off x="420156" y="2333244"/>
            <a:ext cx="7031666" cy="29289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5DA5FD-17C6-17E9-F550-8E916585E08B}"/>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6">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3783646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F9212-2AFA-FFAB-959F-D2E567E2767F}"/>
            </a:ext>
          </a:extLst>
        </p:cNvPr>
        <p:cNvGrpSpPr/>
        <p:nvPr/>
      </p:nvGrpSpPr>
      <p:grpSpPr>
        <a:xfrm>
          <a:off x="0" y="0"/>
          <a:ext cx="0" cy="0"/>
          <a:chOff x="0" y="0"/>
          <a:chExt cx="0" cy="0"/>
        </a:xfrm>
      </p:grpSpPr>
      <p:pic>
        <p:nvPicPr>
          <p:cNvPr id="1030" name="Picture 6">
            <a:extLst>
              <a:ext uri="{FF2B5EF4-FFF2-40B4-BE49-F238E27FC236}">
                <a16:creationId xmlns:a16="http://schemas.microsoft.com/office/drawing/2014/main" id="{C9477E1E-F837-495A-E8C9-4810B21B2E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4230" y="1828621"/>
            <a:ext cx="3641829" cy="381069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848035E0-E651-E24C-1330-DC1A7B6CC414}"/>
              </a:ext>
            </a:extLst>
          </p:cNvPr>
          <p:cNvSpPr>
            <a:spLocks noGrp="1"/>
          </p:cNvSpPr>
          <p:nvPr>
            <p:ph type="title"/>
          </p:nvPr>
        </p:nvSpPr>
        <p:spPr/>
        <p:txBody>
          <a:bodyPr/>
          <a:lstStyle/>
          <a:p>
            <a:r>
              <a:rPr lang="en-US" dirty="0"/>
              <a:t>Modeling (3/3)</a:t>
            </a:r>
          </a:p>
        </p:txBody>
      </p:sp>
      <p:sp>
        <p:nvSpPr>
          <p:cNvPr id="4" name="Slide Number Placeholder 3">
            <a:extLst>
              <a:ext uri="{FF2B5EF4-FFF2-40B4-BE49-F238E27FC236}">
                <a16:creationId xmlns:a16="http://schemas.microsoft.com/office/drawing/2014/main" id="{5D433F5C-B711-3F06-C13B-10EB28D44BDE}"/>
              </a:ext>
            </a:extLst>
          </p:cNvPr>
          <p:cNvSpPr>
            <a:spLocks noGrp="1"/>
          </p:cNvSpPr>
          <p:nvPr>
            <p:ph type="sldNum" sz="quarter" idx="12"/>
          </p:nvPr>
        </p:nvSpPr>
        <p:spPr/>
        <p:txBody>
          <a:bodyPr/>
          <a:lstStyle/>
          <a:p>
            <a:fld id="{0019AADA-B50C-4EDE-9F0B-A96D4EAAA5A0}" type="slidenum">
              <a:rPr lang="en-US" smtClean="0"/>
              <a:pPr/>
              <a:t>11</a:t>
            </a:fld>
            <a:endParaRPr lang="en-US"/>
          </a:p>
        </p:txBody>
      </p:sp>
      <p:sp>
        <p:nvSpPr>
          <p:cNvPr id="7" name="Text Placeholder 6">
            <a:extLst>
              <a:ext uri="{FF2B5EF4-FFF2-40B4-BE49-F238E27FC236}">
                <a16:creationId xmlns:a16="http://schemas.microsoft.com/office/drawing/2014/main" id="{3E5AF203-053F-8B4B-2664-F063F572FD15}"/>
              </a:ext>
            </a:extLst>
          </p:cNvPr>
          <p:cNvSpPr>
            <a:spLocks noGrp="1"/>
          </p:cNvSpPr>
          <p:nvPr>
            <p:ph type="body" sz="quarter" idx="13"/>
          </p:nvPr>
        </p:nvSpPr>
        <p:spPr>
          <a:xfrm>
            <a:off x="91440" y="1188720"/>
            <a:ext cx="10087555" cy="812800"/>
          </a:xfrm>
        </p:spPr>
        <p:txBody>
          <a:bodyPr/>
          <a:lstStyle/>
          <a:p>
            <a:r>
              <a:rPr lang="en-US" dirty="0"/>
              <a:t>Modeling a high T bake </a:t>
            </a:r>
            <a:r>
              <a:rPr lang="en-US" dirty="0">
                <a:sym typeface="Wingdings" panose="05000000000000000000" pitchFamily="2" charset="2"/>
              </a:rPr>
              <a:t> </a:t>
            </a:r>
            <a:r>
              <a:rPr lang="en-US" dirty="0"/>
              <a:t>vent </a:t>
            </a:r>
            <a:r>
              <a:rPr lang="en-US" dirty="0">
                <a:sym typeface="Wingdings" panose="05000000000000000000" pitchFamily="2" charset="2"/>
              </a:rPr>
              <a:t> </a:t>
            </a:r>
            <a:r>
              <a:rPr lang="en-US" dirty="0"/>
              <a:t>low T bake</a:t>
            </a:r>
          </a:p>
        </p:txBody>
      </p:sp>
      <p:sp>
        <p:nvSpPr>
          <p:cNvPr id="9" name="Text Placeholder 8">
            <a:extLst>
              <a:ext uri="{FF2B5EF4-FFF2-40B4-BE49-F238E27FC236}">
                <a16:creationId xmlns:a16="http://schemas.microsoft.com/office/drawing/2014/main" id="{CD3067E5-EB72-9C00-68D2-54D96BA46F10}"/>
              </a:ext>
            </a:extLst>
          </p:cNvPr>
          <p:cNvSpPr>
            <a:spLocks noGrp="1"/>
          </p:cNvSpPr>
          <p:nvPr>
            <p:ph type="body" sz="quarter" idx="16"/>
          </p:nvPr>
        </p:nvSpPr>
        <p:spPr>
          <a:xfrm>
            <a:off x="271069" y="5996879"/>
            <a:ext cx="11343870" cy="434279"/>
          </a:xfrm>
        </p:spPr>
        <p:txBody>
          <a:bodyPr/>
          <a:lstStyle/>
          <a:p>
            <a:r>
              <a:rPr lang="en-US" sz="1200" i="1" dirty="0"/>
              <a:t>Figures: (Left) Isotherm model of high temp bake followed by vent and low temp bake. (Right) Video showing the occupation probabilities at various sites energies.</a:t>
            </a:r>
            <a:br>
              <a:rPr lang="en-US" sz="1200" i="1" dirty="0"/>
            </a:br>
            <a:r>
              <a:rPr lang="en-US" sz="1200" i="1" dirty="0"/>
              <a:t>*Link to ~8 min animation:  </a:t>
            </a:r>
            <a:r>
              <a:rPr lang="en-US" sz="1200" i="1" dirty="0">
                <a:solidFill>
                  <a:srgbClr val="C8A52D"/>
                </a:solidFill>
                <a:hlinkClick r:id="rId4">
                  <a:extLst>
                    <a:ext uri="{A12FA001-AC4F-418D-AE19-62706E023703}">
                      <ahyp:hlinkClr xmlns:ahyp="http://schemas.microsoft.com/office/drawing/2018/hyperlinkcolor" val="tx"/>
                    </a:ext>
                  </a:extLst>
                </a:hlinkClick>
              </a:rPr>
              <a:t>https://wm1693.box.com/s/6aj8f6vptn7wo5u2blsx12n5vxevfgs2</a:t>
            </a:r>
            <a:endParaRPr lang="en-US" sz="1200" i="1" dirty="0">
              <a:solidFill>
                <a:srgbClr val="C8A52D"/>
              </a:solidFill>
            </a:endParaRPr>
          </a:p>
        </p:txBody>
      </p:sp>
      <p:pic>
        <p:nvPicPr>
          <p:cNvPr id="9218" name="Picture 2">
            <a:extLst>
              <a:ext uri="{FF2B5EF4-FFF2-40B4-BE49-F238E27FC236}">
                <a16:creationId xmlns:a16="http://schemas.microsoft.com/office/drawing/2014/main" id="{87A2F427-C96B-59F4-F050-449356C896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1"/>
          <a:stretch>
            <a:fillRect/>
          </a:stretch>
        </p:blipFill>
        <p:spPr bwMode="auto">
          <a:xfrm>
            <a:off x="420156" y="2333244"/>
            <a:ext cx="7031666" cy="29289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F71B49-8585-BE70-0F66-1B9D93664ADE}"/>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6">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2901487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11708-B93A-3EB3-7604-26D7A84418CC}"/>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B8EA00F2-7B7A-5D02-F34A-1A031F6C7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5571" y="1828621"/>
            <a:ext cx="3700488" cy="380717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1CB93EC-5134-7073-3741-BAFD5ED2C0C2}"/>
              </a:ext>
            </a:extLst>
          </p:cNvPr>
          <p:cNvSpPr>
            <a:spLocks noGrp="1"/>
          </p:cNvSpPr>
          <p:nvPr>
            <p:ph type="title"/>
          </p:nvPr>
        </p:nvSpPr>
        <p:spPr/>
        <p:txBody>
          <a:bodyPr/>
          <a:lstStyle/>
          <a:p>
            <a:r>
              <a:rPr lang="en-US" dirty="0"/>
              <a:t>Modeling (3/3)</a:t>
            </a:r>
          </a:p>
        </p:txBody>
      </p:sp>
      <p:sp>
        <p:nvSpPr>
          <p:cNvPr id="4" name="Slide Number Placeholder 3">
            <a:extLst>
              <a:ext uri="{FF2B5EF4-FFF2-40B4-BE49-F238E27FC236}">
                <a16:creationId xmlns:a16="http://schemas.microsoft.com/office/drawing/2014/main" id="{5C41FC97-FE80-845B-9F0D-CEA3EC753372}"/>
              </a:ext>
            </a:extLst>
          </p:cNvPr>
          <p:cNvSpPr>
            <a:spLocks noGrp="1"/>
          </p:cNvSpPr>
          <p:nvPr>
            <p:ph type="sldNum" sz="quarter" idx="12"/>
          </p:nvPr>
        </p:nvSpPr>
        <p:spPr/>
        <p:txBody>
          <a:bodyPr/>
          <a:lstStyle/>
          <a:p>
            <a:fld id="{0019AADA-B50C-4EDE-9F0B-A96D4EAAA5A0}" type="slidenum">
              <a:rPr lang="en-US" smtClean="0"/>
              <a:pPr/>
              <a:t>12</a:t>
            </a:fld>
            <a:endParaRPr lang="en-US"/>
          </a:p>
        </p:txBody>
      </p:sp>
      <p:sp>
        <p:nvSpPr>
          <p:cNvPr id="7" name="Text Placeholder 6">
            <a:extLst>
              <a:ext uri="{FF2B5EF4-FFF2-40B4-BE49-F238E27FC236}">
                <a16:creationId xmlns:a16="http://schemas.microsoft.com/office/drawing/2014/main" id="{2DD879D6-3723-6C81-C9D1-EF6F896F441C}"/>
              </a:ext>
            </a:extLst>
          </p:cNvPr>
          <p:cNvSpPr>
            <a:spLocks noGrp="1"/>
          </p:cNvSpPr>
          <p:nvPr>
            <p:ph type="body" sz="quarter" idx="13"/>
          </p:nvPr>
        </p:nvSpPr>
        <p:spPr>
          <a:xfrm>
            <a:off x="91440" y="1188720"/>
            <a:ext cx="10087555" cy="812800"/>
          </a:xfrm>
        </p:spPr>
        <p:txBody>
          <a:bodyPr/>
          <a:lstStyle/>
          <a:p>
            <a:r>
              <a:rPr lang="en-US" dirty="0"/>
              <a:t>Modeling a high T bake </a:t>
            </a:r>
            <a:r>
              <a:rPr lang="en-US" dirty="0">
                <a:sym typeface="Wingdings" panose="05000000000000000000" pitchFamily="2" charset="2"/>
              </a:rPr>
              <a:t> </a:t>
            </a:r>
            <a:r>
              <a:rPr lang="en-US" dirty="0"/>
              <a:t>vent </a:t>
            </a:r>
            <a:r>
              <a:rPr lang="en-US" dirty="0">
                <a:sym typeface="Wingdings" panose="05000000000000000000" pitchFamily="2" charset="2"/>
              </a:rPr>
              <a:t> </a:t>
            </a:r>
            <a:r>
              <a:rPr lang="en-US" dirty="0"/>
              <a:t>low T bake</a:t>
            </a:r>
          </a:p>
        </p:txBody>
      </p:sp>
      <p:sp>
        <p:nvSpPr>
          <p:cNvPr id="9" name="Text Placeholder 8">
            <a:extLst>
              <a:ext uri="{FF2B5EF4-FFF2-40B4-BE49-F238E27FC236}">
                <a16:creationId xmlns:a16="http://schemas.microsoft.com/office/drawing/2014/main" id="{278B7499-4D2F-DECE-0C1B-FB5D33F3D87B}"/>
              </a:ext>
            </a:extLst>
          </p:cNvPr>
          <p:cNvSpPr>
            <a:spLocks noGrp="1"/>
          </p:cNvSpPr>
          <p:nvPr>
            <p:ph type="body" sz="quarter" idx="16"/>
          </p:nvPr>
        </p:nvSpPr>
        <p:spPr>
          <a:xfrm>
            <a:off x="271069" y="5996879"/>
            <a:ext cx="11343870" cy="434279"/>
          </a:xfrm>
        </p:spPr>
        <p:txBody>
          <a:bodyPr/>
          <a:lstStyle/>
          <a:p>
            <a:r>
              <a:rPr lang="en-US" sz="1200" i="1" dirty="0"/>
              <a:t>Figures: (Left) Isotherm model of high temp bake followed by vent and low temp bake. (Right) Video showing the occupation probabilities at various sites energies.</a:t>
            </a:r>
            <a:br>
              <a:rPr lang="en-US" sz="1200" i="1" dirty="0"/>
            </a:br>
            <a:r>
              <a:rPr lang="en-US" sz="1200" i="1" dirty="0"/>
              <a:t>*Link to ~8 min animation:  </a:t>
            </a:r>
            <a:r>
              <a:rPr lang="en-US" sz="1200" i="1" dirty="0">
                <a:solidFill>
                  <a:srgbClr val="C8A52D"/>
                </a:solidFill>
                <a:hlinkClick r:id="rId4">
                  <a:extLst>
                    <a:ext uri="{A12FA001-AC4F-418D-AE19-62706E023703}">
                      <ahyp:hlinkClr xmlns:ahyp="http://schemas.microsoft.com/office/drawing/2018/hyperlinkcolor" val="tx"/>
                    </a:ext>
                  </a:extLst>
                </a:hlinkClick>
              </a:rPr>
              <a:t>https://wm1693.box.com/s/6aj8f6vptn7wo5u2blsx12n5vxevfgs2</a:t>
            </a:r>
            <a:endParaRPr lang="en-US" sz="1200" i="1" dirty="0">
              <a:solidFill>
                <a:srgbClr val="C8A52D"/>
              </a:solidFill>
            </a:endParaRPr>
          </a:p>
        </p:txBody>
      </p:sp>
      <p:pic>
        <p:nvPicPr>
          <p:cNvPr id="9218" name="Picture 2">
            <a:extLst>
              <a:ext uri="{FF2B5EF4-FFF2-40B4-BE49-F238E27FC236}">
                <a16:creationId xmlns:a16="http://schemas.microsoft.com/office/drawing/2014/main" id="{1E4FC5A2-8097-B327-05C4-1281426E42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1"/>
          <a:stretch>
            <a:fillRect/>
          </a:stretch>
        </p:blipFill>
        <p:spPr bwMode="auto">
          <a:xfrm>
            <a:off x="420156" y="2333244"/>
            <a:ext cx="7031666" cy="29289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B4D7CAB-6B55-E52B-A418-F7184DE262B6}"/>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6">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20137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61828-3A35-A203-4C61-D17938E194E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1319127-18F1-440E-DF13-8020E2FD3DEA}"/>
              </a:ext>
            </a:extLst>
          </p:cNvPr>
          <p:cNvSpPr>
            <a:spLocks noGrp="1"/>
          </p:cNvSpPr>
          <p:nvPr>
            <p:ph type="title"/>
          </p:nvPr>
        </p:nvSpPr>
        <p:spPr/>
        <p:txBody>
          <a:bodyPr/>
          <a:lstStyle/>
          <a:p>
            <a:r>
              <a:rPr lang="en-US" dirty="0"/>
              <a:t>Modeling (3/3)</a:t>
            </a:r>
          </a:p>
        </p:txBody>
      </p:sp>
      <p:sp>
        <p:nvSpPr>
          <p:cNvPr id="4" name="Slide Number Placeholder 3">
            <a:extLst>
              <a:ext uri="{FF2B5EF4-FFF2-40B4-BE49-F238E27FC236}">
                <a16:creationId xmlns:a16="http://schemas.microsoft.com/office/drawing/2014/main" id="{6F3C210F-9C4D-AD7F-6140-A42C4F50A930}"/>
              </a:ext>
            </a:extLst>
          </p:cNvPr>
          <p:cNvSpPr>
            <a:spLocks noGrp="1"/>
          </p:cNvSpPr>
          <p:nvPr>
            <p:ph type="sldNum" sz="quarter" idx="12"/>
          </p:nvPr>
        </p:nvSpPr>
        <p:spPr/>
        <p:txBody>
          <a:bodyPr/>
          <a:lstStyle/>
          <a:p>
            <a:fld id="{0019AADA-B50C-4EDE-9F0B-A96D4EAAA5A0}" type="slidenum">
              <a:rPr lang="en-US" smtClean="0"/>
              <a:pPr/>
              <a:t>13</a:t>
            </a:fld>
            <a:endParaRPr lang="en-US"/>
          </a:p>
        </p:txBody>
      </p:sp>
      <p:sp>
        <p:nvSpPr>
          <p:cNvPr id="7" name="Text Placeholder 6">
            <a:extLst>
              <a:ext uri="{FF2B5EF4-FFF2-40B4-BE49-F238E27FC236}">
                <a16:creationId xmlns:a16="http://schemas.microsoft.com/office/drawing/2014/main" id="{F2733FFF-54FD-968E-0538-354FC328CDAE}"/>
              </a:ext>
            </a:extLst>
          </p:cNvPr>
          <p:cNvSpPr>
            <a:spLocks noGrp="1"/>
          </p:cNvSpPr>
          <p:nvPr>
            <p:ph type="body" sz="quarter" idx="13"/>
          </p:nvPr>
        </p:nvSpPr>
        <p:spPr>
          <a:xfrm>
            <a:off x="91440" y="1188720"/>
            <a:ext cx="10087555" cy="812800"/>
          </a:xfrm>
        </p:spPr>
        <p:txBody>
          <a:bodyPr/>
          <a:lstStyle/>
          <a:p>
            <a:r>
              <a:rPr lang="en-US" dirty="0"/>
              <a:t>Modeling a high T bake </a:t>
            </a:r>
            <a:r>
              <a:rPr lang="en-US" dirty="0">
                <a:sym typeface="Wingdings" panose="05000000000000000000" pitchFamily="2" charset="2"/>
              </a:rPr>
              <a:t> </a:t>
            </a:r>
            <a:r>
              <a:rPr lang="en-US" dirty="0"/>
              <a:t>vent </a:t>
            </a:r>
            <a:r>
              <a:rPr lang="en-US" dirty="0">
                <a:sym typeface="Wingdings" panose="05000000000000000000" pitchFamily="2" charset="2"/>
              </a:rPr>
              <a:t> </a:t>
            </a:r>
            <a:r>
              <a:rPr lang="en-US" dirty="0"/>
              <a:t>low T bake</a:t>
            </a:r>
          </a:p>
        </p:txBody>
      </p:sp>
      <p:sp>
        <p:nvSpPr>
          <p:cNvPr id="9" name="Text Placeholder 8">
            <a:extLst>
              <a:ext uri="{FF2B5EF4-FFF2-40B4-BE49-F238E27FC236}">
                <a16:creationId xmlns:a16="http://schemas.microsoft.com/office/drawing/2014/main" id="{1A723373-3003-2FFC-E669-9CAC804841E4}"/>
              </a:ext>
            </a:extLst>
          </p:cNvPr>
          <p:cNvSpPr>
            <a:spLocks noGrp="1"/>
          </p:cNvSpPr>
          <p:nvPr>
            <p:ph type="body" sz="quarter" idx="16"/>
          </p:nvPr>
        </p:nvSpPr>
        <p:spPr>
          <a:xfrm>
            <a:off x="271069" y="5996879"/>
            <a:ext cx="11343870" cy="434279"/>
          </a:xfrm>
        </p:spPr>
        <p:txBody>
          <a:bodyPr/>
          <a:lstStyle/>
          <a:p>
            <a:r>
              <a:rPr lang="en-US" sz="1200" i="1" dirty="0"/>
              <a:t>Figures: (Left) Isotherm model of high temp bake followed by vent and low temp bake. (Right) Video showing the occupation probabilities at various sites energies.</a:t>
            </a:r>
            <a:br>
              <a:rPr lang="en-US" sz="1200" i="1" dirty="0"/>
            </a:br>
            <a:r>
              <a:rPr lang="en-US" sz="1200" i="1" dirty="0"/>
              <a:t>*Link to ~8 min animation:  </a:t>
            </a:r>
            <a:r>
              <a:rPr lang="en-US" sz="1200" i="1" dirty="0">
                <a:solidFill>
                  <a:srgbClr val="C8A52D"/>
                </a:solidFill>
                <a:hlinkClick r:id="rId3">
                  <a:extLst>
                    <a:ext uri="{A12FA001-AC4F-418D-AE19-62706E023703}">
                      <ahyp:hlinkClr xmlns:ahyp="http://schemas.microsoft.com/office/drawing/2018/hyperlinkcolor" val="tx"/>
                    </a:ext>
                  </a:extLst>
                </a:hlinkClick>
              </a:rPr>
              <a:t>https://wm1693.box.com/s/6aj8f6vptn7wo5u2blsx12n5vxevfgs2</a:t>
            </a:r>
            <a:endParaRPr lang="en-US" sz="1200" i="1" dirty="0">
              <a:solidFill>
                <a:srgbClr val="C8A52D"/>
              </a:solidFill>
            </a:endParaRPr>
          </a:p>
        </p:txBody>
      </p:sp>
      <p:pic>
        <p:nvPicPr>
          <p:cNvPr id="9218" name="Picture 2">
            <a:extLst>
              <a:ext uri="{FF2B5EF4-FFF2-40B4-BE49-F238E27FC236}">
                <a16:creationId xmlns:a16="http://schemas.microsoft.com/office/drawing/2014/main" id="{28BFDA88-1223-2E97-FE22-31A4E67839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71"/>
          <a:stretch>
            <a:fillRect/>
          </a:stretch>
        </p:blipFill>
        <p:spPr bwMode="auto">
          <a:xfrm>
            <a:off x="420156" y="2333244"/>
            <a:ext cx="7031666" cy="29289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C98D08F-DFD9-F09B-89CF-7C6C62E6F8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1290" y="1828621"/>
            <a:ext cx="3674769" cy="37695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5E3E6D-3711-7D4D-DE1D-0425C1D9412A}"/>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6">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2416932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CF908-5DB3-3D8D-F6D9-D3EE10295CE0}"/>
              </a:ext>
            </a:extLst>
          </p:cNvPr>
          <p:cNvSpPr>
            <a:spLocks noGrp="1"/>
          </p:cNvSpPr>
          <p:nvPr>
            <p:ph type="title"/>
          </p:nvPr>
        </p:nvSpPr>
        <p:spPr/>
        <p:txBody>
          <a:bodyPr/>
          <a:lstStyle/>
          <a:p>
            <a:r>
              <a:rPr lang="en-US" dirty="0"/>
              <a:t>Preliminary Results (1/3)</a:t>
            </a:r>
          </a:p>
        </p:txBody>
      </p:sp>
      <p:sp>
        <p:nvSpPr>
          <p:cNvPr id="4" name="Slide Number Placeholder 3">
            <a:extLst>
              <a:ext uri="{FF2B5EF4-FFF2-40B4-BE49-F238E27FC236}">
                <a16:creationId xmlns:a16="http://schemas.microsoft.com/office/drawing/2014/main" id="{73949BB3-BE6D-F05E-CB7C-3DEDB5055B99}"/>
              </a:ext>
            </a:extLst>
          </p:cNvPr>
          <p:cNvSpPr>
            <a:spLocks noGrp="1"/>
          </p:cNvSpPr>
          <p:nvPr>
            <p:ph type="sldNum" sz="quarter" idx="12"/>
          </p:nvPr>
        </p:nvSpPr>
        <p:spPr/>
        <p:txBody>
          <a:bodyPr/>
          <a:lstStyle/>
          <a:p>
            <a:fld id="{0019AADA-B50C-4EDE-9F0B-A96D4EAAA5A0}" type="slidenum">
              <a:rPr lang="en-US" smtClean="0"/>
              <a:pPr/>
              <a:t>14</a:t>
            </a:fld>
            <a:endParaRPr lang="en-US"/>
          </a:p>
        </p:txBody>
      </p:sp>
      <p:sp>
        <p:nvSpPr>
          <p:cNvPr id="5" name="Text Placeholder 4">
            <a:extLst>
              <a:ext uri="{FF2B5EF4-FFF2-40B4-BE49-F238E27FC236}">
                <a16:creationId xmlns:a16="http://schemas.microsoft.com/office/drawing/2014/main" id="{04BEC361-C23E-3CD4-FE0C-597581C35C4F}"/>
              </a:ext>
            </a:extLst>
          </p:cNvPr>
          <p:cNvSpPr>
            <a:spLocks noGrp="1"/>
          </p:cNvSpPr>
          <p:nvPr>
            <p:ph type="body" sz="quarter" idx="13"/>
          </p:nvPr>
        </p:nvSpPr>
        <p:spPr>
          <a:xfrm>
            <a:off x="91440" y="1188720"/>
            <a:ext cx="8503920" cy="5185360"/>
          </a:xfrm>
        </p:spPr>
        <p:txBody>
          <a:bodyPr>
            <a:normAutofit fontScale="92500" lnSpcReduction="10000"/>
          </a:bodyPr>
          <a:lstStyle/>
          <a:p>
            <a:pPr>
              <a:spcAft>
                <a:spcPts val="600"/>
              </a:spcAft>
            </a:pPr>
            <a:r>
              <a:rPr lang="en-US" dirty="0"/>
              <a:t>Lessons learned from preliminary bakeouts</a:t>
            </a:r>
          </a:p>
          <a:p>
            <a:pPr lvl="1"/>
            <a:r>
              <a:rPr lang="en-US" dirty="0"/>
              <a:t>Bakes performed at </a:t>
            </a:r>
            <a:r>
              <a:rPr lang="en-US" b="1" dirty="0"/>
              <a:t>150</a:t>
            </a:r>
            <a:r>
              <a:rPr lang="en-US" b="1" dirty="0">
                <a:latin typeface="Arial" panose="020B0604020202020204" pitchFamily="34" charset="0"/>
                <a:cs typeface="Arial" panose="020B0604020202020204" pitchFamily="34" charset="0"/>
              </a:rPr>
              <a:t>°</a:t>
            </a:r>
            <a:r>
              <a:rPr lang="en-US" b="1" dirty="0"/>
              <a:t>C to 250</a:t>
            </a:r>
            <a:r>
              <a:rPr lang="en-US" b="1" dirty="0">
                <a:latin typeface="Arial" panose="020B0604020202020204" pitchFamily="34" charset="0"/>
                <a:cs typeface="Arial" panose="020B0604020202020204" pitchFamily="34" charset="0"/>
              </a:rPr>
              <a:t>°</a:t>
            </a:r>
            <a:r>
              <a:rPr lang="en-US" b="1" dirty="0"/>
              <a:t>C</a:t>
            </a:r>
            <a:r>
              <a:rPr lang="en-US" dirty="0"/>
              <a:t>, with pressures reaching e-9 and e-10 mbar range after cooldown.</a:t>
            </a:r>
          </a:p>
          <a:p>
            <a:pPr lvl="1"/>
            <a:r>
              <a:rPr lang="en-US" dirty="0"/>
              <a:t>Speed </a:t>
            </a:r>
            <a:r>
              <a:rPr lang="en-US" b="1" dirty="0"/>
              <a:t>~2 mm/sec</a:t>
            </a:r>
            <a:r>
              <a:rPr lang="en-US" dirty="0"/>
              <a:t> across entire length of tube</a:t>
            </a:r>
          </a:p>
          <a:p>
            <a:pPr lvl="2"/>
            <a:r>
              <a:rPr lang="en-US" dirty="0"/>
              <a:t>Speed can be adjusted</a:t>
            </a:r>
          </a:p>
          <a:p>
            <a:pPr lvl="1"/>
            <a:r>
              <a:rPr lang="en-US" dirty="0"/>
              <a:t>RGA scans show mainly water; very </a:t>
            </a:r>
            <a:r>
              <a:rPr lang="en-US" b="1" dirty="0"/>
              <a:t>low hydrogen</a:t>
            </a:r>
          </a:p>
          <a:p>
            <a:pPr lvl="1"/>
            <a:r>
              <a:rPr lang="en-US" dirty="0"/>
              <a:t>High temp bakes sprung leaks due to SST hardware</a:t>
            </a:r>
            <a:br>
              <a:rPr lang="en-US" dirty="0"/>
            </a:br>
            <a:r>
              <a:rPr lang="en-US" dirty="0"/>
              <a:t>on mild steel </a:t>
            </a:r>
            <a:r>
              <a:rPr lang="en-US" dirty="0" err="1"/>
              <a:t>conflat</a:t>
            </a:r>
            <a:r>
              <a:rPr lang="en-US" dirty="0"/>
              <a:t> flanges</a:t>
            </a:r>
          </a:p>
          <a:p>
            <a:pPr lvl="2"/>
            <a:r>
              <a:rPr lang="en-US" dirty="0"/>
              <a:t>Swapped all with high strength steel hardware</a:t>
            </a:r>
          </a:p>
          <a:p>
            <a:pPr lvl="1"/>
            <a:r>
              <a:rPr lang="en-US" dirty="0"/>
              <a:t>Surface emissivity changed after bakeouts</a:t>
            </a:r>
          </a:p>
          <a:p>
            <a:pPr lvl="2"/>
            <a:r>
              <a:rPr lang="en-US" dirty="0"/>
              <a:t>Welded studs onto tube for thermocouple</a:t>
            </a:r>
            <a:br>
              <a:rPr lang="en-US" dirty="0"/>
            </a:br>
            <a:r>
              <a:rPr lang="en-US" dirty="0"/>
              <a:t>connection to calibrate pyrometer emissivity</a:t>
            </a:r>
          </a:p>
          <a:p>
            <a:pPr lvl="1"/>
            <a:r>
              <a:rPr lang="en-US" dirty="0"/>
              <a:t>Automated translation to be integrated</a:t>
            </a:r>
            <a:br>
              <a:rPr lang="en-US" dirty="0"/>
            </a:br>
            <a:r>
              <a:rPr lang="en-US" dirty="0"/>
              <a:t>that features a rotary encoder for </a:t>
            </a:r>
            <a:br>
              <a:rPr lang="en-US" dirty="0"/>
            </a:br>
            <a:r>
              <a:rPr lang="en-US" dirty="0"/>
              <a:t>precise positioning and additional</a:t>
            </a:r>
            <a:br>
              <a:rPr lang="en-US" dirty="0"/>
            </a:br>
            <a:r>
              <a:rPr lang="en-US" dirty="0"/>
              <a:t>safety measures</a:t>
            </a:r>
          </a:p>
        </p:txBody>
      </p:sp>
      <p:sp>
        <p:nvSpPr>
          <p:cNvPr id="10" name="Text Placeholder 9">
            <a:extLst>
              <a:ext uri="{FF2B5EF4-FFF2-40B4-BE49-F238E27FC236}">
                <a16:creationId xmlns:a16="http://schemas.microsoft.com/office/drawing/2014/main" id="{5656B3B8-B69E-7DEA-CC11-55FDC0560D16}"/>
              </a:ext>
            </a:extLst>
          </p:cNvPr>
          <p:cNvSpPr>
            <a:spLocks noGrp="1"/>
          </p:cNvSpPr>
          <p:nvPr>
            <p:ph type="body" sz="quarter" idx="16"/>
          </p:nvPr>
        </p:nvSpPr>
        <p:spPr>
          <a:xfrm>
            <a:off x="8494729" y="5607698"/>
            <a:ext cx="3385766" cy="815901"/>
          </a:xfrm>
        </p:spPr>
        <p:txBody>
          <a:bodyPr/>
          <a:lstStyle/>
          <a:p>
            <a:r>
              <a:rPr lang="en-US" sz="1400" i="1" dirty="0"/>
              <a:t>(Bottom Left &amp; Top Right) Images taken with an IR camera during various bakeouts. (Middle) Surface color visibly changed after bakeouts.</a:t>
            </a:r>
          </a:p>
        </p:txBody>
      </p:sp>
      <p:pic>
        <p:nvPicPr>
          <p:cNvPr id="6" name="Picture 6">
            <a:extLst>
              <a:ext uri="{FF2B5EF4-FFF2-40B4-BE49-F238E27FC236}">
                <a16:creationId xmlns:a16="http://schemas.microsoft.com/office/drawing/2014/main" id="{38307074-0FDB-EBE3-F5F7-1E64BFA0F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4405" y="1666239"/>
            <a:ext cx="2702562" cy="20269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D91ECB5-DA50-8C1E-3D78-58B104D22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5050" y="3103258"/>
            <a:ext cx="2702562" cy="20269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C32CB0E6-35E9-12AF-9181-36EE1DD0A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5161" y="4298614"/>
            <a:ext cx="2833314" cy="212498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2203854-7C3A-E078-5C39-AD84FB904912}"/>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5">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2170058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7D6F6-F255-EA35-CDC2-59ED6AE035C8}"/>
              </a:ext>
            </a:extLst>
          </p:cNvPr>
          <p:cNvSpPr>
            <a:spLocks noGrp="1"/>
          </p:cNvSpPr>
          <p:nvPr>
            <p:ph type="title"/>
          </p:nvPr>
        </p:nvSpPr>
        <p:spPr/>
        <p:txBody>
          <a:bodyPr/>
          <a:lstStyle/>
          <a:p>
            <a:r>
              <a:rPr lang="en-US" dirty="0"/>
              <a:t>Preliminary Results (2/3)</a:t>
            </a:r>
          </a:p>
        </p:txBody>
      </p:sp>
      <p:sp>
        <p:nvSpPr>
          <p:cNvPr id="4" name="Slide Number Placeholder 3">
            <a:extLst>
              <a:ext uri="{FF2B5EF4-FFF2-40B4-BE49-F238E27FC236}">
                <a16:creationId xmlns:a16="http://schemas.microsoft.com/office/drawing/2014/main" id="{BE113CB9-464F-CD77-20DF-D6FF3DB93DE7}"/>
              </a:ext>
            </a:extLst>
          </p:cNvPr>
          <p:cNvSpPr>
            <a:spLocks noGrp="1"/>
          </p:cNvSpPr>
          <p:nvPr>
            <p:ph type="sldNum" sz="quarter" idx="12"/>
          </p:nvPr>
        </p:nvSpPr>
        <p:spPr/>
        <p:txBody>
          <a:bodyPr/>
          <a:lstStyle/>
          <a:p>
            <a:fld id="{0019AADA-B50C-4EDE-9F0B-A96D4EAAA5A0}" type="slidenum">
              <a:rPr lang="en-US" smtClean="0"/>
              <a:pPr/>
              <a:t>15</a:t>
            </a:fld>
            <a:endParaRPr lang="en-US"/>
          </a:p>
        </p:txBody>
      </p:sp>
      <p:sp>
        <p:nvSpPr>
          <p:cNvPr id="5" name="Text Placeholder 4">
            <a:extLst>
              <a:ext uri="{FF2B5EF4-FFF2-40B4-BE49-F238E27FC236}">
                <a16:creationId xmlns:a16="http://schemas.microsoft.com/office/drawing/2014/main" id="{F5705C14-B999-E9ED-60D9-D2E3F1A0D430}"/>
              </a:ext>
            </a:extLst>
          </p:cNvPr>
          <p:cNvSpPr>
            <a:spLocks noGrp="1"/>
          </p:cNvSpPr>
          <p:nvPr>
            <p:ph type="body" sz="quarter" idx="13"/>
          </p:nvPr>
        </p:nvSpPr>
        <p:spPr>
          <a:xfrm>
            <a:off x="91441" y="1188720"/>
            <a:ext cx="6004560" cy="5234878"/>
          </a:xfrm>
        </p:spPr>
        <p:txBody>
          <a:bodyPr>
            <a:normAutofit/>
          </a:bodyPr>
          <a:lstStyle/>
          <a:p>
            <a:pPr>
              <a:spcAft>
                <a:spcPts val="600"/>
              </a:spcAft>
            </a:pPr>
            <a:r>
              <a:rPr lang="en-US" dirty="0"/>
              <a:t>Outgassing rates from RGA + Cold Cathode</a:t>
            </a:r>
          </a:p>
          <a:p>
            <a:pPr lvl="1"/>
            <a:r>
              <a:rPr lang="en-US" dirty="0"/>
              <a:t>Induction baking is very efficient, zone outgassing effective.</a:t>
            </a:r>
          </a:p>
          <a:p>
            <a:pPr lvl="1"/>
            <a:r>
              <a:rPr lang="en-US" dirty="0"/>
              <a:t>Depleted water sites do not seem to be refilled.</a:t>
            </a:r>
          </a:p>
          <a:p>
            <a:pPr lvl="1"/>
            <a:r>
              <a:rPr lang="en-US" dirty="0"/>
              <a:t>Tube vented to atmosphere, baked 30 min end-to-end 150</a:t>
            </a:r>
            <a:r>
              <a:rPr lang="en-US" dirty="0">
                <a:latin typeface="Arial" panose="020B0604020202020204" pitchFamily="34" charset="0"/>
                <a:cs typeface="Arial" panose="020B0604020202020204" pitchFamily="34" charset="0"/>
              </a:rPr>
              <a:t>°</a:t>
            </a:r>
            <a:r>
              <a:rPr lang="en-US" dirty="0"/>
              <a:t>C when cool </a:t>
            </a:r>
            <a:r>
              <a:rPr lang="en-US" b="1" dirty="0"/>
              <a:t>6.7e-10 mbar</a:t>
            </a:r>
            <a:r>
              <a:rPr lang="en-US" dirty="0"/>
              <a:t>.</a:t>
            </a:r>
          </a:p>
          <a:p>
            <a:pPr lvl="1"/>
            <a:r>
              <a:rPr lang="en-US" dirty="0"/>
              <a:t>Alloy steel typical low H</a:t>
            </a:r>
            <a:r>
              <a:rPr lang="en-US" baseline="-25000" dirty="0"/>
              <a:t>2</a:t>
            </a:r>
            <a:r>
              <a:rPr lang="en-US" dirty="0"/>
              <a:t> diffusion, includes outgassing of RGA shell, misc. 304 SST components.</a:t>
            </a:r>
          </a:p>
          <a:p>
            <a:pPr lvl="2"/>
            <a:r>
              <a:rPr lang="en-US" b="1" dirty="0">
                <a:solidFill>
                  <a:srgbClr val="C8A52D"/>
                </a:solidFill>
              </a:rPr>
              <a:t>1e-12 H</a:t>
            </a:r>
            <a:r>
              <a:rPr lang="en-US" b="1" baseline="-25000" dirty="0">
                <a:solidFill>
                  <a:srgbClr val="C8A52D"/>
                </a:solidFill>
              </a:rPr>
              <a:t>2</a:t>
            </a:r>
            <a:r>
              <a:rPr lang="en-US" b="1" dirty="0">
                <a:solidFill>
                  <a:srgbClr val="C8A52D"/>
                </a:solidFill>
              </a:rPr>
              <a:t> mbar-L/s-cm</a:t>
            </a:r>
            <a:r>
              <a:rPr lang="en-US" b="1" baseline="30000" dirty="0">
                <a:solidFill>
                  <a:srgbClr val="C8A52D"/>
                </a:solidFill>
              </a:rPr>
              <a:t>2</a:t>
            </a:r>
            <a:endParaRPr lang="en-US" b="1" dirty="0">
              <a:solidFill>
                <a:srgbClr val="C8A52D"/>
              </a:solidFill>
            </a:endParaRPr>
          </a:p>
          <a:p>
            <a:pPr lvl="2"/>
            <a:r>
              <a:rPr lang="en-US" b="1" dirty="0">
                <a:solidFill>
                  <a:srgbClr val="C8A52D"/>
                </a:solidFill>
              </a:rPr>
              <a:t>3.5e-13 H</a:t>
            </a:r>
            <a:r>
              <a:rPr lang="en-US" b="1" baseline="-25000" dirty="0">
                <a:solidFill>
                  <a:srgbClr val="C8A52D"/>
                </a:solidFill>
              </a:rPr>
              <a:t>2</a:t>
            </a:r>
            <a:r>
              <a:rPr lang="en-US" b="1" dirty="0">
                <a:solidFill>
                  <a:srgbClr val="C8A52D"/>
                </a:solidFill>
              </a:rPr>
              <a:t>O mbar-L/s-cm</a:t>
            </a:r>
            <a:r>
              <a:rPr lang="en-US" b="1" baseline="30000" dirty="0">
                <a:solidFill>
                  <a:srgbClr val="C8A52D"/>
                </a:solidFill>
              </a:rPr>
              <a:t>2</a:t>
            </a:r>
          </a:p>
        </p:txBody>
      </p:sp>
      <p:sp>
        <p:nvSpPr>
          <p:cNvPr id="7" name="Text Placeholder 6">
            <a:extLst>
              <a:ext uri="{FF2B5EF4-FFF2-40B4-BE49-F238E27FC236}">
                <a16:creationId xmlns:a16="http://schemas.microsoft.com/office/drawing/2014/main" id="{287CA366-E705-ACB4-49B9-2F35E82F4DEE}"/>
              </a:ext>
            </a:extLst>
          </p:cNvPr>
          <p:cNvSpPr>
            <a:spLocks noGrp="1"/>
          </p:cNvSpPr>
          <p:nvPr>
            <p:ph type="body" sz="quarter" idx="16"/>
          </p:nvPr>
        </p:nvSpPr>
        <p:spPr>
          <a:xfrm>
            <a:off x="6193821" y="5938985"/>
            <a:ext cx="5372100" cy="484613"/>
          </a:xfrm>
        </p:spPr>
        <p:txBody>
          <a:bodyPr/>
          <a:lstStyle/>
          <a:p>
            <a:r>
              <a:rPr lang="en-US" sz="1400" i="1" dirty="0"/>
              <a:t>RGA scan used to calculate outgassing rates from 150</a:t>
            </a:r>
            <a:r>
              <a:rPr lang="en-US" sz="1400" i="1" dirty="0">
                <a:latin typeface="Arial" panose="020B0604020202020204" pitchFamily="34" charset="0"/>
                <a:cs typeface="Arial" panose="020B0604020202020204" pitchFamily="34" charset="0"/>
              </a:rPr>
              <a:t>°</a:t>
            </a:r>
            <a:r>
              <a:rPr lang="en-US" sz="1400" i="1" dirty="0"/>
              <a:t>C bake on July 24</a:t>
            </a:r>
            <a:r>
              <a:rPr lang="en-US" sz="1400" i="1" baseline="30000" dirty="0"/>
              <a:t>th</a:t>
            </a:r>
            <a:r>
              <a:rPr lang="en-US" sz="1400" i="1" dirty="0"/>
              <a:t>, 2025. x-axis is amu, and y-axis is ion current.</a:t>
            </a:r>
          </a:p>
        </p:txBody>
      </p:sp>
      <p:pic>
        <p:nvPicPr>
          <p:cNvPr id="8" name="Picture 2">
            <a:extLst>
              <a:ext uri="{FF2B5EF4-FFF2-40B4-BE49-F238E27FC236}">
                <a16:creationId xmlns:a16="http://schemas.microsoft.com/office/drawing/2014/main" id="{61AFD6B7-7084-30EB-D108-B438627644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3821" y="1579880"/>
            <a:ext cx="5372100" cy="4210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36953D-C3C8-4742-6123-439BA2284A08}"/>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3">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1699484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80B0D-EB0C-1AA7-FE55-AD6C573ED3E8}"/>
              </a:ext>
            </a:extLst>
          </p:cNvPr>
          <p:cNvSpPr>
            <a:spLocks noGrp="1"/>
          </p:cNvSpPr>
          <p:nvPr>
            <p:ph type="title"/>
          </p:nvPr>
        </p:nvSpPr>
        <p:spPr/>
        <p:txBody>
          <a:bodyPr/>
          <a:lstStyle/>
          <a:p>
            <a:r>
              <a:rPr lang="en-US" dirty="0"/>
              <a:t>Preliminary Results (3/3)</a:t>
            </a:r>
          </a:p>
        </p:txBody>
      </p:sp>
      <p:sp>
        <p:nvSpPr>
          <p:cNvPr id="4" name="Slide Number Placeholder 3">
            <a:extLst>
              <a:ext uri="{FF2B5EF4-FFF2-40B4-BE49-F238E27FC236}">
                <a16:creationId xmlns:a16="http://schemas.microsoft.com/office/drawing/2014/main" id="{225EA00F-6CC2-2D26-AE6A-C2255E83059A}"/>
              </a:ext>
            </a:extLst>
          </p:cNvPr>
          <p:cNvSpPr>
            <a:spLocks noGrp="1"/>
          </p:cNvSpPr>
          <p:nvPr>
            <p:ph type="sldNum" sz="quarter" idx="12"/>
          </p:nvPr>
        </p:nvSpPr>
        <p:spPr/>
        <p:txBody>
          <a:bodyPr/>
          <a:lstStyle/>
          <a:p>
            <a:fld id="{0019AADA-B50C-4EDE-9F0B-A96D4EAAA5A0}" type="slidenum">
              <a:rPr lang="en-US" smtClean="0"/>
              <a:pPr/>
              <a:t>16</a:t>
            </a:fld>
            <a:endParaRPr lang="en-US"/>
          </a:p>
        </p:txBody>
      </p:sp>
      <p:sp>
        <p:nvSpPr>
          <p:cNvPr id="5" name="Text Placeholder 4">
            <a:extLst>
              <a:ext uri="{FF2B5EF4-FFF2-40B4-BE49-F238E27FC236}">
                <a16:creationId xmlns:a16="http://schemas.microsoft.com/office/drawing/2014/main" id="{996F77E7-5288-C469-EC33-FC3A6964A065}"/>
              </a:ext>
            </a:extLst>
          </p:cNvPr>
          <p:cNvSpPr>
            <a:spLocks noGrp="1"/>
          </p:cNvSpPr>
          <p:nvPr>
            <p:ph type="body" sz="quarter" idx="13"/>
          </p:nvPr>
        </p:nvSpPr>
        <p:spPr>
          <a:xfrm>
            <a:off x="91440" y="1188720"/>
            <a:ext cx="5120639" cy="5079076"/>
          </a:xfrm>
        </p:spPr>
        <p:txBody>
          <a:bodyPr/>
          <a:lstStyle/>
          <a:p>
            <a:pPr>
              <a:spcAft>
                <a:spcPts val="600"/>
              </a:spcAft>
            </a:pPr>
            <a:r>
              <a:rPr lang="en-US" dirty="0"/>
              <a:t>Pressure profiles</a:t>
            </a:r>
          </a:p>
          <a:p>
            <a:pPr lvl="1"/>
            <a:r>
              <a:rPr lang="en-US" dirty="0"/>
              <a:t>Since capping the maximum power output to 30%, bakes set to 150</a:t>
            </a:r>
            <a:r>
              <a:rPr lang="en-US" dirty="0">
                <a:latin typeface="Arial" panose="020B0604020202020204" pitchFamily="34" charset="0"/>
                <a:cs typeface="Arial" panose="020B0604020202020204" pitchFamily="34" charset="0"/>
              </a:rPr>
              <a:t>°</a:t>
            </a:r>
            <a:r>
              <a:rPr lang="en-US" dirty="0"/>
              <a:t>C have not sprung any leaks</a:t>
            </a:r>
          </a:p>
          <a:p>
            <a:pPr lvl="1"/>
            <a:endParaRPr lang="en-US" dirty="0"/>
          </a:p>
        </p:txBody>
      </p:sp>
      <p:sp>
        <p:nvSpPr>
          <p:cNvPr id="7" name="Text Placeholder 6">
            <a:extLst>
              <a:ext uri="{FF2B5EF4-FFF2-40B4-BE49-F238E27FC236}">
                <a16:creationId xmlns:a16="http://schemas.microsoft.com/office/drawing/2014/main" id="{B3F84EBC-45E9-55E8-2C36-D23319F82737}"/>
              </a:ext>
            </a:extLst>
          </p:cNvPr>
          <p:cNvSpPr>
            <a:spLocks noGrp="1"/>
          </p:cNvSpPr>
          <p:nvPr>
            <p:ph type="body" sz="quarter" idx="16"/>
          </p:nvPr>
        </p:nvSpPr>
        <p:spPr>
          <a:xfrm>
            <a:off x="5156201" y="5919965"/>
            <a:ext cx="6471724" cy="503634"/>
          </a:xfrm>
        </p:spPr>
        <p:txBody>
          <a:bodyPr/>
          <a:lstStyle/>
          <a:p>
            <a:r>
              <a:rPr lang="en-US" sz="1400" i="1" dirty="0"/>
              <a:t>Pressure profiles from the </a:t>
            </a:r>
            <a:r>
              <a:rPr lang="en-US" sz="1400" i="1" dirty="0" err="1"/>
              <a:t>pumpdown</a:t>
            </a:r>
            <a:r>
              <a:rPr lang="en-US" sz="1400" i="1" dirty="0"/>
              <a:t> following: (orange) an unplanned vent, (purple) planned vent, (cyan, magenta, yellow) 150°C bakes.</a:t>
            </a:r>
          </a:p>
        </p:txBody>
      </p:sp>
      <p:pic>
        <p:nvPicPr>
          <p:cNvPr id="9" name="Picture 8" descr="A graph of a graph&#10;&#10;AI-generated content may be incorrect.">
            <a:extLst>
              <a:ext uri="{FF2B5EF4-FFF2-40B4-BE49-F238E27FC236}">
                <a16:creationId xmlns:a16="http://schemas.microsoft.com/office/drawing/2014/main" id="{E44CDA93-B18C-CDF2-F3B0-3DF39F2780F1}"/>
              </a:ext>
            </a:extLst>
          </p:cNvPr>
          <p:cNvPicPr>
            <a:picLocks noChangeAspect="1"/>
          </p:cNvPicPr>
          <p:nvPr/>
        </p:nvPicPr>
        <p:blipFill>
          <a:blip r:embed="rId2"/>
          <a:stretch>
            <a:fillRect/>
          </a:stretch>
        </p:blipFill>
        <p:spPr>
          <a:xfrm>
            <a:off x="5220332" y="1438661"/>
            <a:ext cx="6407593" cy="4340284"/>
          </a:xfrm>
          <a:prstGeom prst="rect">
            <a:avLst/>
          </a:prstGeom>
        </p:spPr>
      </p:pic>
      <p:sp>
        <p:nvSpPr>
          <p:cNvPr id="6" name="TextBox 5">
            <a:extLst>
              <a:ext uri="{FF2B5EF4-FFF2-40B4-BE49-F238E27FC236}">
                <a16:creationId xmlns:a16="http://schemas.microsoft.com/office/drawing/2014/main" id="{248F27EA-ED7E-6FA8-C673-D9CCBD9DF87F}"/>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3">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1466939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9534-01A4-0564-BF69-4D8789D78348}"/>
              </a:ext>
            </a:extLst>
          </p:cNvPr>
          <p:cNvSpPr>
            <a:spLocks noGrp="1"/>
          </p:cNvSpPr>
          <p:nvPr>
            <p:ph type="title"/>
          </p:nvPr>
        </p:nvSpPr>
        <p:spPr/>
        <p:txBody>
          <a:bodyPr/>
          <a:lstStyle/>
          <a:p>
            <a:r>
              <a:rPr lang="en-US" dirty="0"/>
              <a:t>Prospects for the Future: Scaling to CE (1/2)</a:t>
            </a:r>
          </a:p>
        </p:txBody>
      </p:sp>
      <p:sp>
        <p:nvSpPr>
          <p:cNvPr id="4" name="Slide Number Placeholder 3">
            <a:extLst>
              <a:ext uri="{FF2B5EF4-FFF2-40B4-BE49-F238E27FC236}">
                <a16:creationId xmlns:a16="http://schemas.microsoft.com/office/drawing/2014/main" id="{53CD9482-F6ED-9654-E0E6-9A389D705B52}"/>
              </a:ext>
            </a:extLst>
          </p:cNvPr>
          <p:cNvSpPr>
            <a:spLocks noGrp="1"/>
          </p:cNvSpPr>
          <p:nvPr>
            <p:ph type="sldNum" sz="quarter" idx="12"/>
          </p:nvPr>
        </p:nvSpPr>
        <p:spPr/>
        <p:txBody>
          <a:bodyPr/>
          <a:lstStyle/>
          <a:p>
            <a:fld id="{0019AADA-B50C-4EDE-9F0B-A96D4EAAA5A0}" type="slidenum">
              <a:rPr lang="en-US" smtClean="0"/>
              <a:pPr/>
              <a:t>17</a:t>
            </a:fld>
            <a:endParaRPr lang="en-US"/>
          </a:p>
        </p:txBody>
      </p:sp>
      <p:sp>
        <p:nvSpPr>
          <p:cNvPr id="10" name="Text Placeholder 9">
            <a:extLst>
              <a:ext uri="{FF2B5EF4-FFF2-40B4-BE49-F238E27FC236}">
                <a16:creationId xmlns:a16="http://schemas.microsoft.com/office/drawing/2014/main" id="{7CBD2124-F128-89CE-9253-EDB05BF8D31B}"/>
              </a:ext>
            </a:extLst>
          </p:cNvPr>
          <p:cNvSpPr>
            <a:spLocks noGrp="1"/>
          </p:cNvSpPr>
          <p:nvPr>
            <p:ph type="body" sz="quarter" idx="13"/>
          </p:nvPr>
        </p:nvSpPr>
        <p:spPr>
          <a:xfrm>
            <a:off x="91440" y="1188720"/>
            <a:ext cx="11592560" cy="1407160"/>
          </a:xfrm>
        </p:spPr>
        <p:txBody>
          <a:bodyPr>
            <a:normAutofit/>
          </a:bodyPr>
          <a:lstStyle/>
          <a:p>
            <a:pPr>
              <a:spcAft>
                <a:spcPts val="600"/>
              </a:spcAft>
            </a:pPr>
            <a:r>
              <a:rPr lang="en-US" dirty="0"/>
              <a:t>Planning for a bake with circulating dry gas (N</a:t>
            </a:r>
            <a:r>
              <a:rPr lang="en-US" baseline="-25000" dirty="0"/>
              <a:t>2</a:t>
            </a:r>
            <a:r>
              <a:rPr lang="en-US" dirty="0"/>
              <a:t>)</a:t>
            </a:r>
          </a:p>
          <a:p>
            <a:pPr lvl="1"/>
            <a:r>
              <a:rPr lang="en-US" sz="1800" dirty="0"/>
              <a:t>First back-of-the-envelope parametric study to identify {pressure, pumping speed, V</a:t>
            </a:r>
            <a:r>
              <a:rPr lang="en-US" sz="1800" baseline="-25000" dirty="0"/>
              <a:t>N2</a:t>
            </a:r>
            <a:r>
              <a:rPr lang="en-US" sz="1800" dirty="0"/>
              <a:t>} values to use</a:t>
            </a:r>
          </a:p>
          <a:p>
            <a:pPr lvl="1"/>
            <a:r>
              <a:rPr lang="en-US" sz="1800" dirty="0"/>
              <a:t>Developing a more realistic Navier-Stokes model (steady-state, compressible flow) in Mathematica</a:t>
            </a:r>
          </a:p>
          <a:p>
            <a:endParaRPr lang="en-US" dirty="0"/>
          </a:p>
        </p:txBody>
      </p:sp>
      <p:sp>
        <p:nvSpPr>
          <p:cNvPr id="7" name="Text Placeholder 6">
            <a:extLst>
              <a:ext uri="{FF2B5EF4-FFF2-40B4-BE49-F238E27FC236}">
                <a16:creationId xmlns:a16="http://schemas.microsoft.com/office/drawing/2014/main" id="{9A3B57CA-CDE6-715C-70EB-9E4194E2E8CA}"/>
              </a:ext>
            </a:extLst>
          </p:cNvPr>
          <p:cNvSpPr>
            <a:spLocks noGrp="1"/>
          </p:cNvSpPr>
          <p:nvPr>
            <p:ph type="body" sz="quarter" idx="16"/>
          </p:nvPr>
        </p:nvSpPr>
        <p:spPr>
          <a:xfrm>
            <a:off x="1259839" y="7085196"/>
            <a:ext cx="9276081" cy="365125"/>
          </a:xfrm>
        </p:spPr>
        <p:txBody>
          <a:bodyPr/>
          <a:lstStyle/>
          <a:p>
            <a:r>
              <a:rPr lang="en-US" sz="1400" i="1" dirty="0"/>
              <a:t>Figures: (Left) (Right)</a:t>
            </a:r>
          </a:p>
        </p:txBody>
      </p:sp>
      <p:pic>
        <p:nvPicPr>
          <p:cNvPr id="13314" name="Picture 2">
            <a:extLst>
              <a:ext uri="{FF2B5EF4-FFF2-40B4-BE49-F238E27FC236}">
                <a16:creationId xmlns:a16="http://schemas.microsoft.com/office/drawing/2014/main" id="{0D82B702-171C-3523-1457-E7B11AF7E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747" y="2655756"/>
            <a:ext cx="4582161" cy="372575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1D6E0B21-79B2-E747-10AD-599987E723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337" y="2655756"/>
            <a:ext cx="4620916" cy="3722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5820DB-5F74-89E8-F0EE-521E9FBC0364}"/>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4">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cxnSp>
        <p:nvCxnSpPr>
          <p:cNvPr id="6" name="Straight Arrow Connector 5">
            <a:extLst>
              <a:ext uri="{FF2B5EF4-FFF2-40B4-BE49-F238E27FC236}">
                <a16:creationId xmlns:a16="http://schemas.microsoft.com/office/drawing/2014/main" id="{6E8B7E16-9D56-2E9A-5BA9-52DA08409BA2}"/>
              </a:ext>
            </a:extLst>
          </p:cNvPr>
          <p:cNvCxnSpPr/>
          <p:nvPr/>
        </p:nvCxnSpPr>
        <p:spPr>
          <a:xfrm flipH="1">
            <a:off x="9823938" y="3812931"/>
            <a:ext cx="647700" cy="216876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1860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2662F-619D-5991-B9BA-B509CE85EC1E}"/>
              </a:ext>
            </a:extLst>
          </p:cNvPr>
          <p:cNvSpPr>
            <a:spLocks noGrp="1"/>
          </p:cNvSpPr>
          <p:nvPr>
            <p:ph type="title"/>
          </p:nvPr>
        </p:nvSpPr>
        <p:spPr/>
        <p:txBody>
          <a:bodyPr/>
          <a:lstStyle/>
          <a:p>
            <a:r>
              <a:rPr lang="en-US" dirty="0"/>
              <a:t>Prospects for the Future: Scaling to CE (2/2)</a:t>
            </a:r>
          </a:p>
        </p:txBody>
      </p:sp>
      <p:sp>
        <p:nvSpPr>
          <p:cNvPr id="4" name="Slide Number Placeholder 3">
            <a:extLst>
              <a:ext uri="{FF2B5EF4-FFF2-40B4-BE49-F238E27FC236}">
                <a16:creationId xmlns:a16="http://schemas.microsoft.com/office/drawing/2014/main" id="{AC9B7CD6-0B36-7BA4-774B-540B20085790}"/>
              </a:ext>
            </a:extLst>
          </p:cNvPr>
          <p:cNvSpPr>
            <a:spLocks noGrp="1"/>
          </p:cNvSpPr>
          <p:nvPr>
            <p:ph type="sldNum" sz="quarter" idx="12"/>
          </p:nvPr>
        </p:nvSpPr>
        <p:spPr/>
        <p:txBody>
          <a:bodyPr/>
          <a:lstStyle/>
          <a:p>
            <a:fld id="{0019AADA-B50C-4EDE-9F0B-A96D4EAAA5A0}" type="slidenum">
              <a:rPr lang="en-US" smtClean="0"/>
              <a:pPr/>
              <a:t>18</a:t>
            </a:fld>
            <a:endParaRPr lang="en-US"/>
          </a:p>
        </p:txBody>
      </p:sp>
      <p:sp>
        <p:nvSpPr>
          <p:cNvPr id="5" name="Text Placeholder 4">
            <a:extLst>
              <a:ext uri="{FF2B5EF4-FFF2-40B4-BE49-F238E27FC236}">
                <a16:creationId xmlns:a16="http://schemas.microsoft.com/office/drawing/2014/main" id="{96FEC60F-AB09-D7DC-9BEB-BC5D6314649E}"/>
              </a:ext>
            </a:extLst>
          </p:cNvPr>
          <p:cNvSpPr>
            <a:spLocks noGrp="1"/>
          </p:cNvSpPr>
          <p:nvPr>
            <p:ph type="body" sz="quarter" idx="13"/>
          </p:nvPr>
        </p:nvSpPr>
        <p:spPr>
          <a:xfrm>
            <a:off x="91440" y="1188720"/>
            <a:ext cx="10719262" cy="4819650"/>
          </a:xfrm>
        </p:spPr>
        <p:txBody>
          <a:bodyPr>
            <a:normAutofit/>
          </a:bodyPr>
          <a:lstStyle/>
          <a:p>
            <a:pPr>
              <a:spcAft>
                <a:spcPts val="600"/>
              </a:spcAft>
            </a:pPr>
            <a:endParaRPr lang="en-US" sz="2400" dirty="0"/>
          </a:p>
          <a:p>
            <a:pPr lvl="1">
              <a:spcAft>
                <a:spcPts val="600"/>
              </a:spcAft>
            </a:pPr>
            <a:r>
              <a:rPr lang="en-US" dirty="0"/>
              <a:t>If Cosmic Explorer elects a mild steel beam tube, an ohmic heating bakeout approach is not feasible due to lower resistivity of the steel.</a:t>
            </a:r>
          </a:p>
          <a:p>
            <a:pPr lvl="1">
              <a:spcAft>
                <a:spcPts val="600"/>
              </a:spcAft>
            </a:pPr>
            <a:r>
              <a:rPr lang="en-US" dirty="0"/>
              <a:t>The use of a moving inductive heater is an attractive option.</a:t>
            </a:r>
          </a:p>
          <a:p>
            <a:pPr lvl="1">
              <a:spcAft>
                <a:spcPts val="600"/>
              </a:spcAft>
            </a:pPr>
            <a:r>
              <a:rPr lang="en-US" dirty="0"/>
              <a:t>Need to address how to move the heater carriage past supports.</a:t>
            </a:r>
          </a:p>
          <a:p>
            <a:pPr lvl="1">
              <a:spcAft>
                <a:spcPts val="600"/>
              </a:spcAft>
            </a:pPr>
            <a:r>
              <a:rPr lang="en-US" dirty="0"/>
              <a:t>Will need to make sure pumping speed is adequate to remove the outgassed water.</a:t>
            </a:r>
          </a:p>
          <a:p>
            <a:pPr lvl="1">
              <a:spcAft>
                <a:spcPts val="600"/>
              </a:spcAft>
            </a:pPr>
            <a:r>
              <a:rPr lang="en-US" dirty="0"/>
              <a:t>The use of a circulating dry gas may prove essential to keeping sections clean.</a:t>
            </a:r>
          </a:p>
        </p:txBody>
      </p:sp>
      <p:sp>
        <p:nvSpPr>
          <p:cNvPr id="6" name="TextBox 5">
            <a:extLst>
              <a:ext uri="{FF2B5EF4-FFF2-40B4-BE49-F238E27FC236}">
                <a16:creationId xmlns:a16="http://schemas.microsoft.com/office/drawing/2014/main" id="{CF32DF77-DC00-CCE4-1BAA-EBEE45F6EC50}"/>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2">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3550048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09736-D826-7229-A32B-72FCAD199ECF}"/>
              </a:ext>
            </a:extLst>
          </p:cNvPr>
          <p:cNvSpPr>
            <a:spLocks noGrp="1"/>
          </p:cNvSpPr>
          <p:nvPr>
            <p:ph type="title"/>
          </p:nvPr>
        </p:nvSpPr>
        <p:spPr/>
        <p:txBody>
          <a:bodyPr/>
          <a:lstStyle/>
          <a:p>
            <a:r>
              <a:rPr lang="en-US" dirty="0"/>
              <a:t>Thanks!</a:t>
            </a:r>
          </a:p>
        </p:txBody>
      </p:sp>
      <p:sp>
        <p:nvSpPr>
          <p:cNvPr id="4" name="Slide Number Placeholder 3">
            <a:extLst>
              <a:ext uri="{FF2B5EF4-FFF2-40B4-BE49-F238E27FC236}">
                <a16:creationId xmlns:a16="http://schemas.microsoft.com/office/drawing/2014/main" id="{07A6CF1F-BEF4-6D31-088B-A5E2CBFD9E23}"/>
              </a:ext>
            </a:extLst>
          </p:cNvPr>
          <p:cNvSpPr>
            <a:spLocks noGrp="1"/>
          </p:cNvSpPr>
          <p:nvPr>
            <p:ph type="sldNum" sz="quarter" idx="12"/>
          </p:nvPr>
        </p:nvSpPr>
        <p:spPr/>
        <p:txBody>
          <a:bodyPr/>
          <a:lstStyle/>
          <a:p>
            <a:fld id="{0019AADA-B50C-4EDE-9F0B-A96D4EAAA5A0}" type="slidenum">
              <a:rPr lang="en-US" smtClean="0"/>
              <a:pPr/>
              <a:t>19</a:t>
            </a:fld>
            <a:endParaRPr lang="en-US"/>
          </a:p>
        </p:txBody>
      </p:sp>
      <p:sp>
        <p:nvSpPr>
          <p:cNvPr id="5" name="Text Placeholder 4">
            <a:extLst>
              <a:ext uri="{FF2B5EF4-FFF2-40B4-BE49-F238E27FC236}">
                <a16:creationId xmlns:a16="http://schemas.microsoft.com/office/drawing/2014/main" id="{3DA19F85-9740-62AC-5F83-5D4FDF86E51C}"/>
              </a:ext>
            </a:extLst>
          </p:cNvPr>
          <p:cNvSpPr>
            <a:spLocks noGrp="1"/>
          </p:cNvSpPr>
          <p:nvPr>
            <p:ph type="body" sz="quarter" idx="13"/>
          </p:nvPr>
        </p:nvSpPr>
        <p:spPr>
          <a:xfrm>
            <a:off x="91440" y="1188720"/>
            <a:ext cx="10271129" cy="793865"/>
          </a:xfrm>
        </p:spPr>
        <p:txBody>
          <a:bodyPr/>
          <a:lstStyle/>
          <a:p>
            <a:r>
              <a:rPr lang="en-US" i="1" dirty="0"/>
              <a:t>Thank you for your attention!</a:t>
            </a:r>
          </a:p>
        </p:txBody>
      </p:sp>
      <p:pic>
        <p:nvPicPr>
          <p:cNvPr id="6" name="Picture 2">
            <a:extLst>
              <a:ext uri="{FF2B5EF4-FFF2-40B4-BE49-F238E27FC236}">
                <a16:creationId xmlns:a16="http://schemas.microsoft.com/office/drawing/2014/main" id="{0D9D46BC-9C10-7106-64DE-6931B0D44B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94"/>
          <a:stretch>
            <a:fillRect/>
          </a:stretch>
        </p:blipFill>
        <p:spPr bwMode="auto">
          <a:xfrm>
            <a:off x="1104846" y="2246324"/>
            <a:ext cx="4907280" cy="3422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BCED3EA-7F2A-F9EE-D1CF-3B2C379E76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610" y="2245872"/>
            <a:ext cx="4564544" cy="342340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37C6610-5576-31D5-D063-AD4E860C44F4}"/>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4">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3857658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8E792-A504-0DFD-7289-C66A7A03EC31}"/>
              </a:ext>
            </a:extLst>
          </p:cNvPr>
          <p:cNvSpPr>
            <a:spLocks noGrp="1"/>
          </p:cNvSpPr>
          <p:nvPr>
            <p:ph type="title"/>
          </p:nvPr>
        </p:nvSpPr>
        <p:spPr/>
        <p:txBody>
          <a:bodyPr/>
          <a:lstStyle/>
          <a:p>
            <a:r>
              <a:rPr lang="en-US" dirty="0"/>
              <a:t>Outline</a:t>
            </a:r>
          </a:p>
        </p:txBody>
      </p:sp>
      <p:sp>
        <p:nvSpPr>
          <p:cNvPr id="5" name="Slide Number Placeholder 4">
            <a:extLst>
              <a:ext uri="{FF2B5EF4-FFF2-40B4-BE49-F238E27FC236}">
                <a16:creationId xmlns:a16="http://schemas.microsoft.com/office/drawing/2014/main" id="{396E582D-BE99-FD5C-C998-41B02B7CBC2C}"/>
              </a:ext>
            </a:extLst>
          </p:cNvPr>
          <p:cNvSpPr>
            <a:spLocks noGrp="1"/>
          </p:cNvSpPr>
          <p:nvPr>
            <p:ph type="sldNum" sz="quarter" idx="12"/>
          </p:nvPr>
        </p:nvSpPr>
        <p:spPr/>
        <p:txBody>
          <a:bodyPr/>
          <a:lstStyle/>
          <a:p>
            <a:fld id="{0019AADA-B50C-4EDE-9F0B-A96D4EAAA5A0}" type="slidenum">
              <a:rPr lang="en-US" smtClean="0"/>
              <a:pPr/>
              <a:t>2</a:t>
            </a:fld>
            <a:endParaRPr lang="en-US"/>
          </a:p>
        </p:txBody>
      </p:sp>
      <p:sp>
        <p:nvSpPr>
          <p:cNvPr id="13" name="Content Placeholder 12">
            <a:extLst>
              <a:ext uri="{FF2B5EF4-FFF2-40B4-BE49-F238E27FC236}">
                <a16:creationId xmlns:a16="http://schemas.microsoft.com/office/drawing/2014/main" id="{D9984E03-3B54-4C79-82A7-741371D954F9}"/>
              </a:ext>
            </a:extLst>
          </p:cNvPr>
          <p:cNvSpPr>
            <a:spLocks noGrp="1"/>
          </p:cNvSpPr>
          <p:nvPr>
            <p:ph type="body" sz="quarter" idx="13"/>
          </p:nvPr>
        </p:nvSpPr>
        <p:spPr/>
        <p:txBody>
          <a:bodyPr>
            <a:normAutofit/>
          </a:bodyPr>
          <a:lstStyle/>
          <a:p>
            <a:pPr lvl="1">
              <a:lnSpc>
                <a:spcPct val="150000"/>
              </a:lnSpc>
            </a:pPr>
            <a:r>
              <a:rPr lang="en-US" sz="2800" dirty="0"/>
              <a:t>Motivation</a:t>
            </a:r>
          </a:p>
          <a:p>
            <a:pPr lvl="1">
              <a:lnSpc>
                <a:spcPct val="150000"/>
              </a:lnSpc>
            </a:pPr>
            <a:r>
              <a:rPr lang="en-US" sz="2800" dirty="0"/>
              <a:t>Overview</a:t>
            </a:r>
          </a:p>
          <a:p>
            <a:pPr lvl="1">
              <a:lnSpc>
                <a:spcPct val="150000"/>
              </a:lnSpc>
            </a:pPr>
            <a:r>
              <a:rPr lang="en-US" sz="2800" dirty="0"/>
              <a:t>Implementation</a:t>
            </a:r>
          </a:p>
          <a:p>
            <a:pPr lvl="1">
              <a:lnSpc>
                <a:spcPct val="150000"/>
              </a:lnSpc>
            </a:pPr>
            <a:r>
              <a:rPr lang="en-US" sz="2800" dirty="0"/>
              <a:t>Preliminary Results</a:t>
            </a:r>
          </a:p>
          <a:p>
            <a:pPr lvl="1">
              <a:lnSpc>
                <a:spcPct val="150000"/>
              </a:lnSpc>
            </a:pPr>
            <a:r>
              <a:rPr lang="en-US" sz="2800" dirty="0"/>
              <a:t>Modeling</a:t>
            </a:r>
          </a:p>
          <a:p>
            <a:pPr lvl="1">
              <a:lnSpc>
                <a:spcPct val="150000"/>
              </a:lnSpc>
            </a:pPr>
            <a:r>
              <a:rPr lang="en-US" sz="2800" dirty="0"/>
              <a:t>Prospects for the Future: Scaling to Cosmic Explorer (CE)</a:t>
            </a:r>
          </a:p>
        </p:txBody>
      </p:sp>
      <p:sp>
        <p:nvSpPr>
          <p:cNvPr id="3" name="TextBox 2">
            <a:extLst>
              <a:ext uri="{FF2B5EF4-FFF2-40B4-BE49-F238E27FC236}">
                <a16:creationId xmlns:a16="http://schemas.microsoft.com/office/drawing/2014/main" id="{8439E15C-9A36-4990-B1CE-5A8669713384}"/>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3">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3168560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1FDDC-C13C-A7DC-2717-759433B98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036C82-7857-A249-2754-36BD50ECAF01}"/>
              </a:ext>
            </a:extLst>
          </p:cNvPr>
          <p:cNvSpPr>
            <a:spLocks noGrp="1"/>
          </p:cNvSpPr>
          <p:nvPr>
            <p:ph type="title"/>
          </p:nvPr>
        </p:nvSpPr>
        <p:spPr/>
        <p:txBody>
          <a:bodyPr/>
          <a:lstStyle/>
          <a:p>
            <a:r>
              <a:rPr lang="en-US" dirty="0"/>
              <a:t>Thanks!</a:t>
            </a:r>
          </a:p>
        </p:txBody>
      </p:sp>
      <p:sp>
        <p:nvSpPr>
          <p:cNvPr id="4" name="Slide Number Placeholder 3">
            <a:extLst>
              <a:ext uri="{FF2B5EF4-FFF2-40B4-BE49-F238E27FC236}">
                <a16:creationId xmlns:a16="http://schemas.microsoft.com/office/drawing/2014/main" id="{F583FA4A-0F8E-FA51-CF5E-5B45404DFDD8}"/>
              </a:ext>
            </a:extLst>
          </p:cNvPr>
          <p:cNvSpPr>
            <a:spLocks noGrp="1"/>
          </p:cNvSpPr>
          <p:nvPr>
            <p:ph type="sldNum" sz="quarter" idx="12"/>
          </p:nvPr>
        </p:nvSpPr>
        <p:spPr/>
        <p:txBody>
          <a:bodyPr/>
          <a:lstStyle/>
          <a:p>
            <a:fld id="{0019AADA-B50C-4EDE-9F0B-A96D4EAAA5A0}" type="slidenum">
              <a:rPr lang="en-US" smtClean="0"/>
              <a:pPr/>
              <a:t>20</a:t>
            </a:fld>
            <a:endParaRPr lang="en-US"/>
          </a:p>
        </p:txBody>
      </p:sp>
      <p:sp>
        <p:nvSpPr>
          <p:cNvPr id="5" name="Text Placeholder 4">
            <a:extLst>
              <a:ext uri="{FF2B5EF4-FFF2-40B4-BE49-F238E27FC236}">
                <a16:creationId xmlns:a16="http://schemas.microsoft.com/office/drawing/2014/main" id="{905C4EBE-86ED-E452-930A-ECFBCBD79584}"/>
              </a:ext>
            </a:extLst>
          </p:cNvPr>
          <p:cNvSpPr>
            <a:spLocks noGrp="1"/>
          </p:cNvSpPr>
          <p:nvPr>
            <p:ph type="body" sz="quarter" idx="13"/>
          </p:nvPr>
        </p:nvSpPr>
        <p:spPr>
          <a:xfrm>
            <a:off x="91440" y="1188720"/>
            <a:ext cx="10271129" cy="793865"/>
          </a:xfrm>
        </p:spPr>
        <p:txBody>
          <a:bodyPr/>
          <a:lstStyle/>
          <a:p>
            <a:r>
              <a:rPr lang="en-US" i="1" dirty="0"/>
              <a:t>Thank you for your attention!</a:t>
            </a:r>
          </a:p>
        </p:txBody>
      </p:sp>
      <p:sp>
        <p:nvSpPr>
          <p:cNvPr id="9" name="TextBox 8">
            <a:extLst>
              <a:ext uri="{FF2B5EF4-FFF2-40B4-BE49-F238E27FC236}">
                <a16:creationId xmlns:a16="http://schemas.microsoft.com/office/drawing/2014/main" id="{2AE9164A-5D70-5A7E-DBBA-1F8236181148}"/>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2">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grpSp>
        <p:nvGrpSpPr>
          <p:cNvPr id="3" name="Group 2">
            <a:extLst>
              <a:ext uri="{FF2B5EF4-FFF2-40B4-BE49-F238E27FC236}">
                <a16:creationId xmlns:a16="http://schemas.microsoft.com/office/drawing/2014/main" id="{A5881978-AC16-FA99-D187-AD82C9035D6A}"/>
              </a:ext>
            </a:extLst>
          </p:cNvPr>
          <p:cNvGrpSpPr/>
          <p:nvPr/>
        </p:nvGrpSpPr>
        <p:grpSpPr>
          <a:xfrm>
            <a:off x="1020561" y="2832420"/>
            <a:ext cx="10066593" cy="1893734"/>
            <a:chOff x="1325225" y="4529865"/>
            <a:chExt cx="10066593" cy="1893734"/>
          </a:xfrm>
        </p:grpSpPr>
        <p:pic>
          <p:nvPicPr>
            <p:cNvPr id="10" name="Picture 9">
              <a:extLst>
                <a:ext uri="{FF2B5EF4-FFF2-40B4-BE49-F238E27FC236}">
                  <a16:creationId xmlns:a16="http://schemas.microsoft.com/office/drawing/2014/main" id="{8C0BA115-451B-3FB6-3B04-750E2AF9536B}"/>
                </a:ext>
              </a:extLst>
            </p:cNvPr>
            <p:cNvPicPr>
              <a:picLocks noChangeAspect="1"/>
            </p:cNvPicPr>
            <p:nvPr/>
          </p:nvPicPr>
          <p:blipFill>
            <a:blip r:embed="rId3"/>
            <a:stretch>
              <a:fillRect/>
            </a:stretch>
          </p:blipFill>
          <p:spPr>
            <a:xfrm>
              <a:off x="1325225" y="4529865"/>
              <a:ext cx="2533870" cy="1893734"/>
            </a:xfrm>
            <a:prstGeom prst="rect">
              <a:avLst/>
            </a:prstGeom>
          </p:spPr>
        </p:pic>
        <p:pic>
          <p:nvPicPr>
            <p:cNvPr id="12" name="Picture 11">
              <a:extLst>
                <a:ext uri="{FF2B5EF4-FFF2-40B4-BE49-F238E27FC236}">
                  <a16:creationId xmlns:a16="http://schemas.microsoft.com/office/drawing/2014/main" id="{CEF40D76-271C-82A2-A23F-ADD9A68668CA}"/>
                </a:ext>
              </a:extLst>
            </p:cNvPr>
            <p:cNvPicPr>
              <a:picLocks noChangeAspect="1"/>
            </p:cNvPicPr>
            <p:nvPr/>
          </p:nvPicPr>
          <p:blipFill>
            <a:blip r:embed="rId4"/>
            <a:stretch>
              <a:fillRect/>
            </a:stretch>
          </p:blipFill>
          <p:spPr>
            <a:xfrm>
              <a:off x="3878047" y="4529865"/>
              <a:ext cx="2495766" cy="1886113"/>
            </a:xfrm>
            <a:prstGeom prst="rect">
              <a:avLst/>
            </a:prstGeom>
          </p:spPr>
        </p:pic>
        <p:pic>
          <p:nvPicPr>
            <p:cNvPr id="14" name="Picture 13">
              <a:extLst>
                <a:ext uri="{FF2B5EF4-FFF2-40B4-BE49-F238E27FC236}">
                  <a16:creationId xmlns:a16="http://schemas.microsoft.com/office/drawing/2014/main" id="{386EDB8C-7188-D343-1DB2-4EC379E19C7A}"/>
                </a:ext>
              </a:extLst>
            </p:cNvPr>
            <p:cNvPicPr>
              <a:picLocks noChangeAspect="1"/>
            </p:cNvPicPr>
            <p:nvPr/>
          </p:nvPicPr>
          <p:blipFill>
            <a:blip r:embed="rId5"/>
            <a:stretch>
              <a:fillRect/>
            </a:stretch>
          </p:blipFill>
          <p:spPr>
            <a:xfrm>
              <a:off x="6392765" y="4529865"/>
              <a:ext cx="2484335" cy="1867062"/>
            </a:xfrm>
            <a:prstGeom prst="rect">
              <a:avLst/>
            </a:prstGeom>
          </p:spPr>
        </p:pic>
        <p:pic>
          <p:nvPicPr>
            <p:cNvPr id="16" name="Picture 15">
              <a:extLst>
                <a:ext uri="{FF2B5EF4-FFF2-40B4-BE49-F238E27FC236}">
                  <a16:creationId xmlns:a16="http://schemas.microsoft.com/office/drawing/2014/main" id="{1C36F9D6-0C4F-8B61-A7AA-C4C4F2D4BE51}"/>
                </a:ext>
              </a:extLst>
            </p:cNvPr>
            <p:cNvPicPr>
              <a:picLocks noChangeAspect="1"/>
            </p:cNvPicPr>
            <p:nvPr/>
          </p:nvPicPr>
          <p:blipFill>
            <a:blip r:embed="rId6"/>
            <a:stretch>
              <a:fillRect/>
            </a:stretch>
          </p:blipFill>
          <p:spPr>
            <a:xfrm>
              <a:off x="8896052" y="4529865"/>
              <a:ext cx="2495766" cy="1893734"/>
            </a:xfrm>
            <a:prstGeom prst="rect">
              <a:avLst/>
            </a:prstGeom>
          </p:spPr>
        </p:pic>
      </p:grpSp>
    </p:spTree>
    <p:extLst>
      <p:ext uri="{BB962C8B-B14F-4D97-AF65-F5344CB8AC3E}">
        <p14:creationId xmlns:p14="http://schemas.microsoft.com/office/powerpoint/2010/main" val="4031639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BB650-FA73-6808-7D36-91A4B6456232}"/>
              </a:ext>
            </a:extLst>
          </p:cNvPr>
          <p:cNvSpPr>
            <a:spLocks noGrp="1"/>
          </p:cNvSpPr>
          <p:nvPr>
            <p:ph type="title"/>
          </p:nvPr>
        </p:nvSpPr>
        <p:spPr/>
        <p:txBody>
          <a:bodyPr/>
          <a:lstStyle/>
          <a:p>
            <a:r>
              <a:rPr lang="en-US" dirty="0"/>
              <a:t>Additional Slides</a:t>
            </a:r>
          </a:p>
        </p:txBody>
      </p:sp>
      <p:sp>
        <p:nvSpPr>
          <p:cNvPr id="3" name="Footer Placeholder 2">
            <a:extLst>
              <a:ext uri="{FF2B5EF4-FFF2-40B4-BE49-F238E27FC236}">
                <a16:creationId xmlns:a16="http://schemas.microsoft.com/office/drawing/2014/main" id="{5EBD1CD5-BA74-E5D0-4288-2AE7649E4069}"/>
              </a:ext>
            </a:extLst>
          </p:cNvPr>
          <p:cNvSpPr>
            <a:spLocks noGrp="1"/>
          </p:cNvSpPr>
          <p:nvPr>
            <p:ph type="ftr" sz="quarter" idx="11"/>
          </p:nvPr>
        </p:nvSpPr>
        <p:spPr/>
        <p:txBody>
          <a:bodyPr/>
          <a:lstStyle/>
          <a:p>
            <a:r>
              <a:rPr lang="en-US"/>
              <a:t>LIGO-G2502145-v1</a:t>
            </a:r>
            <a:endParaRPr lang="en-US" dirty="0"/>
          </a:p>
        </p:txBody>
      </p:sp>
      <p:sp>
        <p:nvSpPr>
          <p:cNvPr id="4" name="Slide Number Placeholder 3">
            <a:extLst>
              <a:ext uri="{FF2B5EF4-FFF2-40B4-BE49-F238E27FC236}">
                <a16:creationId xmlns:a16="http://schemas.microsoft.com/office/drawing/2014/main" id="{EB541F27-C8EB-6D6F-480A-C39AE620A4B0}"/>
              </a:ext>
            </a:extLst>
          </p:cNvPr>
          <p:cNvSpPr>
            <a:spLocks noGrp="1"/>
          </p:cNvSpPr>
          <p:nvPr>
            <p:ph type="sldNum" sz="quarter" idx="12"/>
          </p:nvPr>
        </p:nvSpPr>
        <p:spPr/>
        <p:txBody>
          <a:bodyPr/>
          <a:lstStyle/>
          <a:p>
            <a:fld id="{0019AADA-B50C-4EDE-9F0B-A96D4EAAA5A0}" type="slidenum">
              <a:rPr lang="en-US" smtClean="0"/>
              <a:pPr/>
              <a:t>21</a:t>
            </a:fld>
            <a:endParaRPr lang="en-US"/>
          </a:p>
        </p:txBody>
      </p:sp>
      <p:sp>
        <p:nvSpPr>
          <p:cNvPr id="5" name="Text Placeholder 4">
            <a:extLst>
              <a:ext uri="{FF2B5EF4-FFF2-40B4-BE49-F238E27FC236}">
                <a16:creationId xmlns:a16="http://schemas.microsoft.com/office/drawing/2014/main" id="{7B9D297D-5BAF-CDA9-3EDF-9461AA05832E}"/>
              </a:ext>
            </a:extLst>
          </p:cNvPr>
          <p:cNvSpPr>
            <a:spLocks noGrp="1"/>
          </p:cNvSpPr>
          <p:nvPr>
            <p:ph type="body" sz="quarter" idx="13"/>
          </p:nvPr>
        </p:nvSpPr>
        <p:spPr/>
        <p:txBody>
          <a:bodyPr/>
          <a:lstStyle/>
          <a:p>
            <a:r>
              <a:rPr lang="en-US" dirty="0"/>
              <a:t>For additional details and pictures/videos</a:t>
            </a:r>
          </a:p>
        </p:txBody>
      </p:sp>
    </p:spTree>
    <p:extLst>
      <p:ext uri="{BB962C8B-B14F-4D97-AF65-F5344CB8AC3E}">
        <p14:creationId xmlns:p14="http://schemas.microsoft.com/office/powerpoint/2010/main" val="2097699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E28F1-8192-D54B-E43D-E9918B9374F2}"/>
              </a:ext>
            </a:extLst>
          </p:cNvPr>
          <p:cNvSpPr>
            <a:spLocks noGrp="1"/>
          </p:cNvSpPr>
          <p:nvPr>
            <p:ph type="title"/>
          </p:nvPr>
        </p:nvSpPr>
        <p:spPr/>
        <p:txBody>
          <a:bodyPr/>
          <a:lstStyle/>
          <a:p>
            <a:r>
              <a:rPr lang="en-US" dirty="0"/>
              <a:t>Implementation (1/4)</a:t>
            </a:r>
          </a:p>
        </p:txBody>
      </p:sp>
      <p:sp>
        <p:nvSpPr>
          <p:cNvPr id="4" name="Slide Number Placeholder 3">
            <a:extLst>
              <a:ext uri="{FF2B5EF4-FFF2-40B4-BE49-F238E27FC236}">
                <a16:creationId xmlns:a16="http://schemas.microsoft.com/office/drawing/2014/main" id="{6B0DB7A8-A123-58DF-DE58-99E4987653BC}"/>
              </a:ext>
            </a:extLst>
          </p:cNvPr>
          <p:cNvSpPr>
            <a:spLocks noGrp="1"/>
          </p:cNvSpPr>
          <p:nvPr>
            <p:ph type="sldNum" sz="quarter" idx="12"/>
          </p:nvPr>
        </p:nvSpPr>
        <p:spPr/>
        <p:txBody>
          <a:bodyPr/>
          <a:lstStyle/>
          <a:p>
            <a:fld id="{0019AADA-B50C-4EDE-9F0B-A96D4EAAA5A0}" type="slidenum">
              <a:rPr lang="en-US" smtClean="0"/>
              <a:pPr/>
              <a:t>22</a:t>
            </a:fld>
            <a:endParaRPr lang="en-US"/>
          </a:p>
        </p:txBody>
      </p:sp>
      <p:sp>
        <p:nvSpPr>
          <p:cNvPr id="5" name="Text Placeholder 4">
            <a:extLst>
              <a:ext uri="{FF2B5EF4-FFF2-40B4-BE49-F238E27FC236}">
                <a16:creationId xmlns:a16="http://schemas.microsoft.com/office/drawing/2014/main" id="{09FF159E-0A8D-8C98-2554-A84DE7F83E72}"/>
              </a:ext>
            </a:extLst>
          </p:cNvPr>
          <p:cNvSpPr>
            <a:spLocks noGrp="1"/>
          </p:cNvSpPr>
          <p:nvPr>
            <p:ph type="body" sz="quarter" idx="13"/>
          </p:nvPr>
        </p:nvSpPr>
        <p:spPr>
          <a:xfrm>
            <a:off x="91439" y="1188720"/>
            <a:ext cx="11283528" cy="1393613"/>
          </a:xfrm>
        </p:spPr>
        <p:txBody>
          <a:bodyPr>
            <a:normAutofit/>
          </a:bodyPr>
          <a:lstStyle/>
          <a:p>
            <a:r>
              <a:rPr lang="en-US" dirty="0"/>
              <a:t>Clean and Bake at Caltech</a:t>
            </a:r>
          </a:p>
          <a:p>
            <a:pPr lvl="1"/>
            <a:r>
              <a:rPr lang="en-US" dirty="0"/>
              <a:t>Mild acidic cleaner (</a:t>
            </a:r>
            <a:r>
              <a:rPr lang="en-US" dirty="0" err="1"/>
              <a:t>Citrajet</a:t>
            </a:r>
            <a:r>
              <a:rPr lang="en-US" dirty="0"/>
              <a:t>) used to clean pipes. Several rounds using 2%-1% concentration with hot DI water. Removes rust, mechanical scrubbing helps.</a:t>
            </a:r>
          </a:p>
        </p:txBody>
      </p:sp>
      <p:sp>
        <p:nvSpPr>
          <p:cNvPr id="7" name="Text Placeholder 6">
            <a:extLst>
              <a:ext uri="{FF2B5EF4-FFF2-40B4-BE49-F238E27FC236}">
                <a16:creationId xmlns:a16="http://schemas.microsoft.com/office/drawing/2014/main" id="{F64FA01B-410D-C221-61C4-4BF71B127D17}"/>
              </a:ext>
            </a:extLst>
          </p:cNvPr>
          <p:cNvSpPr>
            <a:spLocks noGrp="1"/>
          </p:cNvSpPr>
          <p:nvPr>
            <p:ph type="body" sz="quarter" idx="16"/>
          </p:nvPr>
        </p:nvSpPr>
        <p:spPr>
          <a:xfrm>
            <a:off x="10016350" y="4549897"/>
            <a:ext cx="1806662" cy="1800704"/>
          </a:xfrm>
        </p:spPr>
        <p:txBody>
          <a:bodyPr/>
          <a:lstStyle/>
          <a:p>
            <a:r>
              <a:rPr lang="en-US" sz="1200" i="1" dirty="0"/>
              <a:t>Images of mild steel pipe sections before, during, and after cleaning process.</a:t>
            </a:r>
            <a:br>
              <a:rPr lang="en-US" sz="1200" i="1" dirty="0"/>
            </a:br>
            <a:br>
              <a:rPr lang="en-US" sz="1200" i="1" dirty="0"/>
            </a:br>
            <a:r>
              <a:rPr lang="en-US" sz="1200" i="1" dirty="0"/>
              <a:t>*Full cleaning procedure can be found at </a:t>
            </a:r>
            <a:r>
              <a:rPr lang="en-US" sz="1200" i="1" dirty="0">
                <a:solidFill>
                  <a:srgbClr val="C8A52D"/>
                </a:solidFill>
                <a:hlinkClick r:id="rId3">
                  <a:extLst>
                    <a:ext uri="{A12FA001-AC4F-418D-AE19-62706E023703}">
                      <ahyp:hlinkClr xmlns:ahyp="http://schemas.microsoft.com/office/drawing/2018/hyperlinkcolor" val="tx"/>
                    </a:ext>
                  </a:extLst>
                </a:hlinkClick>
              </a:rPr>
              <a:t>LIGO-E2400350</a:t>
            </a:r>
            <a:r>
              <a:rPr lang="en-US" sz="1200" i="1" dirty="0"/>
              <a:t>.</a:t>
            </a:r>
          </a:p>
        </p:txBody>
      </p:sp>
      <p:pic>
        <p:nvPicPr>
          <p:cNvPr id="6146" name="Picture 2">
            <a:extLst>
              <a:ext uri="{FF2B5EF4-FFF2-40B4-BE49-F238E27FC236}">
                <a16:creationId xmlns:a16="http://schemas.microsoft.com/office/drawing/2014/main" id="{F857F258-8211-E69F-41E8-68BC40D809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681311" y="2184484"/>
            <a:ext cx="1873940" cy="249858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61A86CA2-F70E-724B-23CE-B203F8DCA7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6897" y="533249"/>
            <a:ext cx="1350529" cy="180070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058FDE81-37DB-E3B6-62F5-B378051C258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86" t="17351" r="39243" b="27904"/>
          <a:stretch>
            <a:fillRect/>
          </a:stretch>
        </p:blipFill>
        <p:spPr bwMode="auto">
          <a:xfrm>
            <a:off x="3628901" y="4548647"/>
            <a:ext cx="2462655" cy="180195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DA125B20-EF0F-9237-455D-0EC47D4954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8133" y="2496807"/>
            <a:ext cx="1410484" cy="187933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a:extLst>
              <a:ext uri="{FF2B5EF4-FFF2-40B4-BE49-F238E27FC236}">
                <a16:creationId xmlns:a16="http://schemas.microsoft.com/office/drawing/2014/main" id="{03AC71E3-5638-D91A-DEB3-37FE07A4B80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737"/>
          <a:stretch>
            <a:fillRect/>
          </a:stretch>
        </p:blipFill>
        <p:spPr bwMode="auto">
          <a:xfrm>
            <a:off x="5179176" y="2496807"/>
            <a:ext cx="1791491" cy="187394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a:extLst>
              <a:ext uri="{FF2B5EF4-FFF2-40B4-BE49-F238E27FC236}">
                <a16:creationId xmlns:a16="http://schemas.microsoft.com/office/drawing/2014/main" id="{B840B2BB-67A4-7358-8975-94AEA48B423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565" t="24946" b="23276"/>
          <a:stretch>
            <a:fillRect/>
          </a:stretch>
        </p:blipFill>
        <p:spPr bwMode="auto">
          <a:xfrm>
            <a:off x="9474164" y="2496807"/>
            <a:ext cx="2348848" cy="187722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66A8E691-B22E-C577-7FAC-D7DC734C985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2364"/>
          <a:stretch>
            <a:fillRect/>
          </a:stretch>
        </p:blipFill>
        <p:spPr bwMode="auto">
          <a:xfrm>
            <a:off x="7421226" y="2496807"/>
            <a:ext cx="1602379" cy="18740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5817D57-0F3C-FA77-528A-EB0CD011D7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48340" y="4549895"/>
            <a:ext cx="1350529" cy="18007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06091582-A41A-BBAF-9CA7-DEA7511F182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7128" b="5725"/>
          <a:stretch>
            <a:fillRect/>
          </a:stretch>
        </p:blipFill>
        <p:spPr bwMode="auto">
          <a:xfrm>
            <a:off x="6445093" y="4549896"/>
            <a:ext cx="1549709" cy="18007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51ABFBBE-ECB3-C7B2-9A65-3EDA58BFEE8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17334"/>
          <a:stretch>
            <a:fillRect/>
          </a:stretch>
        </p:blipFill>
        <p:spPr bwMode="auto">
          <a:xfrm>
            <a:off x="368988" y="4548647"/>
            <a:ext cx="2906376" cy="18019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ADFDEDF-D8EE-62C0-8CE2-B9BDE6A2C248}"/>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14">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pic>
        <p:nvPicPr>
          <p:cNvPr id="1026" name="Picture 2">
            <a:extLst>
              <a:ext uri="{FF2B5EF4-FFF2-40B4-BE49-F238E27FC236}">
                <a16:creationId xmlns:a16="http://schemas.microsoft.com/office/drawing/2014/main" id="{B2B01A90-B09F-EFFC-4A90-64FEA22C55F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418259" y="2631462"/>
            <a:ext cx="5827410" cy="347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878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B97D3-92A4-9A6F-65CB-9E64611F271E}"/>
              </a:ext>
            </a:extLst>
          </p:cNvPr>
          <p:cNvSpPr>
            <a:spLocks noGrp="1"/>
          </p:cNvSpPr>
          <p:nvPr>
            <p:ph type="title"/>
          </p:nvPr>
        </p:nvSpPr>
        <p:spPr/>
        <p:txBody>
          <a:bodyPr/>
          <a:lstStyle/>
          <a:p>
            <a:r>
              <a:rPr lang="en-US" dirty="0"/>
              <a:t>Implementation (2/4)</a:t>
            </a:r>
          </a:p>
        </p:txBody>
      </p:sp>
      <p:sp>
        <p:nvSpPr>
          <p:cNvPr id="4" name="Slide Number Placeholder 3">
            <a:extLst>
              <a:ext uri="{FF2B5EF4-FFF2-40B4-BE49-F238E27FC236}">
                <a16:creationId xmlns:a16="http://schemas.microsoft.com/office/drawing/2014/main" id="{3FC67CF4-02E1-F528-1AAA-7236549D6F0B}"/>
              </a:ext>
            </a:extLst>
          </p:cNvPr>
          <p:cNvSpPr>
            <a:spLocks noGrp="1"/>
          </p:cNvSpPr>
          <p:nvPr>
            <p:ph type="sldNum" sz="quarter" idx="12"/>
          </p:nvPr>
        </p:nvSpPr>
        <p:spPr/>
        <p:txBody>
          <a:bodyPr/>
          <a:lstStyle/>
          <a:p>
            <a:fld id="{0019AADA-B50C-4EDE-9F0B-A96D4EAAA5A0}" type="slidenum">
              <a:rPr lang="en-US" smtClean="0"/>
              <a:pPr/>
              <a:t>23</a:t>
            </a:fld>
            <a:endParaRPr lang="en-US"/>
          </a:p>
        </p:txBody>
      </p:sp>
      <p:sp>
        <p:nvSpPr>
          <p:cNvPr id="5" name="Text Placeholder 4">
            <a:extLst>
              <a:ext uri="{FF2B5EF4-FFF2-40B4-BE49-F238E27FC236}">
                <a16:creationId xmlns:a16="http://schemas.microsoft.com/office/drawing/2014/main" id="{C4B21FED-71FD-A680-13DC-225AEE2A5FE0}"/>
              </a:ext>
            </a:extLst>
          </p:cNvPr>
          <p:cNvSpPr>
            <a:spLocks noGrp="1"/>
          </p:cNvSpPr>
          <p:nvPr>
            <p:ph type="body" sz="quarter" idx="13"/>
          </p:nvPr>
        </p:nvSpPr>
        <p:spPr>
          <a:xfrm>
            <a:off x="91440" y="1188718"/>
            <a:ext cx="11253893" cy="5055449"/>
          </a:xfrm>
        </p:spPr>
        <p:txBody>
          <a:bodyPr>
            <a:normAutofit fontScale="92500" lnSpcReduction="20000"/>
          </a:bodyPr>
          <a:lstStyle/>
          <a:p>
            <a:pPr>
              <a:spcAft>
                <a:spcPts val="600"/>
              </a:spcAft>
            </a:pPr>
            <a:r>
              <a:rPr lang="en-US" dirty="0"/>
              <a:t>RF System</a:t>
            </a:r>
          </a:p>
          <a:p>
            <a:pPr lvl="1"/>
            <a:r>
              <a:rPr lang="en-US" b="1" dirty="0"/>
              <a:t>25kW</a:t>
            </a:r>
            <a:r>
              <a:rPr lang="en-US" dirty="0"/>
              <a:t>, nominal </a:t>
            </a:r>
            <a:r>
              <a:rPr lang="en-US" b="1" dirty="0"/>
              <a:t>40kHz</a:t>
            </a:r>
            <a:r>
              <a:rPr lang="en-US" dirty="0"/>
              <a:t> LC inductive resonant system. Large range of power adjustment.</a:t>
            </a:r>
          </a:p>
          <a:p>
            <a:pPr lvl="2"/>
            <a:r>
              <a:rPr lang="en-US" dirty="0"/>
              <a:t>Insulated gate bipolar transistor (IGBT) frequency-agile drive. Can run pulse width modulation (PWM) or off-resonance to control output power. </a:t>
            </a:r>
          </a:p>
          <a:p>
            <a:pPr lvl="2"/>
            <a:r>
              <a:rPr lang="en-US" dirty="0"/>
              <a:t>Auto-tune with switchable inductance. Capacitors in work head match impedance of coil and radio frequency (RF) cable.</a:t>
            </a:r>
          </a:p>
          <a:p>
            <a:pPr lvl="2"/>
            <a:r>
              <a:rPr lang="en-US" b="1" dirty="0"/>
              <a:t>4m umbilical cable</a:t>
            </a:r>
            <a:r>
              <a:rPr lang="en-US" dirty="0"/>
              <a:t> from RF source to coil.</a:t>
            </a:r>
          </a:p>
          <a:p>
            <a:pPr lvl="2"/>
            <a:r>
              <a:rPr lang="en-US" dirty="0"/>
              <a:t>Prime power 400 Volt 3-phase (transformer from 480 Volt panel).</a:t>
            </a:r>
          </a:p>
          <a:p>
            <a:pPr lvl="1"/>
            <a:r>
              <a:rPr lang="en-US" dirty="0"/>
              <a:t>Control feedback system via </a:t>
            </a:r>
            <a:r>
              <a:rPr lang="en-US" b="1" dirty="0"/>
              <a:t>optical pyrometer</a:t>
            </a:r>
            <a:r>
              <a:rPr lang="en-US" dirty="0"/>
              <a:t>, can also use 2-wire thermocouple (TC). Emissivity calibration. Optional redundant and/or survey pyrometer.</a:t>
            </a:r>
          </a:p>
          <a:p>
            <a:pPr lvl="1"/>
            <a:r>
              <a:rPr lang="en-US" b="1" dirty="0"/>
              <a:t>Human machine interface</a:t>
            </a:r>
            <a:r>
              <a:rPr lang="en-US" dirty="0"/>
              <a:t> (HMI) for user control, can mirror to PC for monitoring, remote programming, data logging and management. All parameters and run details captured by HMI and stored as .csv files. HMI operation includes remote e-stop and </a:t>
            </a:r>
            <a:r>
              <a:rPr lang="en-US" dirty="0" err="1"/>
              <a:t>deadman</a:t>
            </a:r>
            <a:r>
              <a:rPr lang="en-US" dirty="0"/>
              <a:t> switch.</a:t>
            </a:r>
          </a:p>
          <a:p>
            <a:pPr lvl="1"/>
            <a:r>
              <a:rPr lang="en-US" b="1" dirty="0"/>
              <a:t>Clamshell copper coil</a:t>
            </a:r>
            <a:r>
              <a:rPr lang="en-US" dirty="0"/>
              <a:t> to snap around tube (over obstacles/stands). 3-turn solenoid coil used in initial testing at vendor applications lab.</a:t>
            </a:r>
          </a:p>
          <a:p>
            <a:pPr lvl="1"/>
            <a:r>
              <a:rPr lang="en-US" b="1" dirty="0"/>
              <a:t>Chiller for water-cooling</a:t>
            </a:r>
            <a:r>
              <a:rPr lang="en-US" dirty="0"/>
              <a:t> the power electronics and coil also included.</a:t>
            </a:r>
          </a:p>
        </p:txBody>
      </p:sp>
      <p:sp>
        <p:nvSpPr>
          <p:cNvPr id="6" name="TextBox 5">
            <a:extLst>
              <a:ext uri="{FF2B5EF4-FFF2-40B4-BE49-F238E27FC236}">
                <a16:creationId xmlns:a16="http://schemas.microsoft.com/office/drawing/2014/main" id="{F8F4C951-1892-5A20-67A3-0CB19C39E4FF}"/>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3">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2096448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0FA5-1651-A3B9-299B-27FF7CB14F2E}"/>
              </a:ext>
            </a:extLst>
          </p:cNvPr>
          <p:cNvSpPr>
            <a:spLocks noGrp="1"/>
          </p:cNvSpPr>
          <p:nvPr>
            <p:ph type="title"/>
          </p:nvPr>
        </p:nvSpPr>
        <p:spPr/>
        <p:txBody>
          <a:bodyPr/>
          <a:lstStyle/>
          <a:p>
            <a:r>
              <a:rPr lang="en-US" dirty="0"/>
              <a:t>Implementation (3/4)</a:t>
            </a:r>
          </a:p>
        </p:txBody>
      </p:sp>
      <p:sp>
        <p:nvSpPr>
          <p:cNvPr id="4" name="Slide Number Placeholder 3">
            <a:extLst>
              <a:ext uri="{FF2B5EF4-FFF2-40B4-BE49-F238E27FC236}">
                <a16:creationId xmlns:a16="http://schemas.microsoft.com/office/drawing/2014/main" id="{F070B134-7499-60CD-F72A-78F1956100E6}"/>
              </a:ext>
            </a:extLst>
          </p:cNvPr>
          <p:cNvSpPr>
            <a:spLocks noGrp="1"/>
          </p:cNvSpPr>
          <p:nvPr>
            <p:ph type="sldNum" sz="quarter" idx="12"/>
          </p:nvPr>
        </p:nvSpPr>
        <p:spPr/>
        <p:txBody>
          <a:bodyPr/>
          <a:lstStyle/>
          <a:p>
            <a:fld id="{0019AADA-B50C-4EDE-9F0B-A96D4EAAA5A0}" type="slidenum">
              <a:rPr lang="en-US" smtClean="0"/>
              <a:pPr/>
              <a:t>24</a:t>
            </a:fld>
            <a:endParaRPr lang="en-US"/>
          </a:p>
        </p:txBody>
      </p:sp>
      <p:sp>
        <p:nvSpPr>
          <p:cNvPr id="5" name="Text Placeholder 4">
            <a:extLst>
              <a:ext uri="{FF2B5EF4-FFF2-40B4-BE49-F238E27FC236}">
                <a16:creationId xmlns:a16="http://schemas.microsoft.com/office/drawing/2014/main" id="{2B7CBC3D-48F0-6D8A-7109-BADC84559999}"/>
              </a:ext>
            </a:extLst>
          </p:cNvPr>
          <p:cNvSpPr>
            <a:spLocks noGrp="1"/>
          </p:cNvSpPr>
          <p:nvPr>
            <p:ph type="body" sz="quarter" idx="13"/>
          </p:nvPr>
        </p:nvSpPr>
        <p:spPr>
          <a:xfrm>
            <a:off x="91440" y="1188720"/>
            <a:ext cx="10134600" cy="579120"/>
          </a:xfrm>
        </p:spPr>
        <p:txBody>
          <a:bodyPr/>
          <a:lstStyle/>
          <a:p>
            <a:r>
              <a:rPr lang="en-US" dirty="0"/>
              <a:t>Induction Heating Equipment</a:t>
            </a:r>
          </a:p>
        </p:txBody>
      </p:sp>
      <p:sp>
        <p:nvSpPr>
          <p:cNvPr id="7" name="Text Placeholder 6">
            <a:extLst>
              <a:ext uri="{FF2B5EF4-FFF2-40B4-BE49-F238E27FC236}">
                <a16:creationId xmlns:a16="http://schemas.microsoft.com/office/drawing/2014/main" id="{9BBC9071-4888-7D04-2339-A0182913E8AE}"/>
              </a:ext>
            </a:extLst>
          </p:cNvPr>
          <p:cNvSpPr>
            <a:spLocks noGrp="1"/>
          </p:cNvSpPr>
          <p:nvPr>
            <p:ph type="body" sz="quarter" idx="16"/>
          </p:nvPr>
        </p:nvSpPr>
        <p:spPr>
          <a:xfrm>
            <a:off x="4089227" y="5803677"/>
            <a:ext cx="7335693" cy="619922"/>
          </a:xfrm>
        </p:spPr>
        <p:txBody>
          <a:bodyPr/>
          <a:lstStyle/>
          <a:p>
            <a:r>
              <a:rPr lang="en-US" sz="1400" i="1" dirty="0"/>
              <a:t>Images of the RF system used for the induction heating.(Left Top) Initial testing at vendor lab, using prototype 3-turn coil. (Left Bottom) Induction heater head, with umbilical cord. (Middle) Clamshell coil used in final assembly. (Right) RF generator and chiller.</a:t>
            </a:r>
          </a:p>
        </p:txBody>
      </p:sp>
      <p:pic>
        <p:nvPicPr>
          <p:cNvPr id="7172" name="Picture 4">
            <a:extLst>
              <a:ext uri="{FF2B5EF4-FFF2-40B4-BE49-F238E27FC236}">
                <a16:creationId xmlns:a16="http://schemas.microsoft.com/office/drawing/2014/main" id="{F25A968A-A539-EF97-98C9-F7BDAD263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35" y="1990603"/>
            <a:ext cx="2867417" cy="215408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269BA3A8-7803-B22A-F9E2-B6E3FC9C5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7635" y="1990603"/>
            <a:ext cx="2691225" cy="359031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8662A74C-5F87-6B15-B535-298DC5E923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071" t="5842" r="7372" b="1065"/>
          <a:stretch>
            <a:fillRect/>
          </a:stretch>
        </p:blipFill>
        <p:spPr bwMode="auto">
          <a:xfrm>
            <a:off x="7603329" y="1990604"/>
            <a:ext cx="3785788" cy="359031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0C6BB258-0CCE-40AA-049D-F08DC2243B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35" y="4269888"/>
            <a:ext cx="2867417" cy="2153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D92CEA8-876C-9553-27A0-A94911265A92}"/>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7">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1989503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B7F52-C4BB-9024-15D3-BB3696A357AE}"/>
              </a:ext>
            </a:extLst>
          </p:cNvPr>
          <p:cNvSpPr>
            <a:spLocks noGrp="1"/>
          </p:cNvSpPr>
          <p:nvPr>
            <p:ph type="title"/>
          </p:nvPr>
        </p:nvSpPr>
        <p:spPr/>
        <p:txBody>
          <a:bodyPr/>
          <a:lstStyle/>
          <a:p>
            <a:r>
              <a:rPr lang="en-US" dirty="0"/>
              <a:t>Implementation (4/4)</a:t>
            </a:r>
          </a:p>
        </p:txBody>
      </p:sp>
      <p:sp>
        <p:nvSpPr>
          <p:cNvPr id="4" name="Slide Number Placeholder 3">
            <a:extLst>
              <a:ext uri="{FF2B5EF4-FFF2-40B4-BE49-F238E27FC236}">
                <a16:creationId xmlns:a16="http://schemas.microsoft.com/office/drawing/2014/main" id="{D0729F19-27F3-6199-9BFC-3BEEB12D94DE}"/>
              </a:ext>
            </a:extLst>
          </p:cNvPr>
          <p:cNvSpPr>
            <a:spLocks noGrp="1"/>
          </p:cNvSpPr>
          <p:nvPr>
            <p:ph type="sldNum" sz="quarter" idx="12"/>
          </p:nvPr>
        </p:nvSpPr>
        <p:spPr/>
        <p:txBody>
          <a:bodyPr/>
          <a:lstStyle/>
          <a:p>
            <a:fld id="{0019AADA-B50C-4EDE-9F0B-A96D4EAAA5A0}" type="slidenum">
              <a:rPr lang="en-US" smtClean="0"/>
              <a:pPr/>
              <a:t>25</a:t>
            </a:fld>
            <a:endParaRPr lang="en-US"/>
          </a:p>
        </p:txBody>
      </p:sp>
      <p:sp>
        <p:nvSpPr>
          <p:cNvPr id="5" name="Text Placeholder 4">
            <a:extLst>
              <a:ext uri="{FF2B5EF4-FFF2-40B4-BE49-F238E27FC236}">
                <a16:creationId xmlns:a16="http://schemas.microsoft.com/office/drawing/2014/main" id="{CEDBC2DA-7E13-420A-8418-E3231EA5F58B}"/>
              </a:ext>
            </a:extLst>
          </p:cNvPr>
          <p:cNvSpPr>
            <a:spLocks noGrp="1"/>
          </p:cNvSpPr>
          <p:nvPr>
            <p:ph type="body" sz="quarter" idx="13"/>
          </p:nvPr>
        </p:nvSpPr>
        <p:spPr>
          <a:xfrm>
            <a:off x="91440" y="1188720"/>
            <a:ext cx="10596880" cy="1259840"/>
          </a:xfrm>
        </p:spPr>
        <p:txBody>
          <a:bodyPr>
            <a:noAutofit/>
          </a:bodyPr>
          <a:lstStyle/>
          <a:p>
            <a:r>
              <a:rPr lang="en-US" dirty="0"/>
              <a:t>Translation Track Assembled</a:t>
            </a:r>
          </a:p>
          <a:p>
            <a:pPr lvl="1"/>
            <a:r>
              <a:rPr lang="en-US" dirty="0"/>
              <a:t>RF induction coil heats tube to 150-250°C in 20cm zone increments with translation rail system, where speed can be varied and direction switched.</a:t>
            </a:r>
          </a:p>
        </p:txBody>
      </p:sp>
      <p:sp>
        <p:nvSpPr>
          <p:cNvPr id="7" name="Text Placeholder 6">
            <a:extLst>
              <a:ext uri="{FF2B5EF4-FFF2-40B4-BE49-F238E27FC236}">
                <a16:creationId xmlns:a16="http://schemas.microsoft.com/office/drawing/2014/main" id="{024F103D-B561-0CCC-50F8-BF8B8E179E88}"/>
              </a:ext>
            </a:extLst>
          </p:cNvPr>
          <p:cNvSpPr>
            <a:spLocks noGrp="1"/>
          </p:cNvSpPr>
          <p:nvPr>
            <p:ph type="body" sz="quarter" idx="16"/>
          </p:nvPr>
        </p:nvSpPr>
        <p:spPr>
          <a:xfrm>
            <a:off x="1082039" y="5923853"/>
            <a:ext cx="9372601" cy="499746"/>
          </a:xfrm>
        </p:spPr>
        <p:txBody>
          <a:bodyPr/>
          <a:lstStyle/>
          <a:p>
            <a:r>
              <a:rPr lang="en-US" sz="1400" i="1" dirty="0"/>
              <a:t>(Left) Model and (Right) assembly of translation track, displaying heater head with coil attached.</a:t>
            </a:r>
            <a:br>
              <a:rPr lang="en-US" sz="1400" i="1" dirty="0"/>
            </a:br>
            <a:r>
              <a:rPr lang="en-US" sz="1400" i="1" dirty="0"/>
              <a:t>Optical pyrometer (control feedback to RF generator) installed directly above heater head.</a:t>
            </a:r>
          </a:p>
        </p:txBody>
      </p:sp>
      <p:pic>
        <p:nvPicPr>
          <p:cNvPr id="8194" name="Picture 2">
            <a:extLst>
              <a:ext uri="{FF2B5EF4-FFF2-40B4-BE49-F238E27FC236}">
                <a16:creationId xmlns:a16="http://schemas.microsoft.com/office/drawing/2014/main" id="{8E4FD20C-9541-8A7D-D0F9-67D3EC3CC0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72" t="24103" r="16175" b="21760"/>
          <a:stretch>
            <a:fillRect/>
          </a:stretch>
        </p:blipFill>
        <p:spPr bwMode="auto">
          <a:xfrm>
            <a:off x="1082039" y="2571581"/>
            <a:ext cx="5491481" cy="31242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F004E622-92F6-FA18-19AB-F3DC7DD684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314" t="1497" r="7555" b="46121"/>
          <a:stretch>
            <a:fillRect/>
          </a:stretch>
        </p:blipFill>
        <p:spPr bwMode="auto">
          <a:xfrm>
            <a:off x="7049234" y="2571581"/>
            <a:ext cx="3405406" cy="3124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E97C923D-4D55-046E-9D8C-DA0C35A641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526" b="16148"/>
          <a:stretch>
            <a:fillRect/>
          </a:stretch>
        </p:blipFill>
        <p:spPr bwMode="auto">
          <a:xfrm>
            <a:off x="12748994" y="2848197"/>
            <a:ext cx="3485198" cy="25709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7B4D46-9A8A-68A0-AC44-992279F84CA5}"/>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6">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1931119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8C744A-C385-A9DC-8802-C54412158529}"/>
              </a:ext>
            </a:extLst>
          </p:cNvPr>
          <p:cNvSpPr>
            <a:spLocks noGrp="1"/>
          </p:cNvSpPr>
          <p:nvPr>
            <p:ph type="title"/>
          </p:nvPr>
        </p:nvSpPr>
        <p:spPr/>
        <p:txBody>
          <a:bodyPr/>
          <a:lstStyle/>
          <a:p>
            <a:r>
              <a:rPr lang="en-US" dirty="0"/>
              <a:t>Modeling (3/3)</a:t>
            </a:r>
          </a:p>
        </p:txBody>
      </p:sp>
      <p:sp>
        <p:nvSpPr>
          <p:cNvPr id="4" name="Slide Number Placeholder 3">
            <a:extLst>
              <a:ext uri="{FF2B5EF4-FFF2-40B4-BE49-F238E27FC236}">
                <a16:creationId xmlns:a16="http://schemas.microsoft.com/office/drawing/2014/main" id="{168FA3D5-08B8-3D64-B1FA-ACBD4D5DF20F}"/>
              </a:ext>
            </a:extLst>
          </p:cNvPr>
          <p:cNvSpPr>
            <a:spLocks noGrp="1"/>
          </p:cNvSpPr>
          <p:nvPr>
            <p:ph type="sldNum" sz="quarter" idx="12"/>
          </p:nvPr>
        </p:nvSpPr>
        <p:spPr/>
        <p:txBody>
          <a:bodyPr/>
          <a:lstStyle/>
          <a:p>
            <a:fld id="{0019AADA-B50C-4EDE-9F0B-A96D4EAAA5A0}" type="slidenum">
              <a:rPr lang="en-US" smtClean="0"/>
              <a:pPr/>
              <a:t>26</a:t>
            </a:fld>
            <a:endParaRPr lang="en-US"/>
          </a:p>
        </p:txBody>
      </p:sp>
      <p:sp>
        <p:nvSpPr>
          <p:cNvPr id="7" name="Text Placeholder 6">
            <a:extLst>
              <a:ext uri="{FF2B5EF4-FFF2-40B4-BE49-F238E27FC236}">
                <a16:creationId xmlns:a16="http://schemas.microsoft.com/office/drawing/2014/main" id="{867F3EA4-4802-0C41-4411-39518E9D4B2E}"/>
              </a:ext>
            </a:extLst>
          </p:cNvPr>
          <p:cNvSpPr>
            <a:spLocks noGrp="1"/>
          </p:cNvSpPr>
          <p:nvPr>
            <p:ph type="body" sz="quarter" idx="13"/>
          </p:nvPr>
        </p:nvSpPr>
        <p:spPr>
          <a:xfrm>
            <a:off x="91440" y="1188720"/>
            <a:ext cx="10087555" cy="812800"/>
          </a:xfrm>
        </p:spPr>
        <p:txBody>
          <a:bodyPr/>
          <a:lstStyle/>
          <a:p>
            <a:r>
              <a:rPr lang="en-US" dirty="0"/>
              <a:t>Modeling a high-temp bake </a:t>
            </a:r>
            <a:r>
              <a:rPr lang="en-US" dirty="0">
                <a:sym typeface="Wingdings" panose="05000000000000000000" pitchFamily="2" charset="2"/>
              </a:rPr>
              <a:t> </a:t>
            </a:r>
            <a:r>
              <a:rPr lang="en-US" dirty="0"/>
              <a:t>vent </a:t>
            </a:r>
            <a:r>
              <a:rPr lang="en-US" dirty="0">
                <a:sym typeface="Wingdings" panose="05000000000000000000" pitchFamily="2" charset="2"/>
              </a:rPr>
              <a:t> </a:t>
            </a:r>
            <a:r>
              <a:rPr lang="en-US" dirty="0"/>
              <a:t>low-temp bake</a:t>
            </a:r>
          </a:p>
        </p:txBody>
      </p:sp>
      <p:sp>
        <p:nvSpPr>
          <p:cNvPr id="9" name="Text Placeholder 8">
            <a:extLst>
              <a:ext uri="{FF2B5EF4-FFF2-40B4-BE49-F238E27FC236}">
                <a16:creationId xmlns:a16="http://schemas.microsoft.com/office/drawing/2014/main" id="{9EF0A5B7-477F-9443-5E8C-E4BC8B01139D}"/>
              </a:ext>
            </a:extLst>
          </p:cNvPr>
          <p:cNvSpPr>
            <a:spLocks noGrp="1"/>
          </p:cNvSpPr>
          <p:nvPr>
            <p:ph type="body" sz="quarter" idx="16"/>
          </p:nvPr>
        </p:nvSpPr>
        <p:spPr>
          <a:xfrm>
            <a:off x="271069" y="5996879"/>
            <a:ext cx="11343870" cy="434279"/>
          </a:xfrm>
        </p:spPr>
        <p:txBody>
          <a:bodyPr/>
          <a:lstStyle/>
          <a:p>
            <a:r>
              <a:rPr lang="en-US" sz="1200" i="1" dirty="0"/>
              <a:t>(Left) Isotherm model of high temp bake followed by vent and low temp bake. (Right) Video showing the occupation probabilities at various sites energies.</a:t>
            </a:r>
            <a:br>
              <a:rPr lang="en-US" sz="1200" i="1" dirty="0"/>
            </a:br>
            <a:r>
              <a:rPr lang="en-US" sz="1200" i="1" dirty="0"/>
              <a:t>*Link to ~8 min animation:  </a:t>
            </a:r>
            <a:r>
              <a:rPr lang="en-US" sz="1200" i="1" dirty="0">
                <a:solidFill>
                  <a:srgbClr val="C8A52D"/>
                </a:solidFill>
                <a:hlinkClick r:id="rId5">
                  <a:extLst>
                    <a:ext uri="{A12FA001-AC4F-418D-AE19-62706E023703}">
                      <ahyp:hlinkClr xmlns:ahyp="http://schemas.microsoft.com/office/drawing/2018/hyperlinkcolor" val="tx"/>
                    </a:ext>
                  </a:extLst>
                </a:hlinkClick>
              </a:rPr>
              <a:t>https://wm1693.box.com/s/6aj8f6vptn7wo5u2blsx12n5vxevfgs2</a:t>
            </a:r>
            <a:endParaRPr lang="en-US" sz="1200" i="1" dirty="0">
              <a:solidFill>
                <a:srgbClr val="C8A52D"/>
              </a:solidFill>
            </a:endParaRPr>
          </a:p>
        </p:txBody>
      </p:sp>
      <p:pic>
        <p:nvPicPr>
          <p:cNvPr id="9218" name="Picture 2">
            <a:extLst>
              <a:ext uri="{FF2B5EF4-FFF2-40B4-BE49-F238E27FC236}">
                <a16:creationId xmlns:a16="http://schemas.microsoft.com/office/drawing/2014/main" id="{6EF3280D-6B4A-E17E-6B77-138DD2F4CB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771"/>
          <a:stretch>
            <a:fillRect/>
          </a:stretch>
        </p:blipFill>
        <p:spPr bwMode="auto">
          <a:xfrm>
            <a:off x="271069" y="2188755"/>
            <a:ext cx="7031666" cy="2928958"/>
          </a:xfrm>
          <a:prstGeom prst="rect">
            <a:avLst/>
          </a:prstGeom>
          <a:noFill/>
          <a:extLst>
            <a:ext uri="{909E8E84-426E-40DD-AFC4-6F175D3DCCD1}">
              <a14:hiddenFill xmlns:a14="http://schemas.microsoft.com/office/drawing/2010/main">
                <a:solidFill>
                  <a:srgbClr val="FFFFFF"/>
                </a:solidFill>
              </a14:hiddenFill>
            </a:ext>
          </a:extLst>
        </p:spPr>
      </p:pic>
      <p:pic>
        <p:nvPicPr>
          <p:cNvPr id="11" name="LTREXBake_and_2DayVent_80Cbake_Animation-x16">
            <a:hlinkClick r:id="" action="ppaction://media"/>
            <a:extLst>
              <a:ext uri="{FF2B5EF4-FFF2-40B4-BE49-F238E27FC236}">
                <a16:creationId xmlns:a16="http://schemas.microsoft.com/office/drawing/2014/main" id="{0CA9A17E-4799-BC90-07AA-B47D85DA2A7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482364" y="1845141"/>
            <a:ext cx="3487420" cy="3616186"/>
          </a:xfrm>
          <a:prstGeom prst="rect">
            <a:avLst/>
          </a:prstGeom>
        </p:spPr>
      </p:pic>
      <p:sp>
        <p:nvSpPr>
          <p:cNvPr id="2" name="TextBox 1">
            <a:extLst>
              <a:ext uri="{FF2B5EF4-FFF2-40B4-BE49-F238E27FC236}">
                <a16:creationId xmlns:a16="http://schemas.microsoft.com/office/drawing/2014/main" id="{1907704E-AC7B-80B6-453C-955BB3933CA4}"/>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8">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2647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8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09736-D826-7229-A32B-72FCAD199ECF}"/>
              </a:ext>
            </a:extLst>
          </p:cNvPr>
          <p:cNvSpPr>
            <a:spLocks noGrp="1"/>
          </p:cNvSpPr>
          <p:nvPr>
            <p:ph type="title"/>
          </p:nvPr>
        </p:nvSpPr>
        <p:spPr/>
        <p:txBody>
          <a:bodyPr/>
          <a:lstStyle/>
          <a:p>
            <a:r>
              <a:rPr lang="en-US" dirty="0"/>
              <a:t>Thanks!</a:t>
            </a:r>
          </a:p>
        </p:txBody>
      </p:sp>
      <p:sp>
        <p:nvSpPr>
          <p:cNvPr id="4" name="Slide Number Placeholder 3">
            <a:extLst>
              <a:ext uri="{FF2B5EF4-FFF2-40B4-BE49-F238E27FC236}">
                <a16:creationId xmlns:a16="http://schemas.microsoft.com/office/drawing/2014/main" id="{07A6CF1F-BEF4-6D31-088B-A5E2CBFD9E23}"/>
              </a:ext>
            </a:extLst>
          </p:cNvPr>
          <p:cNvSpPr>
            <a:spLocks noGrp="1"/>
          </p:cNvSpPr>
          <p:nvPr>
            <p:ph type="sldNum" sz="quarter" idx="12"/>
          </p:nvPr>
        </p:nvSpPr>
        <p:spPr/>
        <p:txBody>
          <a:bodyPr/>
          <a:lstStyle/>
          <a:p>
            <a:fld id="{0019AADA-B50C-4EDE-9F0B-A96D4EAAA5A0}" type="slidenum">
              <a:rPr lang="en-US" smtClean="0"/>
              <a:pPr/>
              <a:t>27</a:t>
            </a:fld>
            <a:endParaRPr lang="en-US"/>
          </a:p>
        </p:txBody>
      </p:sp>
      <p:sp>
        <p:nvSpPr>
          <p:cNvPr id="5" name="Text Placeholder 4">
            <a:extLst>
              <a:ext uri="{FF2B5EF4-FFF2-40B4-BE49-F238E27FC236}">
                <a16:creationId xmlns:a16="http://schemas.microsoft.com/office/drawing/2014/main" id="{3DA19F85-9740-62AC-5F83-5D4FDF86E51C}"/>
              </a:ext>
            </a:extLst>
          </p:cNvPr>
          <p:cNvSpPr>
            <a:spLocks noGrp="1"/>
          </p:cNvSpPr>
          <p:nvPr>
            <p:ph type="body" sz="quarter" idx="13"/>
          </p:nvPr>
        </p:nvSpPr>
        <p:spPr>
          <a:xfrm>
            <a:off x="91440" y="1188720"/>
            <a:ext cx="10271129" cy="793865"/>
          </a:xfrm>
        </p:spPr>
        <p:txBody>
          <a:bodyPr/>
          <a:lstStyle/>
          <a:p>
            <a:r>
              <a:rPr lang="en-US" i="1" dirty="0"/>
              <a:t>Thank you for your attention!</a:t>
            </a:r>
          </a:p>
        </p:txBody>
      </p:sp>
      <p:pic>
        <p:nvPicPr>
          <p:cNvPr id="6" name="Picture 2">
            <a:extLst>
              <a:ext uri="{FF2B5EF4-FFF2-40B4-BE49-F238E27FC236}">
                <a16:creationId xmlns:a16="http://schemas.microsoft.com/office/drawing/2014/main" id="{0D9D46BC-9C10-7106-64DE-6931B0D44B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94"/>
          <a:stretch>
            <a:fillRect/>
          </a:stretch>
        </p:blipFill>
        <p:spPr bwMode="auto">
          <a:xfrm>
            <a:off x="1104846" y="2246324"/>
            <a:ext cx="4907280" cy="34229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BCED3EA-7F2A-F9EE-D1CF-3B2C379E76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2610" y="2245872"/>
            <a:ext cx="4564544" cy="3423408"/>
          </a:xfrm>
          <a:prstGeom prst="rect">
            <a:avLst/>
          </a:prstGeom>
          <a:noFill/>
          <a:extLst>
            <a:ext uri="{909E8E84-426E-40DD-AFC4-6F175D3DCCD1}">
              <a14:hiddenFill xmlns:a14="http://schemas.microsoft.com/office/drawing/2010/main">
                <a:solidFill>
                  <a:srgbClr val="FFFFFF"/>
                </a:solidFill>
              </a14:hiddenFill>
            </a:ext>
          </a:extLst>
        </p:spPr>
      </p:pic>
      <p:pic>
        <p:nvPicPr>
          <p:cNvPr id="8" name="FLIR1486x4">
            <a:hlinkClick r:id="" action="ppaction://media"/>
            <a:extLst>
              <a:ext uri="{FF2B5EF4-FFF2-40B4-BE49-F238E27FC236}">
                <a16:creationId xmlns:a16="http://schemas.microsoft.com/office/drawing/2014/main" id="{F97512BE-D4CC-E69D-6F67-8AF140BD27E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7543" y="3309290"/>
            <a:ext cx="3822470" cy="2866853"/>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p:sp>
        <p:nvSpPr>
          <p:cNvPr id="9" name="TextBox 8">
            <a:extLst>
              <a:ext uri="{FF2B5EF4-FFF2-40B4-BE49-F238E27FC236}">
                <a16:creationId xmlns:a16="http://schemas.microsoft.com/office/drawing/2014/main" id="{837C6610-5576-31D5-D063-AD4E860C44F4}"/>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7">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398744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C9E88-ED12-CDD7-D806-835A1C2D7170}"/>
              </a:ext>
            </a:extLst>
          </p:cNvPr>
          <p:cNvSpPr>
            <a:spLocks noGrp="1"/>
          </p:cNvSpPr>
          <p:nvPr>
            <p:ph type="title"/>
          </p:nvPr>
        </p:nvSpPr>
        <p:spPr/>
        <p:txBody>
          <a:bodyPr/>
          <a:lstStyle/>
          <a:p>
            <a:r>
              <a:rPr lang="en-US" dirty="0"/>
              <a:t>Motivation (1/2)</a:t>
            </a:r>
          </a:p>
        </p:txBody>
      </p:sp>
      <p:sp>
        <p:nvSpPr>
          <p:cNvPr id="4" name="Slide Number Placeholder 3">
            <a:extLst>
              <a:ext uri="{FF2B5EF4-FFF2-40B4-BE49-F238E27FC236}">
                <a16:creationId xmlns:a16="http://schemas.microsoft.com/office/drawing/2014/main" id="{835BCE79-02D0-FFAC-7FA6-7F99411B9704}"/>
              </a:ext>
            </a:extLst>
          </p:cNvPr>
          <p:cNvSpPr>
            <a:spLocks noGrp="1"/>
          </p:cNvSpPr>
          <p:nvPr>
            <p:ph type="sldNum" sz="quarter" idx="12"/>
          </p:nvPr>
        </p:nvSpPr>
        <p:spPr/>
        <p:txBody>
          <a:bodyPr/>
          <a:lstStyle/>
          <a:p>
            <a:fld id="{0019AADA-B50C-4EDE-9F0B-A96D4EAAA5A0}" type="slidenum">
              <a:rPr lang="en-US" smtClean="0"/>
              <a:pPr/>
              <a:t>3</a:t>
            </a:fld>
            <a:endParaRPr lang="en-US"/>
          </a:p>
        </p:txBody>
      </p:sp>
      <p:sp>
        <p:nvSpPr>
          <p:cNvPr id="5" name="Text Placeholder 4">
            <a:extLst>
              <a:ext uri="{FF2B5EF4-FFF2-40B4-BE49-F238E27FC236}">
                <a16:creationId xmlns:a16="http://schemas.microsoft.com/office/drawing/2014/main" id="{2DEA4203-D237-0C92-0504-96296F5485D4}"/>
              </a:ext>
            </a:extLst>
          </p:cNvPr>
          <p:cNvSpPr>
            <a:spLocks noGrp="1"/>
          </p:cNvSpPr>
          <p:nvPr>
            <p:ph type="body" sz="quarter" idx="13"/>
          </p:nvPr>
        </p:nvSpPr>
        <p:spPr>
          <a:xfrm>
            <a:off x="91440" y="1188720"/>
            <a:ext cx="11159656" cy="4516342"/>
          </a:xfrm>
        </p:spPr>
        <p:txBody>
          <a:bodyPr>
            <a:normAutofit/>
          </a:bodyPr>
          <a:lstStyle/>
          <a:p>
            <a:pPr>
              <a:spcAft>
                <a:spcPts val="600"/>
              </a:spcAft>
            </a:pPr>
            <a:r>
              <a:rPr lang="en-US" dirty="0"/>
              <a:t>Induction Heating Experiment</a:t>
            </a:r>
          </a:p>
          <a:p>
            <a:pPr lvl="1"/>
            <a:r>
              <a:rPr lang="en-US" dirty="0"/>
              <a:t>Mild steel is an attractive option for CE because it has a much lower (&lt;100x) H</a:t>
            </a:r>
            <a:r>
              <a:rPr lang="en-US" baseline="-25000" dirty="0"/>
              <a:t>2</a:t>
            </a:r>
            <a:r>
              <a:rPr lang="en-US" dirty="0"/>
              <a:t> outgassing rate due to its manufacturing process and its much lower cost because it's use in the pipeline industry.</a:t>
            </a:r>
          </a:p>
          <a:p>
            <a:pPr lvl="1"/>
            <a:r>
              <a:rPr lang="en-US" dirty="0"/>
              <a:t>Mild steel pipe resistivity too low for practical I</a:t>
            </a:r>
            <a:r>
              <a:rPr lang="en-US" baseline="30000" dirty="0"/>
              <a:t>2</a:t>
            </a:r>
            <a:r>
              <a:rPr lang="en-US" dirty="0"/>
              <a:t>R heating. Alternate method needed.</a:t>
            </a:r>
          </a:p>
          <a:p>
            <a:pPr lvl="1"/>
            <a:r>
              <a:rPr lang="en-US" dirty="0"/>
              <a:t>Magnetic and eddy current losses of mild steel make it ideal for induction heating. Works best with highly permeable materials but can be used with austenitic stainless steel (SST).</a:t>
            </a:r>
          </a:p>
          <a:p>
            <a:pPr lvl="1"/>
            <a:r>
              <a:rPr lang="en-US" dirty="0"/>
              <a:t>Simulate zone heating scenario using isotherm models. See tech note </a:t>
            </a:r>
            <a:r>
              <a:rPr lang="en-US" dirty="0">
                <a:solidFill>
                  <a:srgbClr val="C8A52D"/>
                </a:solidFill>
                <a:hlinkClick r:id="rId3">
                  <a:extLst>
                    <a:ext uri="{A12FA001-AC4F-418D-AE19-62706E023703}">
                      <ahyp:hlinkClr xmlns:ahyp="http://schemas.microsoft.com/office/drawing/2018/hyperlinkcolor" val="tx"/>
                    </a:ext>
                  </a:extLst>
                </a:hlinkClick>
              </a:rPr>
              <a:t>LIGO-T2400167</a:t>
            </a:r>
            <a:r>
              <a:rPr lang="en-US" dirty="0"/>
              <a:t>.</a:t>
            </a:r>
          </a:p>
          <a:p>
            <a:pPr lvl="1"/>
            <a:r>
              <a:rPr lang="en-US" dirty="0"/>
              <a:t>Multiple zone bake appears to work just as well as baking the entire system, back diffusion does not seem to effectively repopulate adsorption sites if pumping is adequate.</a:t>
            </a:r>
          </a:p>
          <a:p>
            <a:pPr lvl="1"/>
            <a:r>
              <a:rPr lang="en-US" dirty="0"/>
              <a:t>Perform experiment on system, with length-diameter (l/d) ratio ~ 60x, of pipe steel.</a:t>
            </a:r>
          </a:p>
        </p:txBody>
      </p:sp>
      <p:sp>
        <p:nvSpPr>
          <p:cNvPr id="6" name="TextBox 5">
            <a:extLst>
              <a:ext uri="{FF2B5EF4-FFF2-40B4-BE49-F238E27FC236}">
                <a16:creationId xmlns:a16="http://schemas.microsoft.com/office/drawing/2014/main" id="{CCD21439-CA77-87B9-7E53-F21E46727D52}"/>
              </a:ext>
            </a:extLst>
          </p:cNvPr>
          <p:cNvSpPr txBox="1"/>
          <p:nvPr/>
        </p:nvSpPr>
        <p:spPr>
          <a:xfrm>
            <a:off x="396288" y="5669280"/>
            <a:ext cx="11267203" cy="40011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l"/>
            <a:r>
              <a:rPr lang="en-US" sz="2000" b="1" dirty="0"/>
              <a:t>A zone bakeout appears to be effective as an entire-tube bakeout if performed correctly</a:t>
            </a:r>
          </a:p>
        </p:txBody>
      </p:sp>
      <p:sp>
        <p:nvSpPr>
          <p:cNvPr id="8" name="TextBox 7">
            <a:extLst>
              <a:ext uri="{FF2B5EF4-FFF2-40B4-BE49-F238E27FC236}">
                <a16:creationId xmlns:a16="http://schemas.microsoft.com/office/drawing/2014/main" id="{F4D6D95A-76EC-94A3-E98A-7D82AB8670C0}"/>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4">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2512644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4B749-6CFB-C867-9256-E964E9BED056}"/>
              </a:ext>
            </a:extLst>
          </p:cNvPr>
          <p:cNvSpPr>
            <a:spLocks noGrp="1"/>
          </p:cNvSpPr>
          <p:nvPr>
            <p:ph type="title"/>
          </p:nvPr>
        </p:nvSpPr>
        <p:spPr/>
        <p:txBody>
          <a:bodyPr/>
          <a:lstStyle/>
          <a:p>
            <a:r>
              <a:rPr lang="en-US" dirty="0"/>
              <a:t>Motivation (2/2)</a:t>
            </a:r>
          </a:p>
        </p:txBody>
      </p:sp>
      <p:sp>
        <p:nvSpPr>
          <p:cNvPr id="4" name="Slide Number Placeholder 3">
            <a:extLst>
              <a:ext uri="{FF2B5EF4-FFF2-40B4-BE49-F238E27FC236}">
                <a16:creationId xmlns:a16="http://schemas.microsoft.com/office/drawing/2014/main" id="{ADEECE47-CB6B-12AD-6985-624788629B5F}"/>
              </a:ext>
            </a:extLst>
          </p:cNvPr>
          <p:cNvSpPr>
            <a:spLocks noGrp="1"/>
          </p:cNvSpPr>
          <p:nvPr>
            <p:ph type="sldNum" sz="quarter" idx="12"/>
          </p:nvPr>
        </p:nvSpPr>
        <p:spPr/>
        <p:txBody>
          <a:bodyPr/>
          <a:lstStyle/>
          <a:p>
            <a:fld id="{0019AADA-B50C-4EDE-9F0B-A96D4EAAA5A0}" type="slidenum">
              <a:rPr lang="en-US" smtClean="0"/>
              <a:pPr/>
              <a:t>4</a:t>
            </a:fld>
            <a:endParaRPr lang="en-US"/>
          </a:p>
        </p:txBody>
      </p:sp>
      <p:sp>
        <p:nvSpPr>
          <p:cNvPr id="6" name="Text Placeholder 5">
            <a:extLst>
              <a:ext uri="{FF2B5EF4-FFF2-40B4-BE49-F238E27FC236}">
                <a16:creationId xmlns:a16="http://schemas.microsoft.com/office/drawing/2014/main" id="{D6CDB260-A56D-C481-B896-5D39F7DE4431}"/>
              </a:ext>
            </a:extLst>
          </p:cNvPr>
          <p:cNvSpPr>
            <a:spLocks noGrp="1"/>
          </p:cNvSpPr>
          <p:nvPr>
            <p:ph type="body" sz="quarter" idx="13"/>
          </p:nvPr>
        </p:nvSpPr>
        <p:spPr>
          <a:xfrm>
            <a:off x="91441" y="1188720"/>
            <a:ext cx="10332628" cy="893618"/>
          </a:xfrm>
        </p:spPr>
        <p:txBody>
          <a:bodyPr>
            <a:normAutofit fontScale="85000" lnSpcReduction="10000"/>
          </a:bodyPr>
          <a:lstStyle/>
          <a:p>
            <a:pPr>
              <a:spcAft>
                <a:spcPts val="600"/>
              </a:spcAft>
            </a:pPr>
            <a:r>
              <a:rPr lang="en-US" dirty="0"/>
              <a:t>Sectional (sequential) bakeout experiment</a:t>
            </a:r>
          </a:p>
          <a:p>
            <a:pPr lvl="1"/>
            <a:r>
              <a:rPr lang="en-US" dirty="0"/>
              <a:t>Modeling suggests that a zonal bakeout can achieve acceptable residual water outgassing rate</a:t>
            </a:r>
          </a:p>
        </p:txBody>
      </p:sp>
      <p:sp>
        <p:nvSpPr>
          <p:cNvPr id="8" name="Text Placeholder 7">
            <a:extLst>
              <a:ext uri="{FF2B5EF4-FFF2-40B4-BE49-F238E27FC236}">
                <a16:creationId xmlns:a16="http://schemas.microsoft.com/office/drawing/2014/main" id="{00EB4994-5AA7-2D61-0BA9-0A8318228A64}"/>
              </a:ext>
            </a:extLst>
          </p:cNvPr>
          <p:cNvSpPr>
            <a:spLocks noGrp="1"/>
          </p:cNvSpPr>
          <p:nvPr>
            <p:ph type="body" sz="quarter" idx="16"/>
          </p:nvPr>
        </p:nvSpPr>
        <p:spPr>
          <a:xfrm>
            <a:off x="1234439" y="6112403"/>
            <a:ext cx="9723120" cy="263313"/>
          </a:xfrm>
        </p:spPr>
        <p:txBody>
          <a:bodyPr/>
          <a:lstStyle/>
          <a:p>
            <a:r>
              <a:rPr lang="en-US" sz="1400" i="1" dirty="0"/>
              <a:t>Isotherm models showing the water pressure in various bakeout scenarios.</a:t>
            </a:r>
          </a:p>
        </p:txBody>
      </p:sp>
      <p:pic>
        <p:nvPicPr>
          <p:cNvPr id="4098" name="Picture 2">
            <a:extLst>
              <a:ext uri="{FF2B5EF4-FFF2-40B4-BE49-F238E27FC236}">
                <a16:creationId xmlns:a16="http://schemas.microsoft.com/office/drawing/2014/main" id="{9E3072DD-BC9C-B0DC-AB92-CF5C84DAC277}"/>
              </a:ext>
            </a:extLst>
          </p:cNvPr>
          <p:cNvPicPr>
            <a:picLocks noGrp="1" noChangeAspect="1" noChangeArrowheads="1"/>
          </p:cNvPicPr>
          <p:nvPr>
            <p:ph type="pic" sz="quarter" idx="14"/>
          </p:nvPr>
        </p:nvPicPr>
        <p:blipFill rotWithShape="1">
          <a:blip r:embed="rId3">
            <a:extLst>
              <a:ext uri="{28A0092B-C50C-407E-A947-70E740481C1C}">
                <a14:useLocalDpi xmlns:a14="http://schemas.microsoft.com/office/drawing/2010/main" val="0"/>
              </a:ext>
            </a:extLst>
          </a:blip>
          <a:srcRect l="3567" t="8247" r="6355" b="4593"/>
          <a:stretch>
            <a:fillRect/>
          </a:stretch>
        </p:blipFill>
        <p:spPr bwMode="auto">
          <a:xfrm>
            <a:off x="1234438" y="2082338"/>
            <a:ext cx="9723121" cy="38822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9E3B31-6639-7C9C-1D49-D0A5383D0A2E}"/>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4">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3019035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7DF3-8EAE-457D-651F-559BDE51209B}"/>
              </a:ext>
            </a:extLst>
          </p:cNvPr>
          <p:cNvSpPr>
            <a:spLocks noGrp="1"/>
          </p:cNvSpPr>
          <p:nvPr>
            <p:ph type="title"/>
          </p:nvPr>
        </p:nvSpPr>
        <p:spPr/>
        <p:txBody>
          <a:bodyPr/>
          <a:lstStyle/>
          <a:p>
            <a:r>
              <a:rPr lang="en-US" dirty="0"/>
              <a:t>Overview</a:t>
            </a:r>
          </a:p>
        </p:txBody>
      </p:sp>
      <p:sp>
        <p:nvSpPr>
          <p:cNvPr id="4" name="Slide Number Placeholder 3">
            <a:extLst>
              <a:ext uri="{FF2B5EF4-FFF2-40B4-BE49-F238E27FC236}">
                <a16:creationId xmlns:a16="http://schemas.microsoft.com/office/drawing/2014/main" id="{22EA2B1A-BA73-62F8-BDF9-8478FC404870}"/>
              </a:ext>
            </a:extLst>
          </p:cNvPr>
          <p:cNvSpPr>
            <a:spLocks noGrp="1"/>
          </p:cNvSpPr>
          <p:nvPr>
            <p:ph type="sldNum" sz="quarter" idx="12"/>
          </p:nvPr>
        </p:nvSpPr>
        <p:spPr/>
        <p:txBody>
          <a:bodyPr/>
          <a:lstStyle/>
          <a:p>
            <a:fld id="{0019AADA-B50C-4EDE-9F0B-A96D4EAAA5A0}" type="slidenum">
              <a:rPr lang="en-US" smtClean="0"/>
              <a:pPr/>
              <a:t>5</a:t>
            </a:fld>
            <a:endParaRPr lang="en-US"/>
          </a:p>
        </p:txBody>
      </p:sp>
      <p:sp>
        <p:nvSpPr>
          <p:cNvPr id="5" name="Text Placeholder 4">
            <a:extLst>
              <a:ext uri="{FF2B5EF4-FFF2-40B4-BE49-F238E27FC236}">
                <a16:creationId xmlns:a16="http://schemas.microsoft.com/office/drawing/2014/main" id="{4F1978D4-915E-32C9-8C24-0BE3862D466E}"/>
              </a:ext>
            </a:extLst>
          </p:cNvPr>
          <p:cNvSpPr>
            <a:spLocks noGrp="1"/>
          </p:cNvSpPr>
          <p:nvPr>
            <p:ph type="body" sz="quarter" idx="13"/>
          </p:nvPr>
        </p:nvSpPr>
        <p:spPr>
          <a:xfrm>
            <a:off x="91439" y="1188720"/>
            <a:ext cx="11373348" cy="5234880"/>
          </a:xfrm>
        </p:spPr>
        <p:txBody>
          <a:bodyPr>
            <a:normAutofit fontScale="85000" lnSpcReduction="20000"/>
          </a:bodyPr>
          <a:lstStyle/>
          <a:p>
            <a:pPr>
              <a:spcAft>
                <a:spcPts val="600"/>
              </a:spcAft>
            </a:pPr>
            <a:r>
              <a:rPr lang="en-US" dirty="0"/>
              <a:t>Induction Heating Experiment</a:t>
            </a:r>
            <a:endParaRPr lang="en-US" b="1" dirty="0"/>
          </a:p>
          <a:p>
            <a:pPr>
              <a:spcBef>
                <a:spcPts val="600"/>
              </a:spcBef>
              <a:spcAft>
                <a:spcPts val="600"/>
              </a:spcAft>
            </a:pPr>
            <a:r>
              <a:rPr lang="en-US" sz="2600" b="1" i="1" dirty="0">
                <a:solidFill>
                  <a:srgbClr val="E3CF85"/>
                </a:solidFill>
              </a:rPr>
              <a:t>Goal: Determine if a “zone bakeout” described by isotherm modeling can be applied to a mild steel vacuum system.</a:t>
            </a:r>
          </a:p>
          <a:p>
            <a:pPr lvl="1"/>
            <a:r>
              <a:rPr lang="en-US" dirty="0"/>
              <a:t>100mm ID</a:t>
            </a:r>
            <a:r>
              <a:rPr lang="en-US" dirty="0">
                <a:cs typeface="Arial" panose="020B0604020202020204" pitchFamily="34" charset="0"/>
              </a:rPr>
              <a:t> </a:t>
            </a:r>
            <a:r>
              <a:rPr lang="en-US" dirty="0"/>
              <a:t>x 6m long (l/d=60) mild steel </a:t>
            </a:r>
            <a:r>
              <a:rPr lang="en-US" dirty="0" err="1"/>
              <a:t>beamtube</a:t>
            </a:r>
            <a:r>
              <a:rPr lang="en-US" dirty="0"/>
              <a:t> (5.7mm thick), composed of ten spool pieces (API 5L) with DN100CF flanges (A572).</a:t>
            </a:r>
          </a:p>
          <a:p>
            <a:pPr lvl="2"/>
            <a:r>
              <a:rPr lang="en-US" dirty="0"/>
              <a:t>Each spool piece could fit into Sun Steel furnace if magnetite coating desired.</a:t>
            </a:r>
          </a:p>
          <a:p>
            <a:pPr lvl="2"/>
            <a:r>
              <a:rPr lang="en-US" dirty="0"/>
              <a:t>Mild steel zero-length reducers (better CTE match @ DN40CF flange).</a:t>
            </a:r>
          </a:p>
          <a:p>
            <a:pPr lvl="1"/>
            <a:r>
              <a:rPr lang="en-US" dirty="0"/>
              <a:t>Cleaned and processed at Caltech. LIGO class-A vacuum bake showed no hydrocarbons (HCs) in residual gas analyzer (RGA) scan.</a:t>
            </a:r>
          </a:p>
          <a:p>
            <a:pPr lvl="2"/>
            <a:r>
              <a:rPr lang="en-US" dirty="0"/>
              <a:t>Cleaned with mild acidic cleaner (</a:t>
            </a:r>
            <a:r>
              <a:rPr lang="en-US" dirty="0" err="1"/>
              <a:t>Citrajet</a:t>
            </a:r>
            <a:r>
              <a:rPr lang="en-US" dirty="0"/>
              <a:t>) </a:t>
            </a:r>
          </a:p>
          <a:p>
            <a:pPr lvl="1"/>
            <a:r>
              <a:rPr lang="en-US" dirty="0"/>
              <a:t>Main tube made of mild (pipe) steel that will be baked with induction heater.</a:t>
            </a:r>
          </a:p>
          <a:p>
            <a:pPr lvl="2"/>
            <a:r>
              <a:rPr lang="en-US" dirty="0"/>
              <a:t>End sections with pumping and instrumentation (all SST parts) baked with fiberglass heat trace.</a:t>
            </a:r>
          </a:p>
          <a:p>
            <a:pPr lvl="1"/>
            <a:r>
              <a:rPr lang="en-US" dirty="0"/>
              <a:t>RF system (generator, transformer, optical pyrometer, chiller) procured, tested at vendor site, and integrated at Caltech. Working as intended!</a:t>
            </a:r>
          </a:p>
          <a:p>
            <a:pPr lvl="2"/>
            <a:r>
              <a:rPr lang="en-US" dirty="0"/>
              <a:t>Vendor (</a:t>
            </a:r>
            <a:r>
              <a:rPr lang="en-US" dirty="0" err="1"/>
              <a:t>Inductronix</a:t>
            </a:r>
            <a:r>
              <a:rPr lang="en-US" dirty="0"/>
              <a:t>/CEIA USA) designed the induction coil, utilizing </a:t>
            </a:r>
            <a:r>
              <a:rPr lang="en-US" dirty="0" err="1"/>
              <a:t>Comsol</a:t>
            </a:r>
            <a:r>
              <a:rPr lang="en-US" dirty="0"/>
              <a:t> finite element analysis (FEA) models to meet our requirement (RT to 250</a:t>
            </a:r>
            <a:r>
              <a:rPr lang="en-US" dirty="0">
                <a:latin typeface="Arial" panose="020B0604020202020204" pitchFamily="34" charset="0"/>
                <a:cs typeface="Arial" panose="020B0604020202020204" pitchFamily="34" charset="0"/>
              </a:rPr>
              <a:t>°</a:t>
            </a:r>
            <a:r>
              <a:rPr lang="en-US" dirty="0"/>
              <a:t>C in &lt; 1min). Multiple coil designs considered and final selection was a clamshell coil.</a:t>
            </a:r>
          </a:p>
          <a:p>
            <a:pPr lvl="1"/>
            <a:r>
              <a:rPr lang="en-US" dirty="0"/>
              <a:t>Translation rail system designed and assembled at CIT. Traveling heater!</a:t>
            </a:r>
          </a:p>
          <a:p>
            <a:pPr lvl="1"/>
            <a:r>
              <a:rPr lang="en-US" dirty="0"/>
              <a:t>Isotherm model </a:t>
            </a:r>
            <a:r>
              <a:rPr lang="en-US" i="1" dirty="0"/>
              <a:t>p</a:t>
            </a:r>
            <a:r>
              <a:rPr lang="en-US" i="1" baseline="-25000" dirty="0"/>
              <a:t>H2O</a:t>
            </a:r>
            <a:r>
              <a:rPr lang="en-US" i="1" dirty="0"/>
              <a:t>(t)</a:t>
            </a:r>
            <a:r>
              <a:rPr lang="en-US" dirty="0"/>
              <a:t> for zone bake.</a:t>
            </a:r>
          </a:p>
        </p:txBody>
      </p:sp>
      <p:sp>
        <p:nvSpPr>
          <p:cNvPr id="6" name="TextBox 5">
            <a:extLst>
              <a:ext uri="{FF2B5EF4-FFF2-40B4-BE49-F238E27FC236}">
                <a16:creationId xmlns:a16="http://schemas.microsoft.com/office/drawing/2014/main" id="{9EBB6357-355B-0B40-6282-2670DA4C14C7}"/>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3">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766862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E859-A3E0-DE01-34C5-5DB7563B9559}"/>
              </a:ext>
            </a:extLst>
          </p:cNvPr>
          <p:cNvSpPr>
            <a:spLocks noGrp="1"/>
          </p:cNvSpPr>
          <p:nvPr>
            <p:ph type="title"/>
          </p:nvPr>
        </p:nvSpPr>
        <p:spPr/>
        <p:txBody>
          <a:bodyPr/>
          <a:lstStyle/>
          <a:p>
            <a:r>
              <a:rPr lang="en-US" dirty="0"/>
              <a:t>Implementation</a:t>
            </a:r>
          </a:p>
        </p:txBody>
      </p:sp>
      <p:sp>
        <p:nvSpPr>
          <p:cNvPr id="4" name="Slide Number Placeholder 3">
            <a:extLst>
              <a:ext uri="{FF2B5EF4-FFF2-40B4-BE49-F238E27FC236}">
                <a16:creationId xmlns:a16="http://schemas.microsoft.com/office/drawing/2014/main" id="{D02F91DC-9554-8026-72AC-1A3AB6C95C48}"/>
              </a:ext>
            </a:extLst>
          </p:cNvPr>
          <p:cNvSpPr>
            <a:spLocks noGrp="1"/>
          </p:cNvSpPr>
          <p:nvPr>
            <p:ph type="sldNum" sz="quarter" idx="12"/>
          </p:nvPr>
        </p:nvSpPr>
        <p:spPr/>
        <p:txBody>
          <a:bodyPr/>
          <a:lstStyle/>
          <a:p>
            <a:fld id="{0019AADA-B50C-4EDE-9F0B-A96D4EAAA5A0}" type="slidenum">
              <a:rPr lang="en-US" smtClean="0"/>
              <a:pPr/>
              <a:t>6</a:t>
            </a:fld>
            <a:endParaRPr lang="en-US"/>
          </a:p>
        </p:txBody>
      </p:sp>
      <p:sp>
        <p:nvSpPr>
          <p:cNvPr id="5" name="Text Placeholder 4">
            <a:extLst>
              <a:ext uri="{FF2B5EF4-FFF2-40B4-BE49-F238E27FC236}">
                <a16:creationId xmlns:a16="http://schemas.microsoft.com/office/drawing/2014/main" id="{4F242630-594B-1E27-6D36-8D29465C5CDC}"/>
              </a:ext>
            </a:extLst>
          </p:cNvPr>
          <p:cNvSpPr>
            <a:spLocks noGrp="1"/>
          </p:cNvSpPr>
          <p:nvPr>
            <p:ph type="body" sz="quarter" idx="13"/>
          </p:nvPr>
        </p:nvSpPr>
        <p:spPr>
          <a:xfrm>
            <a:off x="91440" y="1188719"/>
            <a:ext cx="5730240" cy="5304155"/>
          </a:xfrm>
        </p:spPr>
        <p:txBody>
          <a:bodyPr>
            <a:normAutofit fontScale="85000" lnSpcReduction="20000"/>
          </a:bodyPr>
          <a:lstStyle/>
          <a:p>
            <a:pPr>
              <a:spcAft>
                <a:spcPts val="600"/>
              </a:spcAft>
            </a:pPr>
            <a:r>
              <a:rPr lang="en-US" dirty="0"/>
              <a:t>Induction Heating System</a:t>
            </a:r>
          </a:p>
          <a:p>
            <a:pPr lvl="1"/>
            <a:r>
              <a:rPr lang="en-US" b="1" dirty="0"/>
              <a:t>25 kW</a:t>
            </a:r>
            <a:r>
              <a:rPr lang="en-US" dirty="0"/>
              <a:t> x 40 kHz RF generator. Output power </a:t>
            </a:r>
            <a:r>
              <a:rPr lang="en-US" b="1" dirty="0"/>
              <a:t>adjustable</a:t>
            </a:r>
            <a:r>
              <a:rPr lang="en-US" dirty="0"/>
              <a:t>.</a:t>
            </a:r>
          </a:p>
          <a:p>
            <a:pPr lvl="1"/>
            <a:r>
              <a:rPr lang="en-US" dirty="0"/>
              <a:t>Impedance matching network coil-auto tuning </a:t>
            </a:r>
          </a:p>
          <a:p>
            <a:pPr lvl="1"/>
            <a:r>
              <a:rPr lang="en-US" b="1" dirty="0"/>
              <a:t>IR feedback</a:t>
            </a:r>
            <a:r>
              <a:rPr lang="en-US" dirty="0"/>
              <a:t> w/ emissivity for temp control</a:t>
            </a:r>
          </a:p>
          <a:p>
            <a:pPr lvl="1"/>
            <a:r>
              <a:rPr lang="en-US" dirty="0"/>
              <a:t>Thermocouple reference for setting </a:t>
            </a:r>
            <a:r>
              <a:rPr lang="en-US" b="1" dirty="0"/>
              <a:t>emissivity</a:t>
            </a:r>
          </a:p>
          <a:p>
            <a:pPr lvl="1"/>
            <a:r>
              <a:rPr lang="en-US" dirty="0"/>
              <a:t>Mild steel pipe and CFFs. 100mm ID x 6m length</a:t>
            </a:r>
          </a:p>
          <a:p>
            <a:pPr lvl="1"/>
            <a:r>
              <a:rPr lang="en-US" dirty="0"/>
              <a:t>Efficient RF coupling; magnetic</a:t>
            </a:r>
          </a:p>
          <a:p>
            <a:pPr lvl="1"/>
            <a:r>
              <a:rPr lang="en-US" dirty="0"/>
              <a:t>RT to bake temp (150-250</a:t>
            </a:r>
            <a:r>
              <a:rPr lang="en-US" dirty="0">
                <a:latin typeface="Arial" panose="020B0604020202020204" pitchFamily="34" charset="0"/>
                <a:cs typeface="Arial" panose="020B0604020202020204" pitchFamily="34" charset="0"/>
              </a:rPr>
              <a:t>°</a:t>
            </a:r>
            <a:r>
              <a:rPr lang="en-US" dirty="0"/>
              <a:t>C) in ~5 seconds</a:t>
            </a:r>
          </a:p>
          <a:p>
            <a:pPr lvl="1"/>
            <a:r>
              <a:rPr lang="en-US" b="1" dirty="0"/>
              <a:t>Symmetrical pumping</a:t>
            </a:r>
            <a:r>
              <a:rPr lang="en-US" dirty="0"/>
              <a:t> and gauging system</a:t>
            </a:r>
          </a:p>
          <a:p>
            <a:pPr lvl="2"/>
            <a:r>
              <a:rPr lang="en-US" dirty="0"/>
              <a:t>Two each 300 L/s TMPs, cold cathode gauges, Prisma RGA only at one end currently</a:t>
            </a:r>
          </a:p>
          <a:p>
            <a:pPr lvl="1"/>
            <a:r>
              <a:rPr lang="en-US" dirty="0"/>
              <a:t>Linear bearing track with variable speed gearmotor</a:t>
            </a:r>
          </a:p>
          <a:p>
            <a:pPr lvl="1"/>
            <a:r>
              <a:rPr lang="en-US" dirty="0"/>
              <a:t>Average bake duration ~30 minutes end to end</a:t>
            </a:r>
          </a:p>
          <a:p>
            <a:pPr lvl="1"/>
            <a:r>
              <a:rPr lang="en-US" dirty="0"/>
              <a:t>CFF flanges have been unreliable &gt; 150</a:t>
            </a:r>
            <a:r>
              <a:rPr lang="en-US" dirty="0">
                <a:latin typeface="Arial" panose="020B0604020202020204" pitchFamily="34" charset="0"/>
                <a:cs typeface="Arial" panose="020B0604020202020204" pitchFamily="34" charset="0"/>
              </a:rPr>
              <a:t>°</a:t>
            </a:r>
            <a:r>
              <a:rPr lang="en-US" dirty="0"/>
              <a:t>C  (CTE mismatch w/ Cu gasket)</a:t>
            </a:r>
          </a:p>
          <a:p>
            <a:pPr lvl="2"/>
            <a:r>
              <a:rPr lang="en-US" dirty="0"/>
              <a:t>Considered sourcing </a:t>
            </a:r>
            <a:r>
              <a:rPr lang="en-US" dirty="0" err="1"/>
              <a:t>Helicoflex</a:t>
            </a:r>
            <a:r>
              <a:rPr lang="en-US" dirty="0"/>
              <a:t> spring seals</a:t>
            </a:r>
          </a:p>
          <a:p>
            <a:pPr lvl="2"/>
            <a:r>
              <a:rPr lang="en-US" dirty="0"/>
              <a:t>Seals reliable when power capped at 30% max output</a:t>
            </a:r>
          </a:p>
        </p:txBody>
      </p:sp>
      <p:sp>
        <p:nvSpPr>
          <p:cNvPr id="7" name="Text Placeholder 6">
            <a:extLst>
              <a:ext uri="{FF2B5EF4-FFF2-40B4-BE49-F238E27FC236}">
                <a16:creationId xmlns:a16="http://schemas.microsoft.com/office/drawing/2014/main" id="{F7EE5D7D-36EF-75B4-8F3D-056128E35862}"/>
              </a:ext>
            </a:extLst>
          </p:cNvPr>
          <p:cNvSpPr>
            <a:spLocks noGrp="1"/>
          </p:cNvSpPr>
          <p:nvPr>
            <p:ph type="body" sz="quarter" idx="16"/>
          </p:nvPr>
        </p:nvSpPr>
        <p:spPr>
          <a:xfrm>
            <a:off x="5877560" y="5755640"/>
            <a:ext cx="5630544" cy="667959"/>
          </a:xfrm>
        </p:spPr>
        <p:txBody>
          <a:bodyPr/>
          <a:lstStyle/>
          <a:p>
            <a:r>
              <a:rPr lang="en-US" sz="1400" i="1" dirty="0"/>
              <a:t>Model of the setup of the induction bakeout experiment (IBEX), showcasing the translation track, induction heater head, clamshell coil, mild steel </a:t>
            </a:r>
            <a:r>
              <a:rPr lang="en-US" sz="1400" i="1" dirty="0" err="1"/>
              <a:t>beamtube</a:t>
            </a:r>
            <a:r>
              <a:rPr lang="en-US" sz="1400" i="1" dirty="0"/>
              <a:t> sections, and supports.</a:t>
            </a:r>
          </a:p>
        </p:txBody>
      </p:sp>
      <p:pic>
        <p:nvPicPr>
          <p:cNvPr id="14338" name="Picture 2">
            <a:extLst>
              <a:ext uri="{FF2B5EF4-FFF2-40B4-BE49-F238E27FC236}">
                <a16:creationId xmlns:a16="http://schemas.microsoft.com/office/drawing/2014/main" id="{D3F475DF-738D-9BAB-8B58-9ACB300E65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94"/>
          <a:stretch>
            <a:fillRect/>
          </a:stretch>
        </p:blipFill>
        <p:spPr bwMode="auto">
          <a:xfrm>
            <a:off x="5877560" y="1664358"/>
            <a:ext cx="5630544" cy="39274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ABDE92-6F45-86EB-DD80-5CDDECC517DB}"/>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4">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3234651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435D6-2E0B-A217-B4B9-DE63FF9E2DFF}"/>
              </a:ext>
            </a:extLst>
          </p:cNvPr>
          <p:cNvSpPr>
            <a:spLocks noGrp="1"/>
          </p:cNvSpPr>
          <p:nvPr>
            <p:ph type="title"/>
          </p:nvPr>
        </p:nvSpPr>
        <p:spPr/>
        <p:txBody>
          <a:bodyPr/>
          <a:lstStyle/>
          <a:p>
            <a:r>
              <a:rPr lang="en-US" dirty="0"/>
              <a:t>Modeling (1/3)</a:t>
            </a:r>
          </a:p>
        </p:txBody>
      </p:sp>
      <p:sp>
        <p:nvSpPr>
          <p:cNvPr id="4" name="Slide Number Placeholder 3">
            <a:extLst>
              <a:ext uri="{FF2B5EF4-FFF2-40B4-BE49-F238E27FC236}">
                <a16:creationId xmlns:a16="http://schemas.microsoft.com/office/drawing/2014/main" id="{843874A9-FD5F-54BC-4769-FBF5722130D3}"/>
              </a:ext>
            </a:extLst>
          </p:cNvPr>
          <p:cNvSpPr>
            <a:spLocks noGrp="1"/>
          </p:cNvSpPr>
          <p:nvPr>
            <p:ph type="sldNum" sz="quarter" idx="12"/>
          </p:nvPr>
        </p:nvSpPr>
        <p:spPr/>
        <p:txBody>
          <a:bodyPr/>
          <a:lstStyle/>
          <a:p>
            <a:fld id="{0019AADA-B50C-4EDE-9F0B-A96D4EAAA5A0}" type="slidenum">
              <a:rPr lang="en-US" smtClean="0"/>
              <a:pPr/>
              <a:t>7</a:t>
            </a:fld>
            <a:endParaRPr lang="en-US"/>
          </a:p>
        </p:txBody>
      </p:sp>
      <p:sp>
        <p:nvSpPr>
          <p:cNvPr id="5" name="Text Placeholder 4">
            <a:extLst>
              <a:ext uri="{FF2B5EF4-FFF2-40B4-BE49-F238E27FC236}">
                <a16:creationId xmlns:a16="http://schemas.microsoft.com/office/drawing/2014/main" id="{B1817394-DBA0-9785-8DE5-59A045E1E427}"/>
              </a:ext>
            </a:extLst>
          </p:cNvPr>
          <p:cNvSpPr>
            <a:spLocks noGrp="1"/>
          </p:cNvSpPr>
          <p:nvPr>
            <p:ph type="body" sz="quarter" idx="13"/>
          </p:nvPr>
        </p:nvSpPr>
        <p:spPr>
          <a:xfrm>
            <a:off x="91440" y="1188720"/>
            <a:ext cx="5571769" cy="4942671"/>
          </a:xfrm>
        </p:spPr>
        <p:txBody>
          <a:bodyPr>
            <a:normAutofit fontScale="77500" lnSpcReduction="20000"/>
          </a:bodyPr>
          <a:lstStyle/>
          <a:p>
            <a:pPr>
              <a:spcAft>
                <a:spcPts val="600"/>
              </a:spcAft>
            </a:pPr>
            <a:r>
              <a:rPr lang="en-US" dirty="0"/>
              <a:t>Computer-Aided Design (CAD) and </a:t>
            </a:r>
            <a:r>
              <a:rPr lang="en-US" dirty="0" err="1"/>
              <a:t>Molflow</a:t>
            </a:r>
            <a:r>
              <a:rPr lang="en-US" dirty="0"/>
              <a:t>+</a:t>
            </a:r>
          </a:p>
          <a:p>
            <a:pPr lvl="1"/>
            <a:r>
              <a:rPr lang="en-US" sz="2300" dirty="0"/>
              <a:t>CREO/ProE solid model of vacuum volume</a:t>
            </a:r>
          </a:p>
          <a:p>
            <a:pPr lvl="1"/>
            <a:r>
              <a:rPr lang="en-US" sz="2300" dirty="0"/>
              <a:t>Create </a:t>
            </a:r>
            <a:r>
              <a:rPr lang="en-US" sz="2300" dirty="0" err="1"/>
              <a:t>Molflow</a:t>
            </a:r>
            <a:r>
              <a:rPr lang="en-US" sz="2300" dirty="0"/>
              <a:t> model from imported .</a:t>
            </a:r>
            <a:r>
              <a:rPr lang="en-US" sz="2300" dirty="0" err="1"/>
              <a:t>stl</a:t>
            </a:r>
            <a:r>
              <a:rPr lang="en-US" sz="2300" dirty="0"/>
              <a:t> file</a:t>
            </a:r>
          </a:p>
          <a:p>
            <a:pPr lvl="1"/>
            <a:r>
              <a:rPr lang="en-US" sz="2300" dirty="0"/>
              <a:t>Use </a:t>
            </a:r>
            <a:r>
              <a:rPr lang="en-US" sz="2300" dirty="0" err="1"/>
              <a:t>Molflow</a:t>
            </a:r>
            <a:r>
              <a:rPr lang="en-US" sz="2300" dirty="0"/>
              <a:t> to calculate outgassing rate H</a:t>
            </a:r>
            <a:r>
              <a:rPr lang="en-US" sz="2300" baseline="-25000" dirty="0"/>
              <a:t>2</a:t>
            </a:r>
            <a:r>
              <a:rPr lang="en-US" sz="2300" dirty="0"/>
              <a:t>, H</a:t>
            </a:r>
            <a:r>
              <a:rPr lang="en-US" sz="2300" baseline="-25000" dirty="0"/>
              <a:t>2</a:t>
            </a:r>
            <a:r>
              <a:rPr lang="en-US" sz="2300" dirty="0"/>
              <a:t>O using partial pressure at RGA. Adjust molecular speed and effective pump speed.</a:t>
            </a:r>
          </a:p>
          <a:p>
            <a:pPr lvl="1"/>
            <a:r>
              <a:rPr lang="en-US" sz="2300" dirty="0"/>
              <a:t>Calibrate RGA with Penning gauge.</a:t>
            </a:r>
          </a:p>
          <a:p>
            <a:pPr lvl="1"/>
            <a:r>
              <a:rPr lang="en-US" sz="2300" dirty="0"/>
              <a:t>Simple linear calibration, assume same ionization efficiency (1) for all ions.</a:t>
            </a:r>
          </a:p>
          <a:p>
            <a:pPr lvl="1"/>
            <a:r>
              <a:rPr lang="en-US" sz="2300" dirty="0"/>
              <a:t>E-multiplier needed- too low pressure for Faraday. Errors due to ion productions. Prisma does not count ions.</a:t>
            </a:r>
          </a:p>
          <a:p>
            <a:pPr lvl="1"/>
            <a:r>
              <a:rPr lang="en-US" sz="2300" dirty="0"/>
              <a:t>Tube pressure </a:t>
            </a:r>
            <a:r>
              <a:rPr lang="en-US" sz="2300" b="1" dirty="0"/>
              <a:t>5.3e-10 mbar after 30 min bake </a:t>
            </a:r>
            <a:r>
              <a:rPr lang="en-US" sz="2300" dirty="0"/>
              <a:t>and ambient pumping.</a:t>
            </a:r>
          </a:p>
          <a:p>
            <a:pPr lvl="1"/>
            <a:r>
              <a:rPr lang="en-US" sz="2300" dirty="0"/>
              <a:t>Pressure rises to ~e-4 mbar when heating.</a:t>
            </a:r>
          </a:p>
          <a:p>
            <a:pPr lvl="1"/>
            <a:r>
              <a:rPr lang="en-US" sz="2300" b="1" dirty="0"/>
              <a:t>Pump speed</a:t>
            </a:r>
            <a:r>
              <a:rPr lang="en-US" sz="2300" dirty="0"/>
              <a:t> at tube ends </a:t>
            </a:r>
            <a:r>
              <a:rPr lang="en-US" sz="2300" b="1" dirty="0"/>
              <a:t>&lt; 50 l/s (est.)</a:t>
            </a:r>
            <a:r>
              <a:rPr lang="en-US" sz="2300" dirty="0"/>
              <a:t> throttled by conductance of plumbing.</a:t>
            </a:r>
          </a:p>
        </p:txBody>
      </p:sp>
      <p:sp>
        <p:nvSpPr>
          <p:cNvPr id="7" name="Text Placeholder 6">
            <a:extLst>
              <a:ext uri="{FF2B5EF4-FFF2-40B4-BE49-F238E27FC236}">
                <a16:creationId xmlns:a16="http://schemas.microsoft.com/office/drawing/2014/main" id="{AA175AD1-CF5F-F85E-1FA3-8291E59B75C4}"/>
              </a:ext>
            </a:extLst>
          </p:cNvPr>
          <p:cNvSpPr>
            <a:spLocks noGrp="1"/>
          </p:cNvSpPr>
          <p:nvPr>
            <p:ph type="body" sz="quarter" idx="16"/>
          </p:nvPr>
        </p:nvSpPr>
        <p:spPr>
          <a:xfrm>
            <a:off x="5663208" y="6131391"/>
            <a:ext cx="5893791" cy="365125"/>
          </a:xfrm>
        </p:spPr>
        <p:txBody>
          <a:bodyPr/>
          <a:lstStyle/>
          <a:p>
            <a:r>
              <a:rPr lang="en-US" sz="1400" i="1" dirty="0"/>
              <a:t>CAD and </a:t>
            </a:r>
            <a:r>
              <a:rPr lang="en-US" sz="1400" i="1" dirty="0" err="1"/>
              <a:t>Molflow</a:t>
            </a:r>
            <a:r>
              <a:rPr lang="en-US" sz="1400" i="1" dirty="0"/>
              <a:t>+ model of the mild steel vacuum chamber.</a:t>
            </a:r>
          </a:p>
        </p:txBody>
      </p:sp>
      <p:pic>
        <p:nvPicPr>
          <p:cNvPr id="16386" name="Picture 2">
            <a:extLst>
              <a:ext uri="{FF2B5EF4-FFF2-40B4-BE49-F238E27FC236}">
                <a16:creationId xmlns:a16="http://schemas.microsoft.com/office/drawing/2014/main" id="{4093A5DE-0846-046C-7C47-454337D32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209" y="414358"/>
            <a:ext cx="4424346" cy="2440493"/>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693BC2A2-1125-3D16-D4C7-0A5B2E700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138" y="3167832"/>
            <a:ext cx="5112862" cy="26868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1FA891-798A-5414-BA47-9C4E59D06A6F}"/>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5">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808658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69BE3-AD5D-B33C-0C8F-E95346AD0B59}"/>
              </a:ext>
            </a:extLst>
          </p:cNvPr>
          <p:cNvSpPr>
            <a:spLocks noGrp="1"/>
          </p:cNvSpPr>
          <p:nvPr>
            <p:ph type="title"/>
          </p:nvPr>
        </p:nvSpPr>
        <p:spPr/>
        <p:txBody>
          <a:bodyPr/>
          <a:lstStyle/>
          <a:p>
            <a:r>
              <a:rPr lang="en-US" dirty="0"/>
              <a:t>Modeling (2/3)</a:t>
            </a:r>
          </a:p>
        </p:txBody>
      </p:sp>
      <p:sp>
        <p:nvSpPr>
          <p:cNvPr id="4" name="Slide Number Placeholder 3">
            <a:extLst>
              <a:ext uri="{FF2B5EF4-FFF2-40B4-BE49-F238E27FC236}">
                <a16:creationId xmlns:a16="http://schemas.microsoft.com/office/drawing/2014/main" id="{F3F4E8A2-DD40-391A-1D45-E0C64D85E4BE}"/>
              </a:ext>
            </a:extLst>
          </p:cNvPr>
          <p:cNvSpPr>
            <a:spLocks noGrp="1"/>
          </p:cNvSpPr>
          <p:nvPr>
            <p:ph type="sldNum" sz="quarter" idx="12"/>
          </p:nvPr>
        </p:nvSpPr>
        <p:spPr/>
        <p:txBody>
          <a:bodyPr/>
          <a:lstStyle/>
          <a:p>
            <a:fld id="{0019AADA-B50C-4EDE-9F0B-A96D4EAAA5A0}" type="slidenum">
              <a:rPr lang="en-US" smtClean="0"/>
              <a:pPr/>
              <a:t>8</a:t>
            </a:fld>
            <a:endParaRPr lang="en-US"/>
          </a:p>
        </p:txBody>
      </p:sp>
      <p:sp>
        <p:nvSpPr>
          <p:cNvPr id="8" name="Text Placeholder 7">
            <a:extLst>
              <a:ext uri="{FF2B5EF4-FFF2-40B4-BE49-F238E27FC236}">
                <a16:creationId xmlns:a16="http://schemas.microsoft.com/office/drawing/2014/main" id="{92FC8C4D-AB71-E31A-F4D7-9E5470834FD0}"/>
              </a:ext>
            </a:extLst>
          </p:cNvPr>
          <p:cNvSpPr>
            <a:spLocks noGrp="1"/>
          </p:cNvSpPr>
          <p:nvPr>
            <p:ph type="body" sz="quarter" idx="13"/>
          </p:nvPr>
        </p:nvSpPr>
        <p:spPr>
          <a:xfrm>
            <a:off x="91439" y="1188720"/>
            <a:ext cx="11696779" cy="4819650"/>
          </a:xfrm>
        </p:spPr>
        <p:txBody>
          <a:bodyPr>
            <a:normAutofit/>
          </a:bodyPr>
          <a:lstStyle/>
          <a:p>
            <a:r>
              <a:rPr lang="en-US" dirty="0"/>
              <a:t>Modeling a high-temp bake </a:t>
            </a:r>
            <a:r>
              <a:rPr lang="en-US" dirty="0">
                <a:sym typeface="Wingdings" panose="05000000000000000000" pitchFamily="2" charset="2"/>
              </a:rPr>
              <a:t> </a:t>
            </a:r>
            <a:r>
              <a:rPr lang="en-US" dirty="0"/>
              <a:t>vent </a:t>
            </a:r>
            <a:r>
              <a:rPr lang="en-US" dirty="0">
                <a:sym typeface="Wingdings" panose="05000000000000000000" pitchFamily="2" charset="2"/>
              </a:rPr>
              <a:t> </a:t>
            </a:r>
            <a:r>
              <a:rPr lang="en-US" dirty="0"/>
              <a:t>low-temp bake</a:t>
            </a:r>
          </a:p>
          <a:p>
            <a:endParaRPr lang="en-US" sz="2400" dirty="0"/>
          </a:p>
          <a:p>
            <a:pPr>
              <a:spcAft>
                <a:spcPts val="600"/>
              </a:spcAft>
            </a:pPr>
            <a:r>
              <a:rPr lang="en-US" sz="2400" dirty="0"/>
              <a:t>Using the updated Dubinin-</a:t>
            </a:r>
            <a:r>
              <a:rPr lang="en-US" sz="2400" dirty="0" err="1"/>
              <a:t>Radushkevich</a:t>
            </a:r>
            <a:r>
              <a:rPr lang="en-US" sz="2400" dirty="0"/>
              <a:t> (D-R) model originally implemented by Rai Weiss in the late 1990s for the initial LIGO bakeout, we can:</a:t>
            </a:r>
          </a:p>
          <a:p>
            <a:pPr lvl="1"/>
            <a:r>
              <a:rPr lang="en-US" dirty="0"/>
              <a:t>Model a high-temp (150°C) bake followed by low-temp (80°C) </a:t>
            </a:r>
            <a:r>
              <a:rPr lang="en-US" dirty="0" err="1"/>
              <a:t>rebake</a:t>
            </a:r>
            <a:r>
              <a:rPr lang="en-US" dirty="0"/>
              <a:t> after a vent to atmosphere</a:t>
            </a:r>
          </a:p>
          <a:p>
            <a:pPr lvl="1"/>
            <a:r>
              <a:rPr lang="en-US" dirty="0"/>
              <a:t>Visualize how the D-R isotherm model predicts the H</a:t>
            </a:r>
            <a:r>
              <a:rPr lang="en-US" baseline="-25000" dirty="0"/>
              <a:t>2</a:t>
            </a:r>
            <a:r>
              <a:rPr lang="en-US" dirty="0"/>
              <a:t>O site occupancy changes during bake, vent and </a:t>
            </a:r>
            <a:r>
              <a:rPr lang="en-US" dirty="0" err="1"/>
              <a:t>rebake</a:t>
            </a:r>
            <a:endParaRPr lang="en-US" dirty="0"/>
          </a:p>
          <a:p>
            <a:pPr lvl="2"/>
            <a:r>
              <a:rPr lang="en-US" dirty="0"/>
              <a:t>After a high-temp bake the lowest binding energy sites are depleted</a:t>
            </a:r>
          </a:p>
          <a:p>
            <a:pPr lvl="2"/>
            <a:r>
              <a:rPr lang="en-US" dirty="0"/>
              <a:t>A subsequent vent starts to slowly repopulate the weakest bound sites, hardly affecting the population at high energies left after the high-temp bake</a:t>
            </a:r>
          </a:p>
          <a:p>
            <a:pPr lvl="2"/>
            <a:r>
              <a:rPr lang="en-US" dirty="0"/>
              <a:t>A low-temp bake afterwards seems adequate to deplete the weaker bound sites</a:t>
            </a:r>
          </a:p>
          <a:p>
            <a:endParaRPr lang="en-US" dirty="0"/>
          </a:p>
        </p:txBody>
      </p:sp>
      <p:sp>
        <p:nvSpPr>
          <p:cNvPr id="5" name="TextBox 4">
            <a:extLst>
              <a:ext uri="{FF2B5EF4-FFF2-40B4-BE49-F238E27FC236}">
                <a16:creationId xmlns:a16="http://schemas.microsoft.com/office/drawing/2014/main" id="{98BFA491-3891-BAC0-E195-5EEA6F547965}"/>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2">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538318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F3D09AC3-F482-4EF7-FE83-2A0E0D7E4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6088" y="1828621"/>
            <a:ext cx="3669971" cy="381069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38C744A-C385-A9DC-8802-C54412158529}"/>
              </a:ext>
            </a:extLst>
          </p:cNvPr>
          <p:cNvSpPr>
            <a:spLocks noGrp="1"/>
          </p:cNvSpPr>
          <p:nvPr>
            <p:ph type="title"/>
          </p:nvPr>
        </p:nvSpPr>
        <p:spPr/>
        <p:txBody>
          <a:bodyPr/>
          <a:lstStyle/>
          <a:p>
            <a:r>
              <a:rPr lang="en-US" dirty="0"/>
              <a:t>Modeling (3/3)</a:t>
            </a:r>
          </a:p>
        </p:txBody>
      </p:sp>
      <p:sp>
        <p:nvSpPr>
          <p:cNvPr id="4" name="Slide Number Placeholder 3">
            <a:extLst>
              <a:ext uri="{FF2B5EF4-FFF2-40B4-BE49-F238E27FC236}">
                <a16:creationId xmlns:a16="http://schemas.microsoft.com/office/drawing/2014/main" id="{168FA3D5-08B8-3D64-B1FA-ACBD4D5DF20F}"/>
              </a:ext>
            </a:extLst>
          </p:cNvPr>
          <p:cNvSpPr>
            <a:spLocks noGrp="1"/>
          </p:cNvSpPr>
          <p:nvPr>
            <p:ph type="sldNum" sz="quarter" idx="12"/>
          </p:nvPr>
        </p:nvSpPr>
        <p:spPr/>
        <p:txBody>
          <a:bodyPr/>
          <a:lstStyle/>
          <a:p>
            <a:fld id="{0019AADA-B50C-4EDE-9F0B-A96D4EAAA5A0}" type="slidenum">
              <a:rPr lang="en-US" smtClean="0"/>
              <a:pPr/>
              <a:t>9</a:t>
            </a:fld>
            <a:endParaRPr lang="en-US"/>
          </a:p>
        </p:txBody>
      </p:sp>
      <p:sp>
        <p:nvSpPr>
          <p:cNvPr id="7" name="Text Placeholder 6">
            <a:extLst>
              <a:ext uri="{FF2B5EF4-FFF2-40B4-BE49-F238E27FC236}">
                <a16:creationId xmlns:a16="http://schemas.microsoft.com/office/drawing/2014/main" id="{867F3EA4-4802-0C41-4411-39518E9D4B2E}"/>
              </a:ext>
            </a:extLst>
          </p:cNvPr>
          <p:cNvSpPr>
            <a:spLocks noGrp="1"/>
          </p:cNvSpPr>
          <p:nvPr>
            <p:ph type="body" sz="quarter" idx="13"/>
          </p:nvPr>
        </p:nvSpPr>
        <p:spPr>
          <a:xfrm>
            <a:off x="91440" y="1188720"/>
            <a:ext cx="10087555" cy="812800"/>
          </a:xfrm>
        </p:spPr>
        <p:txBody>
          <a:bodyPr/>
          <a:lstStyle/>
          <a:p>
            <a:r>
              <a:rPr lang="en-US" dirty="0"/>
              <a:t>Modeling a high T bake </a:t>
            </a:r>
            <a:r>
              <a:rPr lang="en-US" dirty="0">
                <a:sym typeface="Wingdings" panose="05000000000000000000" pitchFamily="2" charset="2"/>
              </a:rPr>
              <a:t> </a:t>
            </a:r>
            <a:r>
              <a:rPr lang="en-US" dirty="0"/>
              <a:t>vent </a:t>
            </a:r>
            <a:r>
              <a:rPr lang="en-US" dirty="0">
                <a:sym typeface="Wingdings" panose="05000000000000000000" pitchFamily="2" charset="2"/>
              </a:rPr>
              <a:t> </a:t>
            </a:r>
            <a:r>
              <a:rPr lang="en-US" dirty="0"/>
              <a:t>low T bake</a:t>
            </a:r>
          </a:p>
        </p:txBody>
      </p:sp>
      <p:sp>
        <p:nvSpPr>
          <p:cNvPr id="9" name="Text Placeholder 8">
            <a:extLst>
              <a:ext uri="{FF2B5EF4-FFF2-40B4-BE49-F238E27FC236}">
                <a16:creationId xmlns:a16="http://schemas.microsoft.com/office/drawing/2014/main" id="{9EF0A5B7-477F-9443-5E8C-E4BC8B01139D}"/>
              </a:ext>
            </a:extLst>
          </p:cNvPr>
          <p:cNvSpPr>
            <a:spLocks noGrp="1"/>
          </p:cNvSpPr>
          <p:nvPr>
            <p:ph type="body" sz="quarter" idx="16"/>
          </p:nvPr>
        </p:nvSpPr>
        <p:spPr>
          <a:xfrm>
            <a:off x="271069" y="5996879"/>
            <a:ext cx="11343870" cy="434279"/>
          </a:xfrm>
        </p:spPr>
        <p:txBody>
          <a:bodyPr/>
          <a:lstStyle/>
          <a:p>
            <a:r>
              <a:rPr lang="en-US" sz="1200" i="1" dirty="0"/>
              <a:t>Figures: (Left) Isotherm model of high temp bake followed by vent and low temp bake. (Right) Video showing the occupation probabilities at various sites energies.</a:t>
            </a:r>
            <a:br>
              <a:rPr lang="en-US" sz="1200" i="1" dirty="0"/>
            </a:br>
            <a:r>
              <a:rPr lang="en-US" sz="1200" i="1" dirty="0"/>
              <a:t>*Link to ~8 min animation:  </a:t>
            </a:r>
            <a:r>
              <a:rPr lang="en-US" sz="1200" i="1" dirty="0">
                <a:solidFill>
                  <a:srgbClr val="C8A52D"/>
                </a:solidFill>
                <a:hlinkClick r:id="rId4">
                  <a:extLst>
                    <a:ext uri="{A12FA001-AC4F-418D-AE19-62706E023703}">
                      <ahyp:hlinkClr xmlns:ahyp="http://schemas.microsoft.com/office/drawing/2018/hyperlinkcolor" val="tx"/>
                    </a:ext>
                  </a:extLst>
                </a:hlinkClick>
              </a:rPr>
              <a:t>https://wm1693.box.com/s/6aj8f6vptn7wo5u2blsx12n5vxevfgs2</a:t>
            </a:r>
            <a:endParaRPr lang="en-US" sz="1200" i="1" dirty="0">
              <a:solidFill>
                <a:srgbClr val="C8A52D"/>
              </a:solidFill>
            </a:endParaRPr>
          </a:p>
        </p:txBody>
      </p:sp>
      <p:pic>
        <p:nvPicPr>
          <p:cNvPr id="9218" name="Picture 2">
            <a:extLst>
              <a:ext uri="{FF2B5EF4-FFF2-40B4-BE49-F238E27FC236}">
                <a16:creationId xmlns:a16="http://schemas.microsoft.com/office/drawing/2014/main" id="{6EF3280D-6B4A-E17E-6B77-138DD2F4CB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1"/>
          <a:stretch>
            <a:fillRect/>
          </a:stretch>
        </p:blipFill>
        <p:spPr bwMode="auto">
          <a:xfrm>
            <a:off x="420156" y="2333244"/>
            <a:ext cx="7031666" cy="29289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458A31-A5F8-1420-182B-6687CE471E2B}"/>
              </a:ext>
            </a:extLst>
          </p:cNvPr>
          <p:cNvSpPr txBox="1"/>
          <p:nvPr/>
        </p:nvSpPr>
        <p:spPr>
          <a:xfrm>
            <a:off x="0" y="6492875"/>
            <a:ext cx="2820610" cy="365125"/>
          </a:xfrm>
          <a:prstGeom prst="rect">
            <a:avLst/>
          </a:prstGeom>
          <a:noFill/>
        </p:spPr>
        <p:txBody>
          <a:bodyPr wrap="square" rtlCol="0" anchor="ctr" anchorCtr="0">
            <a:noAutofit/>
          </a:bodyPr>
          <a:lstStyle/>
          <a:p>
            <a:pPr algn="l"/>
            <a:r>
              <a:rPr lang="en-US" sz="1100" dirty="0">
                <a:solidFill>
                  <a:srgbClr val="C8A52D"/>
                </a:solidFill>
                <a:hlinkClick r:id="rId6">
                  <a:extLst>
                    <a:ext uri="{A12FA001-AC4F-418D-AE19-62706E023703}">
                      <ahyp:hlinkClr xmlns:ahyp="http://schemas.microsoft.com/office/drawing/2018/hyperlinkcolor" val="tx"/>
                    </a:ext>
                  </a:extLst>
                </a:hlinkClick>
              </a:rPr>
              <a:t>LIGO-G2502145</a:t>
            </a:r>
            <a:endParaRPr lang="en-US" sz="1100" dirty="0">
              <a:solidFill>
                <a:srgbClr val="C8A52D"/>
              </a:solidFill>
            </a:endParaRPr>
          </a:p>
        </p:txBody>
      </p:sp>
    </p:spTree>
    <p:extLst>
      <p:ext uri="{BB962C8B-B14F-4D97-AF65-F5344CB8AC3E}">
        <p14:creationId xmlns:p14="http://schemas.microsoft.com/office/powerpoint/2010/main" val="845002225"/>
      </p:ext>
    </p:extLst>
  </p:cSld>
  <p:clrMapOvr>
    <a:masterClrMapping/>
  </p:clrMapOvr>
</p:sld>
</file>

<file path=ppt/theme/theme1.xml><?xml version="1.0" encoding="utf-8"?>
<a:theme xmlns:a="http://schemas.openxmlformats.org/drawingml/2006/main" name="LIGO presentation templat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ED7D3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w="28575">
          <a:solidFill>
            <a:srgbClr val="C8A52D"/>
          </a:solidFill>
        </a:ln>
        <a:effectLst>
          <a:innerShdw blurRad="63500" dist="50800">
            <a:prstClr val="black">
              <a:alpha val="50000"/>
            </a:prstClr>
          </a:innerShdw>
        </a:effectLst>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3000" dirty="0" smtClean="0"/>
        </a:defPPr>
      </a:lstStyle>
    </a:txDef>
  </a:objectDefaults>
  <a:extraClrSchemeLst/>
  <a:extLst>
    <a:ext uri="{05A4C25C-085E-4340-85A3-A5531E510DB2}">
      <thm15:themeFamily xmlns:thm15="http://schemas.microsoft.com/office/thememl/2012/main" name="LIGO presentation template" id="{F93DFFE8-5565-4B83-BC79-1EAFEE868001}" vid="{90E85DBA-89E7-444A-964E-DFA611154F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A79D2A-7790-4E25-BDFD-87FCE4B053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EBF661-15AD-4E9C-97C8-820AEEE03512}">
  <ds:schemaRefs>
    <ds:schemaRef ds:uri="71af3243-3dd4-4a8d-8c0d-dd76da1f02a5"/>
    <ds:schemaRef ds:uri="http://schemas.microsoft.com/office/infopath/2007/PartnerControls"/>
    <ds:schemaRef ds:uri="http://schemas.microsoft.com/office/2006/documentManagement/types"/>
    <ds:schemaRef ds:uri="http://www.w3.org/XML/1998/namespace"/>
    <ds:schemaRef ds:uri="http://purl.org/dc/dcmitype/"/>
    <ds:schemaRef ds:uri="http://purl.org/dc/terms/"/>
    <ds:schemaRef ds:uri="http://purl.org/dc/elements/1.1/"/>
    <ds:schemaRef ds:uri="http://schemas.openxmlformats.org/package/2006/metadata/core-properties"/>
    <ds:schemaRef ds:uri="16c05727-aa75-4e4a-9b5f-8a80a1165891"/>
    <ds:schemaRef ds:uri="http://schemas.microsoft.com/office/2006/metadata/properties"/>
  </ds:schemaRefs>
</ds:datastoreItem>
</file>

<file path=customXml/itemProps3.xml><?xml version="1.0" encoding="utf-8"?>
<ds:datastoreItem xmlns:ds="http://schemas.openxmlformats.org/officeDocument/2006/customXml" ds:itemID="{4494C7F2-17AF-4E35-855F-7E1BB34398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3225</Words>
  <Application>Microsoft Office PowerPoint</Application>
  <PresentationFormat>Widescreen</PresentationFormat>
  <Paragraphs>309</Paragraphs>
  <Slides>27</Slides>
  <Notes>17</Notes>
  <HiddenSlides>7</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Webdings</vt:lpstr>
      <vt:lpstr>Wingdings</vt:lpstr>
      <vt:lpstr>LIGO presentation template</vt:lpstr>
      <vt:lpstr>PowerPoint Presentation</vt:lpstr>
      <vt:lpstr>Outline</vt:lpstr>
      <vt:lpstr>Motivation (1/2)</vt:lpstr>
      <vt:lpstr>Motivation (2/2)</vt:lpstr>
      <vt:lpstr>Overview</vt:lpstr>
      <vt:lpstr>Implementation</vt:lpstr>
      <vt:lpstr>Modeling (1/3)</vt:lpstr>
      <vt:lpstr>Modeling (2/3)</vt:lpstr>
      <vt:lpstr>Modeling (3/3)</vt:lpstr>
      <vt:lpstr>Modeling (3/3)</vt:lpstr>
      <vt:lpstr>Modeling (3/3)</vt:lpstr>
      <vt:lpstr>Modeling (3/3)</vt:lpstr>
      <vt:lpstr>Modeling (3/3)</vt:lpstr>
      <vt:lpstr>Preliminary Results (1/3)</vt:lpstr>
      <vt:lpstr>Preliminary Results (2/3)</vt:lpstr>
      <vt:lpstr>Preliminary Results (3/3)</vt:lpstr>
      <vt:lpstr>Prospects for the Future: Scaling to CE (1/2)</vt:lpstr>
      <vt:lpstr>Prospects for the Future: Scaling to CE (2/2)</vt:lpstr>
      <vt:lpstr>Thanks!</vt:lpstr>
      <vt:lpstr>Thanks!</vt:lpstr>
      <vt:lpstr>Additional Slides</vt:lpstr>
      <vt:lpstr>Implementation (1/4)</vt:lpstr>
      <vt:lpstr>Implementation (2/4)</vt:lpstr>
      <vt:lpstr>Implementation (3/4)</vt:lpstr>
      <vt:lpstr>Implementation (4/4)</vt:lpstr>
      <vt:lpstr>Modeling (3/3)</vt:lpstr>
      <vt:lpstr>Thanks!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2019-08-14T01:15:55Z</dcterms:created>
  <dcterms:modified xsi:type="dcterms:W3CDTF">2025-10-02T19:30:45Z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