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media1.mp4" ContentType="video/unknown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5287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53585F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1pPr>
    <a:lvl2pPr marL="0" marR="0" indent="0" algn="l" defTabSz="25287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53585F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2pPr>
    <a:lvl3pPr marL="0" marR="0" indent="0" algn="l" defTabSz="25287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53585F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3pPr>
    <a:lvl4pPr marL="0" marR="0" indent="0" algn="l" defTabSz="25287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53585F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4pPr>
    <a:lvl5pPr marL="0" marR="0" indent="0" algn="l" defTabSz="25287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53585F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5pPr>
    <a:lvl6pPr marL="0" marR="0" indent="0" algn="l" defTabSz="25287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53585F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6pPr>
    <a:lvl7pPr marL="0" marR="0" indent="0" algn="l" defTabSz="25287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53585F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7pPr>
    <a:lvl8pPr marL="0" marR="0" indent="0" algn="l" defTabSz="25287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53585F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8pPr>
    <a:lvl9pPr marL="0" marR="0" indent="0" algn="l" defTabSz="25287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53585F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rodukt Extralight"/>
          <a:ea typeface="Produkt Extralight"/>
          <a:cs typeface="Produkt Extralight"/>
        </a:font>
        <a:srgbClr val="53585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FE2E6"/>
          </a:solidFill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rodukt Extralight"/>
          <a:ea typeface="Produkt Extralight"/>
          <a:cs typeface="Produkt Extralight"/>
        </a:font>
        <a:srgbClr val="53585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E6E0"/>
          </a:solidFill>
        </a:fill>
      </a:tcStyle>
    </a:wholeTbl>
    <a:band2H>
      <a:tcTxStyle b="def" i="def"/>
      <a:tcStyle>
        <a:tcBdr/>
        <a:fill>
          <a:solidFill>
            <a:srgbClr val="EEF3F0"/>
          </a:solidFill>
        </a:fill>
      </a:tcStyle>
    </a:band2H>
    <a:firstCol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rodukt Extralight"/>
          <a:ea typeface="Produkt Extralight"/>
          <a:cs typeface="Produkt Extralight"/>
        </a:font>
        <a:srgbClr val="53585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6DCE4"/>
          </a:solidFill>
        </a:fill>
      </a:tcStyle>
    </a:wholeTbl>
    <a:band2H>
      <a:tcTxStyle b="def" i="def"/>
      <a:tcStyle>
        <a:tcBdr/>
        <a:fill>
          <a:solidFill>
            <a:srgbClr val="F3EEF2"/>
          </a:solidFill>
        </a:fill>
      </a:tcStyle>
    </a:band2H>
    <a:firstCol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rodukt Extralight"/>
          <a:ea typeface="Produkt Extralight"/>
          <a:cs typeface="Produkt Extralight"/>
        </a:font>
        <a:srgbClr val="53585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rodukt Extralight"/>
          <a:ea typeface="Produkt Extralight"/>
          <a:cs typeface="Produkt Extralight"/>
        </a:font>
        <a:srgbClr val="53585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3585F"/>
              </a:solidFill>
              <a:prstDash val="solid"/>
              <a:round/>
            </a:ln>
          </a:top>
          <a:bottom>
            <a:ln w="254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3585F"/>
              </a:solidFill>
              <a:prstDash val="solid"/>
              <a:round/>
            </a:ln>
          </a:top>
          <a:bottom>
            <a:ln w="254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rodukt Extralight"/>
          <a:ea typeface="Produkt Extralight"/>
          <a:cs typeface="Produkt Extralight"/>
        </a:font>
        <a:srgbClr val="53585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0D1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3585F"/>
          </a:solidFill>
        </a:fill>
      </a:tcStyle>
    </a:lastRow>
    <a:firstRow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358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rodukt Extralight"/>
          <a:ea typeface="Produkt Extralight"/>
          <a:cs typeface="Produkt Extralight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round/>
            </a:ln>
          </a:left>
          <a:right>
            <a:ln w="12700" cap="flat">
              <a:solidFill>
                <a:srgbClr val="53585F"/>
              </a:solidFill>
              <a:prstDash val="solid"/>
              <a:round/>
            </a:ln>
          </a:right>
          <a:top>
            <a:ln w="12700" cap="flat">
              <a:solidFill>
                <a:srgbClr val="53585F"/>
              </a:solidFill>
              <a:prstDash val="solid"/>
              <a:round/>
            </a:ln>
          </a:top>
          <a:bottom>
            <a:ln w="127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solidFill>
                <a:srgbClr val="53585F"/>
              </a:solidFill>
              <a:prstDash val="solid"/>
              <a:round/>
            </a:ln>
          </a:insideH>
          <a:insideV>
            <a:ln w="12700" cap="flat">
              <a:solidFill>
                <a:srgbClr val="53585F"/>
              </a:solidFill>
              <a:prstDash val="solid"/>
              <a:round/>
            </a:ln>
          </a:insideV>
        </a:tcBdr>
        <a:fill>
          <a:solidFill>
            <a:srgbClr val="53585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rodukt Extralight"/>
          <a:ea typeface="Produkt Extralight"/>
          <a:cs typeface="Produkt Extralight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round/>
            </a:ln>
          </a:left>
          <a:right>
            <a:ln w="12700" cap="flat">
              <a:solidFill>
                <a:srgbClr val="53585F"/>
              </a:solidFill>
              <a:prstDash val="solid"/>
              <a:round/>
            </a:ln>
          </a:right>
          <a:top>
            <a:ln w="12700" cap="flat">
              <a:solidFill>
                <a:srgbClr val="53585F"/>
              </a:solidFill>
              <a:prstDash val="solid"/>
              <a:round/>
            </a:ln>
          </a:top>
          <a:bottom>
            <a:ln w="127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solidFill>
                <a:srgbClr val="53585F"/>
              </a:solidFill>
              <a:prstDash val="solid"/>
              <a:round/>
            </a:ln>
          </a:insideH>
          <a:insideV>
            <a:ln w="12700" cap="flat">
              <a:solidFill>
                <a:srgbClr val="53585F"/>
              </a:solidFill>
              <a:prstDash val="solid"/>
              <a:round/>
            </a:ln>
          </a:insideV>
        </a:tcBdr>
        <a:fill>
          <a:solidFill>
            <a:srgbClr val="53585F">
              <a:alpha val="20000"/>
            </a:srgbClr>
          </a:solidFill>
        </a:fill>
      </a:tcStyle>
    </a:firstCol>
    <a:lastRow>
      <a:tcTxStyle b="on" i="off">
        <a:font>
          <a:latin typeface="Produkt Extralight"/>
          <a:ea typeface="Produkt Extralight"/>
          <a:cs typeface="Produkt Extralight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round/>
            </a:ln>
          </a:left>
          <a:right>
            <a:ln w="12700" cap="flat">
              <a:solidFill>
                <a:srgbClr val="53585F"/>
              </a:solidFill>
              <a:prstDash val="solid"/>
              <a:round/>
            </a:ln>
          </a:right>
          <a:top>
            <a:ln w="50800" cap="flat">
              <a:solidFill>
                <a:srgbClr val="53585F"/>
              </a:solidFill>
              <a:prstDash val="solid"/>
              <a:round/>
            </a:ln>
          </a:top>
          <a:bottom>
            <a:ln w="127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solidFill>
                <a:srgbClr val="53585F"/>
              </a:solidFill>
              <a:prstDash val="solid"/>
              <a:round/>
            </a:ln>
          </a:insideH>
          <a:insideV>
            <a:ln w="12700" cap="flat">
              <a:solidFill>
                <a:srgbClr val="53585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Produkt Extralight"/>
          <a:ea typeface="Produkt Extralight"/>
          <a:cs typeface="Produkt Extralight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round/>
            </a:ln>
          </a:left>
          <a:right>
            <a:ln w="12700" cap="flat">
              <a:solidFill>
                <a:srgbClr val="53585F"/>
              </a:solidFill>
              <a:prstDash val="solid"/>
              <a:round/>
            </a:ln>
          </a:right>
          <a:top>
            <a:ln w="12700" cap="flat">
              <a:solidFill>
                <a:srgbClr val="53585F"/>
              </a:solidFill>
              <a:prstDash val="solid"/>
              <a:round/>
            </a:ln>
          </a:top>
          <a:bottom>
            <a:ln w="254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solidFill>
                <a:srgbClr val="53585F"/>
              </a:solidFill>
              <a:prstDash val="solid"/>
              <a:round/>
            </a:ln>
          </a:insideH>
          <a:insideV>
            <a:ln w="12700" cap="flat">
              <a:solidFill>
                <a:srgbClr val="53585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hape 21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9" name="Shape 2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17999"/>
              </a:lnSpc>
            </a:lvl1pPr>
          </a:lstStyle>
          <a:p>
            <a:pPr/>
            <a:r>
              <a:t>Arrows for the jet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xfrm>
            <a:off x="698500" y="8635227"/>
            <a:ext cx="11607800" cy="457202"/>
          </a:xfrm>
          <a:prstGeom prst="rect">
            <a:avLst/>
          </a:prstGeom>
        </p:spPr>
        <p:txBody>
          <a:bodyPr anchor="b"/>
          <a:lstStyle>
            <a:lvl1pPr marL="0" indent="0" defTabSz="587022">
              <a:spcBef>
                <a:spcPts val="0"/>
              </a:spcBef>
              <a:buSzTx/>
              <a:buNone/>
              <a:defRPr sz="2200">
                <a:latin typeface="Produkt Light"/>
                <a:ea typeface="Produkt Light"/>
                <a:cs typeface="Produkt Light"/>
                <a:sym typeface="Produkt Light"/>
              </a:defRPr>
            </a:lvl1pPr>
            <a:lvl2pPr marL="568959" indent="-251459" defTabSz="587022">
              <a:spcBef>
                <a:spcPts val="0"/>
              </a:spcBef>
              <a:defRPr sz="2200">
                <a:latin typeface="Produkt Light"/>
                <a:ea typeface="Produkt Light"/>
                <a:cs typeface="Produkt Light"/>
                <a:sym typeface="Produkt Light"/>
              </a:defRPr>
            </a:lvl2pPr>
            <a:lvl3pPr marL="886459" indent="-251459" defTabSz="587022">
              <a:spcBef>
                <a:spcPts val="0"/>
              </a:spcBef>
              <a:defRPr sz="2200">
                <a:latin typeface="Produkt Light"/>
                <a:ea typeface="Produkt Light"/>
                <a:cs typeface="Produkt Light"/>
                <a:sym typeface="Produkt Light"/>
              </a:defRPr>
            </a:lvl3pPr>
            <a:lvl4pPr marL="1203959" indent="-251459" defTabSz="587022">
              <a:spcBef>
                <a:spcPts val="0"/>
              </a:spcBef>
              <a:defRPr sz="2200">
                <a:latin typeface="Produkt Light"/>
                <a:ea typeface="Produkt Light"/>
                <a:cs typeface="Produkt Light"/>
                <a:sym typeface="Produkt Light"/>
              </a:defRPr>
            </a:lvl4pPr>
            <a:lvl5pPr marL="1521459" indent="-251459" defTabSz="587022">
              <a:spcBef>
                <a:spcPts val="0"/>
              </a:spcBef>
              <a:defRPr sz="2200">
                <a:latin typeface="Produkt Light"/>
                <a:ea typeface="Produkt Light"/>
                <a:cs typeface="Produkt Light"/>
                <a:sym typeface="Produkt Light"/>
              </a:defRPr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Body Level One…"/>
          <p:cNvSpPr txBox="1"/>
          <p:nvPr>
            <p:ph type="body" sz="quarter" idx="21" hasCustomPrompt="1"/>
          </p:nvPr>
        </p:nvSpPr>
        <p:spPr>
          <a:xfrm>
            <a:off x="698500" y="5102859"/>
            <a:ext cx="11607800" cy="1447802"/>
          </a:xfrm>
          <a:prstGeom prst="rect">
            <a:avLst/>
          </a:prstGeom>
        </p:spPr>
        <p:txBody>
          <a:bodyPr/>
          <a:lstStyle>
            <a:lvl1pPr marL="0" indent="0" defTabSz="254000">
              <a:spcBef>
                <a:spcPts val="0"/>
              </a:spcBef>
              <a:buSzTx/>
              <a:buNone/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</a:lstStyle>
          <a:p>
            <a:pPr/>
            <a:r>
              <a:t>Presentation Subtitle</a:t>
            </a:r>
          </a:p>
        </p:txBody>
      </p:sp>
      <p:sp>
        <p:nvSpPr>
          <p:cNvPr id="13" name="Presentation Title"/>
          <p:cNvSpPr txBox="1"/>
          <p:nvPr>
            <p:ph type="title" hasCustomPrompt="1"/>
          </p:nvPr>
        </p:nvSpPr>
        <p:spPr>
          <a:xfrm>
            <a:off x="698500" y="18542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pc="-84" sz="84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509501" y="8750299"/>
            <a:ext cx="292609" cy="31585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Body Level One…"/>
          <p:cNvSpPr txBox="1"/>
          <p:nvPr>
            <p:ph type="body" sz="quarter" idx="1" hasCustomPrompt="1"/>
          </p:nvPr>
        </p:nvSpPr>
        <p:spPr>
          <a:xfrm>
            <a:off x="698500" y="1447800"/>
            <a:ext cx="11607800" cy="673100"/>
          </a:xfrm>
          <a:prstGeom prst="rect">
            <a:avLst/>
          </a:prstGeom>
        </p:spPr>
        <p:txBody>
          <a:bodyPr/>
          <a:lstStyle>
            <a:lvl1pPr marL="0" indent="0" defTabSz="254000">
              <a:spcBef>
                <a:spcPts val="0"/>
              </a:spcBef>
              <a:buSzTx/>
              <a:buNone/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683258" indent="-365758" defTabSz="254000">
              <a:spcBef>
                <a:spcPts val="0"/>
              </a:spcBef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1000758" indent="-365758" defTabSz="254000">
              <a:spcBef>
                <a:spcPts val="0"/>
              </a:spcBef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1318258" indent="-365758" defTabSz="254000">
              <a:spcBef>
                <a:spcPts val="0"/>
              </a:spcBef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1635758" indent="-365758" defTabSz="254000">
              <a:spcBef>
                <a:spcPts val="0"/>
              </a:spcBef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0" name="Slide Title"/>
          <p:cNvSpPr txBox="1"/>
          <p:nvPr>
            <p:ph type="title" hasCustomPrompt="1"/>
          </p:nvPr>
        </p:nvSpPr>
        <p:spPr>
          <a:xfrm>
            <a:off x="698500" y="381000"/>
            <a:ext cx="11607800" cy="11430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xfrm>
            <a:off x="12509500" y="8750299"/>
            <a:ext cx="292609" cy="31585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Body Level One…"/>
          <p:cNvSpPr txBox="1"/>
          <p:nvPr>
            <p:ph type="body" sz="quarter" idx="1" hasCustomPrompt="1"/>
          </p:nvPr>
        </p:nvSpPr>
        <p:spPr>
          <a:xfrm>
            <a:off x="698500" y="1447800"/>
            <a:ext cx="11607800" cy="673100"/>
          </a:xfrm>
          <a:prstGeom prst="rect">
            <a:avLst/>
          </a:prstGeom>
        </p:spPr>
        <p:txBody>
          <a:bodyPr/>
          <a:lstStyle>
            <a:lvl1pPr marL="0" indent="0" defTabSz="254000">
              <a:spcBef>
                <a:spcPts val="0"/>
              </a:spcBef>
              <a:buSzTx/>
              <a:buNone/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683258" indent="-365758" defTabSz="254000">
              <a:spcBef>
                <a:spcPts val="0"/>
              </a:spcBef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1000758" indent="-365758" defTabSz="254000">
              <a:spcBef>
                <a:spcPts val="0"/>
              </a:spcBef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1318258" indent="-365758" defTabSz="254000">
              <a:spcBef>
                <a:spcPts val="0"/>
              </a:spcBef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1635758" indent="-365758" defTabSz="254000">
              <a:spcBef>
                <a:spcPts val="0"/>
              </a:spcBef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Agenda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9" name="Agenda Title"/>
          <p:cNvSpPr txBox="1"/>
          <p:nvPr>
            <p:ph type="title" hasCustomPrompt="1"/>
          </p:nvPr>
        </p:nvSpPr>
        <p:spPr>
          <a:xfrm>
            <a:off x="698500" y="381000"/>
            <a:ext cx="11607800" cy="11430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10" name="Body Level One…"/>
          <p:cNvSpPr txBox="1"/>
          <p:nvPr>
            <p:ph type="body" idx="21" hasCustomPrompt="1"/>
          </p:nvPr>
        </p:nvSpPr>
        <p:spPr>
          <a:xfrm>
            <a:off x="698500" y="2908300"/>
            <a:ext cx="11607800" cy="609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300"/>
              </a:spcBef>
              <a:buSzTx/>
              <a:buNone/>
              <a:defRPr sz="3600"/>
            </a:lvl1pPr>
          </a:lstStyle>
          <a:p>
            <a:pPr/>
            <a:r>
              <a:t>Agenda Topics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xfrm>
            <a:off x="12509500" y="8750299"/>
            <a:ext cx="292609" cy="31585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698500" y="3149600"/>
            <a:ext cx="11607800" cy="3238500"/>
          </a:xfrm>
          <a:prstGeom prst="rect">
            <a:avLst/>
          </a:prstGeom>
        </p:spPr>
        <p:txBody>
          <a:bodyPr anchor="ctr"/>
          <a:lstStyle>
            <a:lvl1pPr marL="0" indent="0" algn="ctr" defTabSz="355600">
              <a:lnSpc>
                <a:spcPct val="90000"/>
              </a:lnSpc>
              <a:spcBef>
                <a:spcPts val="0"/>
              </a:spcBef>
              <a:buSzTx/>
              <a:buNone/>
              <a:defRPr spc="-84" sz="84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0" indent="0" algn="ctr" defTabSz="355600">
              <a:lnSpc>
                <a:spcPct val="90000"/>
              </a:lnSpc>
              <a:spcBef>
                <a:spcPts val="0"/>
              </a:spcBef>
              <a:buSzTx/>
              <a:buNone/>
              <a:defRPr spc="-84" sz="84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0" indent="0" algn="ctr" defTabSz="355600">
              <a:lnSpc>
                <a:spcPct val="90000"/>
              </a:lnSpc>
              <a:spcBef>
                <a:spcPts val="0"/>
              </a:spcBef>
              <a:buSzTx/>
              <a:buNone/>
              <a:defRPr spc="-84" sz="84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0" indent="0" algn="ctr" defTabSz="355600">
              <a:lnSpc>
                <a:spcPct val="90000"/>
              </a:lnSpc>
              <a:spcBef>
                <a:spcPts val="0"/>
              </a:spcBef>
              <a:buSzTx/>
              <a:buNone/>
              <a:defRPr spc="-84" sz="84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0" indent="0" algn="ctr" defTabSz="355600">
              <a:lnSpc>
                <a:spcPct val="90000"/>
              </a:lnSpc>
              <a:spcBef>
                <a:spcPts val="0"/>
              </a:spcBef>
              <a:buSzTx/>
              <a:buNone/>
              <a:defRPr spc="-84" sz="84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12509500" y="8750299"/>
            <a:ext cx="292609" cy="31585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698500" y="698500"/>
            <a:ext cx="11607800" cy="5765800"/>
          </a:xfrm>
          <a:prstGeom prst="rect">
            <a:avLst/>
          </a:prstGeom>
        </p:spPr>
        <p:txBody>
          <a:bodyPr anchor="b"/>
          <a:lstStyle>
            <a:lvl1pPr marL="0" indent="0" algn="ctr" defTabSz="254000">
              <a:lnSpc>
                <a:spcPct val="90000"/>
              </a:lnSpc>
              <a:spcBef>
                <a:spcPts val="0"/>
              </a:spcBef>
              <a:buSzTx/>
              <a:buNone/>
              <a:defRPr spc="-1240" sz="248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0" indent="0" algn="ctr" defTabSz="254000">
              <a:lnSpc>
                <a:spcPct val="90000"/>
              </a:lnSpc>
              <a:spcBef>
                <a:spcPts val="0"/>
              </a:spcBef>
              <a:buSzTx/>
              <a:buNone/>
              <a:defRPr spc="-1240" sz="248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0" indent="0" algn="ctr" defTabSz="254000">
              <a:lnSpc>
                <a:spcPct val="90000"/>
              </a:lnSpc>
              <a:spcBef>
                <a:spcPts val="0"/>
              </a:spcBef>
              <a:buSzTx/>
              <a:buNone/>
              <a:defRPr spc="-1240" sz="248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0" indent="0" algn="ctr" defTabSz="254000">
              <a:lnSpc>
                <a:spcPct val="90000"/>
              </a:lnSpc>
              <a:spcBef>
                <a:spcPts val="0"/>
              </a:spcBef>
              <a:buSzTx/>
              <a:buNone/>
              <a:defRPr spc="-1240" sz="248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0" indent="0" algn="ctr" defTabSz="254000">
              <a:lnSpc>
                <a:spcPct val="90000"/>
              </a:lnSpc>
              <a:spcBef>
                <a:spcPts val="0"/>
              </a:spcBef>
              <a:buSzTx/>
              <a:buNone/>
              <a:defRPr spc="-1240" sz="248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698500" y="6210300"/>
            <a:ext cx="11607800" cy="673100"/>
          </a:xfrm>
          <a:prstGeom prst="rect">
            <a:avLst/>
          </a:prstGeom>
        </p:spPr>
        <p:txBody>
          <a:bodyPr/>
          <a:lstStyle>
            <a:lvl1pPr marL="0" indent="0" algn="ctr" defTabSz="254000">
              <a:lnSpc>
                <a:spcPct val="90000"/>
              </a:lnSpc>
              <a:spcBef>
                <a:spcPts val="0"/>
              </a:spcBef>
              <a:buSzTx/>
              <a:buNone/>
              <a:defRPr spc="-100" sz="3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xfrm>
            <a:off x="12509500" y="8750299"/>
            <a:ext cx="292609" cy="31585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/>
          <p:nvPr>
            <p:ph type="body" sz="quarter" idx="1" hasCustomPrompt="1"/>
          </p:nvPr>
        </p:nvSpPr>
        <p:spPr>
          <a:xfrm>
            <a:off x="1016000" y="6426200"/>
            <a:ext cx="10972800" cy="584200"/>
          </a:xfrm>
          <a:prstGeom prst="rect">
            <a:avLst/>
          </a:prstGeom>
        </p:spPr>
        <p:txBody>
          <a:bodyPr/>
          <a:lstStyle>
            <a:lvl1pPr marL="0" indent="0" defTabSz="587022">
              <a:spcBef>
                <a:spcPts val="0"/>
              </a:spcBef>
              <a:buSzTx/>
              <a:buNone/>
              <a:defRPr sz="2400">
                <a:latin typeface="Produkt Light"/>
                <a:ea typeface="Produkt Light"/>
                <a:cs typeface="Produkt Light"/>
                <a:sym typeface="Produkt Light"/>
              </a:defRPr>
            </a:lvl1pPr>
            <a:lvl2pPr marL="591819" indent="-274319" defTabSz="587022">
              <a:spcBef>
                <a:spcPts val="0"/>
              </a:spcBef>
              <a:defRPr sz="2400">
                <a:latin typeface="Produkt Light"/>
                <a:ea typeface="Produkt Light"/>
                <a:cs typeface="Produkt Light"/>
                <a:sym typeface="Produkt Light"/>
              </a:defRPr>
            </a:lvl2pPr>
            <a:lvl3pPr marL="909319" indent="-274319" defTabSz="587022">
              <a:spcBef>
                <a:spcPts val="0"/>
              </a:spcBef>
              <a:defRPr sz="2400">
                <a:latin typeface="Produkt Light"/>
                <a:ea typeface="Produkt Light"/>
                <a:cs typeface="Produkt Light"/>
                <a:sym typeface="Produkt Light"/>
              </a:defRPr>
            </a:lvl3pPr>
            <a:lvl4pPr marL="1226819" indent="-274319" defTabSz="587022">
              <a:spcBef>
                <a:spcPts val="0"/>
              </a:spcBef>
              <a:defRPr sz="2400">
                <a:latin typeface="Produkt Light"/>
                <a:ea typeface="Produkt Light"/>
                <a:cs typeface="Produkt Light"/>
                <a:sym typeface="Produkt Light"/>
              </a:defRPr>
            </a:lvl4pPr>
            <a:lvl5pPr marL="1544319" indent="-274319" defTabSz="587022">
              <a:spcBef>
                <a:spcPts val="0"/>
              </a:spcBef>
              <a:defRPr sz="2400">
                <a:latin typeface="Produkt Light"/>
                <a:ea typeface="Produkt Light"/>
                <a:cs typeface="Produkt Light"/>
                <a:sym typeface="Produkt Light"/>
              </a:defRPr>
            </a:lvl5pPr>
          </a:lstStyle>
          <a:p>
            <a:pPr/>
            <a:r>
              <a:t>Attribution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Body Level One…"/>
          <p:cNvSpPr txBox="1"/>
          <p:nvPr>
            <p:ph type="body" sz="half" idx="21" hasCustomPrompt="1"/>
          </p:nvPr>
        </p:nvSpPr>
        <p:spPr>
          <a:xfrm>
            <a:off x="749300" y="2298700"/>
            <a:ext cx="11506200" cy="3175000"/>
          </a:xfrm>
          <a:prstGeom prst="rect">
            <a:avLst/>
          </a:prstGeom>
        </p:spPr>
        <p:txBody>
          <a:bodyPr anchor="b"/>
          <a:lstStyle/>
          <a:p>
            <a:pPr lvl="4" marL="0" indent="1202266" defTabSz="1040383">
              <a:lnSpc>
                <a:spcPct val="90000"/>
              </a:lnSpc>
              <a:spcBef>
                <a:spcPts val="0"/>
              </a:spcBef>
              <a:buSzTx/>
              <a:buNone/>
              <a:defRPr spc="-39" sz="3960">
                <a:latin typeface="Produkt Extralight"/>
                <a:ea typeface="Produkt Extralight"/>
                <a:cs typeface="Produkt Extralight"/>
                <a:sym typeface="Produkt Extralight"/>
              </a:defRPr>
            </a:pPr>
            <a:r>
              <a:t>“Notable Quote”
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xfrm>
            <a:off x="12509500" y="8750299"/>
            <a:ext cx="292609" cy="31585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lose-up of a curved, white, layered pattern"/>
          <p:cNvSpPr/>
          <p:nvPr>
            <p:ph type="pic" sz="quarter" idx="21"/>
          </p:nvPr>
        </p:nvSpPr>
        <p:spPr>
          <a:xfrm>
            <a:off x="622300" y="2907462"/>
            <a:ext cx="3937000" cy="39386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Close-up of a layered pattern of gray stone"/>
          <p:cNvSpPr/>
          <p:nvPr>
            <p:ph type="pic" sz="quarter" idx="22"/>
          </p:nvPr>
        </p:nvSpPr>
        <p:spPr>
          <a:xfrm>
            <a:off x="3893585" y="3136900"/>
            <a:ext cx="5217628" cy="347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Close-up of a white ribbed pattern"/>
          <p:cNvSpPr/>
          <p:nvPr>
            <p:ph type="pic" sz="quarter" idx="23"/>
          </p:nvPr>
        </p:nvSpPr>
        <p:spPr>
          <a:xfrm>
            <a:off x="7802863" y="3136900"/>
            <a:ext cx="5215135" cy="347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xfrm>
            <a:off x="12509500" y="8750299"/>
            <a:ext cx="292609" cy="31585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ngular, futuristic, white corridor with shadows"/>
          <p:cNvSpPr/>
          <p:nvPr>
            <p:ph type="pic" idx="21"/>
          </p:nvPr>
        </p:nvSpPr>
        <p:spPr>
          <a:xfrm>
            <a:off x="-1397000" y="0"/>
            <a:ext cx="15786100" cy="105240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12509500" y="8750299"/>
            <a:ext cx="292609" cy="31585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xfrm>
            <a:off x="12509500" y="8750299"/>
            <a:ext cx="292609" cy="31585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4B60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lide Number"/>
          <p:cNvSpPr txBox="1"/>
          <p:nvPr>
            <p:ph type="sldNum" sz="quarter" idx="2"/>
          </p:nvPr>
        </p:nvSpPr>
        <p:spPr>
          <a:xfrm>
            <a:off x="12509500" y="8750299"/>
            <a:ext cx="292608" cy="315850"/>
          </a:xfrm>
          <a:prstGeom prst="rect">
            <a:avLst/>
          </a:prstGeom>
        </p:spPr>
        <p:txBody>
          <a:bodyPr/>
          <a:lstStyle>
            <a:lvl1pPr algn="l" defTabSz="415430"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Subtitle"/>
          <p:cNvSpPr txBox="1"/>
          <p:nvPr>
            <p:ph type="body" sz="quarter" idx="21" hasCustomPrompt="1"/>
          </p:nvPr>
        </p:nvSpPr>
        <p:spPr>
          <a:xfrm>
            <a:off x="698500" y="1447800"/>
            <a:ext cx="11607800" cy="673100"/>
          </a:xfrm>
          <a:prstGeom prst="rect">
            <a:avLst/>
          </a:prstGeom>
          <a:ln w="3175"/>
        </p:spPr>
        <p:txBody>
          <a:bodyPr/>
          <a:lstStyle>
            <a:lvl1pPr marL="0" indent="0" defTabSz="254000">
              <a:spcBef>
                <a:spcPts val="0"/>
              </a:spcBef>
              <a:buSzTx/>
              <a:buNone/>
              <a:defRPr sz="3200">
                <a:solidFill>
                  <a:srgbClr val="53585F"/>
                </a:solidFill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177" name="Slide Title"/>
          <p:cNvSpPr txBox="1"/>
          <p:nvPr>
            <p:ph type="title" hasCustomPrompt="1"/>
          </p:nvPr>
        </p:nvSpPr>
        <p:spPr>
          <a:xfrm>
            <a:off x="698500" y="381000"/>
            <a:ext cx="11607800" cy="1143000"/>
          </a:xfrm>
          <a:prstGeom prst="rect">
            <a:avLst/>
          </a:prstGeom>
        </p:spPr>
        <p:txBody>
          <a:bodyPr/>
          <a:lstStyle>
            <a:lvl1pPr>
              <a:defRPr spc="-59">
                <a:solidFill>
                  <a:srgbClr val="53585F"/>
                </a:solidFill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178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defTabSz="252871"/>
            <a:lvl2pPr marL="637539" indent="-320039" defTabSz="252871"/>
            <a:lvl3pPr marL="955039" indent="-320039" defTabSz="252871"/>
            <a:lvl4pPr marL="1272539" indent="-320039" defTabSz="252871"/>
            <a:lvl5pPr marL="1590039" indent="-320039" defTabSz="252871"/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79" name="Slide Number"/>
          <p:cNvSpPr txBox="1"/>
          <p:nvPr>
            <p:ph type="sldNum" sz="quarter" idx="2"/>
          </p:nvPr>
        </p:nvSpPr>
        <p:spPr>
          <a:xfrm>
            <a:off x="12509500" y="8750299"/>
            <a:ext cx="292100" cy="315850"/>
          </a:xfrm>
          <a:prstGeom prst="rect">
            <a:avLst/>
          </a:prstGeom>
        </p:spPr>
        <p:txBody>
          <a:bodyPr wrap="square"/>
          <a:lstStyle>
            <a:lvl1pPr>
              <a:defRPr>
                <a:solidFill>
                  <a:srgbClr val="53585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uturistic, curved, white structure"/>
          <p:cNvSpPr/>
          <p:nvPr>
            <p:ph type="pic" idx="21"/>
          </p:nvPr>
        </p:nvSpPr>
        <p:spPr>
          <a:xfrm>
            <a:off x="-88900" y="-3962400"/>
            <a:ext cx="18948400" cy="14211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Body Level One…"/>
          <p:cNvSpPr txBox="1"/>
          <p:nvPr>
            <p:ph type="body" sz="quarter" idx="1" hasCustomPrompt="1"/>
          </p:nvPr>
        </p:nvSpPr>
        <p:spPr>
          <a:xfrm>
            <a:off x="698500" y="8635227"/>
            <a:ext cx="11607800" cy="457202"/>
          </a:xfrm>
          <a:prstGeom prst="rect">
            <a:avLst/>
          </a:prstGeom>
        </p:spPr>
        <p:txBody>
          <a:bodyPr anchor="b"/>
          <a:lstStyle>
            <a:lvl1pPr marL="0" indent="0" defTabSz="587022">
              <a:spcBef>
                <a:spcPts val="0"/>
              </a:spcBef>
              <a:buSzTx/>
              <a:buNone/>
              <a:defRPr sz="2200">
                <a:latin typeface="Produkt Light"/>
                <a:ea typeface="Produkt Light"/>
                <a:cs typeface="Produkt Light"/>
                <a:sym typeface="Produkt Light"/>
              </a:defRPr>
            </a:lvl1pPr>
            <a:lvl2pPr marL="568959" indent="-251459" defTabSz="587022">
              <a:spcBef>
                <a:spcPts val="0"/>
              </a:spcBef>
              <a:defRPr sz="2200">
                <a:latin typeface="Produkt Light"/>
                <a:ea typeface="Produkt Light"/>
                <a:cs typeface="Produkt Light"/>
                <a:sym typeface="Produkt Light"/>
              </a:defRPr>
            </a:lvl2pPr>
            <a:lvl3pPr marL="886459" indent="-251459" defTabSz="587022">
              <a:spcBef>
                <a:spcPts val="0"/>
              </a:spcBef>
              <a:defRPr sz="2200">
                <a:latin typeface="Produkt Light"/>
                <a:ea typeface="Produkt Light"/>
                <a:cs typeface="Produkt Light"/>
                <a:sym typeface="Produkt Light"/>
              </a:defRPr>
            </a:lvl3pPr>
            <a:lvl4pPr marL="1203959" indent="-251459" defTabSz="587022">
              <a:spcBef>
                <a:spcPts val="0"/>
              </a:spcBef>
              <a:defRPr sz="2200">
                <a:latin typeface="Produkt Light"/>
                <a:ea typeface="Produkt Light"/>
                <a:cs typeface="Produkt Light"/>
                <a:sym typeface="Produkt Light"/>
              </a:defRPr>
            </a:lvl4pPr>
            <a:lvl5pPr marL="1521459" indent="-251459" defTabSz="587022">
              <a:spcBef>
                <a:spcPts val="0"/>
              </a:spcBef>
              <a:defRPr sz="2200">
                <a:latin typeface="Produkt Light"/>
                <a:ea typeface="Produkt Light"/>
                <a:cs typeface="Produkt Light"/>
                <a:sym typeface="Produkt Light"/>
              </a:defRPr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3" name="Body Level One…"/>
          <p:cNvSpPr txBox="1"/>
          <p:nvPr>
            <p:ph type="body" sz="quarter" idx="22" hasCustomPrompt="1"/>
          </p:nvPr>
        </p:nvSpPr>
        <p:spPr>
          <a:xfrm>
            <a:off x="698500" y="5102859"/>
            <a:ext cx="11607800" cy="1447802"/>
          </a:xfrm>
          <a:prstGeom prst="rect">
            <a:avLst/>
          </a:prstGeom>
        </p:spPr>
        <p:txBody>
          <a:bodyPr/>
          <a:lstStyle>
            <a:lvl1pPr marL="0" indent="0" defTabSz="254000">
              <a:spcBef>
                <a:spcPts val="0"/>
              </a:spcBef>
              <a:buSzTx/>
              <a:buNone/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</a:lstStyle>
          <a:p>
            <a:pPr/>
            <a:r>
              <a:t>Presentation Subtitle</a:t>
            </a:r>
          </a:p>
        </p:txBody>
      </p:sp>
      <p:sp>
        <p:nvSpPr>
          <p:cNvPr id="24" name="Presentation Title"/>
          <p:cNvSpPr txBox="1"/>
          <p:nvPr>
            <p:ph type="title" hasCustomPrompt="1"/>
          </p:nvPr>
        </p:nvSpPr>
        <p:spPr>
          <a:xfrm>
            <a:off x="698500" y="18542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pc="-84" sz="84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xfrm>
            <a:off x="12509501" y="8750299"/>
            <a:ext cx="292609" cy="31585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ea against sky at sunset"/>
          <p:cNvSpPr/>
          <p:nvPr>
            <p:ph type="pic" idx="21"/>
          </p:nvPr>
        </p:nvSpPr>
        <p:spPr>
          <a:xfrm>
            <a:off x="3427686" y="762000"/>
            <a:ext cx="11889828" cy="792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87" name="Slide Title"/>
          <p:cNvSpPr txBox="1"/>
          <p:nvPr>
            <p:ph type="title" hasCustomPrompt="1"/>
          </p:nvPr>
        </p:nvSpPr>
        <p:spPr>
          <a:xfrm>
            <a:off x="711406" y="2851794"/>
            <a:ext cx="5058553" cy="2088506"/>
          </a:xfrm>
          <a:prstGeom prst="rect">
            <a:avLst/>
          </a:prstGeom>
        </p:spPr>
        <p:txBody>
          <a:bodyPr anchor="b"/>
          <a:lstStyle>
            <a:lvl1pPr algn="ctr" defTabSz="1739900">
              <a:lnSpc>
                <a:spcPct val="70000"/>
              </a:lnSpc>
              <a:defRPr spc="-58" sz="5800">
                <a:solidFill>
                  <a:srgbClr val="000000"/>
                </a:solidFill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188" name="Body Level One…"/>
          <p:cNvSpPr txBox="1"/>
          <p:nvPr>
            <p:ph type="body" sz="quarter" idx="1" hasCustomPrompt="1"/>
          </p:nvPr>
        </p:nvSpPr>
        <p:spPr>
          <a:xfrm>
            <a:off x="711406" y="4775200"/>
            <a:ext cx="5058553" cy="3911600"/>
          </a:xfrm>
          <a:prstGeom prst="rect">
            <a:avLst/>
          </a:prstGeom>
        </p:spPr>
        <p:txBody>
          <a:bodyPr/>
          <a:lstStyle>
            <a:lvl1pPr marL="0" indent="0" algn="ctr" defTabSz="584200">
              <a:spcBef>
                <a:spcPts val="0"/>
              </a:spcBef>
              <a:buSzTx/>
              <a:buNone/>
              <a:defRPr spc="-32" sz="3200">
                <a:solidFill>
                  <a:srgbClr val="000000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584200">
              <a:spcBef>
                <a:spcPts val="0"/>
              </a:spcBef>
              <a:buSzTx/>
              <a:buNone/>
              <a:defRPr spc="-32" sz="3200">
                <a:solidFill>
                  <a:srgbClr val="000000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584200">
              <a:spcBef>
                <a:spcPts val="0"/>
              </a:spcBef>
              <a:buSzTx/>
              <a:buNone/>
              <a:defRPr spc="-32" sz="3200">
                <a:solidFill>
                  <a:srgbClr val="000000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584200">
              <a:spcBef>
                <a:spcPts val="0"/>
              </a:spcBef>
              <a:buSzTx/>
              <a:buNone/>
              <a:defRPr spc="-32" sz="3200">
                <a:solidFill>
                  <a:srgbClr val="000000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584200">
              <a:spcBef>
                <a:spcPts val="0"/>
              </a:spcBef>
              <a:buSzTx/>
              <a:buNone/>
              <a:defRPr spc="-32" sz="3200">
                <a:solidFill>
                  <a:srgbClr val="000000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89" name="Slide Number"/>
          <p:cNvSpPr txBox="1"/>
          <p:nvPr>
            <p:ph type="sldNum" sz="quarter" idx="2"/>
          </p:nvPr>
        </p:nvSpPr>
        <p:spPr>
          <a:xfrm>
            <a:off x="6345851" y="9118599"/>
            <a:ext cx="306325" cy="328423"/>
          </a:xfrm>
          <a:prstGeom prst="rect">
            <a:avLst/>
          </a:prstGeom>
        </p:spPr>
        <p:txBody>
          <a:bodyPr/>
          <a:lstStyle>
            <a:lvl1pPr algn="ctr" defTabSz="1739900">
              <a:defRPr sz="1400">
                <a:solidFill>
                  <a:srgbClr val="5E5E5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 anchor="ctr"/>
          <a:lstStyle>
            <a:lvl1pPr algn="ctr" defTabSz="584200">
              <a:lnSpc>
                <a:spcPct val="100000"/>
              </a:lnSpc>
              <a:defRPr spc="0" sz="8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7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</p:spPr>
        <p:txBody>
          <a:bodyPr anchor="ctr"/>
          <a:lstStyle>
            <a:lvl1pPr marL="444500" indent="-444500" defTabSz="584200">
              <a:spcBef>
                <a:spcPts val="4200"/>
              </a:spcBef>
              <a:buSzPct val="75000"/>
              <a:defRPr sz="3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889000" indent="-444500" defTabSz="584200">
              <a:spcBef>
                <a:spcPts val="4200"/>
              </a:spcBef>
              <a:buSzPct val="75000"/>
              <a:defRPr sz="3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333500" indent="-444500" defTabSz="584200">
              <a:spcBef>
                <a:spcPts val="4200"/>
              </a:spcBef>
              <a:buSzPct val="75000"/>
              <a:defRPr sz="3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778000" indent="-444500" defTabSz="584200">
              <a:spcBef>
                <a:spcPts val="4200"/>
              </a:spcBef>
              <a:buSzPct val="75000"/>
              <a:defRPr sz="3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222500" indent="-444500" defTabSz="584200">
              <a:spcBef>
                <a:spcPts val="4200"/>
              </a:spcBef>
              <a:buSzPct val="75000"/>
              <a:defRPr sz="3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Slide Number"/>
          <p:cNvSpPr txBox="1"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 anchor="t"/>
          <a:lstStyle>
            <a:lvl1pPr algn="ctr"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lide Number"/>
          <p:cNvSpPr txBox="1"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 anchor="t"/>
          <a:lstStyle>
            <a:lvl1pPr algn="ctr"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se-up of a curved, white, layered pattern"/>
          <p:cNvSpPr/>
          <p:nvPr>
            <p:ph type="pic" idx="21"/>
          </p:nvPr>
        </p:nvSpPr>
        <p:spPr>
          <a:xfrm>
            <a:off x="4876800" y="0"/>
            <a:ext cx="97536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698500" y="698500"/>
            <a:ext cx="5105400" cy="4178300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698500" y="4775200"/>
            <a:ext cx="5105400" cy="4038600"/>
          </a:xfrm>
          <a:prstGeom prst="rect">
            <a:avLst/>
          </a:prstGeom>
        </p:spPr>
        <p:txBody>
          <a:bodyPr/>
          <a:lstStyle>
            <a:lvl1pPr marL="0" indent="0" defTabSz="254000">
              <a:spcBef>
                <a:spcPts val="0"/>
              </a:spcBef>
              <a:buSzTx/>
              <a:buNone/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0" indent="0" defTabSz="254000">
              <a:spcBef>
                <a:spcPts val="0"/>
              </a:spcBef>
              <a:buSzTx/>
              <a:buNone/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0" indent="0" defTabSz="254000">
              <a:spcBef>
                <a:spcPts val="0"/>
              </a:spcBef>
              <a:buSzTx/>
              <a:buNone/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0" indent="0" defTabSz="254000">
              <a:spcBef>
                <a:spcPts val="0"/>
              </a:spcBef>
              <a:buSzTx/>
              <a:buNone/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0" indent="0" defTabSz="254000">
              <a:spcBef>
                <a:spcPts val="0"/>
              </a:spcBef>
              <a:buSzTx/>
              <a:buNone/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/>
          <p:nvPr>
            <p:ph type="body" sz="quarter" idx="1" hasCustomPrompt="1"/>
          </p:nvPr>
        </p:nvSpPr>
        <p:spPr>
          <a:xfrm>
            <a:off x="698500" y="1447800"/>
            <a:ext cx="11607800" cy="673100"/>
          </a:xfrm>
          <a:prstGeom prst="rect">
            <a:avLst/>
          </a:prstGeom>
        </p:spPr>
        <p:txBody>
          <a:bodyPr/>
          <a:lstStyle>
            <a:lvl1pPr marL="0" indent="0" defTabSz="254000">
              <a:spcBef>
                <a:spcPts val="0"/>
              </a:spcBef>
              <a:buSzTx/>
              <a:buNone/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683258" indent="-365758" defTabSz="254000">
              <a:spcBef>
                <a:spcPts val="0"/>
              </a:spcBef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1000758" indent="-365758" defTabSz="254000">
              <a:spcBef>
                <a:spcPts val="0"/>
              </a:spcBef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1318258" indent="-365758" defTabSz="254000">
              <a:spcBef>
                <a:spcPts val="0"/>
              </a:spcBef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1635758" indent="-365758" defTabSz="254000">
              <a:spcBef>
                <a:spcPts val="0"/>
              </a:spcBef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3" name="Slide Title"/>
          <p:cNvSpPr txBox="1"/>
          <p:nvPr>
            <p:ph type="title" hasCustomPrompt="1"/>
          </p:nvPr>
        </p:nvSpPr>
        <p:spPr>
          <a:xfrm>
            <a:off x="698500" y="381000"/>
            <a:ext cx="11607800" cy="11430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4" name="Body Level One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lose-up of the edge of white curved stone"/>
          <p:cNvSpPr/>
          <p:nvPr>
            <p:ph type="pic" idx="21"/>
          </p:nvPr>
        </p:nvSpPr>
        <p:spPr>
          <a:xfrm>
            <a:off x="6096644" y="0"/>
            <a:ext cx="7313912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Body Level One…"/>
          <p:cNvSpPr txBox="1"/>
          <p:nvPr>
            <p:ph type="body" sz="quarter" idx="1" hasCustomPrompt="1"/>
          </p:nvPr>
        </p:nvSpPr>
        <p:spPr>
          <a:xfrm>
            <a:off x="698500" y="1447800"/>
            <a:ext cx="5105400" cy="673100"/>
          </a:xfrm>
          <a:prstGeom prst="rect">
            <a:avLst/>
          </a:prstGeom>
        </p:spPr>
        <p:txBody>
          <a:bodyPr/>
          <a:lstStyle>
            <a:lvl1pPr marL="0" indent="0" defTabSz="254000">
              <a:spcBef>
                <a:spcPts val="0"/>
              </a:spcBef>
              <a:buSzTx/>
              <a:buNone/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683258" indent="-365758" defTabSz="254000">
              <a:spcBef>
                <a:spcPts val="0"/>
              </a:spcBef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1000758" indent="-365758" defTabSz="254000">
              <a:spcBef>
                <a:spcPts val="0"/>
              </a:spcBef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1318258" indent="-365758" defTabSz="254000">
              <a:spcBef>
                <a:spcPts val="0"/>
              </a:spcBef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1635758" indent="-365758" defTabSz="254000">
              <a:spcBef>
                <a:spcPts val="0"/>
              </a:spcBef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Slide Title"/>
          <p:cNvSpPr txBox="1"/>
          <p:nvPr>
            <p:ph type="title" hasCustomPrompt="1"/>
          </p:nvPr>
        </p:nvSpPr>
        <p:spPr>
          <a:xfrm>
            <a:off x="698500" y="381000"/>
            <a:ext cx="5105400" cy="11430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3" name="Body Level One…"/>
          <p:cNvSpPr txBox="1"/>
          <p:nvPr>
            <p:ph type="body" sz="half" idx="22" hasCustomPrompt="1"/>
          </p:nvPr>
        </p:nvSpPr>
        <p:spPr>
          <a:xfrm>
            <a:off x="698500" y="3035300"/>
            <a:ext cx="5105400" cy="601980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Body Level One…"/>
          <p:cNvSpPr txBox="1"/>
          <p:nvPr>
            <p:ph type="body" sz="quarter" idx="1" hasCustomPrompt="1"/>
          </p:nvPr>
        </p:nvSpPr>
        <p:spPr>
          <a:xfrm>
            <a:off x="698500" y="1447800"/>
            <a:ext cx="11607800" cy="673100"/>
          </a:xfrm>
          <a:prstGeom prst="rect">
            <a:avLst/>
          </a:prstGeom>
        </p:spPr>
        <p:txBody>
          <a:bodyPr/>
          <a:lstStyle>
            <a:lvl1pPr marL="0" indent="0" defTabSz="254000">
              <a:spcBef>
                <a:spcPts val="0"/>
              </a:spcBef>
              <a:buSzTx/>
              <a:buNone/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683258" indent="-365758" defTabSz="254000">
              <a:spcBef>
                <a:spcPts val="0"/>
              </a:spcBef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1000758" indent="-365758" defTabSz="254000">
              <a:spcBef>
                <a:spcPts val="0"/>
              </a:spcBef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1318258" indent="-365758" defTabSz="254000">
              <a:spcBef>
                <a:spcPts val="0"/>
              </a:spcBef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1635758" indent="-365758" defTabSz="254000">
              <a:spcBef>
                <a:spcPts val="0"/>
              </a:spcBef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2" name="Slide Title"/>
          <p:cNvSpPr txBox="1"/>
          <p:nvPr>
            <p:ph type="title" hasCustomPrompt="1"/>
          </p:nvPr>
        </p:nvSpPr>
        <p:spPr>
          <a:xfrm>
            <a:off x="698500" y="381000"/>
            <a:ext cx="11607800" cy="11430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3" name="Body Level One…"/>
          <p:cNvSpPr txBox="1"/>
          <p:nvPr>
            <p:ph type="body" sz="half" idx="21" hasCustomPrompt="1"/>
          </p:nvPr>
        </p:nvSpPr>
        <p:spPr>
          <a:xfrm>
            <a:off x="698500" y="3035006"/>
            <a:ext cx="5105400" cy="601980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xfrm>
            <a:off x="12509500" y="8750299"/>
            <a:ext cx="292609" cy="31585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Body Level One…"/>
          <p:cNvSpPr txBox="1"/>
          <p:nvPr>
            <p:ph type="body" sz="quarter" idx="1" hasCustomPrompt="1"/>
          </p:nvPr>
        </p:nvSpPr>
        <p:spPr>
          <a:xfrm>
            <a:off x="698500" y="1447800"/>
            <a:ext cx="5105400" cy="674780"/>
          </a:xfrm>
          <a:prstGeom prst="rect">
            <a:avLst/>
          </a:prstGeom>
        </p:spPr>
        <p:txBody>
          <a:bodyPr/>
          <a:lstStyle>
            <a:lvl1pPr marL="0" indent="0" defTabSz="254000">
              <a:spcBef>
                <a:spcPts val="0"/>
              </a:spcBef>
              <a:buSzTx/>
              <a:buNone/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683258" indent="-365758" defTabSz="254000">
              <a:spcBef>
                <a:spcPts val="0"/>
              </a:spcBef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1000758" indent="-365758" defTabSz="254000">
              <a:spcBef>
                <a:spcPts val="0"/>
              </a:spcBef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1318258" indent="-365758" defTabSz="254000">
              <a:spcBef>
                <a:spcPts val="0"/>
              </a:spcBef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1635758" indent="-365758" defTabSz="254000">
              <a:spcBef>
                <a:spcPts val="0"/>
              </a:spcBef>
              <a:defRPr sz="32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2" name="Slide Title"/>
          <p:cNvSpPr txBox="1"/>
          <p:nvPr>
            <p:ph type="title" hasCustomPrompt="1"/>
          </p:nvPr>
        </p:nvSpPr>
        <p:spPr>
          <a:xfrm>
            <a:off x="698500" y="381000"/>
            <a:ext cx="5105400" cy="1145851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3" name="Body Level One…"/>
          <p:cNvSpPr txBox="1"/>
          <p:nvPr>
            <p:ph type="body" sz="half" idx="21" hasCustomPrompt="1"/>
          </p:nvPr>
        </p:nvSpPr>
        <p:spPr>
          <a:xfrm>
            <a:off x="698500" y="3034319"/>
            <a:ext cx="5105400" cy="601980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xfrm>
            <a:off x="12509500" y="8750299"/>
            <a:ext cx="292609" cy="31585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698500" y="3124200"/>
            <a:ext cx="11607800" cy="3302000"/>
          </a:xfrm>
          <a:prstGeom prst="rect">
            <a:avLst/>
          </a:prstGeom>
        </p:spPr>
        <p:txBody>
          <a:bodyPr anchor="ctr"/>
          <a:lstStyle>
            <a:lvl1pPr defTabSz="355600">
              <a:defRPr spc="-84" sz="8400"/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509500" y="8750299"/>
            <a:ext cx="292609" cy="31585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698500" y="3035300"/>
            <a:ext cx="11607800" cy="601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948462" y="1950720"/>
            <a:ext cx="10403841" cy="108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508992" y="8750299"/>
            <a:ext cx="292609" cy="31585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1300">
                <a:solidFill>
                  <a:srgbClr val="53586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transition xmlns:p14="http://schemas.microsoft.com/office/powerpoint/2010/main" spd="med" advClick="1"/>
  <p:txStyles>
    <p:titleStyle>
      <a:lvl1pPr marL="0" marR="0" indent="0" algn="l" defTabSz="2540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6000" u="none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1pPr>
      <a:lvl2pPr marL="0" marR="0" indent="0" algn="l" defTabSz="2540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6000" u="none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2pPr>
      <a:lvl3pPr marL="0" marR="0" indent="0" algn="l" defTabSz="2540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6000" u="none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3pPr>
      <a:lvl4pPr marL="0" marR="0" indent="0" algn="l" defTabSz="2540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6000" u="none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4pPr>
      <a:lvl5pPr marL="0" marR="0" indent="0" algn="l" defTabSz="2540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6000" u="none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5pPr>
      <a:lvl6pPr marL="0" marR="0" indent="0" algn="l" defTabSz="2540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6000" u="none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6pPr>
      <a:lvl7pPr marL="0" marR="0" indent="0" algn="l" defTabSz="2540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6000" u="none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7pPr>
      <a:lvl8pPr marL="0" marR="0" indent="0" algn="l" defTabSz="2540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6000" u="none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8pPr>
      <a:lvl9pPr marL="0" marR="0" indent="0" algn="l" defTabSz="2540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6000" u="none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9pPr>
    </p:titleStyle>
    <p:bodyStyle>
      <a:lvl1pPr marL="317500" marR="0" indent="-317500" algn="l" defTabSz="252870" rtl="0" latinLnBrk="0">
        <a:lnSpc>
          <a:spcPct val="100000"/>
        </a:lnSpc>
        <a:spcBef>
          <a:spcPts val="3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800" u="none">
          <a:solidFill>
            <a:srgbClr val="535860"/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637538" marR="0" indent="-320038" algn="l" defTabSz="252870" rtl="0" latinLnBrk="0">
        <a:lnSpc>
          <a:spcPct val="100000"/>
        </a:lnSpc>
        <a:spcBef>
          <a:spcPts val="3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800" u="none">
          <a:solidFill>
            <a:srgbClr val="535860"/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955038" marR="0" indent="-320038" algn="l" defTabSz="252870" rtl="0" latinLnBrk="0">
        <a:lnSpc>
          <a:spcPct val="100000"/>
        </a:lnSpc>
        <a:spcBef>
          <a:spcPts val="3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800" u="none">
          <a:solidFill>
            <a:srgbClr val="535860"/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1272538" marR="0" indent="-320038" algn="l" defTabSz="252870" rtl="0" latinLnBrk="0">
        <a:lnSpc>
          <a:spcPct val="100000"/>
        </a:lnSpc>
        <a:spcBef>
          <a:spcPts val="3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800" u="none">
          <a:solidFill>
            <a:srgbClr val="535860"/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1590038" marR="0" indent="-320038" algn="l" defTabSz="252870" rtl="0" latinLnBrk="0">
        <a:lnSpc>
          <a:spcPct val="100000"/>
        </a:lnSpc>
        <a:spcBef>
          <a:spcPts val="3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800" u="none">
          <a:solidFill>
            <a:srgbClr val="535860"/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1907538" marR="0" indent="-320038" algn="l" defTabSz="252870" rtl="0" latinLnBrk="0">
        <a:lnSpc>
          <a:spcPct val="100000"/>
        </a:lnSpc>
        <a:spcBef>
          <a:spcPts val="3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800" u="none">
          <a:solidFill>
            <a:srgbClr val="535860"/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2225038" marR="0" indent="-320038" algn="l" defTabSz="252870" rtl="0" latinLnBrk="0">
        <a:lnSpc>
          <a:spcPct val="100000"/>
        </a:lnSpc>
        <a:spcBef>
          <a:spcPts val="3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800" u="none">
          <a:solidFill>
            <a:srgbClr val="535860"/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2542538" marR="0" indent="-320038" algn="l" defTabSz="252870" rtl="0" latinLnBrk="0">
        <a:lnSpc>
          <a:spcPct val="100000"/>
        </a:lnSpc>
        <a:spcBef>
          <a:spcPts val="3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800" u="none">
          <a:solidFill>
            <a:srgbClr val="535860"/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2860038" marR="0" indent="-320038" algn="l" defTabSz="252870" rtl="0" latinLnBrk="0">
        <a:lnSpc>
          <a:spcPct val="100000"/>
        </a:lnSpc>
        <a:spcBef>
          <a:spcPts val="3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800" u="none">
          <a:solidFill>
            <a:srgbClr val="535860"/>
          </a:solidFill>
          <a:uFillTx/>
          <a:latin typeface="Graphik Light"/>
          <a:ea typeface="Graphik Light"/>
          <a:cs typeface="Graphik 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14.jpeg"/><Relationship Id="rId6" Type="http://schemas.openxmlformats.org/officeDocument/2006/relationships/image" Target="../media/image15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0.png"/><Relationship Id="rId3" Type="http://schemas.openxmlformats.org/officeDocument/2006/relationships/image" Target="../media/image11.jpeg"/><Relationship Id="rId4" Type="http://schemas.openxmlformats.org/officeDocument/2006/relationships/image" Target="../media/image3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jpeg"/><Relationship Id="rId5" Type="http://schemas.openxmlformats.org/officeDocument/2006/relationships/image" Target="../media/image4.png"/><Relationship Id="rId6" Type="http://schemas.openxmlformats.org/officeDocument/2006/relationships/image" Target="../media/image2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Relationship Id="rId3" Type="http://schemas.openxmlformats.org/officeDocument/2006/relationships/image" Target="../media/image19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.jpeg"/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6.jpe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7.jpeg"/><Relationship Id="rId11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Antonios Konto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Antonios Kontos</a:t>
            </a:r>
            <a:r>
              <a:t>, Bard College</a:t>
            </a:r>
          </a:p>
        </p:txBody>
      </p:sp>
      <p:sp>
        <p:nvSpPr>
          <p:cNvPr id="215" name="Update from Stray Light Contro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pPr/>
            <a:r>
              <a:t>Design Drivers for Scattered Light Baffles</a:t>
            </a:r>
          </a:p>
        </p:txBody>
      </p:sp>
      <p:sp>
        <p:nvSpPr>
          <p:cNvPr id="216" name="CE Meeting, 2025-03-10"/>
          <p:cNvSpPr txBox="1"/>
          <p:nvPr/>
        </p:nvSpPr>
        <p:spPr>
          <a:xfrm>
            <a:off x="698500" y="5102859"/>
            <a:ext cx="11607800" cy="1447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254000">
              <a:spcBef>
                <a:spcPts val="0"/>
              </a:spcBef>
              <a:defRPr sz="3200">
                <a:solidFill>
                  <a:srgbClr val="535860"/>
                </a:solidFill>
              </a:defRPr>
            </a:pPr>
            <a:r>
              <a:t>CE/ET Beamtube Workshop III, LHO</a:t>
            </a:r>
            <a:br/>
            <a:r>
              <a:t>2025-10-01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tep 2: Calculate Noise"/>
          <p:cNvSpPr txBox="1"/>
          <p:nvPr>
            <p:ph type="title"/>
          </p:nvPr>
        </p:nvSpPr>
        <p:spPr>
          <a:xfrm>
            <a:off x="156842" y="49373"/>
            <a:ext cx="12527034" cy="1270001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pPr/>
            <a:r>
              <a:t>What are we focused on first?</a:t>
            </a:r>
          </a:p>
        </p:txBody>
      </p:sp>
      <p:pic>
        <p:nvPicPr>
          <p:cNvPr id="487" name="beamtube_noise_beamtubeforescatter.pdf" descr="beamtube_noise_beamtubeforescatter.pdf"/>
          <p:cNvPicPr>
            <a:picLocks noChangeAspect="1"/>
          </p:cNvPicPr>
          <p:nvPr/>
        </p:nvPicPr>
        <p:blipFill>
          <a:blip r:embed="rId2">
            <a:extLst/>
          </a:blip>
          <a:srcRect l="2432" t="25689" r="2432" b="25689"/>
          <a:stretch>
            <a:fillRect/>
          </a:stretch>
        </p:blipFill>
        <p:spPr>
          <a:xfrm>
            <a:off x="6839076" y="7603352"/>
            <a:ext cx="4712523" cy="1806331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Types of Noise we estimate:…"/>
          <p:cNvSpPr txBox="1"/>
          <p:nvPr/>
        </p:nvSpPr>
        <p:spPr>
          <a:xfrm>
            <a:off x="1445094" y="8172402"/>
            <a:ext cx="4432482" cy="622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lvl="1" marL="637538" indent="-320038">
              <a:buSzPct val="100000"/>
              <a:buChar char="‣"/>
              <a:defRPr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Beamtube Backscatter</a:t>
            </a:r>
          </a:p>
        </p:txBody>
      </p:sp>
      <p:grpSp>
        <p:nvGrpSpPr>
          <p:cNvPr id="498" name="Group"/>
          <p:cNvGrpSpPr/>
          <p:nvPr/>
        </p:nvGrpSpPr>
        <p:grpSpPr>
          <a:xfrm>
            <a:off x="1445093" y="2275881"/>
            <a:ext cx="10114767" cy="5312677"/>
            <a:chOff x="0" y="0"/>
            <a:chExt cx="10114765" cy="5312676"/>
          </a:xfrm>
        </p:grpSpPr>
        <p:pic>
          <p:nvPicPr>
            <p:cNvPr id="489" name="beamtube_noise_bafflebackscatter.pdf" descr="beamtube_noise_bafflebackscatter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312" t="26237" r="2312" b="26237"/>
            <a:stretch>
              <a:fillRect/>
            </a:stretch>
          </p:blipFill>
          <p:spPr>
            <a:xfrm>
              <a:off x="5393982" y="0"/>
              <a:ext cx="4712368" cy="17611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0" name="beamtube_noise_beamtubebackscatter.pdf" descr="beamtube_noise_beamtubebackscatter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328" t="26270" r="2327" b="26270"/>
            <a:stretch>
              <a:fillRect/>
            </a:stretch>
          </p:blipFill>
          <p:spPr>
            <a:xfrm>
              <a:off x="5391600" y="3551515"/>
              <a:ext cx="4717404" cy="17611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1" name="beamtube_noise_bafflediffraction.pdf" descr="beamtube_noise_bafflediffraction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322" t="26328" r="2322" b="26328"/>
            <a:stretch>
              <a:fillRect/>
            </a:stretch>
          </p:blipFill>
          <p:spPr>
            <a:xfrm>
              <a:off x="5385846" y="1775956"/>
              <a:ext cx="4728920" cy="176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2" name="Line"/>
            <p:cNvSpPr/>
            <p:nvPr/>
          </p:nvSpPr>
          <p:spPr>
            <a:xfrm>
              <a:off x="3713402" y="880665"/>
              <a:ext cx="1713767" cy="1"/>
            </a:xfrm>
            <a:prstGeom prst="line">
              <a:avLst/>
            </a:prstGeom>
            <a:noFill/>
            <a:ln w="25400" cap="flat">
              <a:solidFill>
                <a:schemeClr val="accent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93" name="Types of Noise we estimate:…"/>
            <p:cNvSpPr txBox="1"/>
            <p:nvPr/>
          </p:nvSpPr>
          <p:spPr>
            <a:xfrm>
              <a:off x="0" y="4120764"/>
              <a:ext cx="4432481" cy="6228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 fontScale="100000" lnSpcReduction="0"/>
            </a:bodyPr>
            <a:lstStyle/>
            <a:p>
              <a:pPr lvl="1" marL="637538" indent="-320038">
                <a:buSzPct val="100000"/>
                <a:buChar char="‣"/>
                <a:defRPr>
                  <a:solidFill>
                    <a:srgbClr val="535860"/>
                  </a:solidFill>
                  <a:latin typeface="Graphik Light"/>
                  <a:ea typeface="Graphik Light"/>
                  <a:cs typeface="Graphik Light"/>
                  <a:sym typeface="Graphik Light"/>
                </a:defRPr>
              </a:pPr>
              <a:r>
                <a:t>Beamtube Forescatter</a:t>
              </a:r>
            </a:p>
          </p:txBody>
        </p:sp>
        <p:sp>
          <p:nvSpPr>
            <p:cNvPr id="494" name="Types of Noise we estimate:…"/>
            <p:cNvSpPr txBox="1"/>
            <p:nvPr/>
          </p:nvSpPr>
          <p:spPr>
            <a:xfrm>
              <a:off x="0" y="569249"/>
              <a:ext cx="4432481" cy="6228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 fontScale="100000" lnSpcReduction="0"/>
            </a:bodyPr>
            <a:lstStyle/>
            <a:p>
              <a:pPr lvl="1" marL="637538" indent="-320038">
                <a:buSzPct val="100000"/>
                <a:buChar char="‣"/>
                <a:defRPr>
                  <a:solidFill>
                    <a:srgbClr val="535860"/>
                  </a:solidFill>
                  <a:latin typeface="Graphik Light"/>
                  <a:ea typeface="Graphik Light"/>
                  <a:cs typeface="Graphik Light"/>
                  <a:sym typeface="Graphik Light"/>
                </a:defRPr>
              </a:pPr>
              <a:r>
                <a:t>Baffle Backscatter</a:t>
              </a:r>
            </a:p>
          </p:txBody>
        </p:sp>
        <p:sp>
          <p:nvSpPr>
            <p:cNvPr id="495" name="Types of Noise we estimate:…"/>
            <p:cNvSpPr txBox="1"/>
            <p:nvPr/>
          </p:nvSpPr>
          <p:spPr>
            <a:xfrm>
              <a:off x="0" y="2345006"/>
              <a:ext cx="4432481" cy="6228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 fontScale="100000" lnSpcReduction="0"/>
            </a:bodyPr>
            <a:lstStyle/>
            <a:p>
              <a:pPr lvl="1" marL="637538" indent="-320038">
                <a:buSzPct val="100000"/>
                <a:buChar char="‣"/>
                <a:defRPr>
                  <a:solidFill>
                    <a:srgbClr val="535860"/>
                  </a:solidFill>
                  <a:latin typeface="Graphik Light"/>
                  <a:ea typeface="Graphik Light"/>
                  <a:cs typeface="Graphik Light"/>
                  <a:sym typeface="Graphik Light"/>
                </a:defRPr>
              </a:pPr>
              <a:r>
                <a:t>Baffle Diffraction</a:t>
              </a:r>
            </a:p>
          </p:txBody>
        </p:sp>
        <p:sp>
          <p:nvSpPr>
            <p:cNvPr id="496" name="Line"/>
            <p:cNvSpPr/>
            <p:nvPr/>
          </p:nvSpPr>
          <p:spPr>
            <a:xfrm>
              <a:off x="3470502" y="2656423"/>
              <a:ext cx="1956668" cy="1"/>
            </a:xfrm>
            <a:prstGeom prst="line">
              <a:avLst/>
            </a:prstGeom>
            <a:noFill/>
            <a:ln w="25400" cap="flat">
              <a:solidFill>
                <a:schemeClr val="accent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97" name="Line"/>
            <p:cNvSpPr/>
            <p:nvPr/>
          </p:nvSpPr>
          <p:spPr>
            <a:xfrm>
              <a:off x="4399294" y="4432180"/>
              <a:ext cx="1027876" cy="1"/>
            </a:xfrm>
            <a:prstGeom prst="line">
              <a:avLst/>
            </a:prstGeom>
            <a:noFill/>
            <a:ln w="25400" cap="flat">
              <a:solidFill>
                <a:schemeClr val="accent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499" name="Line"/>
          <p:cNvSpPr/>
          <p:nvPr/>
        </p:nvSpPr>
        <p:spPr>
          <a:xfrm>
            <a:off x="5844388" y="8484017"/>
            <a:ext cx="1027876" cy="1"/>
          </a:xfrm>
          <a:prstGeom prst="line">
            <a:avLst/>
          </a:prstGeom>
          <a:ln w="25400">
            <a:solidFill>
              <a:schemeClr val="accent4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00" name="Types of Noise we estimate:…"/>
          <p:cNvSpPr txBox="1"/>
          <p:nvPr/>
        </p:nvSpPr>
        <p:spPr>
          <a:xfrm>
            <a:off x="522982" y="1486211"/>
            <a:ext cx="11794754" cy="622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lvl="1" marL="637538" indent="-320038">
              <a:buSzPct val="100000"/>
              <a:buChar char="‣"/>
              <a:defRPr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Types of noise we model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roup"/>
          <p:cNvGrpSpPr/>
          <p:nvPr/>
        </p:nvGrpSpPr>
        <p:grpSpPr>
          <a:xfrm rot="21000000">
            <a:off x="1169423" y="5067622"/>
            <a:ext cx="5382550" cy="677752"/>
            <a:chOff x="0" y="0"/>
            <a:chExt cx="5382548" cy="677750"/>
          </a:xfrm>
        </p:grpSpPr>
        <p:pic>
          <p:nvPicPr>
            <p:cNvPr id="502" name="sine_wave_nobackground.pdf" descr="sine_wave_nobackground.pdf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27582" t="23483" r="8661" b="27575"/>
            <a:stretch>
              <a:fillRect/>
            </a:stretch>
          </p:blipFill>
          <p:spPr>
            <a:xfrm>
              <a:off x="2966236" y="0"/>
              <a:ext cx="2416313" cy="677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3" name="sine_wave_nobackground.pdf" descr="sine_wave_nobackground.pdf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12420" t="23483" r="8674" b="27575"/>
            <a:stretch>
              <a:fillRect/>
            </a:stretch>
          </p:blipFill>
          <p:spPr>
            <a:xfrm>
              <a:off x="0" y="0"/>
              <a:ext cx="2990401" cy="677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05" name="Step 2: Calculate Noise"/>
          <p:cNvSpPr txBox="1"/>
          <p:nvPr>
            <p:ph type="title"/>
          </p:nvPr>
        </p:nvSpPr>
        <p:spPr>
          <a:xfrm>
            <a:off x="238883" y="148455"/>
            <a:ext cx="12527034" cy="1270002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pPr/>
            <a:r>
              <a:t>A bit more “detail”</a:t>
            </a:r>
          </a:p>
        </p:txBody>
      </p:sp>
      <p:grpSp>
        <p:nvGrpSpPr>
          <p:cNvPr id="509" name="Group"/>
          <p:cNvGrpSpPr/>
          <p:nvPr/>
        </p:nvGrpSpPr>
        <p:grpSpPr>
          <a:xfrm>
            <a:off x="1236508" y="2067296"/>
            <a:ext cx="10106351" cy="1761146"/>
            <a:chOff x="0" y="0"/>
            <a:chExt cx="10106349" cy="1761145"/>
          </a:xfrm>
        </p:grpSpPr>
        <p:pic>
          <p:nvPicPr>
            <p:cNvPr id="506" name="beamtube_noise_bafflebackscatter.pdf" descr="beamtube_noise_bafflebackscatter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312" t="26237" r="2312" b="26237"/>
            <a:stretch>
              <a:fillRect/>
            </a:stretch>
          </p:blipFill>
          <p:spPr>
            <a:xfrm>
              <a:off x="5393982" y="0"/>
              <a:ext cx="4712368" cy="17611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7" name="Line"/>
            <p:cNvSpPr/>
            <p:nvPr/>
          </p:nvSpPr>
          <p:spPr>
            <a:xfrm>
              <a:off x="3713402" y="880665"/>
              <a:ext cx="1713767" cy="1"/>
            </a:xfrm>
            <a:prstGeom prst="line">
              <a:avLst/>
            </a:prstGeom>
            <a:noFill/>
            <a:ln w="25400" cap="flat">
              <a:solidFill>
                <a:schemeClr val="accent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508" name="Types of Noise we estimate:…"/>
            <p:cNvSpPr txBox="1"/>
            <p:nvPr/>
          </p:nvSpPr>
          <p:spPr>
            <a:xfrm>
              <a:off x="0" y="569249"/>
              <a:ext cx="4432481" cy="6228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 fontScale="100000" lnSpcReduction="0"/>
            </a:bodyPr>
            <a:lstStyle/>
            <a:p>
              <a:pPr lvl="1" marL="637538" indent="-320038">
                <a:buSzPct val="100000"/>
                <a:buChar char="‣"/>
                <a:defRPr>
                  <a:solidFill>
                    <a:srgbClr val="535860"/>
                  </a:solidFill>
                  <a:latin typeface="Graphik Light"/>
                  <a:ea typeface="Graphik Light"/>
                  <a:cs typeface="Graphik Light"/>
                  <a:sym typeface="Graphik Light"/>
                </a:defRPr>
              </a:pPr>
              <a:r>
                <a:t>Baffle Backscatter</a:t>
              </a:r>
            </a:p>
          </p:txBody>
        </p:sp>
      </p:grpSp>
      <p:grpSp>
        <p:nvGrpSpPr>
          <p:cNvPr id="516" name="Group"/>
          <p:cNvGrpSpPr/>
          <p:nvPr/>
        </p:nvGrpSpPr>
        <p:grpSpPr>
          <a:xfrm>
            <a:off x="1893019" y="8006215"/>
            <a:ext cx="10215380" cy="1474123"/>
            <a:chOff x="0" y="0"/>
            <a:chExt cx="10215379" cy="1474122"/>
          </a:xfrm>
        </p:grpSpPr>
        <p:grpSp>
          <p:nvGrpSpPr>
            <p:cNvPr id="512" name="Group"/>
            <p:cNvGrpSpPr/>
            <p:nvPr/>
          </p:nvGrpSpPr>
          <p:grpSpPr>
            <a:xfrm>
              <a:off x="-1" y="0"/>
              <a:ext cx="5382550" cy="1474123"/>
              <a:chOff x="0" y="0"/>
              <a:chExt cx="5382548" cy="1474122"/>
            </a:xfrm>
          </p:grpSpPr>
          <p:pic>
            <p:nvPicPr>
              <p:cNvPr id="510" name="sine_wave_nobackground.pdf" descr="sine_wave_nobackground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7582" t="23483" r="8661" b="27575"/>
              <a:stretch>
                <a:fillRect/>
              </a:stretch>
            </p:blipFill>
            <p:spPr>
              <a:xfrm>
                <a:off x="2966236" y="0"/>
                <a:ext cx="2416313" cy="14741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11" name="sine_wave_nobackground.pdf" descr="sine_wave_nobackground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2420" t="23483" r="8674" b="27575"/>
              <a:stretch>
                <a:fillRect/>
              </a:stretch>
            </p:blipFill>
            <p:spPr>
              <a:xfrm>
                <a:off x="0" y="0"/>
                <a:ext cx="2990401" cy="14741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15" name="Group"/>
            <p:cNvGrpSpPr/>
            <p:nvPr/>
          </p:nvGrpSpPr>
          <p:grpSpPr>
            <a:xfrm>
              <a:off x="5379768" y="0"/>
              <a:ext cx="4835612" cy="1474123"/>
              <a:chOff x="0" y="0"/>
              <a:chExt cx="4835611" cy="1474122"/>
            </a:xfrm>
          </p:grpSpPr>
          <p:pic>
            <p:nvPicPr>
              <p:cNvPr id="513" name="sine_wave_nobackground.pdf" descr="sine_wave_nobackground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7582" t="23483" r="7338" b="27575"/>
              <a:stretch>
                <a:fillRect/>
              </a:stretch>
            </p:blipFill>
            <p:spPr>
              <a:xfrm>
                <a:off x="2369193" y="0"/>
                <a:ext cx="2466419" cy="14741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14" name="sine_wave_nobackground.pdf" descr="sine_wave_nobackground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8125" t="23483" r="8674" b="27575"/>
              <a:stretch>
                <a:fillRect/>
              </a:stretch>
            </p:blipFill>
            <p:spPr>
              <a:xfrm>
                <a:off x="0" y="0"/>
                <a:ext cx="2395200" cy="14741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517" name="Line"/>
          <p:cNvSpPr/>
          <p:nvPr/>
        </p:nvSpPr>
        <p:spPr>
          <a:xfrm flipV="1">
            <a:off x="1227037" y="4922650"/>
            <a:ext cx="5269673" cy="992556"/>
          </a:xfrm>
          <a:prstGeom prst="line">
            <a:avLst/>
          </a:prstGeom>
          <a:ln w="50800">
            <a:solidFill>
              <a:srgbClr val="FF26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523" name="Group"/>
          <p:cNvGrpSpPr/>
          <p:nvPr/>
        </p:nvGrpSpPr>
        <p:grpSpPr>
          <a:xfrm>
            <a:off x="1905990" y="4280438"/>
            <a:ext cx="6986754" cy="2708401"/>
            <a:chOff x="0" y="0"/>
            <a:chExt cx="6986753" cy="2708399"/>
          </a:xfrm>
        </p:grpSpPr>
        <p:sp>
          <p:nvSpPr>
            <p:cNvPr id="518" name="Line"/>
            <p:cNvSpPr/>
            <p:nvPr/>
          </p:nvSpPr>
          <p:spPr>
            <a:xfrm>
              <a:off x="3565500" y="0"/>
              <a:ext cx="3421254" cy="1896765"/>
            </a:xfrm>
            <a:prstGeom prst="line">
              <a:avLst/>
            </a:prstGeom>
            <a:noFill/>
            <a:ln w="63500" cap="flat">
              <a:solidFill>
                <a:srgbClr val="9C9C9C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grpSp>
          <p:nvGrpSpPr>
            <p:cNvPr id="521" name="Group"/>
            <p:cNvGrpSpPr/>
            <p:nvPr/>
          </p:nvGrpSpPr>
          <p:grpSpPr>
            <a:xfrm rot="21000000">
              <a:off x="17958" y="1568463"/>
              <a:ext cx="5382550" cy="677751"/>
              <a:chOff x="0" y="0"/>
              <a:chExt cx="5382548" cy="677750"/>
            </a:xfrm>
          </p:grpSpPr>
          <p:pic>
            <p:nvPicPr>
              <p:cNvPr id="519" name="sine_wave_nobackground.pdf" descr="sine_wave_nobackground.pdf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rcRect l="27582" t="23483" r="8661" b="27575"/>
              <a:stretch>
                <a:fillRect/>
              </a:stretch>
            </p:blipFill>
            <p:spPr>
              <a:xfrm>
                <a:off x="2966236" y="0"/>
                <a:ext cx="2416313" cy="6777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20" name="sine_wave_nobackground.pdf" descr="sine_wave_nobackground.pdf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rcRect l="12420" t="23483" r="8674" b="27575"/>
              <a:stretch>
                <a:fillRect/>
              </a:stretch>
            </p:blipFill>
            <p:spPr>
              <a:xfrm>
                <a:off x="0" y="0"/>
                <a:ext cx="2990401" cy="6777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22" name="Line"/>
            <p:cNvSpPr/>
            <p:nvPr/>
          </p:nvSpPr>
          <p:spPr>
            <a:xfrm flipH="1">
              <a:off x="75571" y="1423490"/>
              <a:ext cx="5269674" cy="992556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529" name="Group"/>
          <p:cNvGrpSpPr/>
          <p:nvPr/>
        </p:nvGrpSpPr>
        <p:grpSpPr>
          <a:xfrm>
            <a:off x="3507332" y="4255038"/>
            <a:ext cx="6986754" cy="2708401"/>
            <a:chOff x="0" y="0"/>
            <a:chExt cx="6986753" cy="2708399"/>
          </a:xfrm>
        </p:grpSpPr>
        <p:sp>
          <p:nvSpPr>
            <p:cNvPr id="524" name="Line"/>
            <p:cNvSpPr/>
            <p:nvPr/>
          </p:nvSpPr>
          <p:spPr>
            <a:xfrm>
              <a:off x="3565501" y="0"/>
              <a:ext cx="3421253" cy="1896765"/>
            </a:xfrm>
            <a:prstGeom prst="line">
              <a:avLst/>
            </a:prstGeom>
            <a:noFill/>
            <a:ln w="63500" cap="flat">
              <a:solidFill>
                <a:srgbClr val="9C9C9C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grpSp>
          <p:nvGrpSpPr>
            <p:cNvPr id="527" name="Group"/>
            <p:cNvGrpSpPr/>
            <p:nvPr/>
          </p:nvGrpSpPr>
          <p:grpSpPr>
            <a:xfrm rot="21000000">
              <a:off x="17958" y="1568463"/>
              <a:ext cx="5382550" cy="677752"/>
              <a:chOff x="0" y="0"/>
              <a:chExt cx="5382548" cy="677750"/>
            </a:xfrm>
          </p:grpSpPr>
          <p:pic>
            <p:nvPicPr>
              <p:cNvPr id="525" name="sine_wave_nobackground.pdf" descr="sine_wave_nobackground.pdf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rcRect l="27582" t="23483" r="8661" b="27575"/>
              <a:stretch>
                <a:fillRect/>
              </a:stretch>
            </p:blipFill>
            <p:spPr>
              <a:xfrm>
                <a:off x="2966236" y="0"/>
                <a:ext cx="2416313" cy="6777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26" name="sine_wave_nobackground.pdf" descr="sine_wave_nobackground.pdf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rcRect l="12420" t="23483" r="8674" b="27575"/>
              <a:stretch>
                <a:fillRect/>
              </a:stretch>
            </p:blipFill>
            <p:spPr>
              <a:xfrm>
                <a:off x="0" y="0"/>
                <a:ext cx="2990401" cy="6777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28" name="Line"/>
            <p:cNvSpPr/>
            <p:nvPr/>
          </p:nvSpPr>
          <p:spPr>
            <a:xfrm flipH="1">
              <a:off x="75571" y="1423490"/>
              <a:ext cx="5269674" cy="992556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530" name="Line"/>
          <p:cNvSpPr/>
          <p:nvPr/>
        </p:nvSpPr>
        <p:spPr>
          <a:xfrm>
            <a:off x="3376234" y="4280438"/>
            <a:ext cx="6523040" cy="1"/>
          </a:xfrm>
          <a:prstGeom prst="line">
            <a:avLst/>
          </a:prstGeom>
          <a:ln w="1778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31" name="Line"/>
          <p:cNvSpPr/>
          <p:nvPr/>
        </p:nvSpPr>
        <p:spPr>
          <a:xfrm>
            <a:off x="7337129" y="6882447"/>
            <a:ext cx="1204455" cy="1"/>
          </a:xfrm>
          <a:prstGeom prst="line">
            <a:avLst/>
          </a:prstGeom>
          <a:ln w="101600">
            <a:solidFill>
              <a:schemeClr val="accent1"/>
            </a:solidFill>
            <a:headEnd type="stealth"/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32" name="Types of Noise we estimate:…"/>
          <p:cNvSpPr txBox="1"/>
          <p:nvPr/>
        </p:nvSpPr>
        <p:spPr>
          <a:xfrm>
            <a:off x="-393859" y="8927274"/>
            <a:ext cx="2573323" cy="622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lvl="1" indent="301625" defTabSz="240227">
              <a:spcBef>
                <a:spcPts val="3100"/>
              </a:spcBef>
              <a:defRPr b="1" sz="2660">
                <a:solidFill>
                  <a:srgbClr val="535860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Main Beam</a:t>
            </a:r>
          </a:p>
        </p:txBody>
      </p:sp>
      <p:sp>
        <p:nvSpPr>
          <p:cNvPr id="533" name="Types of Noise we estimate:…"/>
          <p:cNvSpPr txBox="1"/>
          <p:nvPr/>
        </p:nvSpPr>
        <p:spPr>
          <a:xfrm>
            <a:off x="2126484" y="6777692"/>
            <a:ext cx="3141759" cy="1021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lvl="1" indent="317500">
              <a:defRPr b="1" sz="2200">
                <a:solidFill>
                  <a:srgbClr val="535860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Stray Beam</a:t>
            </a:r>
            <a:br/>
            <a:r>
              <a:t>Recombines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22704 -0.000723 0.045410 -0.001296 0.068119 -0.001720 C 0.086186 -0.002057 0.104255 -0.002299 0.122324 -0.002447" origin="layout" pathEditMode="relative">
                                      <p:cBhvr>
                                        <p:cTn id="6" dur="1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22455 -0.000370" origin="layout" pathEditMode="relative">
                                      <p:cBhvr>
                                        <p:cTn id="15" dur="10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9" grpId="3"/>
      <p:bldP build="whole" bldLvl="1" animBg="1" rev="0" advAuto="0" spid="523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We make Noise Estimations Like S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8759">
              <a:defRPr spc="-55" sz="5640"/>
            </a:lvl1pPr>
          </a:lstStyle>
          <a:p>
            <a:pPr/>
            <a:r>
              <a:t>We make Noise Estimations Like So</a:t>
            </a:r>
          </a:p>
        </p:txBody>
      </p:sp>
      <p:pic>
        <p:nvPicPr>
          <p:cNvPr id="536" name="Plot_all_noise_1e+06_baffRout=0.61_baffRin=0.55.pdf" descr="Plot_all_noise_1e+06_baffRout=0.61_baffRin=0.5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0064" y="2456156"/>
            <a:ext cx="9364672" cy="7236337"/>
          </a:xfrm>
          <a:prstGeom prst="rect">
            <a:avLst/>
          </a:prstGeom>
          <a:ln w="12700">
            <a:miter lim="400000"/>
          </a:ln>
        </p:spPr>
      </p:pic>
      <p:sp>
        <p:nvSpPr>
          <p:cNvPr id="537" name="Types of Noise we estimate:…"/>
          <p:cNvSpPr txBox="1"/>
          <p:nvPr/>
        </p:nvSpPr>
        <p:spPr>
          <a:xfrm>
            <a:off x="605023" y="1509934"/>
            <a:ext cx="11794754" cy="1270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lvl="1" marL="661736" indent="-280736">
              <a:buSzPct val="100000"/>
              <a:buChar char="•"/>
              <a:defRPr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As long as our model tells us we are away from the sensitivity of CE, we are good.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tep 2: Calculate Noise"/>
          <p:cNvSpPr txBox="1"/>
          <p:nvPr>
            <p:ph type="title"/>
          </p:nvPr>
        </p:nvSpPr>
        <p:spPr>
          <a:xfrm>
            <a:off x="238883" y="49373"/>
            <a:ext cx="12527034" cy="1270001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pPr/>
            <a:r>
              <a:t>Relevant Parameters for Stray Light</a:t>
            </a:r>
          </a:p>
        </p:txBody>
      </p:sp>
      <p:sp>
        <p:nvSpPr>
          <p:cNvPr id="540" name="Vacuum System Design"/>
          <p:cNvSpPr/>
          <p:nvPr/>
        </p:nvSpPr>
        <p:spPr>
          <a:xfrm>
            <a:off x="8807218" y="1481666"/>
            <a:ext cx="3806230" cy="3808215"/>
          </a:xfrm>
          <a:prstGeom prst="roundRect">
            <a:avLst>
              <a:gd name="adj" fmla="val 14999"/>
            </a:avLst>
          </a:prstGeom>
          <a:solidFill>
            <a:srgbClr val="FFFFFF"/>
          </a:solidFill>
          <a:ln w="508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/>
          </a:lstStyle>
          <a:p>
            <a:pPr/>
            <a:r>
              <a:t>Vacuum System Design</a:t>
            </a:r>
          </a:p>
        </p:txBody>
      </p:sp>
      <p:sp>
        <p:nvSpPr>
          <p:cNvPr id="541" name="Beamtube wall material, radius, and shape"/>
          <p:cNvSpPr/>
          <p:nvPr/>
        </p:nvSpPr>
        <p:spPr>
          <a:xfrm>
            <a:off x="391351" y="1481666"/>
            <a:ext cx="3806231" cy="3808215"/>
          </a:xfrm>
          <a:prstGeom prst="roundRect">
            <a:avLst>
              <a:gd name="adj" fmla="val 14999"/>
            </a:avLst>
          </a:prstGeom>
          <a:solidFill>
            <a:srgbClr val="FFFFFF"/>
          </a:solidFill>
          <a:ln w="508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/>
          </a:lstStyle>
          <a:p>
            <a:pPr/>
            <a:r>
              <a:t>Beamtube wall material, radius, and shape</a:t>
            </a:r>
          </a:p>
        </p:txBody>
      </p:sp>
      <p:sp>
        <p:nvSpPr>
          <p:cNvPr id="542" name="Baffle locations, material, mounting, and shape"/>
          <p:cNvSpPr/>
          <p:nvPr/>
        </p:nvSpPr>
        <p:spPr>
          <a:xfrm>
            <a:off x="4599285" y="1481666"/>
            <a:ext cx="3806230" cy="3808215"/>
          </a:xfrm>
          <a:prstGeom prst="roundRect">
            <a:avLst>
              <a:gd name="adj" fmla="val 14999"/>
            </a:avLst>
          </a:prstGeom>
          <a:solidFill>
            <a:srgbClr val="FFFFFF"/>
          </a:solidFill>
          <a:ln w="508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/>
          </a:lstStyle>
          <a:p>
            <a:pPr/>
            <a:r>
              <a:t>Baffle locations, material, mounting, and shape</a:t>
            </a:r>
          </a:p>
        </p:txBody>
      </p:sp>
      <p:sp>
        <p:nvSpPr>
          <p:cNvPr id="543" name="Beamtube alignment tolerance and other non-ideal considerations"/>
          <p:cNvSpPr/>
          <p:nvPr/>
        </p:nvSpPr>
        <p:spPr>
          <a:xfrm>
            <a:off x="8807218" y="5638800"/>
            <a:ext cx="3806230" cy="3808215"/>
          </a:xfrm>
          <a:prstGeom prst="roundRect">
            <a:avLst>
              <a:gd name="adj" fmla="val 14999"/>
            </a:avLst>
          </a:prstGeom>
          <a:solidFill>
            <a:srgbClr val="FFFFFF"/>
          </a:solidFill>
          <a:ln w="508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/>
            <a:r>
              <a:t>Beamtube alignment tolerance</a:t>
            </a:r>
            <a:br/>
            <a:r>
              <a:t>and other non-ideal considerations</a:t>
            </a:r>
          </a:p>
        </p:txBody>
      </p:sp>
      <p:sp>
        <p:nvSpPr>
          <p:cNvPr id="544" name="Seismic Activity at LOW AND HIGH frequencies"/>
          <p:cNvSpPr/>
          <p:nvPr/>
        </p:nvSpPr>
        <p:spPr>
          <a:xfrm>
            <a:off x="4599285" y="5638800"/>
            <a:ext cx="3806230" cy="3808215"/>
          </a:xfrm>
          <a:prstGeom prst="roundRect">
            <a:avLst>
              <a:gd name="adj" fmla="val 14999"/>
            </a:avLst>
          </a:prstGeom>
          <a:solidFill>
            <a:srgbClr val="FFFFFF"/>
          </a:solidFill>
          <a:ln w="508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/>
          </a:lstStyle>
          <a:p>
            <a:pPr/>
            <a:r>
              <a:t>Seismic Activity at LOW AND HIGH frequencies</a:t>
            </a:r>
          </a:p>
        </p:txBody>
      </p:sp>
      <p:sp>
        <p:nvSpPr>
          <p:cNvPr id="545" name="Coupling of seismic activity to the tube and baffle"/>
          <p:cNvSpPr/>
          <p:nvPr/>
        </p:nvSpPr>
        <p:spPr>
          <a:xfrm>
            <a:off x="391351" y="5638800"/>
            <a:ext cx="3806231" cy="3808215"/>
          </a:xfrm>
          <a:prstGeom prst="roundRect">
            <a:avLst>
              <a:gd name="adj" fmla="val 14999"/>
            </a:avLst>
          </a:prstGeom>
          <a:solidFill>
            <a:srgbClr val="FFFFFF"/>
          </a:solidFill>
          <a:ln w="508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/>
          </a:lstStyle>
          <a:p>
            <a:pPr/>
            <a:r>
              <a:t>Coupling of seismic activity to the tube and baffle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tep 2: Calculate Noise"/>
          <p:cNvSpPr txBox="1"/>
          <p:nvPr>
            <p:ph type="title"/>
          </p:nvPr>
        </p:nvSpPr>
        <p:spPr>
          <a:xfrm>
            <a:off x="238883" y="49373"/>
            <a:ext cx="12527034" cy="1270001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pPr/>
            <a:r>
              <a:t>Relevant Parameters for Stray Light</a:t>
            </a:r>
          </a:p>
        </p:txBody>
      </p:sp>
      <p:sp>
        <p:nvSpPr>
          <p:cNvPr id="548" name="Beamtube wall material, radius, and shape"/>
          <p:cNvSpPr/>
          <p:nvPr/>
        </p:nvSpPr>
        <p:spPr>
          <a:xfrm>
            <a:off x="391351" y="1481666"/>
            <a:ext cx="3806231" cy="3808215"/>
          </a:xfrm>
          <a:prstGeom prst="roundRect">
            <a:avLst>
              <a:gd name="adj" fmla="val 14999"/>
            </a:avLst>
          </a:prstGeom>
          <a:solidFill>
            <a:srgbClr val="FFFFFF"/>
          </a:solidFill>
          <a:ln w="508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/>
          </a:lstStyle>
          <a:p>
            <a:pPr/>
            <a:r>
              <a:t>Beamtube wall material, radius, and shape</a:t>
            </a:r>
          </a:p>
        </p:txBody>
      </p:sp>
      <p:pic>
        <p:nvPicPr>
          <p:cNvPr id="549" name="CERN_BeamtubeConvolutions.pdf" descr="CERN_BeamtubeConvolution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394" y="6018132"/>
            <a:ext cx="4298750" cy="3224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0" name="beamtube_noise_beamtubebackscatter.pdf" descr="beamtube_noise_beamtubebackscatter.pdf"/>
          <p:cNvPicPr>
            <a:picLocks noChangeAspect="1"/>
          </p:cNvPicPr>
          <p:nvPr/>
        </p:nvPicPr>
        <p:blipFill>
          <a:blip r:embed="rId3">
            <a:extLst/>
          </a:blip>
          <a:srcRect l="2328" t="26270" r="2327" b="26270"/>
          <a:stretch>
            <a:fillRect/>
          </a:stretch>
        </p:blipFill>
        <p:spPr>
          <a:xfrm>
            <a:off x="6567417" y="6503043"/>
            <a:ext cx="4717404" cy="1761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1" name="beamtube_noise_beamtubeforescatter.pdf" descr="beamtube_noise_beamtubeforescatter.pdf"/>
          <p:cNvPicPr>
            <a:picLocks noChangeAspect="1"/>
          </p:cNvPicPr>
          <p:nvPr/>
        </p:nvPicPr>
        <p:blipFill>
          <a:blip r:embed="rId4">
            <a:extLst/>
          </a:blip>
          <a:srcRect l="2432" t="25689" r="2432" b="25689"/>
          <a:stretch>
            <a:fillRect/>
          </a:stretch>
        </p:blipFill>
        <p:spPr>
          <a:xfrm>
            <a:off x="6569798" y="4090301"/>
            <a:ext cx="4712522" cy="1806332"/>
          </a:xfrm>
          <a:prstGeom prst="rect">
            <a:avLst/>
          </a:prstGeom>
          <a:ln w="12700">
            <a:miter lim="400000"/>
          </a:ln>
        </p:spPr>
      </p:pic>
      <p:sp>
        <p:nvSpPr>
          <p:cNvPr id="552" name="Types of Noise we estimate:…"/>
          <p:cNvSpPr txBox="1"/>
          <p:nvPr>
            <p:ph type="body" sz="quarter" idx="1"/>
          </p:nvPr>
        </p:nvSpPr>
        <p:spPr>
          <a:xfrm>
            <a:off x="4494118" y="1679332"/>
            <a:ext cx="8296637" cy="2051011"/>
          </a:xfrm>
          <a:prstGeom prst="rect">
            <a:avLst/>
          </a:prstGeom>
        </p:spPr>
        <p:txBody>
          <a:bodyPr/>
          <a:lstStyle/>
          <a:p>
            <a:pPr lvl="1" marL="637538" indent="-320038" defTabSz="252870">
              <a:lnSpc>
                <a:spcPct val="50000"/>
              </a:lnSpc>
              <a:spcBef>
                <a:spcPts val="1800"/>
              </a:spcBef>
              <a:buChar char="‣"/>
              <a:defRPr sz="2000"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Wall Type </a:t>
            </a:r>
            <a14:m>
              <m:oMath>
                <m:r>
                  <a:rPr xmlns:a="http://schemas.openxmlformats.org/drawingml/2006/main" sz="2400" i="1">
                    <a:solidFill>
                      <a:srgbClr val="52575F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 forward and back scatter </a:t>
            </a:r>
            <a14:m>
              <m:oMath>
                <m:r>
                  <a:rPr xmlns:a="http://schemas.openxmlformats.org/drawingml/2006/main" sz="2400" i="1">
                    <a:solidFill>
                      <a:srgbClr val="52575F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 baffle shielding requirement</a:t>
            </a:r>
          </a:p>
          <a:p>
            <a:pPr lvl="1" marL="637538" indent="-320038" defTabSz="252870">
              <a:lnSpc>
                <a:spcPct val="50000"/>
              </a:lnSpc>
              <a:spcBef>
                <a:spcPts val="1800"/>
              </a:spcBef>
              <a:buChar char="‣"/>
              <a:defRPr sz="2000"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Wall Radius </a:t>
            </a:r>
            <a14:m>
              <m:oMath>
                <m:r>
                  <a:rPr xmlns:a="http://schemas.openxmlformats.org/drawingml/2006/main" sz="2400" i="1">
                    <a:solidFill>
                      <a:srgbClr val="52575F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 Baffle height/inner radius </a:t>
            </a:r>
            <a14:m>
              <m:oMath>
                <m:r>
                  <a:rPr xmlns:a="http://schemas.openxmlformats.org/drawingml/2006/main" sz="2400" i="1">
                    <a:solidFill>
                      <a:srgbClr val="52575F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 Number of baffles</a:t>
            </a:r>
          </a:p>
          <a:p>
            <a:pPr lvl="1" marL="637538" indent="-320038" defTabSz="252870">
              <a:lnSpc>
                <a:spcPct val="50000"/>
              </a:lnSpc>
              <a:spcBef>
                <a:spcPts val="1800"/>
              </a:spcBef>
              <a:buChar char="‣"/>
              <a:defRPr sz="2000"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…</a:t>
            </a:r>
          </a:p>
        </p:txBody>
      </p:sp>
      <p:grpSp>
        <p:nvGrpSpPr>
          <p:cNvPr id="559" name="Group"/>
          <p:cNvGrpSpPr/>
          <p:nvPr/>
        </p:nvGrpSpPr>
        <p:grpSpPr>
          <a:xfrm>
            <a:off x="6227145" y="1679333"/>
            <a:ext cx="5397801" cy="8013652"/>
            <a:chOff x="0" y="0"/>
            <a:chExt cx="5397800" cy="8013651"/>
          </a:xfrm>
        </p:grpSpPr>
        <p:grpSp>
          <p:nvGrpSpPr>
            <p:cNvPr id="556" name="Group"/>
            <p:cNvGrpSpPr/>
            <p:nvPr/>
          </p:nvGrpSpPr>
          <p:grpSpPr>
            <a:xfrm>
              <a:off x="349131" y="-1"/>
              <a:ext cx="4681683" cy="4264269"/>
              <a:chOff x="0" y="0"/>
              <a:chExt cx="4681681" cy="4264267"/>
            </a:xfrm>
          </p:grpSpPr>
          <p:sp>
            <p:nvSpPr>
              <p:cNvPr id="553" name="Oval"/>
              <p:cNvSpPr/>
              <p:nvPr/>
            </p:nvSpPr>
            <p:spPr>
              <a:xfrm>
                <a:off x="0" y="0"/>
                <a:ext cx="3074796" cy="607673"/>
              </a:xfrm>
              <a:prstGeom prst="ellipse">
                <a:avLst/>
              </a:prstGeom>
              <a:noFill/>
              <a:ln w="50800" cap="flat">
                <a:solidFill>
                  <a:srgbClr val="0433FF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Line"/>
              <p:cNvSpPr/>
              <p:nvPr/>
            </p:nvSpPr>
            <p:spPr>
              <a:xfrm flipV="1">
                <a:off x="1600897" y="599055"/>
                <a:ext cx="1" cy="1502755"/>
              </a:xfrm>
              <a:prstGeom prst="line">
                <a:avLst/>
              </a:prstGeom>
              <a:noFill/>
              <a:ln w="50800" cap="flat">
                <a:solidFill>
                  <a:srgbClr val="0433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5" name="Side note: There are no measurements at the low/high angles required for our models"/>
              <p:cNvSpPr txBox="1"/>
              <p:nvPr/>
            </p:nvSpPr>
            <p:spPr>
              <a:xfrm>
                <a:off x="17854" y="2130667"/>
                <a:ext cx="4663828" cy="213360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defRPr>
                    <a:solidFill>
                      <a:srgbClr val="0433FF"/>
                    </a:solidFill>
                    <a:latin typeface="Arial Black"/>
                    <a:ea typeface="Arial Black"/>
                    <a:cs typeface="Arial Black"/>
                    <a:sym typeface="Arial Black"/>
                  </a:defRPr>
                </a:pPr>
                <a:r>
                  <a:t>Side note: There</a:t>
                </a:r>
                <a:br/>
                <a:r>
                  <a:t>are no measurements</a:t>
                </a:r>
                <a:br/>
                <a:r>
                  <a:t>at the low/high angles</a:t>
                </a:r>
                <a:br/>
                <a:r>
                  <a:t>required for our models</a:t>
                </a:r>
              </a:p>
            </p:txBody>
          </p:sp>
        </p:grpSp>
        <p:pic>
          <p:nvPicPr>
            <p:cNvPr id="557" name="flanagan_claim_2.jpg" descr="flanagan_claim_2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6569" t="18527" r="4463" b="0"/>
            <a:stretch>
              <a:fillRect/>
            </a:stretch>
          </p:blipFill>
          <p:spPr>
            <a:xfrm>
              <a:off x="248794" y="6318887"/>
              <a:ext cx="4882311" cy="16947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8" name="flanagan_claim_1.jpg" descr="flanagan_claim_1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4356761"/>
              <a:ext cx="5397801" cy="19886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tep 2: Calculate Noise"/>
          <p:cNvSpPr txBox="1"/>
          <p:nvPr>
            <p:ph type="title"/>
          </p:nvPr>
        </p:nvSpPr>
        <p:spPr>
          <a:xfrm>
            <a:off x="238883" y="49373"/>
            <a:ext cx="12527034" cy="1270001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pPr/>
            <a:r>
              <a:t>Relevant Parameters for Stray Light</a:t>
            </a:r>
          </a:p>
        </p:txBody>
      </p:sp>
      <p:pic>
        <p:nvPicPr>
          <p:cNvPr id="562" name="comparison_baffle_locs_Rin=0.55_spacing.jpg" descr="comparison_baffle_locs_Rin=0.55_spacin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37983" y="5452173"/>
            <a:ext cx="5500359" cy="4127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comparison_baffle_locs_Rin=0.49_spacing.jpg" descr="comparison_baffle_locs_Rin=0.49_spacing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6458" y="5452173"/>
            <a:ext cx="5500360" cy="4127470"/>
          </a:xfrm>
          <a:prstGeom prst="rect">
            <a:avLst/>
          </a:prstGeom>
          <a:ln w="12700">
            <a:miter lim="400000"/>
          </a:ln>
        </p:spPr>
      </p:pic>
      <p:sp>
        <p:nvSpPr>
          <p:cNvPr id="564" name="Body Level One…"/>
          <p:cNvSpPr txBox="1"/>
          <p:nvPr/>
        </p:nvSpPr>
        <p:spPr>
          <a:xfrm>
            <a:off x="5074426" y="1964503"/>
            <a:ext cx="3579164" cy="2842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317500" indent="-317500">
              <a:spcBef>
                <a:spcPts val="1800"/>
              </a:spcBef>
              <a:buSzPct val="100000"/>
              <a:buChar char="•"/>
              <a:defRPr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Assuming we pick one type of baffle.</a:t>
            </a:r>
            <a:br/>
          </a:p>
          <a:p>
            <a:pPr marL="317500" indent="-317500">
              <a:spcBef>
                <a:spcPts val="1800"/>
              </a:spcBef>
              <a:buSzPct val="100000"/>
              <a:buChar char="•"/>
              <a:defRPr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Locations depends on inner radius.</a:t>
            </a:r>
          </a:p>
        </p:txBody>
      </p:sp>
      <p:sp>
        <p:nvSpPr>
          <p:cNvPr id="565" name="Body Level One…"/>
          <p:cNvSpPr txBox="1"/>
          <p:nvPr/>
        </p:nvSpPr>
        <p:spPr>
          <a:xfrm>
            <a:off x="8956220" y="1964503"/>
            <a:ext cx="3579164" cy="2842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317500" indent="-317500">
              <a:spcBef>
                <a:spcPts val="1800"/>
              </a:spcBef>
              <a:buSzPct val="100000"/>
              <a:buChar char="•"/>
              <a:defRPr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Locations depend on allowable power on beam tube.</a:t>
            </a:r>
          </a:p>
          <a:p>
            <a:pPr marL="317500" indent="-317500">
              <a:spcBef>
                <a:spcPts val="1800"/>
              </a:spcBef>
              <a:buSzPct val="100000"/>
              <a:buChar char="•"/>
              <a:defRPr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Geometrical vs Wave approach.</a:t>
            </a:r>
          </a:p>
        </p:txBody>
      </p:sp>
      <p:sp>
        <p:nvSpPr>
          <p:cNvPr id="566" name="Baffle locations, material, mounting, and shape"/>
          <p:cNvSpPr/>
          <p:nvPr/>
        </p:nvSpPr>
        <p:spPr>
          <a:xfrm>
            <a:off x="391352" y="1481666"/>
            <a:ext cx="3806230" cy="3808215"/>
          </a:xfrm>
          <a:prstGeom prst="roundRect">
            <a:avLst>
              <a:gd name="adj" fmla="val 14999"/>
            </a:avLst>
          </a:prstGeom>
          <a:solidFill>
            <a:srgbClr val="FFFFFF"/>
          </a:solidFill>
          <a:ln w="508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/>
          </a:lstStyle>
          <a:p>
            <a:pPr/>
            <a:r>
              <a:t>Baffle locations, material, mounting, and shape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Body Level One…"/>
          <p:cNvSpPr txBox="1"/>
          <p:nvPr>
            <p:ph type="body" idx="21"/>
          </p:nvPr>
        </p:nvSpPr>
        <p:spPr>
          <a:xfrm>
            <a:off x="597765" y="5635556"/>
            <a:ext cx="5017561" cy="38590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Main takeaway is that too many baffles only increase diffraction noise…</a:t>
            </a:r>
          </a:p>
          <a:p>
            <a:pPr/>
            <a:r>
              <a:t>Baffle Backscatter Noise is less dependent on beamtube coverage and their radius </a:t>
            </a:r>
          </a:p>
        </p:txBody>
      </p:sp>
      <p:pic>
        <p:nvPicPr>
          <p:cNvPr id="569" name="Plot_parsed_all_noise_baffle_backscatter.pdf" descr="Plot_parsed_all_noise_baffle_backscatter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2286" y="1814052"/>
            <a:ext cx="6550281" cy="2485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0" name="Plot_parsed_all_noise_baffle_diffraction.pdf" descr="Plot_parsed_all_noise_baffle_diffraction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92286" y="4479091"/>
            <a:ext cx="6550281" cy="2485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1" name="Plot_parsed_all_noise_beamtube_diffraction.pdf" descr="Plot_parsed_all_noise_beamtube_diffraction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92286" y="7144131"/>
            <a:ext cx="6550281" cy="2485748"/>
          </a:xfrm>
          <a:prstGeom prst="rect">
            <a:avLst/>
          </a:prstGeom>
          <a:ln w="12700">
            <a:miter lim="400000"/>
          </a:ln>
        </p:spPr>
      </p:pic>
      <p:sp>
        <p:nvSpPr>
          <p:cNvPr id="572" name="Distributed Power Configur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Distributed Power Configuration</a:t>
            </a:r>
          </a:p>
        </p:txBody>
      </p:sp>
      <p:sp>
        <p:nvSpPr>
          <p:cNvPr id="573" name="Baffle locations, material, mounting, and shape"/>
          <p:cNvSpPr/>
          <p:nvPr/>
        </p:nvSpPr>
        <p:spPr>
          <a:xfrm>
            <a:off x="391352" y="1481666"/>
            <a:ext cx="3806230" cy="3808215"/>
          </a:xfrm>
          <a:prstGeom prst="roundRect">
            <a:avLst>
              <a:gd name="adj" fmla="val 14999"/>
            </a:avLst>
          </a:prstGeom>
          <a:solidFill>
            <a:srgbClr val="FFFFFF"/>
          </a:solidFill>
          <a:ln w="508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/>
          </a:lstStyle>
          <a:p>
            <a:pPr/>
            <a:r>
              <a:t>Baffle locations, material, mounting, and shape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Main takeaways"/>
          <p:cNvSpPr txBox="1"/>
          <p:nvPr>
            <p:ph type="body" sz="quarter" idx="1"/>
          </p:nvPr>
        </p:nvSpPr>
        <p:spPr>
          <a:xfrm>
            <a:off x="698500" y="1771232"/>
            <a:ext cx="11607800" cy="673101"/>
          </a:xfrm>
          <a:prstGeom prst="rect">
            <a:avLst/>
          </a:prstGeom>
        </p:spPr>
        <p:txBody>
          <a:bodyPr/>
          <a:lstStyle/>
          <a:p>
            <a:pPr/>
            <a:r>
              <a:t>Main takeaways</a:t>
            </a:r>
          </a:p>
        </p:txBody>
      </p:sp>
      <p:sp>
        <p:nvSpPr>
          <p:cNvPr id="576" name="Noise vs Baff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Noise vs Baffle</a:t>
            </a:r>
          </a:p>
        </p:txBody>
      </p:sp>
      <p:sp>
        <p:nvSpPr>
          <p:cNvPr id="577" name="Body Level One…"/>
          <p:cNvSpPr txBox="1"/>
          <p:nvPr>
            <p:ph type="body" idx="21"/>
          </p:nvPr>
        </p:nvSpPr>
        <p:spPr>
          <a:xfrm>
            <a:off x="698500" y="2418096"/>
            <a:ext cx="11607800" cy="6019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Main takeaways is independent of the case studied.</a:t>
            </a:r>
          </a:p>
          <a:p>
            <a:pPr/>
            <a:r>
              <a:t>Diffraction noise peaks in the middle section, but dependence on location is relatively weak.</a:t>
            </a:r>
          </a:p>
          <a:p>
            <a:pPr/>
            <a:r>
              <a:t>Backscatter noise peaks close to the test mass, but when considering both test masses, backscatter becomes weakly dependent on location.</a:t>
            </a:r>
          </a:p>
        </p:txBody>
      </p:sp>
      <p:pic>
        <p:nvPicPr>
          <p:cNvPr id="578" name="Plot_Noise_Vs_Baffle_const.pdf" descr="Plot_Noise_Vs_Baffle_cons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2402" y="6175435"/>
            <a:ext cx="4096445" cy="3377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Plot_Noise_Vs_Baffle_1e08.pdf" descr="Plot_Noise_Vs_Baffle_1e08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15340" y="6167705"/>
            <a:ext cx="4096445" cy="33930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Baffle locations, material, mounting, and shape"/>
          <p:cNvSpPr/>
          <p:nvPr/>
        </p:nvSpPr>
        <p:spPr>
          <a:xfrm>
            <a:off x="391352" y="1481666"/>
            <a:ext cx="3806230" cy="3808215"/>
          </a:xfrm>
          <a:prstGeom prst="roundRect">
            <a:avLst>
              <a:gd name="adj" fmla="val 14999"/>
            </a:avLst>
          </a:prstGeom>
          <a:solidFill>
            <a:srgbClr val="FFFFFF"/>
          </a:solidFill>
          <a:ln w="508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/>
          </a:lstStyle>
          <a:p>
            <a:pPr/>
            <a:r>
              <a:t>Baffle locations, material, mounting, and shape</a:t>
            </a:r>
          </a:p>
        </p:txBody>
      </p:sp>
      <p:sp>
        <p:nvSpPr>
          <p:cNvPr id="582" name="Backscatter from Various Materials"/>
          <p:cNvSpPr txBox="1"/>
          <p:nvPr>
            <p:ph type="title"/>
          </p:nvPr>
        </p:nvSpPr>
        <p:spPr>
          <a:xfrm>
            <a:off x="539794" y="18408"/>
            <a:ext cx="11925212" cy="1296851"/>
          </a:xfrm>
          <a:prstGeom prst="rect">
            <a:avLst/>
          </a:prstGeom>
        </p:spPr>
        <p:txBody>
          <a:bodyPr/>
          <a:lstStyle/>
          <a:p>
            <a:pPr/>
            <a:r>
              <a:t>Backscatter from Various Materials</a:t>
            </a:r>
          </a:p>
        </p:txBody>
      </p:sp>
      <p:pic>
        <p:nvPicPr>
          <p:cNvPr id="583" name="Plot_BRDF_ABCDE_Front.pdf" descr="Plot_BRDF_ABCDE_Front.pdf"/>
          <p:cNvPicPr>
            <a:picLocks noChangeAspect="1"/>
          </p:cNvPicPr>
          <p:nvPr/>
        </p:nvPicPr>
        <p:blipFill>
          <a:blip r:embed="rId2">
            <a:extLst/>
          </a:blip>
          <a:srcRect l="2649" t="0" r="6707" b="0"/>
          <a:stretch>
            <a:fillRect/>
          </a:stretch>
        </p:blipFill>
        <p:spPr>
          <a:xfrm>
            <a:off x="4350909" y="1656119"/>
            <a:ext cx="8085130" cy="5590953"/>
          </a:xfrm>
          <a:prstGeom prst="rect">
            <a:avLst/>
          </a:prstGeom>
          <a:ln w="12700">
            <a:miter lim="400000"/>
          </a:ln>
        </p:spPr>
      </p:pic>
      <p:pic>
        <p:nvPicPr>
          <p:cNvPr id="584" name="Baffle_A_Smooth.jpg" descr="Baffle_A_Smooth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594" y="5455698"/>
            <a:ext cx="1538258" cy="2051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5" name="Baffle_B_1dot.jpg" descr="Baffle_B_1dot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58082" y="5455698"/>
            <a:ext cx="1538258" cy="2051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6" name="Sample_A_Side_A_notape.jpg" descr="Sample_A_Side_A_notape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2594" y="7644713"/>
            <a:ext cx="1538258" cy="2051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7" name="Sample_Da_Side_A.jpg" descr="Sample_Da_Side_A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58082" y="7644713"/>
            <a:ext cx="1538258" cy="2051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Baffle_E_Front.jpg" descr="Baffle_E_Front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023570" y="7587759"/>
            <a:ext cx="1538258" cy="2051011"/>
          </a:xfrm>
          <a:prstGeom prst="rect">
            <a:avLst/>
          </a:prstGeom>
          <a:ln w="12700">
            <a:miter lim="400000"/>
          </a:ln>
        </p:spPr>
      </p:pic>
      <p:sp>
        <p:nvSpPr>
          <p:cNvPr id="589" name="SSTL (polished)"/>
          <p:cNvSpPr txBox="1"/>
          <p:nvPr/>
        </p:nvSpPr>
        <p:spPr>
          <a:xfrm>
            <a:off x="692594" y="6474424"/>
            <a:ext cx="1538258" cy="1139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defTabSz="1739900">
              <a:lnSpc>
                <a:spcPct val="90000"/>
              </a:lnSpc>
              <a:spcBef>
                <a:spcPts val="2000"/>
              </a:spcBef>
              <a:defRPr sz="2200">
                <a:solidFill>
                  <a:srgbClr val="FF202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t>SSTL</a:t>
            </a:r>
            <a:br/>
            <a:r>
              <a:t>(polished)</a:t>
            </a:r>
          </a:p>
        </p:txBody>
      </p:sp>
      <p:sp>
        <p:nvSpPr>
          <p:cNvPr id="590" name="SSTL (polished)"/>
          <p:cNvSpPr txBox="1"/>
          <p:nvPr/>
        </p:nvSpPr>
        <p:spPr>
          <a:xfrm>
            <a:off x="2358082" y="5257082"/>
            <a:ext cx="1538258" cy="113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defTabSz="1739900">
              <a:lnSpc>
                <a:spcPct val="90000"/>
              </a:lnSpc>
              <a:spcBef>
                <a:spcPts val="2000"/>
              </a:spcBef>
              <a:defRPr sz="2200">
                <a:solidFill>
                  <a:srgbClr val="0303FF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t>SSTL</a:t>
            </a:r>
            <a:br/>
            <a:r>
              <a:t>(polished)</a:t>
            </a:r>
          </a:p>
        </p:txBody>
      </p:sp>
      <p:sp>
        <p:nvSpPr>
          <p:cNvPr id="591" name="SSTL (oxidized)"/>
          <p:cNvSpPr txBox="1"/>
          <p:nvPr/>
        </p:nvSpPr>
        <p:spPr>
          <a:xfrm>
            <a:off x="692594" y="7545404"/>
            <a:ext cx="1538258" cy="113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defTabSz="1739900">
              <a:lnSpc>
                <a:spcPct val="90000"/>
              </a:lnSpc>
              <a:spcBef>
                <a:spcPts val="2000"/>
              </a:spcBef>
              <a:defRPr sz="2200">
                <a:solidFill>
                  <a:srgbClr val="21FF21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t>SSTL</a:t>
            </a:r>
            <a:br/>
            <a:r>
              <a:t>(oxidized)</a:t>
            </a:r>
          </a:p>
        </p:txBody>
      </p:sp>
      <p:sp>
        <p:nvSpPr>
          <p:cNvPr id="592" name="DLC (super#8)"/>
          <p:cNvSpPr txBox="1"/>
          <p:nvPr/>
        </p:nvSpPr>
        <p:spPr>
          <a:xfrm>
            <a:off x="2358082" y="8699023"/>
            <a:ext cx="1538258" cy="113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1739900">
              <a:lnSpc>
                <a:spcPct val="90000"/>
              </a:lnSpc>
              <a:spcBef>
                <a:spcPts val="2000"/>
              </a:spcBef>
              <a:defRPr sz="2200">
                <a:solidFill>
                  <a:srgbClr val="151515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t>DLC</a:t>
            </a:r>
            <a:br/>
            <a:r>
              <a:t>(super#8)</a:t>
            </a:r>
          </a:p>
        </p:txBody>
      </p:sp>
      <p:sp>
        <p:nvSpPr>
          <p:cNvPr id="593" name="DLC (super#8)"/>
          <p:cNvSpPr txBox="1"/>
          <p:nvPr/>
        </p:nvSpPr>
        <p:spPr>
          <a:xfrm>
            <a:off x="4023570" y="8554241"/>
            <a:ext cx="1538258" cy="113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defTabSz="1739900">
              <a:lnSpc>
                <a:spcPct val="90000"/>
              </a:lnSpc>
              <a:spcBef>
                <a:spcPts val="2000"/>
              </a:spcBef>
              <a:defRPr sz="2200">
                <a:solidFill>
                  <a:srgbClr val="FF21FF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t>DLC</a:t>
            </a:r>
            <a:br/>
            <a:r>
              <a:t>(super#8)</a:t>
            </a:r>
          </a:p>
        </p:txBody>
      </p:sp>
      <p:sp>
        <p:nvSpPr>
          <p:cNvPr id="594" name="A"/>
          <p:cNvSpPr txBox="1"/>
          <p:nvPr/>
        </p:nvSpPr>
        <p:spPr>
          <a:xfrm>
            <a:off x="692594" y="5455698"/>
            <a:ext cx="1538258" cy="74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 defTabSz="1739900">
              <a:lnSpc>
                <a:spcPct val="90000"/>
              </a:lnSpc>
              <a:spcBef>
                <a:spcPts val="2000"/>
              </a:spcBef>
              <a:defRPr sz="3300">
                <a:solidFill>
                  <a:srgbClr val="FF2020"/>
                </a:solidFill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595" name="B"/>
          <p:cNvSpPr txBox="1"/>
          <p:nvPr/>
        </p:nvSpPr>
        <p:spPr>
          <a:xfrm>
            <a:off x="2358082" y="6604814"/>
            <a:ext cx="1538258" cy="113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 defTabSz="1739900">
              <a:lnSpc>
                <a:spcPct val="90000"/>
              </a:lnSpc>
              <a:spcBef>
                <a:spcPts val="2000"/>
              </a:spcBef>
              <a:defRPr sz="3300">
                <a:solidFill>
                  <a:srgbClr val="0303FF"/>
                </a:solidFill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596" name="C"/>
          <p:cNvSpPr txBox="1"/>
          <p:nvPr/>
        </p:nvSpPr>
        <p:spPr>
          <a:xfrm>
            <a:off x="692594" y="8833777"/>
            <a:ext cx="1538258" cy="113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 defTabSz="1739900">
              <a:lnSpc>
                <a:spcPct val="90000"/>
              </a:lnSpc>
              <a:spcBef>
                <a:spcPts val="2000"/>
              </a:spcBef>
              <a:defRPr sz="3300">
                <a:solidFill>
                  <a:srgbClr val="21FF21"/>
                </a:solidFill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C</a:t>
            </a:r>
          </a:p>
        </p:txBody>
      </p:sp>
      <p:sp>
        <p:nvSpPr>
          <p:cNvPr id="597" name="D"/>
          <p:cNvSpPr txBox="1"/>
          <p:nvPr/>
        </p:nvSpPr>
        <p:spPr>
          <a:xfrm>
            <a:off x="2358082" y="7308894"/>
            <a:ext cx="1538258" cy="113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1739900">
              <a:lnSpc>
                <a:spcPct val="90000"/>
              </a:lnSpc>
              <a:spcBef>
                <a:spcPts val="2000"/>
              </a:spcBef>
              <a:defRPr sz="3300">
                <a:solidFill>
                  <a:srgbClr val="151515"/>
                </a:solidFill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D</a:t>
            </a:r>
          </a:p>
        </p:txBody>
      </p:sp>
      <p:sp>
        <p:nvSpPr>
          <p:cNvPr id="598" name="E"/>
          <p:cNvSpPr txBox="1"/>
          <p:nvPr/>
        </p:nvSpPr>
        <p:spPr>
          <a:xfrm>
            <a:off x="4023570" y="7240019"/>
            <a:ext cx="1538258" cy="113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 defTabSz="1739900">
              <a:lnSpc>
                <a:spcPct val="90000"/>
              </a:lnSpc>
              <a:spcBef>
                <a:spcPts val="2000"/>
              </a:spcBef>
              <a:defRPr sz="3300">
                <a:solidFill>
                  <a:srgbClr val="FF21FF"/>
                </a:solidFill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599" name="Oval"/>
          <p:cNvSpPr/>
          <p:nvPr/>
        </p:nvSpPr>
        <p:spPr>
          <a:xfrm>
            <a:off x="6257622" y="3403703"/>
            <a:ext cx="669364" cy="283533"/>
          </a:xfrm>
          <a:prstGeom prst="ellipse">
            <a:avLst/>
          </a:prstGeom>
          <a:ln w="50800">
            <a:solidFill>
              <a:srgbClr val="7CADED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600" name="Oval"/>
          <p:cNvSpPr/>
          <p:nvPr/>
        </p:nvSpPr>
        <p:spPr>
          <a:xfrm>
            <a:off x="6232222" y="3812268"/>
            <a:ext cx="669364" cy="283533"/>
          </a:xfrm>
          <a:prstGeom prst="ellipse">
            <a:avLst/>
          </a:prstGeom>
          <a:ln w="50800">
            <a:solidFill>
              <a:srgbClr val="7CADED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601" name="Line"/>
          <p:cNvSpPr/>
          <p:nvPr/>
        </p:nvSpPr>
        <p:spPr>
          <a:xfrm flipH="1" flipV="1">
            <a:off x="6643237" y="5396916"/>
            <a:ext cx="4617376" cy="1796801"/>
          </a:xfrm>
          <a:prstGeom prst="line">
            <a:avLst/>
          </a:prstGeom>
          <a:ln w="50800">
            <a:solidFill>
              <a:srgbClr val="7CADED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1739900">
              <a:lnSpc>
                <a:spcPct val="90000"/>
              </a:lnSpc>
              <a:spcBef>
                <a:spcPts val="2000"/>
              </a:spcBef>
              <a:defRPr sz="3000"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602" name="We are interested in these values"/>
          <p:cNvSpPr txBox="1"/>
          <p:nvPr/>
        </p:nvSpPr>
        <p:spPr>
          <a:xfrm>
            <a:off x="10619422" y="7214906"/>
            <a:ext cx="2092522" cy="86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60831">
              <a:spcBef>
                <a:spcPts val="0"/>
              </a:spcBef>
              <a:defRPr spc="-19" sz="1919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We are interested in these values</a:t>
            </a:r>
          </a:p>
        </p:txBody>
      </p:sp>
      <p:sp>
        <p:nvSpPr>
          <p:cNvPr id="603" name="Oval"/>
          <p:cNvSpPr/>
          <p:nvPr/>
        </p:nvSpPr>
        <p:spPr>
          <a:xfrm>
            <a:off x="6232222" y="5131754"/>
            <a:ext cx="669364" cy="283534"/>
          </a:xfrm>
          <a:prstGeom prst="ellipse">
            <a:avLst/>
          </a:prstGeom>
          <a:ln w="50800">
            <a:solidFill>
              <a:srgbClr val="7CADED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604" name="Line"/>
          <p:cNvSpPr/>
          <p:nvPr/>
        </p:nvSpPr>
        <p:spPr>
          <a:xfrm flipH="1" flipV="1">
            <a:off x="6579736" y="4097280"/>
            <a:ext cx="4739525" cy="3100605"/>
          </a:xfrm>
          <a:prstGeom prst="line">
            <a:avLst/>
          </a:prstGeom>
          <a:ln w="50800">
            <a:solidFill>
              <a:srgbClr val="7CADED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1739900">
              <a:lnSpc>
                <a:spcPct val="90000"/>
              </a:lnSpc>
              <a:spcBef>
                <a:spcPts val="2000"/>
              </a:spcBef>
              <a:defRPr sz="3000"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605" name="Line"/>
          <p:cNvSpPr/>
          <p:nvPr/>
        </p:nvSpPr>
        <p:spPr>
          <a:xfrm flipH="1" flipV="1">
            <a:off x="6733830" y="3668288"/>
            <a:ext cx="4555128" cy="3518703"/>
          </a:xfrm>
          <a:prstGeom prst="line">
            <a:avLst/>
          </a:prstGeom>
          <a:ln w="50800">
            <a:solidFill>
              <a:srgbClr val="7CADED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1739900">
              <a:lnSpc>
                <a:spcPct val="90000"/>
              </a:lnSpc>
              <a:spcBef>
                <a:spcPts val="2000"/>
              </a:spcBef>
              <a:defRPr sz="3000"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roup"/>
          <p:cNvGrpSpPr/>
          <p:nvPr/>
        </p:nvGrpSpPr>
        <p:grpSpPr>
          <a:xfrm>
            <a:off x="6106173" y="2148955"/>
            <a:ext cx="6815709" cy="5455690"/>
            <a:chOff x="0" y="0"/>
            <a:chExt cx="6815708" cy="5455688"/>
          </a:xfrm>
        </p:grpSpPr>
        <p:pic>
          <p:nvPicPr>
            <p:cNvPr id="607" name="anacomp_norm_V03.pdf" descr="anacomp_norm_V03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815709" cy="5455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8" name="Rectangle"/>
            <p:cNvSpPr/>
            <p:nvPr/>
          </p:nvSpPr>
          <p:spPr>
            <a:xfrm>
              <a:off x="668812" y="342824"/>
              <a:ext cx="5852155" cy="4600056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pic>
        <p:nvPicPr>
          <p:cNvPr id="610" name="baffle_35deg_conical.jpg" descr="baffle_35deg_conical.jpg"/>
          <p:cNvPicPr>
            <a:picLocks noChangeAspect="1"/>
          </p:cNvPicPr>
          <p:nvPr/>
        </p:nvPicPr>
        <p:blipFill>
          <a:blip r:embed="rId3">
            <a:extLst/>
          </a:blip>
          <a:srcRect l="12750" t="6862" r="12750" b="6862"/>
          <a:stretch>
            <a:fillRect/>
          </a:stretch>
        </p:blipFill>
        <p:spPr>
          <a:xfrm>
            <a:off x="2416748" y="1804789"/>
            <a:ext cx="3869517" cy="6143983"/>
          </a:xfrm>
          <a:prstGeom prst="rect">
            <a:avLst/>
          </a:prstGeom>
          <a:ln w="12700">
            <a:miter lim="400000"/>
          </a:ln>
        </p:spPr>
      </p:pic>
      <p:sp>
        <p:nvSpPr>
          <p:cNvPr id="611" name="Serration for Goo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Serration for Good</a:t>
            </a:r>
          </a:p>
        </p:txBody>
      </p:sp>
      <p:pic>
        <p:nvPicPr>
          <p:cNvPr id="612" name="baffle_configurations.pdf" descr="baffle_configurations.pdf"/>
          <p:cNvPicPr>
            <a:picLocks noChangeAspect="1"/>
          </p:cNvPicPr>
          <p:nvPr/>
        </p:nvPicPr>
        <p:blipFill>
          <a:blip r:embed="rId4">
            <a:extLst/>
          </a:blip>
          <a:srcRect l="0" t="0" r="0" b="70893"/>
          <a:stretch>
            <a:fillRect/>
          </a:stretch>
        </p:blipFill>
        <p:spPr>
          <a:xfrm>
            <a:off x="114101" y="7947874"/>
            <a:ext cx="12776421" cy="1417032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Baffle locations, material, mounting, and shape"/>
          <p:cNvSpPr/>
          <p:nvPr/>
        </p:nvSpPr>
        <p:spPr>
          <a:xfrm>
            <a:off x="391352" y="1481666"/>
            <a:ext cx="3806230" cy="3808215"/>
          </a:xfrm>
          <a:prstGeom prst="roundRect">
            <a:avLst>
              <a:gd name="adj" fmla="val 14999"/>
            </a:avLst>
          </a:prstGeom>
          <a:solidFill>
            <a:srgbClr val="FFFFFF"/>
          </a:solidFill>
          <a:ln w="508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/>
          </a:lstStyle>
          <a:p>
            <a:pPr/>
            <a:r>
              <a:t>Baffle locations, material, mounting, and shape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JetPhotos.pdf" descr="JetPhotos.pdf"/>
          <p:cNvPicPr>
            <a:picLocks noChangeAspect="1"/>
          </p:cNvPicPr>
          <p:nvPr/>
        </p:nvPicPr>
        <p:blipFill>
          <a:blip r:embed="rId3">
            <a:extLst/>
          </a:blip>
          <a:srcRect l="0" t="0" r="53341" b="50830"/>
          <a:stretch>
            <a:fillRect/>
          </a:stretch>
        </p:blipFill>
        <p:spPr>
          <a:xfrm>
            <a:off x="755848" y="660895"/>
            <a:ext cx="11492978" cy="8957933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Gas target"/>
          <p:cNvSpPr txBox="1"/>
          <p:nvPr/>
        </p:nvSpPr>
        <p:spPr>
          <a:xfrm>
            <a:off x="5425338" y="78921"/>
            <a:ext cx="215412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spcBef>
                <a:spcPts val="0"/>
              </a:spcBef>
              <a:defRPr sz="3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Gas target</a:t>
            </a:r>
          </a:p>
        </p:txBody>
      </p:sp>
      <p:grpSp>
        <p:nvGrpSpPr>
          <p:cNvPr id="223" name="Group"/>
          <p:cNvGrpSpPr/>
          <p:nvPr/>
        </p:nvGrpSpPr>
        <p:grpSpPr>
          <a:xfrm>
            <a:off x="4829361" y="5072213"/>
            <a:ext cx="5981375" cy="622301"/>
            <a:chOff x="0" y="0"/>
            <a:chExt cx="5981373" cy="622300"/>
          </a:xfrm>
        </p:grpSpPr>
        <p:sp>
          <p:nvSpPr>
            <p:cNvPr id="220" name="Line"/>
            <p:cNvSpPr/>
            <p:nvPr/>
          </p:nvSpPr>
          <p:spPr>
            <a:xfrm flipH="1" flipV="1">
              <a:off x="2506270" y="311150"/>
              <a:ext cx="988496" cy="1"/>
            </a:xfrm>
            <a:prstGeom prst="line">
              <a:avLst/>
            </a:prstGeom>
            <a:noFill/>
            <a:ln w="762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spcBef>
                  <a:spcPts val="0"/>
                </a:spcBef>
                <a:defRPr sz="2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21" name="Gas Flow"/>
            <p:cNvSpPr txBox="1"/>
            <p:nvPr/>
          </p:nvSpPr>
          <p:spPr>
            <a:xfrm>
              <a:off x="3613297" y="0"/>
              <a:ext cx="2368077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spcBef>
                  <a:spcPts val="0"/>
                </a:spcBef>
                <a:defRPr sz="3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Gas Flow</a:t>
              </a:r>
            </a:p>
          </p:txBody>
        </p:sp>
        <p:sp>
          <p:nvSpPr>
            <p:cNvPr id="222" name="Line"/>
            <p:cNvSpPr/>
            <p:nvPr/>
          </p:nvSpPr>
          <p:spPr>
            <a:xfrm flipH="1" flipV="1">
              <a:off x="0" y="311150"/>
              <a:ext cx="988495" cy="1"/>
            </a:xfrm>
            <a:prstGeom prst="line">
              <a:avLst/>
            </a:prstGeom>
            <a:noFill/>
            <a:ln w="762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spcBef>
                  <a:spcPts val="0"/>
                </a:spcBef>
                <a:defRPr sz="2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237" name="Group"/>
          <p:cNvGrpSpPr/>
          <p:nvPr/>
        </p:nvGrpSpPr>
        <p:grpSpPr>
          <a:xfrm>
            <a:off x="3577543" y="2312976"/>
            <a:ext cx="5849714" cy="6517841"/>
            <a:chOff x="0" y="0"/>
            <a:chExt cx="5849713" cy="6517839"/>
          </a:xfrm>
        </p:grpSpPr>
        <p:grpSp>
          <p:nvGrpSpPr>
            <p:cNvPr id="229" name="Group"/>
            <p:cNvGrpSpPr/>
            <p:nvPr/>
          </p:nvGrpSpPr>
          <p:grpSpPr>
            <a:xfrm>
              <a:off x="2031011" y="0"/>
              <a:ext cx="1518965" cy="5091789"/>
              <a:chOff x="0" y="0"/>
              <a:chExt cx="1518964" cy="5091788"/>
            </a:xfrm>
          </p:grpSpPr>
          <p:sp>
            <p:nvSpPr>
              <p:cNvPr id="224" name="Line"/>
              <p:cNvSpPr/>
              <p:nvPr/>
            </p:nvSpPr>
            <p:spPr>
              <a:xfrm flipH="1">
                <a:off x="504145" y="642845"/>
                <a:ext cx="1" cy="4448944"/>
              </a:xfrm>
              <a:prstGeom prst="line">
                <a:avLst/>
              </a:prstGeom>
              <a:noFill/>
              <a:ln w="76200" cap="flat">
                <a:solidFill>
                  <a:srgbClr val="7BDB45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spcBef>
                    <a:spcPts val="0"/>
                  </a:spcBef>
                  <a:defRPr sz="26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225" name="Line"/>
              <p:cNvSpPr/>
              <p:nvPr/>
            </p:nvSpPr>
            <p:spPr>
              <a:xfrm flipH="1">
                <a:off x="759482" y="642844"/>
                <a:ext cx="1" cy="4448945"/>
              </a:xfrm>
              <a:prstGeom prst="line">
                <a:avLst/>
              </a:prstGeom>
              <a:noFill/>
              <a:ln w="76200" cap="flat">
                <a:solidFill>
                  <a:srgbClr val="7BDB45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spcBef>
                    <a:spcPts val="0"/>
                  </a:spcBef>
                  <a:defRPr sz="26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226" name="Line"/>
              <p:cNvSpPr/>
              <p:nvPr/>
            </p:nvSpPr>
            <p:spPr>
              <a:xfrm flipH="1">
                <a:off x="1033153" y="642844"/>
                <a:ext cx="1" cy="4448945"/>
              </a:xfrm>
              <a:prstGeom prst="line">
                <a:avLst/>
              </a:prstGeom>
              <a:noFill/>
              <a:ln w="76200" cap="flat">
                <a:solidFill>
                  <a:srgbClr val="7BDB45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spcBef>
                    <a:spcPts val="0"/>
                  </a:spcBef>
                  <a:defRPr sz="26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227" name="Line"/>
              <p:cNvSpPr/>
              <p:nvPr/>
            </p:nvSpPr>
            <p:spPr>
              <a:xfrm flipH="1">
                <a:off x="1306823" y="642844"/>
                <a:ext cx="1" cy="4448945"/>
              </a:xfrm>
              <a:prstGeom prst="line">
                <a:avLst/>
              </a:prstGeom>
              <a:noFill/>
              <a:ln w="76200" cap="flat">
                <a:solidFill>
                  <a:srgbClr val="7BDB45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spcBef>
                    <a:spcPts val="0"/>
                  </a:spcBef>
                  <a:defRPr sz="26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228" name="Beam"/>
              <p:cNvSpPr txBox="1"/>
              <p:nvPr/>
            </p:nvSpPr>
            <p:spPr>
              <a:xfrm>
                <a:off x="0" y="-1"/>
                <a:ext cx="1518965" cy="5726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1" indent="228600" defTabSz="584200">
                  <a:spcBef>
                    <a:spcPts val="0"/>
                  </a:spcBef>
                  <a:defRPr b="1" sz="3400">
                    <a:solidFill>
                      <a:srgbClr val="7BDB45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t>Beam</a:t>
                </a:r>
              </a:p>
            </p:txBody>
          </p:sp>
        </p:grpSp>
        <p:grpSp>
          <p:nvGrpSpPr>
            <p:cNvPr id="236" name="Group"/>
            <p:cNvGrpSpPr/>
            <p:nvPr/>
          </p:nvGrpSpPr>
          <p:grpSpPr>
            <a:xfrm>
              <a:off x="-1" y="140353"/>
              <a:ext cx="5849715" cy="6377487"/>
              <a:chOff x="0" y="0"/>
              <a:chExt cx="5849713" cy="6377486"/>
            </a:xfrm>
          </p:grpSpPr>
          <p:sp>
            <p:nvSpPr>
              <p:cNvPr id="230" name="Oval"/>
              <p:cNvSpPr/>
              <p:nvPr/>
            </p:nvSpPr>
            <p:spPr>
              <a:xfrm>
                <a:off x="1576777" y="2011004"/>
                <a:ext cx="2796752" cy="1733740"/>
              </a:xfrm>
              <a:prstGeom prst="ellipse">
                <a:avLst/>
              </a:prstGeom>
              <a:noFill/>
              <a:ln w="114300" cap="flat">
                <a:solidFill>
                  <a:srgbClr val="971817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spcBef>
                    <a:spcPts val="0"/>
                  </a:spcBef>
                  <a:defRPr sz="26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231" name="Line"/>
              <p:cNvSpPr/>
              <p:nvPr/>
            </p:nvSpPr>
            <p:spPr>
              <a:xfrm>
                <a:off x="4175897" y="3574537"/>
                <a:ext cx="1667740" cy="1532455"/>
              </a:xfrm>
              <a:prstGeom prst="line">
                <a:avLst/>
              </a:prstGeom>
              <a:noFill/>
              <a:ln w="50800" cap="flat">
                <a:solidFill>
                  <a:srgbClr val="971817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spcBef>
                    <a:spcPts val="0"/>
                  </a:spcBef>
                  <a:defRPr sz="26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232" name="Line"/>
              <p:cNvSpPr/>
              <p:nvPr/>
            </p:nvSpPr>
            <p:spPr>
              <a:xfrm flipV="1">
                <a:off x="4176070" y="0"/>
                <a:ext cx="1673644" cy="2174246"/>
              </a:xfrm>
              <a:prstGeom prst="line">
                <a:avLst/>
              </a:prstGeom>
              <a:noFill/>
              <a:ln w="50800" cap="flat">
                <a:solidFill>
                  <a:srgbClr val="971817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spcBef>
                    <a:spcPts val="0"/>
                  </a:spcBef>
                  <a:defRPr sz="26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233" name="Line"/>
              <p:cNvSpPr/>
              <p:nvPr/>
            </p:nvSpPr>
            <p:spPr>
              <a:xfrm flipH="1">
                <a:off x="2921817" y="3910193"/>
                <a:ext cx="1" cy="2467294"/>
              </a:xfrm>
              <a:prstGeom prst="line">
                <a:avLst/>
              </a:prstGeom>
              <a:noFill/>
              <a:ln w="50800" cap="flat">
                <a:solidFill>
                  <a:srgbClr val="971817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spcBef>
                    <a:spcPts val="0"/>
                  </a:spcBef>
                  <a:defRPr sz="26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234" name="Line"/>
              <p:cNvSpPr/>
              <p:nvPr/>
            </p:nvSpPr>
            <p:spPr>
              <a:xfrm flipH="1">
                <a:off x="-1" y="3574537"/>
                <a:ext cx="1667740" cy="1532455"/>
              </a:xfrm>
              <a:prstGeom prst="line">
                <a:avLst/>
              </a:prstGeom>
              <a:noFill/>
              <a:ln w="50800" cap="flat">
                <a:solidFill>
                  <a:srgbClr val="971817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spcBef>
                    <a:spcPts val="0"/>
                  </a:spcBef>
                  <a:defRPr sz="26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235" name="Line"/>
              <p:cNvSpPr/>
              <p:nvPr/>
            </p:nvSpPr>
            <p:spPr>
              <a:xfrm flipH="1" flipV="1">
                <a:off x="211227" y="1019335"/>
                <a:ext cx="1245284" cy="1144269"/>
              </a:xfrm>
              <a:prstGeom prst="line">
                <a:avLst/>
              </a:prstGeom>
              <a:noFill/>
              <a:ln w="50800" cap="flat">
                <a:solidFill>
                  <a:srgbClr val="971817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spcBef>
                    <a:spcPts val="0"/>
                  </a:spcBef>
                  <a:defRPr sz="26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tep 2: Calculate Noise"/>
          <p:cNvSpPr txBox="1"/>
          <p:nvPr>
            <p:ph type="title"/>
          </p:nvPr>
        </p:nvSpPr>
        <p:spPr>
          <a:xfrm>
            <a:off x="238883" y="49373"/>
            <a:ext cx="12527034" cy="1270001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pPr/>
            <a:r>
              <a:t>Relevant Parameters for Stray Light</a:t>
            </a:r>
          </a:p>
        </p:txBody>
      </p:sp>
      <p:sp>
        <p:nvSpPr>
          <p:cNvPr id="616" name="Vacuum System Design"/>
          <p:cNvSpPr/>
          <p:nvPr/>
        </p:nvSpPr>
        <p:spPr>
          <a:xfrm>
            <a:off x="8807218" y="1481666"/>
            <a:ext cx="3806230" cy="3808215"/>
          </a:xfrm>
          <a:prstGeom prst="roundRect">
            <a:avLst>
              <a:gd name="adj" fmla="val 14999"/>
            </a:avLst>
          </a:prstGeom>
          <a:solidFill>
            <a:srgbClr val="FFFFFF"/>
          </a:solidFill>
          <a:ln w="508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/>
          </a:lstStyle>
          <a:p>
            <a:pPr/>
            <a:r>
              <a:t>Vacuum System Design</a:t>
            </a:r>
          </a:p>
        </p:txBody>
      </p:sp>
      <p:sp>
        <p:nvSpPr>
          <p:cNvPr id="617" name="Beamtube wall material, radius, and shape"/>
          <p:cNvSpPr/>
          <p:nvPr/>
        </p:nvSpPr>
        <p:spPr>
          <a:xfrm>
            <a:off x="391351" y="1481666"/>
            <a:ext cx="3806231" cy="3808215"/>
          </a:xfrm>
          <a:prstGeom prst="roundRect">
            <a:avLst>
              <a:gd name="adj" fmla="val 14999"/>
            </a:avLst>
          </a:prstGeom>
          <a:solidFill>
            <a:srgbClr val="FFFFFF"/>
          </a:solidFill>
          <a:ln w="508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/>
          </a:lstStyle>
          <a:p>
            <a:pPr/>
            <a:r>
              <a:t>Beamtube wall material, radius, and shape</a:t>
            </a:r>
          </a:p>
        </p:txBody>
      </p:sp>
      <p:sp>
        <p:nvSpPr>
          <p:cNvPr id="618" name="Baffle locations, material, mounting, and shape"/>
          <p:cNvSpPr/>
          <p:nvPr/>
        </p:nvSpPr>
        <p:spPr>
          <a:xfrm>
            <a:off x="4599285" y="1481666"/>
            <a:ext cx="3806230" cy="3808215"/>
          </a:xfrm>
          <a:prstGeom prst="roundRect">
            <a:avLst>
              <a:gd name="adj" fmla="val 14999"/>
            </a:avLst>
          </a:prstGeom>
          <a:solidFill>
            <a:srgbClr val="FFFFFF"/>
          </a:solidFill>
          <a:ln w="508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/>
          </a:lstStyle>
          <a:p>
            <a:pPr/>
            <a:r>
              <a:t>Baffle locations, material, mounting, and shape</a:t>
            </a:r>
          </a:p>
        </p:txBody>
      </p:sp>
      <p:sp>
        <p:nvSpPr>
          <p:cNvPr id="619" name="Beamtube alignment tolerance and other non-ideal considerations"/>
          <p:cNvSpPr/>
          <p:nvPr/>
        </p:nvSpPr>
        <p:spPr>
          <a:xfrm>
            <a:off x="8807218" y="5638800"/>
            <a:ext cx="3806230" cy="3808215"/>
          </a:xfrm>
          <a:prstGeom prst="roundRect">
            <a:avLst>
              <a:gd name="adj" fmla="val 14999"/>
            </a:avLst>
          </a:prstGeom>
          <a:solidFill>
            <a:srgbClr val="FFFFFF"/>
          </a:solidFill>
          <a:ln w="508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/>
            <a:r>
              <a:t>Beamtube alignment tolerance</a:t>
            </a:r>
            <a:br/>
            <a:r>
              <a:t>and other non-ideal considerations</a:t>
            </a:r>
          </a:p>
        </p:txBody>
      </p:sp>
      <p:sp>
        <p:nvSpPr>
          <p:cNvPr id="620" name="Seismic Activity at LOW AND HIGH frequencies"/>
          <p:cNvSpPr/>
          <p:nvPr/>
        </p:nvSpPr>
        <p:spPr>
          <a:xfrm>
            <a:off x="4599285" y="5638800"/>
            <a:ext cx="3806230" cy="3808215"/>
          </a:xfrm>
          <a:prstGeom prst="roundRect">
            <a:avLst>
              <a:gd name="adj" fmla="val 14999"/>
            </a:avLst>
          </a:prstGeom>
          <a:solidFill>
            <a:srgbClr val="FFFFFF"/>
          </a:solidFill>
          <a:ln w="508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/>
          </a:lstStyle>
          <a:p>
            <a:pPr/>
            <a:r>
              <a:t>Seismic Activity at LOW AND HIGH frequencies</a:t>
            </a:r>
          </a:p>
        </p:txBody>
      </p:sp>
      <p:sp>
        <p:nvSpPr>
          <p:cNvPr id="621" name="Coupling of seismic activity to the tube and baffle"/>
          <p:cNvSpPr/>
          <p:nvPr/>
        </p:nvSpPr>
        <p:spPr>
          <a:xfrm>
            <a:off x="391351" y="5638800"/>
            <a:ext cx="3806231" cy="3808215"/>
          </a:xfrm>
          <a:prstGeom prst="roundRect">
            <a:avLst>
              <a:gd name="adj" fmla="val 14999"/>
            </a:avLst>
          </a:prstGeom>
          <a:solidFill>
            <a:srgbClr val="FFFFFF"/>
          </a:solidFill>
          <a:ln w="508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/>
          </a:lstStyle>
          <a:p>
            <a:pPr/>
            <a:r>
              <a:t>Coupling of seismic activity to the tube and baffle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comparison_baffle_locs_Rin=0.55_spacing.jpg" descr="comparison_baffle_locs_Rin=0.55_spacin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37983" y="5452173"/>
            <a:ext cx="5500359" cy="4127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4" name="comparison_baffle_locs_Rin=0.49_spacing.jpg" descr="comparison_baffle_locs_Rin=0.49_spacing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6458" y="5452173"/>
            <a:ext cx="5500360" cy="4127470"/>
          </a:xfrm>
          <a:prstGeom prst="rect">
            <a:avLst/>
          </a:prstGeom>
          <a:ln w="12700">
            <a:miter lim="400000"/>
          </a:ln>
        </p:spPr>
      </p:pic>
      <p:sp>
        <p:nvSpPr>
          <p:cNvPr id="625" name="Step 2: Calculate Noise"/>
          <p:cNvSpPr txBox="1"/>
          <p:nvPr>
            <p:ph type="title"/>
          </p:nvPr>
        </p:nvSpPr>
        <p:spPr>
          <a:xfrm>
            <a:off x="238883" y="49373"/>
            <a:ext cx="12527034" cy="1270001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pPr/>
            <a:r>
              <a:t>Relevant Parameters for Stray Light</a:t>
            </a:r>
          </a:p>
        </p:txBody>
      </p:sp>
      <p:grpSp>
        <p:nvGrpSpPr>
          <p:cNvPr id="628" name="Group"/>
          <p:cNvGrpSpPr/>
          <p:nvPr/>
        </p:nvGrpSpPr>
        <p:grpSpPr>
          <a:xfrm>
            <a:off x="595360" y="7072047"/>
            <a:ext cx="12195080" cy="1270001"/>
            <a:chOff x="0" y="622300"/>
            <a:chExt cx="12195079" cy="1270000"/>
          </a:xfrm>
        </p:grpSpPr>
        <p:sp>
          <p:nvSpPr>
            <p:cNvPr id="626" name="Line"/>
            <p:cNvSpPr/>
            <p:nvPr/>
          </p:nvSpPr>
          <p:spPr>
            <a:xfrm>
              <a:off x="0" y="1302727"/>
              <a:ext cx="12195080" cy="1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ysDot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627" name="~100-200m min spacing"/>
            <p:cNvSpPr/>
            <p:nvPr/>
          </p:nvSpPr>
          <p:spPr>
            <a:xfrm>
              <a:off x="5982414" y="62230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defRPr sz="3200">
                  <a:solidFill>
                    <a:srgbClr val="FF2600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pPr>
              <a:r>
                <a:t>~100-200m</a:t>
              </a:r>
              <a:br/>
              <a:r>
                <a:t>min spacing</a:t>
              </a:r>
            </a:p>
          </p:txBody>
        </p:sp>
      </p:grpSp>
      <p:sp>
        <p:nvSpPr>
          <p:cNvPr id="629" name="Body Level One…"/>
          <p:cNvSpPr txBox="1"/>
          <p:nvPr/>
        </p:nvSpPr>
        <p:spPr>
          <a:xfrm>
            <a:off x="4847744" y="1703327"/>
            <a:ext cx="7662006" cy="3364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317500" indent="-317500">
              <a:spcBef>
                <a:spcPts val="1800"/>
              </a:spcBef>
              <a:buSzPct val="100000"/>
              <a:buChar char="•"/>
              <a:defRPr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Nearly all calculations point to a 100-200m minimum separation between baffles.</a:t>
            </a:r>
          </a:p>
          <a:p>
            <a:pPr marL="317500" indent="-317500">
              <a:spcBef>
                <a:spcPts val="1800"/>
              </a:spcBef>
              <a:buSzPct val="100000"/>
              <a:buChar char="•"/>
              <a:defRPr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If cryo-pumps are placed every 200-250m, and each of them requires some baffling, then it’s possible it is all we need.</a:t>
            </a:r>
          </a:p>
        </p:txBody>
      </p:sp>
      <p:sp>
        <p:nvSpPr>
          <p:cNvPr id="630" name="Vacuum System Design"/>
          <p:cNvSpPr/>
          <p:nvPr/>
        </p:nvSpPr>
        <p:spPr>
          <a:xfrm>
            <a:off x="391352" y="1481666"/>
            <a:ext cx="3806230" cy="3808215"/>
          </a:xfrm>
          <a:prstGeom prst="roundRect">
            <a:avLst>
              <a:gd name="adj" fmla="val 14999"/>
            </a:avLst>
          </a:prstGeom>
          <a:solidFill>
            <a:srgbClr val="FFFFFF"/>
          </a:solidFill>
          <a:ln w="508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/>
          </a:lstStyle>
          <a:p>
            <a:pPr/>
            <a:r>
              <a:t>Vacuum System Design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tandard Simple Configur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Standard Simple Configuration </a:t>
            </a:r>
          </a:p>
        </p:txBody>
      </p:sp>
      <p:pic>
        <p:nvPicPr>
          <p:cNvPr id="633" name="Plot_all_noise_const_baffRout=0.61_baffRin=0.55.pdf" descr="Plot_all_noise_const_baffRout=0.61_baffRin=0.5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0640" y="1683709"/>
            <a:ext cx="6401398" cy="4946534"/>
          </a:xfrm>
          <a:prstGeom prst="rect">
            <a:avLst/>
          </a:prstGeom>
          <a:ln w="12700">
            <a:miter lim="400000"/>
          </a:ln>
        </p:spPr>
      </p:pic>
      <p:sp>
        <p:nvSpPr>
          <p:cNvPr id="634" name="Constant 200m baffle spacing"/>
          <p:cNvSpPr txBox="1"/>
          <p:nvPr/>
        </p:nvSpPr>
        <p:spPr>
          <a:xfrm>
            <a:off x="5966588" y="7003752"/>
            <a:ext cx="5089501" cy="56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Constant 200m baffle spacing</a:t>
            </a:r>
          </a:p>
        </p:txBody>
      </p:sp>
      <p:grpSp>
        <p:nvGrpSpPr>
          <p:cNvPr id="725" name="Group"/>
          <p:cNvGrpSpPr/>
          <p:nvPr/>
        </p:nvGrpSpPr>
        <p:grpSpPr>
          <a:xfrm>
            <a:off x="317499" y="7945204"/>
            <a:ext cx="12369802" cy="1270002"/>
            <a:chOff x="0" y="0"/>
            <a:chExt cx="12369801" cy="1270000"/>
          </a:xfrm>
        </p:grpSpPr>
        <p:sp>
          <p:nvSpPr>
            <p:cNvPr id="635" name="Rounded Rectangle"/>
            <p:cNvSpPr/>
            <p:nvPr/>
          </p:nvSpPr>
          <p:spPr>
            <a:xfrm>
              <a:off x="-1" y="0"/>
              <a:ext cx="1270001" cy="1270001"/>
            </a:xfrm>
            <a:prstGeom prst="roundRect">
              <a:avLst>
                <a:gd name="adj" fmla="val 15000"/>
              </a:avLst>
            </a:prstGeom>
            <a:noFill/>
            <a:ln w="25400" cap="flat">
              <a:solidFill>
                <a:srgbClr val="53586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 Light"/>
                  <a:ea typeface="Graphik Light"/>
                  <a:cs typeface="Graphik Light"/>
                  <a:sym typeface="Graphik Light"/>
                </a:defRPr>
              </a:pPr>
            </a:p>
          </p:txBody>
        </p:sp>
        <p:grpSp>
          <p:nvGrpSpPr>
            <p:cNvPr id="638" name="Group"/>
            <p:cNvGrpSpPr/>
            <p:nvPr/>
          </p:nvGrpSpPr>
          <p:grpSpPr>
            <a:xfrm>
              <a:off x="1276404" y="302907"/>
              <a:ext cx="9833740" cy="664188"/>
              <a:chOff x="0" y="0"/>
              <a:chExt cx="9833738" cy="664186"/>
            </a:xfrm>
          </p:grpSpPr>
          <p:sp>
            <p:nvSpPr>
              <p:cNvPr id="636" name="Line"/>
              <p:cNvSpPr/>
              <p:nvPr/>
            </p:nvSpPr>
            <p:spPr>
              <a:xfrm>
                <a:off x="-1" y="-1"/>
                <a:ext cx="9833740" cy="1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37" name="Line"/>
              <p:cNvSpPr/>
              <p:nvPr/>
            </p:nvSpPr>
            <p:spPr>
              <a:xfrm>
                <a:off x="-1" y="664186"/>
                <a:ext cx="9833740" cy="1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639" name="Rounded Rectangle"/>
            <p:cNvSpPr/>
            <p:nvPr/>
          </p:nvSpPr>
          <p:spPr>
            <a:xfrm>
              <a:off x="11099800" y="0"/>
              <a:ext cx="1270001" cy="1270001"/>
            </a:xfrm>
            <a:prstGeom prst="roundRect">
              <a:avLst>
                <a:gd name="adj" fmla="val 15000"/>
              </a:avLst>
            </a:prstGeom>
            <a:noFill/>
            <a:ln w="25400" cap="flat">
              <a:solidFill>
                <a:srgbClr val="53586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 Light"/>
                  <a:ea typeface="Graphik Light"/>
                  <a:cs typeface="Graphik Light"/>
                  <a:sym typeface="Graphik Light"/>
                </a:defRPr>
              </a:pPr>
            </a:p>
          </p:txBody>
        </p:sp>
        <p:grpSp>
          <p:nvGrpSpPr>
            <p:cNvPr id="658" name="Group"/>
            <p:cNvGrpSpPr/>
            <p:nvPr/>
          </p:nvGrpSpPr>
          <p:grpSpPr>
            <a:xfrm>
              <a:off x="1291614" y="843662"/>
              <a:ext cx="4872106" cy="123433"/>
              <a:chOff x="-1" y="0"/>
              <a:chExt cx="4872104" cy="123432"/>
            </a:xfrm>
          </p:grpSpPr>
          <p:sp>
            <p:nvSpPr>
              <p:cNvPr id="640" name="Line"/>
              <p:cNvSpPr/>
              <p:nvPr/>
            </p:nvSpPr>
            <p:spPr>
              <a:xfrm flipV="1">
                <a:off x="-2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41" name="Line"/>
              <p:cNvSpPr/>
              <p:nvPr/>
            </p:nvSpPr>
            <p:spPr>
              <a:xfrm flipV="1">
                <a:off x="276224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42" name="Line"/>
              <p:cNvSpPr/>
              <p:nvPr/>
            </p:nvSpPr>
            <p:spPr>
              <a:xfrm flipV="1">
                <a:off x="552449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43" name="Line"/>
              <p:cNvSpPr/>
              <p:nvPr/>
            </p:nvSpPr>
            <p:spPr>
              <a:xfrm flipV="1">
                <a:off x="828675" y="0"/>
                <a:ext cx="176277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44" name="Line"/>
              <p:cNvSpPr/>
              <p:nvPr/>
            </p:nvSpPr>
            <p:spPr>
              <a:xfrm flipV="1">
                <a:off x="1104900" y="0"/>
                <a:ext cx="176277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45" name="Line"/>
              <p:cNvSpPr/>
              <p:nvPr/>
            </p:nvSpPr>
            <p:spPr>
              <a:xfrm flipV="1">
                <a:off x="1381125" y="0"/>
                <a:ext cx="176277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46" name="Line"/>
              <p:cNvSpPr/>
              <p:nvPr/>
            </p:nvSpPr>
            <p:spPr>
              <a:xfrm flipV="1">
                <a:off x="1657349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47" name="Line"/>
              <p:cNvSpPr/>
              <p:nvPr/>
            </p:nvSpPr>
            <p:spPr>
              <a:xfrm flipV="1">
                <a:off x="1933575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48" name="Line"/>
              <p:cNvSpPr/>
              <p:nvPr/>
            </p:nvSpPr>
            <p:spPr>
              <a:xfrm flipV="1">
                <a:off x="2209800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49" name="Line"/>
              <p:cNvSpPr/>
              <p:nvPr/>
            </p:nvSpPr>
            <p:spPr>
              <a:xfrm flipV="1">
                <a:off x="2486025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50" name="Line"/>
              <p:cNvSpPr/>
              <p:nvPr/>
            </p:nvSpPr>
            <p:spPr>
              <a:xfrm flipV="1">
                <a:off x="2762250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51" name="Line"/>
              <p:cNvSpPr/>
              <p:nvPr/>
            </p:nvSpPr>
            <p:spPr>
              <a:xfrm flipV="1">
                <a:off x="3038475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52" name="Line"/>
              <p:cNvSpPr/>
              <p:nvPr/>
            </p:nvSpPr>
            <p:spPr>
              <a:xfrm flipV="1">
                <a:off x="3314700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53" name="Line"/>
              <p:cNvSpPr/>
              <p:nvPr/>
            </p:nvSpPr>
            <p:spPr>
              <a:xfrm flipV="1">
                <a:off x="3590926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54" name="Line"/>
              <p:cNvSpPr/>
              <p:nvPr/>
            </p:nvSpPr>
            <p:spPr>
              <a:xfrm flipV="1">
                <a:off x="3867151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55" name="Line"/>
              <p:cNvSpPr/>
              <p:nvPr/>
            </p:nvSpPr>
            <p:spPr>
              <a:xfrm flipV="1">
                <a:off x="4143376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56" name="Line"/>
              <p:cNvSpPr/>
              <p:nvPr/>
            </p:nvSpPr>
            <p:spPr>
              <a:xfrm flipV="1">
                <a:off x="4419601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57" name="Line"/>
              <p:cNvSpPr/>
              <p:nvPr/>
            </p:nvSpPr>
            <p:spPr>
              <a:xfrm flipV="1">
                <a:off x="4695826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7" name="Group"/>
            <p:cNvGrpSpPr/>
            <p:nvPr/>
          </p:nvGrpSpPr>
          <p:grpSpPr>
            <a:xfrm>
              <a:off x="6210732" y="844779"/>
              <a:ext cx="4872106" cy="123433"/>
              <a:chOff x="0" y="0"/>
              <a:chExt cx="4872104" cy="123432"/>
            </a:xfrm>
          </p:grpSpPr>
          <p:sp>
            <p:nvSpPr>
              <p:cNvPr id="659" name="Line"/>
              <p:cNvSpPr/>
              <p:nvPr/>
            </p:nvSpPr>
            <p:spPr>
              <a:xfrm flipH="1" flipV="1">
                <a:off x="4695827" y="-1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60" name="Line"/>
              <p:cNvSpPr/>
              <p:nvPr/>
            </p:nvSpPr>
            <p:spPr>
              <a:xfrm flipH="1" flipV="1">
                <a:off x="4419602" y="-1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61" name="Line"/>
              <p:cNvSpPr/>
              <p:nvPr/>
            </p:nvSpPr>
            <p:spPr>
              <a:xfrm flipH="1" flipV="1">
                <a:off x="4143377" y="-1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62" name="Line"/>
              <p:cNvSpPr/>
              <p:nvPr/>
            </p:nvSpPr>
            <p:spPr>
              <a:xfrm flipH="1" flipV="1">
                <a:off x="3867152" y="-1"/>
                <a:ext cx="176277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63" name="Line"/>
              <p:cNvSpPr/>
              <p:nvPr/>
            </p:nvSpPr>
            <p:spPr>
              <a:xfrm flipH="1" flipV="1">
                <a:off x="3590927" y="-1"/>
                <a:ext cx="176277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64" name="Line"/>
              <p:cNvSpPr/>
              <p:nvPr/>
            </p:nvSpPr>
            <p:spPr>
              <a:xfrm flipH="1" flipV="1">
                <a:off x="3314701" y="-1"/>
                <a:ext cx="176277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65" name="Line"/>
              <p:cNvSpPr/>
              <p:nvPr/>
            </p:nvSpPr>
            <p:spPr>
              <a:xfrm flipH="1" flipV="1">
                <a:off x="3038476" y="-1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66" name="Line"/>
              <p:cNvSpPr/>
              <p:nvPr/>
            </p:nvSpPr>
            <p:spPr>
              <a:xfrm flipH="1" flipV="1">
                <a:off x="2762251" y="-1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67" name="Line"/>
              <p:cNvSpPr/>
              <p:nvPr/>
            </p:nvSpPr>
            <p:spPr>
              <a:xfrm flipH="1" flipV="1">
                <a:off x="2486026" y="-1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68" name="Line"/>
              <p:cNvSpPr/>
              <p:nvPr/>
            </p:nvSpPr>
            <p:spPr>
              <a:xfrm flipH="1" flipV="1">
                <a:off x="2209801" y="-1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69" name="Line"/>
              <p:cNvSpPr/>
              <p:nvPr/>
            </p:nvSpPr>
            <p:spPr>
              <a:xfrm flipH="1" flipV="1">
                <a:off x="1933576" y="-1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70" name="Line"/>
              <p:cNvSpPr/>
              <p:nvPr/>
            </p:nvSpPr>
            <p:spPr>
              <a:xfrm flipH="1" flipV="1">
                <a:off x="1657350" y="-1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71" name="Line"/>
              <p:cNvSpPr/>
              <p:nvPr/>
            </p:nvSpPr>
            <p:spPr>
              <a:xfrm flipH="1" flipV="1">
                <a:off x="1381125" y="-1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72" name="Line"/>
              <p:cNvSpPr/>
              <p:nvPr/>
            </p:nvSpPr>
            <p:spPr>
              <a:xfrm flipH="1" flipV="1">
                <a:off x="1104900" y="-1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73" name="Line"/>
              <p:cNvSpPr/>
              <p:nvPr/>
            </p:nvSpPr>
            <p:spPr>
              <a:xfrm flipH="1" flipV="1">
                <a:off x="828675" y="-1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74" name="Line"/>
              <p:cNvSpPr/>
              <p:nvPr/>
            </p:nvSpPr>
            <p:spPr>
              <a:xfrm flipH="1" flipV="1">
                <a:off x="552450" y="-1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75" name="Line"/>
              <p:cNvSpPr/>
              <p:nvPr/>
            </p:nvSpPr>
            <p:spPr>
              <a:xfrm flipH="1" flipV="1">
                <a:off x="276225" y="-1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76" name="Line"/>
              <p:cNvSpPr/>
              <p:nvPr/>
            </p:nvSpPr>
            <p:spPr>
              <a:xfrm flipH="1" flipV="1">
                <a:off x="0" y="-1"/>
                <a:ext cx="176277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96" name="Group"/>
            <p:cNvGrpSpPr/>
            <p:nvPr/>
          </p:nvGrpSpPr>
          <p:grpSpPr>
            <a:xfrm>
              <a:off x="1291614" y="313466"/>
              <a:ext cx="4872106" cy="123433"/>
              <a:chOff x="0" y="0"/>
              <a:chExt cx="4872104" cy="123432"/>
            </a:xfrm>
          </p:grpSpPr>
          <p:sp>
            <p:nvSpPr>
              <p:cNvPr id="678" name="Line"/>
              <p:cNvSpPr/>
              <p:nvPr/>
            </p:nvSpPr>
            <p:spPr>
              <a:xfrm>
                <a:off x="0" y="-1"/>
                <a:ext cx="176277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79" name="Line"/>
              <p:cNvSpPr/>
              <p:nvPr/>
            </p:nvSpPr>
            <p:spPr>
              <a:xfrm>
                <a:off x="276225" y="-1"/>
                <a:ext cx="176278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80" name="Line"/>
              <p:cNvSpPr/>
              <p:nvPr/>
            </p:nvSpPr>
            <p:spPr>
              <a:xfrm>
                <a:off x="552450" y="-1"/>
                <a:ext cx="176278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81" name="Line"/>
              <p:cNvSpPr/>
              <p:nvPr/>
            </p:nvSpPr>
            <p:spPr>
              <a:xfrm>
                <a:off x="828676" y="-1"/>
                <a:ext cx="176277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82" name="Line"/>
              <p:cNvSpPr/>
              <p:nvPr/>
            </p:nvSpPr>
            <p:spPr>
              <a:xfrm>
                <a:off x="1104901" y="-1"/>
                <a:ext cx="176277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83" name="Line"/>
              <p:cNvSpPr/>
              <p:nvPr/>
            </p:nvSpPr>
            <p:spPr>
              <a:xfrm>
                <a:off x="1381126" y="-1"/>
                <a:ext cx="176277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84" name="Line"/>
              <p:cNvSpPr/>
              <p:nvPr/>
            </p:nvSpPr>
            <p:spPr>
              <a:xfrm>
                <a:off x="1657350" y="-1"/>
                <a:ext cx="176278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85" name="Line"/>
              <p:cNvSpPr/>
              <p:nvPr/>
            </p:nvSpPr>
            <p:spPr>
              <a:xfrm>
                <a:off x="1933576" y="-1"/>
                <a:ext cx="176278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86" name="Line"/>
              <p:cNvSpPr/>
              <p:nvPr/>
            </p:nvSpPr>
            <p:spPr>
              <a:xfrm>
                <a:off x="2209801" y="-1"/>
                <a:ext cx="176278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87" name="Line"/>
              <p:cNvSpPr/>
              <p:nvPr/>
            </p:nvSpPr>
            <p:spPr>
              <a:xfrm>
                <a:off x="2486026" y="-1"/>
                <a:ext cx="176278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88" name="Line"/>
              <p:cNvSpPr/>
              <p:nvPr/>
            </p:nvSpPr>
            <p:spPr>
              <a:xfrm>
                <a:off x="2762251" y="-1"/>
                <a:ext cx="176278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89" name="Line"/>
              <p:cNvSpPr/>
              <p:nvPr/>
            </p:nvSpPr>
            <p:spPr>
              <a:xfrm>
                <a:off x="3038476" y="-1"/>
                <a:ext cx="176278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90" name="Line"/>
              <p:cNvSpPr/>
              <p:nvPr/>
            </p:nvSpPr>
            <p:spPr>
              <a:xfrm>
                <a:off x="3314701" y="-1"/>
                <a:ext cx="176278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91" name="Line"/>
              <p:cNvSpPr/>
              <p:nvPr/>
            </p:nvSpPr>
            <p:spPr>
              <a:xfrm>
                <a:off x="3590927" y="-1"/>
                <a:ext cx="176278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92" name="Line"/>
              <p:cNvSpPr/>
              <p:nvPr/>
            </p:nvSpPr>
            <p:spPr>
              <a:xfrm>
                <a:off x="3867152" y="-1"/>
                <a:ext cx="176278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93" name="Line"/>
              <p:cNvSpPr/>
              <p:nvPr/>
            </p:nvSpPr>
            <p:spPr>
              <a:xfrm>
                <a:off x="4143377" y="-1"/>
                <a:ext cx="176278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94" name="Line"/>
              <p:cNvSpPr/>
              <p:nvPr/>
            </p:nvSpPr>
            <p:spPr>
              <a:xfrm>
                <a:off x="4419602" y="-1"/>
                <a:ext cx="176278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95" name="Line"/>
              <p:cNvSpPr/>
              <p:nvPr/>
            </p:nvSpPr>
            <p:spPr>
              <a:xfrm>
                <a:off x="4695827" y="-1"/>
                <a:ext cx="176278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15" name="Group"/>
            <p:cNvGrpSpPr/>
            <p:nvPr/>
          </p:nvGrpSpPr>
          <p:grpSpPr>
            <a:xfrm>
              <a:off x="6206081" y="313466"/>
              <a:ext cx="4872105" cy="123433"/>
              <a:chOff x="0" y="0"/>
              <a:chExt cx="4872104" cy="123432"/>
            </a:xfrm>
          </p:grpSpPr>
          <p:sp>
            <p:nvSpPr>
              <p:cNvPr id="697" name="Line"/>
              <p:cNvSpPr/>
              <p:nvPr/>
            </p:nvSpPr>
            <p:spPr>
              <a:xfrm flipH="1">
                <a:off x="4695827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98" name="Line"/>
              <p:cNvSpPr/>
              <p:nvPr/>
            </p:nvSpPr>
            <p:spPr>
              <a:xfrm flipH="1">
                <a:off x="4419602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99" name="Line"/>
              <p:cNvSpPr/>
              <p:nvPr/>
            </p:nvSpPr>
            <p:spPr>
              <a:xfrm flipH="1">
                <a:off x="4143377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00" name="Line"/>
              <p:cNvSpPr/>
              <p:nvPr/>
            </p:nvSpPr>
            <p:spPr>
              <a:xfrm flipH="1">
                <a:off x="3867152" y="0"/>
                <a:ext cx="176277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01" name="Line"/>
              <p:cNvSpPr/>
              <p:nvPr/>
            </p:nvSpPr>
            <p:spPr>
              <a:xfrm flipH="1">
                <a:off x="3590927" y="0"/>
                <a:ext cx="176277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02" name="Line"/>
              <p:cNvSpPr/>
              <p:nvPr/>
            </p:nvSpPr>
            <p:spPr>
              <a:xfrm flipH="1">
                <a:off x="3314701" y="-1"/>
                <a:ext cx="176277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03" name="Line"/>
              <p:cNvSpPr/>
              <p:nvPr/>
            </p:nvSpPr>
            <p:spPr>
              <a:xfrm flipH="1">
                <a:off x="3038476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04" name="Line"/>
              <p:cNvSpPr/>
              <p:nvPr/>
            </p:nvSpPr>
            <p:spPr>
              <a:xfrm flipH="1">
                <a:off x="2762251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05" name="Line"/>
              <p:cNvSpPr/>
              <p:nvPr/>
            </p:nvSpPr>
            <p:spPr>
              <a:xfrm flipH="1">
                <a:off x="2486026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06" name="Line"/>
              <p:cNvSpPr/>
              <p:nvPr/>
            </p:nvSpPr>
            <p:spPr>
              <a:xfrm flipH="1">
                <a:off x="2209801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07" name="Line"/>
              <p:cNvSpPr/>
              <p:nvPr/>
            </p:nvSpPr>
            <p:spPr>
              <a:xfrm flipH="1">
                <a:off x="1933576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08" name="Line"/>
              <p:cNvSpPr/>
              <p:nvPr/>
            </p:nvSpPr>
            <p:spPr>
              <a:xfrm flipH="1">
                <a:off x="1657350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09" name="Line"/>
              <p:cNvSpPr/>
              <p:nvPr/>
            </p:nvSpPr>
            <p:spPr>
              <a:xfrm flipH="1">
                <a:off x="1381125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10" name="Line"/>
              <p:cNvSpPr/>
              <p:nvPr/>
            </p:nvSpPr>
            <p:spPr>
              <a:xfrm flipH="1">
                <a:off x="1104900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11" name="Line"/>
              <p:cNvSpPr/>
              <p:nvPr/>
            </p:nvSpPr>
            <p:spPr>
              <a:xfrm flipH="1">
                <a:off x="828675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12" name="Line"/>
              <p:cNvSpPr/>
              <p:nvPr/>
            </p:nvSpPr>
            <p:spPr>
              <a:xfrm flipH="1">
                <a:off x="552450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13" name="Line"/>
              <p:cNvSpPr/>
              <p:nvPr/>
            </p:nvSpPr>
            <p:spPr>
              <a:xfrm flipH="1">
                <a:off x="276225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14" name="Line"/>
              <p:cNvSpPr/>
              <p:nvPr/>
            </p:nvSpPr>
            <p:spPr>
              <a:xfrm flipH="1">
                <a:off x="0" y="0"/>
                <a:ext cx="176277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18" name="Group"/>
            <p:cNvGrpSpPr/>
            <p:nvPr/>
          </p:nvGrpSpPr>
          <p:grpSpPr>
            <a:xfrm>
              <a:off x="657338" y="507998"/>
              <a:ext cx="11071874" cy="254006"/>
              <a:chOff x="0" y="0"/>
              <a:chExt cx="11071873" cy="254005"/>
            </a:xfrm>
          </p:grpSpPr>
          <p:sp>
            <p:nvSpPr>
              <p:cNvPr id="716" name="Connection Line"/>
              <p:cNvSpPr/>
              <p:nvPr/>
            </p:nvSpPr>
            <p:spPr>
              <a:xfrm>
                <a:off x="0" y="192234"/>
                <a:ext cx="11071875" cy="617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fill="norm" stroke="1" extrusionOk="0">
                    <a:moveTo>
                      <a:pt x="0" y="16201"/>
                    </a:moveTo>
                    <a:cubicBezTo>
                      <a:pt x="7198" y="-5228"/>
                      <a:pt x="14398" y="-5399"/>
                      <a:pt x="21600" y="15687"/>
                    </a:cubicBezTo>
                  </a:path>
                </a:pathLst>
              </a:custGeom>
              <a:noFill/>
              <a:ln w="254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>
                  <a:defRPr>
                    <a:solidFill>
                      <a:srgbClr val="535860"/>
                    </a:solidFill>
                    <a:latin typeface="Graphik Light"/>
                    <a:ea typeface="Graphik Light"/>
                    <a:cs typeface="Graphik Light"/>
                    <a:sym typeface="Graphik Light"/>
                  </a:defRPr>
                </a:pPr>
              </a:p>
            </p:txBody>
          </p:sp>
          <p:sp>
            <p:nvSpPr>
              <p:cNvPr id="717" name="Connection Line"/>
              <p:cNvSpPr/>
              <p:nvPr/>
            </p:nvSpPr>
            <p:spPr>
              <a:xfrm>
                <a:off x="0" y="0"/>
                <a:ext cx="11071875" cy="617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fill="norm" stroke="1" extrusionOk="0">
                    <a:moveTo>
                      <a:pt x="0" y="0"/>
                    </a:moveTo>
                    <a:cubicBezTo>
                      <a:pt x="7198" y="21429"/>
                      <a:pt x="14398" y="21600"/>
                      <a:pt x="21600" y="514"/>
                    </a:cubicBezTo>
                  </a:path>
                </a:pathLst>
              </a:custGeom>
              <a:noFill/>
              <a:ln w="254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>
                  <a:defRPr>
                    <a:solidFill>
                      <a:srgbClr val="535860"/>
                    </a:solidFill>
                    <a:latin typeface="Graphik Light"/>
                    <a:ea typeface="Graphik Light"/>
                    <a:cs typeface="Graphik Light"/>
                    <a:sym typeface="Graphik Light"/>
                  </a:defRPr>
                </a:pPr>
              </a:p>
            </p:txBody>
          </p:sp>
        </p:grpSp>
        <p:grpSp>
          <p:nvGrpSpPr>
            <p:cNvPr id="721" name="Group"/>
            <p:cNvGrpSpPr/>
            <p:nvPr/>
          </p:nvGrpSpPr>
          <p:grpSpPr>
            <a:xfrm>
              <a:off x="11615763" y="315607"/>
              <a:ext cx="238077" cy="638788"/>
              <a:chOff x="0" y="0"/>
              <a:chExt cx="238076" cy="638787"/>
            </a:xfrm>
          </p:grpSpPr>
          <p:sp>
            <p:nvSpPr>
              <p:cNvPr id="719" name="Rectangle"/>
              <p:cNvSpPr/>
              <p:nvPr/>
            </p:nvSpPr>
            <p:spPr>
              <a:xfrm>
                <a:off x="47625" y="-1"/>
                <a:ext cx="190452" cy="638789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Graphik Light"/>
                    <a:ea typeface="Graphik Light"/>
                    <a:cs typeface="Graphik Light"/>
                    <a:sym typeface="Graphik Light"/>
                  </a:defRPr>
                </a:pPr>
              </a:p>
            </p:txBody>
          </p:sp>
          <p:sp>
            <p:nvSpPr>
              <p:cNvPr id="720" name="Rectangle"/>
              <p:cNvSpPr/>
              <p:nvPr/>
            </p:nvSpPr>
            <p:spPr>
              <a:xfrm>
                <a:off x="0" y="-1"/>
                <a:ext cx="22003" cy="638789"/>
              </a:xfrm>
              <a:prstGeom prst="rect">
                <a:avLst/>
              </a:prstGeom>
              <a:noFill/>
              <a:ln w="25400" cap="flat">
                <a:solidFill>
                  <a:srgbClr val="929292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Graphik Light"/>
                    <a:ea typeface="Graphik Light"/>
                    <a:cs typeface="Graphik Light"/>
                    <a:sym typeface="Graphik Light"/>
                  </a:defRPr>
                </a:pPr>
              </a:p>
            </p:txBody>
          </p:sp>
        </p:grpSp>
        <p:grpSp>
          <p:nvGrpSpPr>
            <p:cNvPr id="724" name="Group"/>
            <p:cNvGrpSpPr/>
            <p:nvPr/>
          </p:nvGrpSpPr>
          <p:grpSpPr>
            <a:xfrm>
              <a:off x="515961" y="328307"/>
              <a:ext cx="238077" cy="638788"/>
              <a:chOff x="0" y="0"/>
              <a:chExt cx="238076" cy="638787"/>
            </a:xfrm>
          </p:grpSpPr>
          <p:sp>
            <p:nvSpPr>
              <p:cNvPr id="722" name="Rectangle"/>
              <p:cNvSpPr/>
              <p:nvPr/>
            </p:nvSpPr>
            <p:spPr>
              <a:xfrm flipH="1">
                <a:off x="0" y="0"/>
                <a:ext cx="190452" cy="638788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Graphik Light"/>
                    <a:ea typeface="Graphik Light"/>
                    <a:cs typeface="Graphik Light"/>
                    <a:sym typeface="Graphik Light"/>
                  </a:defRPr>
                </a:pPr>
              </a:p>
            </p:txBody>
          </p:sp>
          <p:sp>
            <p:nvSpPr>
              <p:cNvPr id="723" name="Rectangle"/>
              <p:cNvSpPr/>
              <p:nvPr/>
            </p:nvSpPr>
            <p:spPr>
              <a:xfrm flipH="1">
                <a:off x="216074" y="0"/>
                <a:ext cx="22003" cy="638788"/>
              </a:xfrm>
              <a:prstGeom prst="rect">
                <a:avLst/>
              </a:prstGeom>
              <a:noFill/>
              <a:ln w="25400" cap="flat">
                <a:solidFill>
                  <a:srgbClr val="929292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Graphik Light"/>
                    <a:ea typeface="Graphik Light"/>
                    <a:cs typeface="Graphik Light"/>
                    <a:sym typeface="Graphik Light"/>
                  </a:defRPr>
                </a:pPr>
              </a:p>
            </p:txBody>
          </p:sp>
        </p:grpSp>
      </p:grpSp>
      <p:sp>
        <p:nvSpPr>
          <p:cNvPr id="726" name="Vacuum System Design"/>
          <p:cNvSpPr/>
          <p:nvPr/>
        </p:nvSpPr>
        <p:spPr>
          <a:xfrm>
            <a:off x="391352" y="1481666"/>
            <a:ext cx="3806230" cy="3808215"/>
          </a:xfrm>
          <a:prstGeom prst="roundRect">
            <a:avLst>
              <a:gd name="adj" fmla="val 14999"/>
            </a:avLst>
          </a:prstGeom>
          <a:solidFill>
            <a:srgbClr val="FFFFFF"/>
          </a:solidFill>
          <a:ln w="508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/>
          </a:lstStyle>
          <a:p>
            <a:pPr/>
            <a:r>
              <a:t>Vacuum System Design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Noise vs Baffle Inner Radius"/>
          <p:cNvSpPr txBox="1"/>
          <p:nvPr>
            <p:ph type="body" sz="quarter" idx="1"/>
          </p:nvPr>
        </p:nvSpPr>
        <p:spPr>
          <a:xfrm>
            <a:off x="6479285" y="1739759"/>
            <a:ext cx="5445580" cy="673101"/>
          </a:xfrm>
          <a:prstGeom prst="rect">
            <a:avLst/>
          </a:prstGeom>
        </p:spPr>
        <p:txBody>
          <a:bodyPr/>
          <a:lstStyle/>
          <a:p>
            <a:pPr/>
            <a:r>
              <a:t>Noise vs Baffle Inner Radius</a:t>
            </a:r>
          </a:p>
        </p:txBody>
      </p:sp>
      <p:pic>
        <p:nvPicPr>
          <p:cNvPr id="729" name="Plot_parsed_all_noise_const_ALL.pdf" descr="Plot_parsed_all_noise_const_ALL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59456" y="2628619"/>
            <a:ext cx="7376506" cy="6687791"/>
          </a:xfrm>
          <a:prstGeom prst="rect">
            <a:avLst/>
          </a:prstGeom>
          <a:ln w="12700">
            <a:miter lim="400000"/>
          </a:ln>
        </p:spPr>
      </p:pic>
      <p:sp>
        <p:nvSpPr>
          <p:cNvPr id="730" name="Standard Simple Configur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Standard Simple Configuration </a:t>
            </a:r>
          </a:p>
        </p:txBody>
      </p:sp>
      <p:sp>
        <p:nvSpPr>
          <p:cNvPr id="731" name="Line"/>
          <p:cNvSpPr/>
          <p:nvPr/>
        </p:nvSpPr>
        <p:spPr>
          <a:xfrm flipV="1">
            <a:off x="4660278" y="7699679"/>
            <a:ext cx="2355341" cy="319039"/>
          </a:xfrm>
          <a:prstGeom prst="line">
            <a:avLst/>
          </a:prstGeom>
          <a:ln w="50800">
            <a:solidFill>
              <a:schemeClr val="accent1">
                <a:satOff val="-7132"/>
                <a:lumOff val="-13529"/>
              </a:schemeClr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32" name="Very low angle tube backscatter a relative unknown"/>
          <p:cNvSpPr txBox="1"/>
          <p:nvPr/>
        </p:nvSpPr>
        <p:spPr>
          <a:xfrm>
            <a:off x="693489" y="7411787"/>
            <a:ext cx="3683508" cy="1507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Very low angle tube backscatter a relative unknown</a:t>
            </a:r>
          </a:p>
        </p:txBody>
      </p:sp>
      <p:sp>
        <p:nvSpPr>
          <p:cNvPr id="733" name="Vacuum System Design"/>
          <p:cNvSpPr/>
          <p:nvPr/>
        </p:nvSpPr>
        <p:spPr>
          <a:xfrm>
            <a:off x="391352" y="1481666"/>
            <a:ext cx="3806230" cy="3808215"/>
          </a:xfrm>
          <a:prstGeom prst="roundRect">
            <a:avLst>
              <a:gd name="adj" fmla="val 14999"/>
            </a:avLst>
          </a:prstGeom>
          <a:solidFill>
            <a:srgbClr val="FFFFFF"/>
          </a:solidFill>
          <a:ln w="508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/>
          </a:lstStyle>
          <a:p>
            <a:pPr/>
            <a:r>
              <a:t>Vacuum System Design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Types of Noise we estimate:…"/>
          <p:cNvSpPr txBox="1"/>
          <p:nvPr>
            <p:ph type="body" sz="quarter" idx="1"/>
          </p:nvPr>
        </p:nvSpPr>
        <p:spPr>
          <a:xfrm>
            <a:off x="4517379" y="3839047"/>
            <a:ext cx="8296637" cy="991327"/>
          </a:xfrm>
          <a:prstGeom prst="rect">
            <a:avLst/>
          </a:prstGeom>
        </p:spPr>
        <p:txBody>
          <a:bodyPr/>
          <a:lstStyle/>
          <a:p>
            <a:pPr lvl="1" marL="637538" indent="-320038" defTabSz="252870">
              <a:lnSpc>
                <a:spcPct val="50000"/>
              </a:lnSpc>
              <a:spcBef>
                <a:spcPts val="1800"/>
              </a:spcBef>
              <a:buChar char="‣"/>
              <a:defRPr sz="2000"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We assume that the ground motion transfer directly to the baffle</a:t>
            </a:r>
          </a:p>
          <a:p>
            <a:pPr lvl="1" marL="637538" indent="-320038" defTabSz="252870">
              <a:lnSpc>
                <a:spcPct val="50000"/>
              </a:lnSpc>
              <a:spcBef>
                <a:spcPts val="1800"/>
              </a:spcBef>
              <a:buChar char="‣"/>
              <a:defRPr sz="2000"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Mounting will determine resonances and damping</a:t>
            </a:r>
          </a:p>
        </p:txBody>
      </p:sp>
      <p:sp>
        <p:nvSpPr>
          <p:cNvPr id="736" name="Step 2: Calculate Noise"/>
          <p:cNvSpPr txBox="1"/>
          <p:nvPr>
            <p:ph type="title"/>
          </p:nvPr>
        </p:nvSpPr>
        <p:spPr>
          <a:xfrm>
            <a:off x="238883" y="49373"/>
            <a:ext cx="12527034" cy="1270001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pPr/>
            <a:r>
              <a:t>Relevant Parameters for Stray Light</a:t>
            </a:r>
          </a:p>
        </p:txBody>
      </p:sp>
      <p:pic>
        <p:nvPicPr>
          <p:cNvPr id="737" name="Albuquerque_seismic_vs_llo.pdf" descr="Albuquerque_seismic_vs_ll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861" y="5601258"/>
            <a:ext cx="3857031" cy="3258222"/>
          </a:xfrm>
          <a:prstGeom prst="rect">
            <a:avLst/>
          </a:prstGeom>
          <a:ln w="12700">
            <a:miter lim="400000"/>
          </a:ln>
        </p:spPr>
      </p:pic>
      <p:sp>
        <p:nvSpPr>
          <p:cNvPr id="738" name="Line"/>
          <p:cNvSpPr/>
          <p:nvPr/>
        </p:nvSpPr>
        <p:spPr>
          <a:xfrm>
            <a:off x="3978879" y="7230368"/>
            <a:ext cx="603590" cy="1"/>
          </a:xfrm>
          <a:prstGeom prst="line">
            <a:avLst/>
          </a:prstGeom>
          <a:ln w="76200">
            <a:solidFill>
              <a:srgbClr val="FF26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739" name="Albuquerque_seismic_vs_llo.pdf" descr="Albuquerque_seismic_vs_ll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3885" y="5601258"/>
            <a:ext cx="3857030" cy="3258222"/>
          </a:xfrm>
          <a:prstGeom prst="rect">
            <a:avLst/>
          </a:prstGeom>
          <a:ln w="12700">
            <a:miter lim="400000"/>
          </a:ln>
        </p:spPr>
      </p:pic>
      <p:sp>
        <p:nvSpPr>
          <p:cNvPr id="740" name="Line"/>
          <p:cNvSpPr/>
          <p:nvPr/>
        </p:nvSpPr>
        <p:spPr>
          <a:xfrm>
            <a:off x="8363902" y="7230368"/>
            <a:ext cx="603591" cy="1"/>
          </a:xfrm>
          <a:prstGeom prst="line">
            <a:avLst/>
          </a:prstGeom>
          <a:ln w="76200">
            <a:solidFill>
              <a:srgbClr val="FF26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741" name="Albuquerque_seismic_vs_llo.pdf" descr="Albuquerque_seismic_vs_ll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58908" y="5601258"/>
            <a:ext cx="3857031" cy="3258222"/>
          </a:xfrm>
          <a:prstGeom prst="rect">
            <a:avLst/>
          </a:prstGeom>
          <a:ln w="12700">
            <a:miter lim="400000"/>
          </a:ln>
        </p:spPr>
      </p:pic>
      <p:sp>
        <p:nvSpPr>
          <p:cNvPr id="742" name="Ground"/>
          <p:cNvSpPr txBox="1"/>
          <p:nvPr/>
        </p:nvSpPr>
        <p:spPr>
          <a:xfrm>
            <a:off x="1598658" y="8975859"/>
            <a:ext cx="1391617" cy="56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Ground</a:t>
            </a:r>
          </a:p>
        </p:txBody>
      </p:sp>
      <p:sp>
        <p:nvSpPr>
          <p:cNvPr id="743" name="Tube"/>
          <p:cNvSpPr txBox="1"/>
          <p:nvPr/>
        </p:nvSpPr>
        <p:spPr>
          <a:xfrm>
            <a:off x="6016218" y="8975859"/>
            <a:ext cx="972364" cy="56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Tube</a:t>
            </a:r>
          </a:p>
        </p:txBody>
      </p:sp>
      <p:sp>
        <p:nvSpPr>
          <p:cNvPr id="744" name="Baffle"/>
          <p:cNvSpPr txBox="1"/>
          <p:nvPr/>
        </p:nvSpPr>
        <p:spPr>
          <a:xfrm>
            <a:off x="10365682" y="8975859"/>
            <a:ext cx="1043483" cy="56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Baffle</a:t>
            </a:r>
          </a:p>
        </p:txBody>
      </p:sp>
      <p:sp>
        <p:nvSpPr>
          <p:cNvPr id="745" name="Coupling of seismic activity to the tube and baffle"/>
          <p:cNvSpPr/>
          <p:nvPr/>
        </p:nvSpPr>
        <p:spPr>
          <a:xfrm>
            <a:off x="391352" y="1481666"/>
            <a:ext cx="3806230" cy="3808215"/>
          </a:xfrm>
          <a:prstGeom prst="roundRect">
            <a:avLst>
              <a:gd name="adj" fmla="val 14999"/>
            </a:avLst>
          </a:prstGeom>
          <a:solidFill>
            <a:srgbClr val="FFFFFF"/>
          </a:solidFill>
          <a:ln w="508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/>
          </a:lstStyle>
          <a:p>
            <a:pPr/>
            <a:r>
              <a:t>Coupling of seismic activity to the tube and baffle</a:t>
            </a:r>
          </a:p>
        </p:txBody>
      </p:sp>
      <p:grpSp>
        <p:nvGrpSpPr>
          <p:cNvPr id="750" name="Group"/>
          <p:cNvGrpSpPr/>
          <p:nvPr/>
        </p:nvGrpSpPr>
        <p:grpSpPr>
          <a:xfrm>
            <a:off x="4812976" y="2391992"/>
            <a:ext cx="8177465" cy="6366147"/>
            <a:chOff x="0" y="1066799"/>
            <a:chExt cx="8177463" cy="6366145"/>
          </a:xfrm>
        </p:grpSpPr>
        <p:sp>
          <p:nvSpPr>
            <p:cNvPr id="746" name="We care both for  the low frequencies and the high frequencies, due to fringe wrapping"/>
            <p:cNvSpPr/>
            <p:nvPr/>
          </p:nvSpPr>
          <p:spPr>
            <a:xfrm>
              <a:off x="0" y="1066799"/>
              <a:ext cx="1270000" cy="1270001"/>
            </a:xfrm>
            <a:prstGeom prst="lin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solidFill>
                    <a:srgbClr val="0433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pPr>
              <a:r>
                <a:t>We care both for </a:t>
              </a:r>
              <a:br/>
              <a:r>
                <a:t>the low frequencies and the</a:t>
              </a:r>
              <a:br/>
              <a:r>
                <a:t>high frequencies, due to</a:t>
              </a:r>
              <a:br/>
              <a:r>
                <a:t>fringe wrapping</a:t>
              </a:r>
            </a:p>
          </p:txBody>
        </p:sp>
        <p:sp>
          <p:nvSpPr>
            <p:cNvPr id="747" name="Oval"/>
            <p:cNvSpPr/>
            <p:nvPr/>
          </p:nvSpPr>
          <p:spPr>
            <a:xfrm rot="2400000">
              <a:off x="4275779" y="4708382"/>
              <a:ext cx="2089504" cy="971149"/>
            </a:xfrm>
            <a:prstGeom prst="ellipse">
              <a:avLst/>
            </a:prstGeom>
            <a:noFill/>
            <a:ln w="50800" cap="flat">
              <a:solidFill>
                <a:srgbClr val="0433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48" name="Oval"/>
            <p:cNvSpPr/>
            <p:nvPr/>
          </p:nvSpPr>
          <p:spPr>
            <a:xfrm rot="18000000">
              <a:off x="6547165" y="5407281"/>
              <a:ext cx="921563" cy="2168822"/>
            </a:xfrm>
            <a:prstGeom prst="ellipse">
              <a:avLst/>
            </a:prstGeom>
            <a:noFill/>
            <a:ln w="50800" cap="flat">
              <a:solidFill>
                <a:srgbClr val="0433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49" name="Line"/>
            <p:cNvSpPr/>
            <p:nvPr/>
          </p:nvSpPr>
          <p:spPr>
            <a:xfrm>
              <a:off x="2975131" y="2280503"/>
              <a:ext cx="1757398" cy="2215704"/>
            </a:xfrm>
            <a:prstGeom prst="line">
              <a:avLst/>
            </a:prstGeom>
            <a:noFill/>
            <a:ln w="50800" cap="flat">
              <a:solidFill>
                <a:srgbClr val="0433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753" name="Types of Noise we estimate:…"/>
          <p:cNvSpPr txBox="1"/>
          <p:nvPr/>
        </p:nvSpPr>
        <p:spPr>
          <a:xfrm>
            <a:off x="605023" y="1957627"/>
            <a:ext cx="11794754" cy="1270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lvl="1" indent="228600" algn="ctr">
              <a:defRPr b="1">
                <a:solidFill>
                  <a:srgbClr val="535860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IS A FACTOR OF 10 SAFETY MARGIN ENOUGH?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Body Level One…"/>
          <p:cNvSpPr txBox="1"/>
          <p:nvPr/>
        </p:nvSpPr>
        <p:spPr>
          <a:xfrm>
            <a:off x="1090429" y="2644288"/>
            <a:ext cx="10823942" cy="4913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317500" indent="-317500">
              <a:buSzPct val="100000"/>
              <a:buChar char="•"/>
              <a:defRPr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More baffles, more diffraction noise.</a:t>
            </a:r>
          </a:p>
          <a:p>
            <a:pPr marL="317500" indent="-317500">
              <a:buSzPct val="100000"/>
              <a:buChar char="•"/>
              <a:defRPr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Baffle Backscatter noise doesn’t change much with config.</a:t>
            </a:r>
          </a:p>
          <a:p>
            <a:pPr marL="317500" indent="-317500">
              <a:buSzPct val="100000"/>
              <a:buChar char="•"/>
              <a:defRPr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Noise per baffle is “evenly” distributed across the tube.</a:t>
            </a:r>
          </a:p>
          <a:p>
            <a:pPr marL="317500" indent="-317500">
              <a:buSzPct val="100000"/>
              <a:buChar char="•"/>
              <a:defRPr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Beamtube scatter is a relative unknown.</a:t>
            </a:r>
          </a:p>
          <a:p>
            <a:pPr marL="317500" indent="-317500">
              <a:buSzPct val="100000"/>
              <a:buChar char="•"/>
              <a:defRPr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Noise estimates are generally favorable, but need to increase modeling confidence.</a:t>
            </a:r>
          </a:p>
        </p:txBody>
      </p:sp>
      <p:sp>
        <p:nvSpPr>
          <p:cNvPr id="756" name="Key Takeaways"/>
          <p:cNvSpPr txBox="1"/>
          <p:nvPr>
            <p:ph type="title" idx="4294967295"/>
          </p:nvPr>
        </p:nvSpPr>
        <p:spPr>
          <a:xfrm>
            <a:off x="238883" y="900339"/>
            <a:ext cx="12527034" cy="1270001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pPr/>
            <a:r>
              <a:t>Key Takeaways</a:t>
            </a:r>
          </a:p>
        </p:txBody>
      </p:sp>
      <p:sp>
        <p:nvSpPr>
          <p:cNvPr id="757" name="Beamtube Diameter at ~122cm is ok from the Stray Light point of view"/>
          <p:cNvSpPr txBox="1"/>
          <p:nvPr/>
        </p:nvSpPr>
        <p:spPr>
          <a:xfrm>
            <a:off x="744886" y="8031992"/>
            <a:ext cx="11515028" cy="656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pPr/>
            <a:r>
              <a:t>Beamtube Diameter at ~122cm is ok from the Stray Light point of view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Baffle Locations: Going beyond ray optics"/>
          <p:cNvSpPr txBox="1"/>
          <p:nvPr/>
        </p:nvSpPr>
        <p:spPr>
          <a:xfrm>
            <a:off x="4846002" y="4346575"/>
            <a:ext cx="3312796" cy="1060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1733930">
              <a:spcBef>
                <a:spcPts val="0"/>
              </a:spcBef>
              <a:defRPr sz="5000">
                <a:solidFill>
                  <a:srgbClr val="FFFFFF"/>
                </a:solidFill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pPr/>
            <a:r>
              <a:t>Thank you!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Modeling Develop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Modeling Development</a:t>
            </a:r>
          </a:p>
        </p:txBody>
      </p:sp>
      <p:sp>
        <p:nvSpPr>
          <p:cNvPr id="762" name="Body Level One…"/>
          <p:cNvSpPr txBox="1"/>
          <p:nvPr>
            <p:ph type="body" idx="21"/>
          </p:nvPr>
        </p:nvSpPr>
        <p:spPr>
          <a:xfrm>
            <a:off x="698500" y="2939288"/>
            <a:ext cx="5365363" cy="6019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Fringe wrapping is an important effect that is relatively easy to model for backscatter.</a:t>
            </a:r>
          </a:p>
          <a:p>
            <a:pPr/>
            <a:r>
              <a:t>Fringe wrapping on diffraction is less straightforward and not explored.</a:t>
            </a:r>
          </a:p>
          <a:p>
            <a:pPr/>
            <a:r>
              <a:t>Diffraction noise from low frequency beam motion.</a:t>
            </a:r>
          </a:p>
        </p:txBody>
      </p:sp>
      <p:pic>
        <p:nvPicPr>
          <p:cNvPr id="763" name="Plot_phaseshift_vs_shift_vs_baffle.pdf" descr="Plot_phaseshift_vs_shift_vs_baffl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5015" y="3047084"/>
            <a:ext cx="6224453" cy="53664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SLC"/>
          <p:cNvSpPr/>
          <p:nvPr/>
        </p:nvSpPr>
        <p:spPr>
          <a:xfrm>
            <a:off x="5343092" y="3880888"/>
            <a:ext cx="2117199" cy="1902924"/>
          </a:xfrm>
          <a:prstGeom prst="ellipse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SLC</a:t>
            </a:r>
          </a:p>
        </p:txBody>
      </p:sp>
      <p:sp>
        <p:nvSpPr>
          <p:cNvPr id="766" name="Arrow"/>
          <p:cNvSpPr/>
          <p:nvPr/>
        </p:nvSpPr>
        <p:spPr>
          <a:xfrm flipH="1" rot="9000000">
            <a:off x="2812941" y="5598502"/>
            <a:ext cx="2345629" cy="1270001"/>
          </a:xfrm>
          <a:prstGeom prst="rightArrow">
            <a:avLst>
              <a:gd name="adj1" fmla="val 42802"/>
              <a:gd name="adj2" fmla="val 63286"/>
            </a:avLst>
          </a:prstGeom>
          <a:gradFill>
            <a:gsLst>
              <a:gs pos="0">
                <a:srgbClr val="D9B3B3"/>
              </a:gs>
              <a:gs pos="100000">
                <a:srgbClr val="FBCFCF"/>
              </a:gs>
            </a:gsLst>
            <a:lin ang="16200000"/>
          </a:gradFill>
          <a:ln>
            <a:solidFill>
              <a:srgbClr val="D1B2B2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67" name="Arrow"/>
          <p:cNvSpPr/>
          <p:nvPr/>
        </p:nvSpPr>
        <p:spPr>
          <a:xfrm>
            <a:off x="2444223" y="4197350"/>
            <a:ext cx="2345629" cy="1270000"/>
          </a:xfrm>
          <a:prstGeom prst="rightArrow">
            <a:avLst>
              <a:gd name="adj1" fmla="val 42802"/>
              <a:gd name="adj2" fmla="val 63286"/>
            </a:avLst>
          </a:prstGeom>
          <a:gradFill>
            <a:gsLst>
              <a:gs pos="0">
                <a:srgbClr val="D9B3B3"/>
              </a:gs>
              <a:gs pos="100000">
                <a:srgbClr val="FBCFCF"/>
              </a:gs>
            </a:gsLst>
            <a:lin ang="16200000"/>
          </a:gradFill>
          <a:ln>
            <a:solidFill>
              <a:srgbClr val="D1B2B2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68" name="Arrow"/>
          <p:cNvSpPr/>
          <p:nvPr/>
        </p:nvSpPr>
        <p:spPr>
          <a:xfrm rot="1800000">
            <a:off x="2825641" y="2792957"/>
            <a:ext cx="2345629" cy="1270001"/>
          </a:xfrm>
          <a:prstGeom prst="rightArrow">
            <a:avLst>
              <a:gd name="adj1" fmla="val 42802"/>
              <a:gd name="adj2" fmla="val 63286"/>
            </a:avLst>
          </a:prstGeom>
          <a:gradFill>
            <a:gsLst>
              <a:gs pos="0">
                <a:srgbClr val="D9B3B3"/>
              </a:gs>
              <a:gs pos="100000">
                <a:srgbClr val="FBCFCF"/>
              </a:gs>
            </a:gsLst>
            <a:lin ang="16200000"/>
          </a:gradFill>
          <a:ln>
            <a:solidFill>
              <a:srgbClr val="D1B2B2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69" name="Arrow"/>
          <p:cNvSpPr/>
          <p:nvPr/>
        </p:nvSpPr>
        <p:spPr>
          <a:xfrm rot="18000000">
            <a:off x="3858330" y="6611349"/>
            <a:ext cx="2345629" cy="1270001"/>
          </a:xfrm>
          <a:prstGeom prst="rightArrow">
            <a:avLst>
              <a:gd name="adj1" fmla="val 42802"/>
              <a:gd name="adj2" fmla="val 63286"/>
            </a:avLst>
          </a:prstGeom>
          <a:gradFill>
            <a:gsLst>
              <a:gs pos="0">
                <a:srgbClr val="D9B3B3"/>
              </a:gs>
              <a:gs pos="100000">
                <a:srgbClr val="FBCFCF"/>
              </a:gs>
            </a:gsLst>
            <a:lin ang="16200000"/>
          </a:gradFill>
          <a:ln>
            <a:solidFill>
              <a:srgbClr val="D1B2B2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70" name="Arrow"/>
          <p:cNvSpPr/>
          <p:nvPr/>
        </p:nvSpPr>
        <p:spPr>
          <a:xfrm rot="3600000">
            <a:off x="3858330" y="1783349"/>
            <a:ext cx="2345629" cy="1270001"/>
          </a:xfrm>
          <a:prstGeom prst="rightArrow">
            <a:avLst>
              <a:gd name="adj1" fmla="val 42802"/>
              <a:gd name="adj2" fmla="val 63286"/>
            </a:avLst>
          </a:prstGeom>
          <a:gradFill>
            <a:gsLst>
              <a:gs pos="0">
                <a:srgbClr val="D9B3B3"/>
              </a:gs>
              <a:gs pos="100000">
                <a:srgbClr val="FBCFCF"/>
              </a:gs>
            </a:gsLst>
            <a:lin ang="16200000"/>
          </a:gradFill>
          <a:ln>
            <a:solidFill>
              <a:srgbClr val="D1B2B2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71" name="Arrow"/>
          <p:cNvSpPr/>
          <p:nvPr/>
        </p:nvSpPr>
        <p:spPr>
          <a:xfrm flipH="1" rot="9000000">
            <a:off x="7771632" y="2705638"/>
            <a:ext cx="2345629" cy="1270001"/>
          </a:xfrm>
          <a:prstGeom prst="rightArrow">
            <a:avLst>
              <a:gd name="adj1" fmla="val 42802"/>
              <a:gd name="adj2" fmla="val 63286"/>
            </a:avLst>
          </a:prstGeom>
          <a:gradFill>
            <a:gsLst>
              <a:gs pos="0">
                <a:schemeClr val="accent4">
                  <a:hueOff val="-299634"/>
                  <a:satOff val="17045"/>
                  <a:lumOff val="21345"/>
                </a:schemeClr>
              </a:gs>
              <a:gs pos="35000">
                <a:srgbClr val="FFEACF"/>
              </a:gs>
              <a:gs pos="100000">
                <a:schemeClr val="accent4">
                  <a:hueOff val="-394478"/>
                  <a:satOff val="17045"/>
                  <a:lumOff val="30933"/>
                </a:schemeClr>
              </a:gs>
            </a:gsLst>
            <a:lin ang="16200000"/>
          </a:gradFill>
          <a:ln>
            <a:solidFill>
              <a:srgbClr val="EEBB58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72" name="Arrow"/>
          <p:cNvSpPr/>
          <p:nvPr/>
        </p:nvSpPr>
        <p:spPr>
          <a:xfrm>
            <a:off x="8013531" y="4197350"/>
            <a:ext cx="2345628" cy="1270000"/>
          </a:xfrm>
          <a:prstGeom prst="rightArrow">
            <a:avLst>
              <a:gd name="adj1" fmla="val 42802"/>
              <a:gd name="adj2" fmla="val 63286"/>
            </a:avLst>
          </a:prstGeom>
          <a:gradFill>
            <a:gsLst>
              <a:gs pos="0">
                <a:schemeClr val="accent4">
                  <a:hueOff val="-299634"/>
                  <a:satOff val="17045"/>
                  <a:lumOff val="21345"/>
                </a:schemeClr>
              </a:gs>
              <a:gs pos="35000">
                <a:srgbClr val="FFEACF"/>
              </a:gs>
              <a:gs pos="100000">
                <a:schemeClr val="accent4">
                  <a:hueOff val="-394478"/>
                  <a:satOff val="17045"/>
                  <a:lumOff val="30933"/>
                </a:schemeClr>
              </a:gs>
            </a:gsLst>
            <a:lin ang="16200000"/>
          </a:gradFill>
          <a:ln>
            <a:solidFill>
              <a:srgbClr val="EEBB58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73" name="Arrow"/>
          <p:cNvSpPr/>
          <p:nvPr/>
        </p:nvSpPr>
        <p:spPr>
          <a:xfrm rot="1800000">
            <a:off x="7763606" y="5685822"/>
            <a:ext cx="2345629" cy="1270001"/>
          </a:xfrm>
          <a:prstGeom prst="rightArrow">
            <a:avLst>
              <a:gd name="adj1" fmla="val 42802"/>
              <a:gd name="adj2" fmla="val 63286"/>
            </a:avLst>
          </a:prstGeom>
          <a:gradFill>
            <a:gsLst>
              <a:gs pos="0">
                <a:schemeClr val="accent4">
                  <a:hueOff val="-299634"/>
                  <a:satOff val="17045"/>
                  <a:lumOff val="21345"/>
                </a:schemeClr>
              </a:gs>
              <a:gs pos="35000">
                <a:srgbClr val="FFEACF"/>
              </a:gs>
              <a:gs pos="100000">
                <a:schemeClr val="accent4">
                  <a:hueOff val="-394478"/>
                  <a:satOff val="17045"/>
                  <a:lumOff val="30933"/>
                </a:schemeClr>
              </a:gs>
            </a:gsLst>
            <a:lin ang="16200000"/>
          </a:gradFill>
          <a:ln>
            <a:solidFill>
              <a:srgbClr val="EEBB58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74" name="Arrow"/>
          <p:cNvSpPr/>
          <p:nvPr/>
        </p:nvSpPr>
        <p:spPr>
          <a:xfrm rot="18000000">
            <a:off x="6693977" y="1647454"/>
            <a:ext cx="2345629" cy="1270001"/>
          </a:xfrm>
          <a:prstGeom prst="rightArrow">
            <a:avLst>
              <a:gd name="adj1" fmla="val 42802"/>
              <a:gd name="adj2" fmla="val 63286"/>
            </a:avLst>
          </a:prstGeom>
          <a:gradFill>
            <a:gsLst>
              <a:gs pos="0">
                <a:schemeClr val="accent4">
                  <a:hueOff val="-299634"/>
                  <a:satOff val="17045"/>
                  <a:lumOff val="21345"/>
                </a:schemeClr>
              </a:gs>
              <a:gs pos="35000">
                <a:srgbClr val="FFEACF"/>
              </a:gs>
              <a:gs pos="100000">
                <a:schemeClr val="accent4">
                  <a:hueOff val="-394478"/>
                  <a:satOff val="17045"/>
                  <a:lumOff val="30933"/>
                </a:schemeClr>
              </a:gs>
            </a:gsLst>
            <a:lin ang="16200000"/>
          </a:gradFill>
          <a:ln>
            <a:solidFill>
              <a:srgbClr val="EEBB58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75" name="Arrow"/>
          <p:cNvSpPr/>
          <p:nvPr/>
        </p:nvSpPr>
        <p:spPr>
          <a:xfrm rot="3600000">
            <a:off x="6693977" y="6747245"/>
            <a:ext cx="2345629" cy="1270001"/>
          </a:xfrm>
          <a:prstGeom prst="rightArrow">
            <a:avLst>
              <a:gd name="adj1" fmla="val 42802"/>
              <a:gd name="adj2" fmla="val 63286"/>
            </a:avLst>
          </a:prstGeom>
          <a:gradFill>
            <a:gsLst>
              <a:gs pos="0">
                <a:schemeClr val="accent4">
                  <a:hueOff val="-299634"/>
                  <a:satOff val="17045"/>
                  <a:lumOff val="21345"/>
                </a:schemeClr>
              </a:gs>
              <a:gs pos="35000">
                <a:srgbClr val="FFEACF"/>
              </a:gs>
              <a:gs pos="100000">
                <a:schemeClr val="accent4">
                  <a:hueOff val="-394478"/>
                  <a:satOff val="17045"/>
                  <a:lumOff val="30933"/>
                </a:schemeClr>
              </a:gs>
            </a:gsLst>
            <a:lin ang="16200000"/>
          </a:gradFill>
          <a:ln>
            <a:solidFill>
              <a:srgbClr val="EEBB58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76" name="Tube Size Constraints"/>
          <p:cNvSpPr txBox="1"/>
          <p:nvPr/>
        </p:nvSpPr>
        <p:spPr>
          <a:xfrm>
            <a:off x="48530" y="4288155"/>
            <a:ext cx="2141602" cy="1088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/>
            </a:pPr>
            <a:r>
              <a:t>Tube Size</a:t>
            </a:r>
            <a:br/>
            <a:r>
              <a:t>Constraints</a:t>
            </a:r>
          </a:p>
        </p:txBody>
      </p:sp>
      <p:sp>
        <p:nvSpPr>
          <p:cNvPr id="777" name="Tube Material"/>
          <p:cNvSpPr txBox="1"/>
          <p:nvPr/>
        </p:nvSpPr>
        <p:spPr>
          <a:xfrm>
            <a:off x="1124259" y="6506212"/>
            <a:ext cx="1536955" cy="1088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/>
            </a:pPr>
            <a:r>
              <a:t>Tube</a:t>
            </a:r>
            <a:br/>
            <a:r>
              <a:t>Material</a:t>
            </a:r>
          </a:p>
        </p:txBody>
      </p:sp>
      <p:sp>
        <p:nvSpPr>
          <p:cNvPr id="778" name="Mirror Thermal"/>
          <p:cNvSpPr txBox="1"/>
          <p:nvPr/>
        </p:nvSpPr>
        <p:spPr>
          <a:xfrm>
            <a:off x="1086159" y="2070097"/>
            <a:ext cx="1613155" cy="1088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/>
            </a:pPr>
            <a:r>
              <a:t>Mirror</a:t>
            </a:r>
            <a:br/>
            <a:r>
              <a:t>Thermal</a:t>
            </a:r>
          </a:p>
        </p:txBody>
      </p:sp>
      <p:sp>
        <p:nvSpPr>
          <p:cNvPr id="779" name="Seismic Activity"/>
          <p:cNvSpPr txBox="1"/>
          <p:nvPr/>
        </p:nvSpPr>
        <p:spPr>
          <a:xfrm>
            <a:off x="2870277" y="8185149"/>
            <a:ext cx="1493521" cy="1088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/>
            </a:pPr>
            <a:r>
              <a:t>Seismic</a:t>
            </a:r>
            <a:br/>
            <a:r>
              <a:t>Activity</a:t>
            </a:r>
          </a:p>
        </p:txBody>
      </p:sp>
      <p:sp>
        <p:nvSpPr>
          <p:cNvPr id="780" name="Optic Wedge Requirements"/>
          <p:cNvSpPr txBox="1"/>
          <p:nvPr/>
        </p:nvSpPr>
        <p:spPr>
          <a:xfrm>
            <a:off x="7579193" y="8387139"/>
            <a:ext cx="2594611" cy="1088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/>
            </a:pPr>
            <a:r>
              <a:t>Optic Wedge</a:t>
            </a:r>
            <a:br/>
            <a:r>
              <a:t>Requirements</a:t>
            </a:r>
          </a:p>
        </p:txBody>
      </p:sp>
      <p:sp>
        <p:nvSpPr>
          <p:cNvPr id="781" name="Beam Splitter AOI constraint"/>
          <p:cNvSpPr txBox="1"/>
          <p:nvPr/>
        </p:nvSpPr>
        <p:spPr>
          <a:xfrm>
            <a:off x="10068465" y="6506212"/>
            <a:ext cx="2646808" cy="1088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/>
            </a:pPr>
            <a:r>
              <a:t>Beam Splitter</a:t>
            </a:r>
            <a:br/>
            <a:r>
              <a:t>AOI constraint</a:t>
            </a:r>
          </a:p>
        </p:txBody>
      </p:sp>
      <p:sp>
        <p:nvSpPr>
          <p:cNvPr id="782" name="Mirror Figure"/>
          <p:cNvSpPr txBox="1"/>
          <p:nvPr/>
        </p:nvSpPr>
        <p:spPr>
          <a:xfrm>
            <a:off x="3096965" y="391160"/>
            <a:ext cx="1254253" cy="1088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/>
            </a:pPr>
            <a:r>
              <a:t>Mirror</a:t>
            </a:r>
            <a:br/>
            <a:r>
              <a:t>Figure</a:t>
            </a:r>
          </a:p>
        </p:txBody>
      </p:sp>
      <p:sp>
        <p:nvSpPr>
          <p:cNvPr id="783" name="Baffle Isolation Requirement"/>
          <p:cNvSpPr txBox="1"/>
          <p:nvPr/>
        </p:nvSpPr>
        <p:spPr>
          <a:xfrm>
            <a:off x="8498609" y="592998"/>
            <a:ext cx="2689099" cy="1088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/>
            </a:pPr>
            <a:r>
              <a:t>Baffle Isolation</a:t>
            </a:r>
            <a:br/>
            <a:r>
              <a:t>Requirement</a:t>
            </a:r>
          </a:p>
        </p:txBody>
      </p:sp>
      <p:sp>
        <p:nvSpPr>
          <p:cNvPr id="784" name="Vacuum Chamber Constraints"/>
          <p:cNvSpPr txBox="1"/>
          <p:nvPr/>
        </p:nvSpPr>
        <p:spPr>
          <a:xfrm>
            <a:off x="10475579" y="4040505"/>
            <a:ext cx="2141602" cy="1583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/>
            </a:pPr>
            <a:r>
              <a:t>Vacuum</a:t>
            </a:r>
            <a:br/>
            <a:r>
              <a:t>Chamber</a:t>
            </a:r>
            <a:br/>
            <a:r>
              <a:t>Constraints</a:t>
            </a:r>
          </a:p>
        </p:txBody>
      </p:sp>
      <p:sp>
        <p:nvSpPr>
          <p:cNvPr id="785" name="Other Products"/>
          <p:cNvSpPr txBox="1"/>
          <p:nvPr/>
        </p:nvSpPr>
        <p:spPr>
          <a:xfrm>
            <a:off x="10143150" y="2392793"/>
            <a:ext cx="1689736" cy="1088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/>
            </a:pPr>
            <a:r>
              <a:t>Other</a:t>
            </a:r>
            <a:br/>
            <a:r>
              <a:t>Products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roup"/>
          <p:cNvGrpSpPr/>
          <p:nvPr/>
        </p:nvGrpSpPr>
        <p:grpSpPr>
          <a:xfrm>
            <a:off x="670460" y="1730327"/>
            <a:ext cx="5577965" cy="4423525"/>
            <a:chOff x="0" y="0"/>
            <a:chExt cx="5577964" cy="4423523"/>
          </a:xfrm>
        </p:grpSpPr>
        <p:sp>
          <p:nvSpPr>
            <p:cNvPr id="241" name="Rounded Rectangle"/>
            <p:cNvSpPr/>
            <p:nvPr/>
          </p:nvSpPr>
          <p:spPr>
            <a:xfrm>
              <a:off x="0" y="0"/>
              <a:ext cx="5577965" cy="4423524"/>
            </a:xfrm>
            <a:prstGeom prst="roundRect">
              <a:avLst>
                <a:gd name="adj" fmla="val 946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spcBef>
                  <a:spcPts val="0"/>
                </a:spcBef>
                <a:defRPr sz="2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242" name="beamline_after_magnet.pdf" descr="beamline_after_magnet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3522" y="105725"/>
              <a:ext cx="5450920" cy="42120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4" name="HeExperimentPhoto_ND.pdf" descr="HeExperimentPhoto_ND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52192" y="1730327"/>
            <a:ext cx="5797498" cy="4423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Photo_HIPPO_0.jpg" descr="Photo_HIPPO_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14395" y="6424347"/>
            <a:ext cx="3994464" cy="30373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8" name="Group"/>
          <p:cNvGrpSpPr/>
          <p:nvPr/>
        </p:nvGrpSpPr>
        <p:grpSpPr>
          <a:xfrm>
            <a:off x="611784" y="6271711"/>
            <a:ext cx="4106708" cy="3342647"/>
            <a:chOff x="0" y="0"/>
            <a:chExt cx="4106707" cy="3342645"/>
          </a:xfrm>
        </p:grpSpPr>
        <p:sp>
          <p:nvSpPr>
            <p:cNvPr id="246" name="Rounded Rectangle"/>
            <p:cNvSpPr/>
            <p:nvPr/>
          </p:nvSpPr>
          <p:spPr>
            <a:xfrm>
              <a:off x="0" y="0"/>
              <a:ext cx="4106708" cy="3342646"/>
            </a:xfrm>
            <a:prstGeom prst="roundRect">
              <a:avLst>
                <a:gd name="adj" fmla="val 10653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spcBef>
                  <a:spcPts val="0"/>
                </a:spcBef>
                <a:defRPr sz="2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247" name="elastic_scattering_setup.pdf" descr="elastic_scattering_setup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061" y="90869"/>
              <a:ext cx="4090585" cy="31609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9" name="Photo_Jet+Beam_1.JPG" descr="Photo_Jet+Beam_1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34945" y="6424347"/>
            <a:ext cx="3262997" cy="3037375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How to measure the 3He(α,γ)7Be cross section!…"/>
          <p:cNvSpPr txBox="1"/>
          <p:nvPr/>
        </p:nvSpPr>
        <p:spPr>
          <a:xfrm>
            <a:off x="739129" y="170049"/>
            <a:ext cx="11526542" cy="1193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defTabSz="584200">
              <a:spcBef>
                <a:spcPts val="0"/>
              </a:spcBef>
              <a:defRPr b="1" sz="3300">
                <a:solidFill>
                  <a:srgbClr val="A6AAA8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How to measure the </a:t>
            </a:r>
            <a:r>
              <a:rPr baseline="31999">
                <a:solidFill>
                  <a:srgbClr val="FFFFFF"/>
                </a:solidFill>
              </a:rPr>
              <a:t>3</a:t>
            </a:r>
            <a:r>
              <a:rPr>
                <a:solidFill>
                  <a:srgbClr val="FFFFFF"/>
                </a:solidFill>
              </a:rPr>
              <a:t>He(α,γ)</a:t>
            </a:r>
            <a:r>
              <a:rPr baseline="31999">
                <a:solidFill>
                  <a:srgbClr val="FFFFFF"/>
                </a:solidFill>
              </a:rPr>
              <a:t>7</a:t>
            </a:r>
            <a:r>
              <a:rPr>
                <a:solidFill>
                  <a:srgbClr val="FFFFFF"/>
                </a:solidFill>
              </a:rPr>
              <a:t>Be</a:t>
            </a:r>
            <a:r>
              <a:t> cross section!</a:t>
            </a:r>
          </a:p>
          <a:p>
            <a:pPr defTabSz="584200">
              <a:spcBef>
                <a:spcPts val="0"/>
              </a:spcBef>
              <a:defRPr b="1" sz="3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HIPPO gas-jet target @ Notre Dame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Baffle Locations: Going beyond ray optics"/>
          <p:cNvSpPr txBox="1"/>
          <p:nvPr/>
        </p:nvSpPr>
        <p:spPr>
          <a:xfrm>
            <a:off x="549536" y="1405548"/>
            <a:ext cx="882932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1733930">
              <a:spcBef>
                <a:spcPts val="0"/>
              </a:spcBef>
              <a:defRPr b="1" sz="3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Baffle Locations: Going beyond ray optics </a:t>
            </a:r>
          </a:p>
        </p:txBody>
      </p:sp>
      <p:sp>
        <p:nvSpPr>
          <p:cNvPr id="788" name="Traditional approach to the placement of baffles is to use ray optics and try to shadow the entire beam tube.…"/>
          <p:cNvSpPr txBox="1"/>
          <p:nvPr/>
        </p:nvSpPr>
        <p:spPr>
          <a:xfrm>
            <a:off x="550295" y="1779205"/>
            <a:ext cx="11904210" cy="1938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457200">
              <a:spcBef>
                <a:spcPts val="0"/>
              </a:spcBef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213362" indent="-213362" defTabSz="457200">
              <a:spcBef>
                <a:spcPts val="0"/>
              </a:spcBef>
              <a:buSzPct val="100000"/>
              <a:buChar char="-"/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Traditional approach to the placement of baffles is to use ray optics and try to shadow the entire beam tube.</a:t>
            </a:r>
            <a:br/>
          </a:p>
          <a:p>
            <a:pPr marL="213362" indent="-213362" defTabSz="457200">
              <a:spcBef>
                <a:spcPts val="0"/>
              </a:spcBef>
              <a:buSzPct val="100000"/>
              <a:buChar char="-"/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Another approach is to use SIS to calculate the wave propagation and calculate the power on the beam tube between baffles, and try to keep it below a given threshold</a:t>
            </a:r>
          </a:p>
        </p:txBody>
      </p:sp>
      <p:grpSp>
        <p:nvGrpSpPr>
          <p:cNvPr id="791" name="Group"/>
          <p:cNvGrpSpPr/>
          <p:nvPr/>
        </p:nvGrpSpPr>
        <p:grpSpPr>
          <a:xfrm>
            <a:off x="376926" y="4021013"/>
            <a:ext cx="12250950" cy="5213460"/>
            <a:chOff x="0" y="0"/>
            <a:chExt cx="12250949" cy="5213458"/>
          </a:xfrm>
        </p:grpSpPr>
        <p:sp>
          <p:nvSpPr>
            <p:cNvPr id="789" name="Rectangle"/>
            <p:cNvSpPr/>
            <p:nvPr/>
          </p:nvSpPr>
          <p:spPr>
            <a:xfrm>
              <a:off x="58842" y="31460"/>
              <a:ext cx="12133454" cy="518199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7022">
                <a:spcBef>
                  <a:spcPts val="0"/>
                </a:spcBef>
                <a:defRPr sz="2200">
                  <a:solidFill>
                    <a:srgbClr val="4B6179"/>
                  </a:solidFill>
                  <a:latin typeface="Graphik Light"/>
                  <a:ea typeface="Graphik Light"/>
                  <a:cs typeface="Graphik Light"/>
                  <a:sym typeface="Graphik Light"/>
                </a:defRPr>
              </a:pPr>
            </a:p>
          </p:txBody>
        </p:sp>
        <p:pic>
          <p:nvPicPr>
            <p:cNvPr id="790" name="geometric_optics.pdf" descr="geometric_optics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250950" cy="51819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92" name="Marc Andres-Carcasona Phys. Rev. D 108, 102001"/>
          <p:cNvSpPr txBox="1"/>
          <p:nvPr/>
        </p:nvSpPr>
        <p:spPr>
          <a:xfrm>
            <a:off x="474749" y="8547507"/>
            <a:ext cx="247144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1500"/>
              </a:spcBef>
              <a:defRPr sz="1600">
                <a:solidFill>
                  <a:srgbClr val="555555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Marc Andres-Carcasona</a:t>
            </a:r>
            <a:br/>
            <a:r>
              <a:t>Phys. Rev. D </a:t>
            </a:r>
            <a:r>
              <a:rPr b="1"/>
              <a:t>108</a:t>
            </a:r>
            <a:r>
              <a:t>, 102001</a:t>
            </a:r>
          </a:p>
        </p:txBody>
      </p:sp>
      <p:pic>
        <p:nvPicPr>
          <p:cNvPr id="793" name="geometric_optics_formula.pdf" descr="geometric_optics_formula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76046" y="4150776"/>
            <a:ext cx="3479918" cy="920180"/>
          </a:xfrm>
          <a:prstGeom prst="rect">
            <a:avLst/>
          </a:prstGeom>
          <a:ln w="12700">
            <a:miter lim="400000"/>
          </a:ln>
        </p:spPr>
      </p:pic>
      <p:sp>
        <p:nvSpPr>
          <p:cNvPr id="794" name="Ray Optics"/>
          <p:cNvSpPr txBox="1"/>
          <p:nvPr/>
        </p:nvSpPr>
        <p:spPr>
          <a:xfrm>
            <a:off x="366857" y="3482880"/>
            <a:ext cx="2360957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1733930">
              <a:spcBef>
                <a:spcPts val="0"/>
              </a:spcBef>
              <a:defRPr b="1" sz="3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Ray Optics</a:t>
            </a:r>
          </a:p>
        </p:txBody>
      </p:sp>
      <p:sp>
        <p:nvSpPr>
          <p:cNvPr id="795" name="Step 1: Place Baffles"/>
          <p:cNvSpPr txBox="1"/>
          <p:nvPr>
            <p:ph type="title" idx="4294967295"/>
          </p:nvPr>
        </p:nvSpPr>
        <p:spPr>
          <a:xfrm>
            <a:off x="698500" y="203200"/>
            <a:ext cx="11607800" cy="1143000"/>
          </a:xfrm>
          <a:prstGeom prst="rect">
            <a:avLst/>
          </a:prstGeom>
        </p:spPr>
        <p:txBody>
          <a:bodyPr/>
          <a:lstStyle>
            <a:lvl1pPr>
              <a:defRPr spc="-100">
                <a:solidFill>
                  <a:srgbClr val="FFFFFF"/>
                </a:solidFill>
              </a:defRPr>
            </a:lvl1pPr>
          </a:lstStyle>
          <a:p>
            <a:pPr/>
            <a:r>
              <a:t>Placing Beamtube Baffles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Slide Subtitl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9" name="Body Level One…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00" name="comparison_baffle_locs_Rin=0.55_spacing.jpg" descr="comparison_baffle_locs_Rin=0.55_spacin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12457" y="4965431"/>
            <a:ext cx="6311152" cy="4735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801" name="comparison_baffle_locs_Rin=0.49_spacing.jpg" descr="comparison_baffle_locs_Rin=0.49_spacing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633" y="4965431"/>
            <a:ext cx="6311153" cy="4735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802" name="comparison_baffle_locs_Rin=0.43_spacing.jpg" descr="comparison_baffle_locs_Rin=0.43_spacing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12457" y="105781"/>
            <a:ext cx="6311153" cy="4735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3" name="comparison_baffle_locs_Rin=0.37_spacing.jpg" descr="comparison_baffle_locs_Rin=0.37_spacing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1633" y="105781"/>
            <a:ext cx="6311153" cy="47358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Distributed Power Configur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Distributed Power Configuration</a:t>
            </a:r>
          </a:p>
        </p:txBody>
      </p:sp>
      <p:pic>
        <p:nvPicPr>
          <p:cNvPr id="806" name="Plot_all_noise_1e+08_baffRout=0.61_baffRin=0.55.pdf" descr="Plot_all_noise_1e+08_baffRout=0.61_baffRin=0.5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132" y="2897956"/>
            <a:ext cx="6349046" cy="4906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07" name="Plot_all_noise_1e+06_baffRout=0.61_baffRin=0.55.pdf" descr="Plot_all_noise_1e+06_baffRout=0.61_baffRin=0.55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72622" y="2909931"/>
            <a:ext cx="6349046" cy="4906081"/>
          </a:xfrm>
          <a:prstGeom prst="rect">
            <a:avLst/>
          </a:prstGeom>
          <a:ln w="12700">
            <a:miter lim="400000"/>
          </a:ln>
        </p:spPr>
      </p:pic>
      <p:sp>
        <p:nvSpPr>
          <p:cNvPr id="808" name="0.01ppm/section"/>
          <p:cNvSpPr txBox="1"/>
          <p:nvPr/>
        </p:nvSpPr>
        <p:spPr>
          <a:xfrm>
            <a:off x="2027533" y="7589121"/>
            <a:ext cx="2860244" cy="56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0.01ppm/section</a:t>
            </a:r>
          </a:p>
        </p:txBody>
      </p:sp>
      <p:sp>
        <p:nvSpPr>
          <p:cNvPr id="809" name="1ppm/section"/>
          <p:cNvSpPr txBox="1"/>
          <p:nvPr/>
        </p:nvSpPr>
        <p:spPr>
          <a:xfrm>
            <a:off x="8365765" y="7601096"/>
            <a:ext cx="2362760" cy="56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1ppm/section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" name="aLIGO_SLCBaffleOverview.pdf" descr="aLIGO_SLCBaffleOverview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09766"/>
            <a:ext cx="13004800" cy="8258067"/>
          </a:xfrm>
          <a:prstGeom prst="rect">
            <a:avLst/>
          </a:prstGeom>
          <a:ln w="12700">
            <a:miter lim="400000"/>
          </a:ln>
        </p:spPr>
      </p:pic>
      <p:sp>
        <p:nvSpPr>
          <p:cNvPr id="812" name="Baffling strategy for other systems (LIGO as a guide)"/>
          <p:cNvSpPr txBox="1"/>
          <p:nvPr/>
        </p:nvSpPr>
        <p:spPr>
          <a:xfrm>
            <a:off x="340942" y="104393"/>
            <a:ext cx="10646516" cy="2001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54000">
              <a:lnSpc>
                <a:spcPct val="90000"/>
              </a:lnSpc>
              <a:spcBef>
                <a:spcPts val="0"/>
              </a:spcBef>
              <a:defRPr spc="-58" sz="6000">
                <a:solidFill>
                  <a:srgbClr val="535860"/>
                </a:solidFill>
              </a:defRPr>
            </a:lvl1pPr>
          </a:lstStyle>
          <a:p>
            <a:pPr/>
            <a:r>
              <a:t>Baffling strategy for other systems (LIGO as a guide)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Rectangle 1"/>
          <p:cNvSpPr/>
          <p:nvPr/>
        </p:nvSpPr>
        <p:spPr>
          <a:xfrm>
            <a:off x="0" y="0"/>
            <a:ext cx="13004800" cy="1005839"/>
          </a:xfrm>
          <a:prstGeom prst="rect">
            <a:avLst/>
          </a:prstGeom>
          <a:solidFill>
            <a:srgbClr val="2563EB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 defTabSz="457200">
              <a:spcBef>
                <a:spcPts val="0"/>
              </a:spcBef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15" name="TextBox 2"/>
          <p:cNvSpPr txBox="1"/>
          <p:nvPr/>
        </p:nvSpPr>
        <p:spPr>
          <a:xfrm>
            <a:off x="502919" y="201167"/>
            <a:ext cx="11998961" cy="54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spcBef>
                <a:spcPts val="0"/>
              </a:spcBef>
              <a:defRPr b="1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SLC NSF Award — 3-Year Timeline</a:t>
            </a:r>
          </a:p>
        </p:txBody>
      </p:sp>
      <p:grpSp>
        <p:nvGrpSpPr>
          <p:cNvPr id="818" name="Group"/>
          <p:cNvGrpSpPr/>
          <p:nvPr/>
        </p:nvGrpSpPr>
        <p:grpSpPr>
          <a:xfrm>
            <a:off x="1373764" y="8972323"/>
            <a:ext cx="3463170" cy="548641"/>
            <a:chOff x="0" y="0"/>
            <a:chExt cx="3463169" cy="548640"/>
          </a:xfrm>
        </p:grpSpPr>
        <p:sp>
          <p:nvSpPr>
            <p:cNvPr id="816" name="Chevron"/>
            <p:cNvSpPr/>
            <p:nvPr/>
          </p:nvSpPr>
          <p:spPr>
            <a:xfrm>
              <a:off x="0" y="0"/>
              <a:ext cx="3463170" cy="548641"/>
            </a:xfrm>
            <a:prstGeom prst="chevron">
              <a:avLst>
                <a:gd name="adj" fmla="val 50000"/>
              </a:avLst>
            </a:prstGeom>
            <a:solidFill>
              <a:srgbClr val="E3EE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spcBef>
                  <a:spcPts val="0"/>
                </a:spcBef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7" name="Year 1"/>
            <p:cNvSpPr txBox="1"/>
            <p:nvPr/>
          </p:nvSpPr>
          <p:spPr>
            <a:xfrm>
              <a:off x="320040" y="124023"/>
              <a:ext cx="2823090" cy="3005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457200">
                <a:spcBef>
                  <a:spcPts val="0"/>
                </a:spcBef>
                <a:defRPr b="1" sz="1600">
                  <a:solidFill>
                    <a:srgbClr val="173F97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Year 1</a:t>
              </a:r>
            </a:p>
          </p:txBody>
        </p:sp>
      </p:grpSp>
      <p:grpSp>
        <p:nvGrpSpPr>
          <p:cNvPr id="821" name="Group"/>
          <p:cNvGrpSpPr/>
          <p:nvPr/>
        </p:nvGrpSpPr>
        <p:grpSpPr>
          <a:xfrm>
            <a:off x="4770815" y="8972323"/>
            <a:ext cx="3463170" cy="548641"/>
            <a:chOff x="0" y="0"/>
            <a:chExt cx="3463169" cy="548640"/>
          </a:xfrm>
        </p:grpSpPr>
        <p:sp>
          <p:nvSpPr>
            <p:cNvPr id="819" name="Chevron"/>
            <p:cNvSpPr/>
            <p:nvPr/>
          </p:nvSpPr>
          <p:spPr>
            <a:xfrm>
              <a:off x="0" y="0"/>
              <a:ext cx="3463170" cy="548641"/>
            </a:xfrm>
            <a:prstGeom prst="chevron">
              <a:avLst>
                <a:gd name="adj" fmla="val 50000"/>
              </a:avLst>
            </a:prstGeom>
            <a:solidFill>
              <a:srgbClr val="D7E8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spcBef>
                  <a:spcPts val="0"/>
                </a:spcBef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0" name="Year 2"/>
            <p:cNvSpPr txBox="1"/>
            <p:nvPr/>
          </p:nvSpPr>
          <p:spPr>
            <a:xfrm>
              <a:off x="320040" y="124023"/>
              <a:ext cx="2823090" cy="300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457200">
                <a:spcBef>
                  <a:spcPts val="0"/>
                </a:spcBef>
                <a:defRPr b="1" sz="1600">
                  <a:solidFill>
                    <a:srgbClr val="173F97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Year 2</a:t>
              </a:r>
            </a:p>
          </p:txBody>
        </p:sp>
      </p:grpSp>
      <p:grpSp>
        <p:nvGrpSpPr>
          <p:cNvPr id="824" name="Group"/>
          <p:cNvGrpSpPr/>
          <p:nvPr/>
        </p:nvGrpSpPr>
        <p:grpSpPr>
          <a:xfrm>
            <a:off x="8177127" y="8972323"/>
            <a:ext cx="3463170" cy="548641"/>
            <a:chOff x="0" y="0"/>
            <a:chExt cx="3463169" cy="548640"/>
          </a:xfrm>
        </p:grpSpPr>
        <p:sp>
          <p:nvSpPr>
            <p:cNvPr id="822" name="Chevron"/>
            <p:cNvSpPr/>
            <p:nvPr/>
          </p:nvSpPr>
          <p:spPr>
            <a:xfrm>
              <a:off x="0" y="0"/>
              <a:ext cx="3463170" cy="548641"/>
            </a:xfrm>
            <a:prstGeom prst="chevron">
              <a:avLst>
                <a:gd name="adj" fmla="val 50000"/>
              </a:avLst>
            </a:prstGeom>
            <a:solidFill>
              <a:srgbClr val="E9F2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spcBef>
                  <a:spcPts val="0"/>
                </a:spcBef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3" name="Year 3"/>
            <p:cNvSpPr txBox="1"/>
            <p:nvPr/>
          </p:nvSpPr>
          <p:spPr>
            <a:xfrm>
              <a:off x="320040" y="124023"/>
              <a:ext cx="2823090" cy="300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457200">
                <a:spcBef>
                  <a:spcPts val="0"/>
                </a:spcBef>
                <a:defRPr b="1" sz="1600">
                  <a:solidFill>
                    <a:srgbClr val="173F97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Year 3</a:t>
              </a:r>
            </a:p>
          </p:txBody>
        </p:sp>
      </p:grpSp>
      <p:sp>
        <p:nvSpPr>
          <p:cNvPr id="825" name="Body Level One…"/>
          <p:cNvSpPr txBox="1"/>
          <p:nvPr/>
        </p:nvSpPr>
        <p:spPr>
          <a:xfrm>
            <a:off x="698500" y="1600035"/>
            <a:ext cx="11607800" cy="2117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317500" indent="-317500">
              <a:spcBef>
                <a:spcPts val="400"/>
              </a:spcBef>
              <a:buSzPct val="100000"/>
              <a:buChar char="•"/>
              <a:defRPr sz="2000"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Report on Stray Light Noise Analysis for CE.</a:t>
            </a:r>
          </a:p>
          <a:p>
            <a:pPr marL="317500" indent="-317500">
              <a:spcBef>
                <a:spcPts val="400"/>
              </a:spcBef>
              <a:buSzPct val="100000"/>
              <a:buChar char="•"/>
              <a:defRPr sz="2000"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Evaluation of Impact of Test Mass surface roughness to the overall Stray Light Noise.</a:t>
            </a:r>
          </a:p>
          <a:p>
            <a:pPr marL="317500" indent="-317500">
              <a:spcBef>
                <a:spcPts val="400"/>
              </a:spcBef>
              <a:buSzPct val="100000"/>
              <a:buChar char="•"/>
              <a:defRPr sz="2000"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Baffles Conceptual Design for the 40 km beamtubes.</a:t>
            </a:r>
          </a:p>
          <a:p>
            <a:pPr marL="317500" indent="-317500">
              <a:spcBef>
                <a:spcPts val="400"/>
              </a:spcBef>
              <a:buSzPct val="100000"/>
              <a:buChar char="•"/>
              <a:defRPr sz="2000"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Trade Study on Baffles Materials and Coatings with main focus on beamtube baffles.</a:t>
            </a:r>
          </a:p>
          <a:p>
            <a:pPr marL="317500" indent="-317500">
              <a:spcBef>
                <a:spcPts val="400"/>
              </a:spcBef>
              <a:buSzPct val="100000"/>
              <a:buChar char="•"/>
              <a:defRPr sz="2000"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General requirements document - Stray Light Mitigation Strategy for core and auxiliary optics..</a:t>
            </a:r>
          </a:p>
        </p:txBody>
      </p:sp>
      <p:sp>
        <p:nvSpPr>
          <p:cNvPr id="826" name="Major Goals"/>
          <p:cNvSpPr txBox="1"/>
          <p:nvPr>
            <p:ph type="body" sz="quarter" idx="1"/>
          </p:nvPr>
        </p:nvSpPr>
        <p:spPr>
          <a:xfrm>
            <a:off x="698500" y="1112405"/>
            <a:ext cx="11607800" cy="6731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Major Goals</a:t>
            </a:r>
          </a:p>
        </p:txBody>
      </p:sp>
      <p:grpSp>
        <p:nvGrpSpPr>
          <p:cNvPr id="832" name="Group"/>
          <p:cNvGrpSpPr/>
          <p:nvPr/>
        </p:nvGrpSpPr>
        <p:grpSpPr>
          <a:xfrm>
            <a:off x="6182825" y="1174288"/>
            <a:ext cx="6600960" cy="6918523"/>
            <a:chOff x="0" y="0"/>
            <a:chExt cx="6600959" cy="6918521"/>
          </a:xfrm>
        </p:grpSpPr>
        <p:sp>
          <p:nvSpPr>
            <p:cNvPr id="827" name="Line"/>
            <p:cNvSpPr/>
            <p:nvPr/>
          </p:nvSpPr>
          <p:spPr>
            <a:xfrm flipH="1">
              <a:off x="1093864" y="484809"/>
              <a:ext cx="1165315" cy="853637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7132"/>
                  <a:lumOff val="-13529"/>
                </a:schemeClr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828" name="Line"/>
            <p:cNvSpPr/>
            <p:nvPr/>
          </p:nvSpPr>
          <p:spPr>
            <a:xfrm flipH="1">
              <a:off x="-1" y="255709"/>
              <a:ext cx="1967306" cy="396677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7132"/>
                  <a:lumOff val="-13529"/>
                </a:schemeClr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829" name="Line"/>
            <p:cNvSpPr/>
            <p:nvPr/>
          </p:nvSpPr>
          <p:spPr>
            <a:xfrm flipH="1">
              <a:off x="1734341" y="520393"/>
              <a:ext cx="973810" cy="160869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7132"/>
                  <a:lumOff val="-13529"/>
                </a:schemeClr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830" name="3R document"/>
            <p:cNvSpPr txBox="1"/>
            <p:nvPr/>
          </p:nvSpPr>
          <p:spPr>
            <a:xfrm>
              <a:off x="2118920" y="0"/>
              <a:ext cx="2166489" cy="5493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 fontScale="100000" lnSpcReduction="0"/>
            </a:bodyPr>
            <a:lstStyle>
              <a:lvl1pPr algn="ctr" defTabSz="254000">
                <a:spcBef>
                  <a:spcPts val="0"/>
                </a:spcBef>
                <a:defRPr sz="2400">
                  <a:solidFill>
                    <a:srgbClr val="535860"/>
                  </a:solidFill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3R document</a:t>
              </a:r>
            </a:p>
          </p:txBody>
        </p:sp>
        <p:pic>
          <p:nvPicPr>
            <p:cNvPr id="831" name="Screenshot 2025-08-26 at 19.31.44.png" descr="Screenshot 2025-08-26 at 19.31.44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159827" y="717784"/>
              <a:ext cx="2441133" cy="6200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33" name="Body Level One…"/>
          <p:cNvSpPr txBox="1"/>
          <p:nvPr/>
        </p:nvSpPr>
        <p:spPr>
          <a:xfrm>
            <a:off x="1591927" y="3954306"/>
            <a:ext cx="3026843" cy="4781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317500" indent="-317500">
              <a:spcBef>
                <a:spcPts val="400"/>
              </a:spcBef>
              <a:buSzPct val="100000"/>
              <a:buChar char="•"/>
              <a:defRPr sz="2000"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Modeling tools development</a:t>
            </a:r>
          </a:p>
          <a:p>
            <a:pPr marL="317500" indent="-317500">
              <a:spcBef>
                <a:spcPts val="400"/>
              </a:spcBef>
              <a:buSzPct val="100000"/>
              <a:buChar char="•"/>
              <a:defRPr sz="2000"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Modeling of beam tube stray light</a:t>
            </a:r>
          </a:p>
          <a:p>
            <a:pPr marL="317500" indent="-317500">
              <a:spcBef>
                <a:spcPts val="400"/>
              </a:spcBef>
              <a:buSzPct val="100000"/>
              <a:buChar char="•"/>
              <a:defRPr sz="2000"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Modeling validation</a:t>
            </a:r>
            <a:br/>
          </a:p>
          <a:p>
            <a:pPr marL="317500" indent="-317500">
              <a:spcBef>
                <a:spcPts val="400"/>
              </a:spcBef>
              <a:buSzPct val="100000"/>
              <a:buChar char="•"/>
              <a:defRPr sz="2000"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Baffle material measurements</a:t>
            </a:r>
          </a:p>
          <a:p>
            <a:pPr marL="317500" indent="-317500">
              <a:spcBef>
                <a:spcPts val="400"/>
              </a:spcBef>
              <a:buSzPct val="100000"/>
              <a:buChar char="•"/>
              <a:defRPr sz="2000"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Ray trace modeling of other components</a:t>
            </a:r>
            <a:br/>
            <a:r>
              <a:t> </a:t>
            </a:r>
          </a:p>
          <a:p>
            <a:pPr marL="317500" indent="-317500">
              <a:spcBef>
                <a:spcPts val="400"/>
              </a:spcBef>
              <a:buSzPct val="100000"/>
              <a:buChar char="•"/>
              <a:defRPr sz="2000"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Stray Light 3R doc</a:t>
            </a:r>
          </a:p>
        </p:txBody>
      </p:sp>
      <p:sp>
        <p:nvSpPr>
          <p:cNvPr id="834" name="Rectangle 9"/>
          <p:cNvSpPr/>
          <p:nvPr/>
        </p:nvSpPr>
        <p:spPr>
          <a:xfrm>
            <a:off x="4759064" y="3954306"/>
            <a:ext cx="89621" cy="4781556"/>
          </a:xfrm>
          <a:prstGeom prst="rect">
            <a:avLst/>
          </a:prstGeom>
          <a:solidFill>
            <a:srgbClr val="E6E9EC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 defTabSz="457200">
              <a:spcBef>
                <a:spcPts val="0"/>
              </a:spcBef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35" name="Rectangle 9"/>
          <p:cNvSpPr/>
          <p:nvPr/>
        </p:nvSpPr>
        <p:spPr>
          <a:xfrm>
            <a:off x="8160746" y="3954306"/>
            <a:ext cx="89620" cy="4781556"/>
          </a:xfrm>
          <a:prstGeom prst="rect">
            <a:avLst/>
          </a:prstGeom>
          <a:solidFill>
            <a:srgbClr val="E6E9EC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 defTabSz="457200">
              <a:spcBef>
                <a:spcPts val="0"/>
              </a:spcBef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36" name="Body Level One…"/>
          <p:cNvSpPr txBox="1"/>
          <p:nvPr/>
        </p:nvSpPr>
        <p:spPr>
          <a:xfrm>
            <a:off x="4988978" y="3954306"/>
            <a:ext cx="3026843" cy="4781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317500" indent="-317500">
              <a:spcBef>
                <a:spcPts val="400"/>
              </a:spcBef>
              <a:buSzPct val="100000"/>
              <a:buChar char="•"/>
              <a:defRPr sz="2000"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Finalize Conceptual Design</a:t>
            </a:r>
          </a:p>
          <a:p>
            <a:pPr marL="317500" indent="-317500">
              <a:spcBef>
                <a:spcPts val="400"/>
              </a:spcBef>
              <a:buSzPct val="100000"/>
              <a:buChar char="•"/>
              <a:defRPr sz="2000"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Exploration of non-ideal effects</a:t>
            </a:r>
          </a:p>
          <a:p>
            <a:pPr marL="317500" indent="-317500">
              <a:spcBef>
                <a:spcPts val="400"/>
              </a:spcBef>
              <a:buSzPct val="100000"/>
              <a:buChar char="•"/>
              <a:defRPr sz="2000"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Support of other systems</a:t>
            </a:r>
          </a:p>
          <a:p>
            <a:pPr marL="317500" indent="-317500">
              <a:spcBef>
                <a:spcPts val="400"/>
              </a:spcBef>
              <a:buSzPct val="100000"/>
              <a:buChar char="•"/>
              <a:defRPr sz="2000"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Baffle material measurements</a:t>
            </a:r>
          </a:p>
          <a:p>
            <a:pPr marL="317500" indent="-317500">
              <a:spcBef>
                <a:spcPts val="400"/>
              </a:spcBef>
              <a:buSzPct val="100000"/>
              <a:buChar char="•"/>
              <a:defRPr sz="2000"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Ray trace modeling of other components</a:t>
            </a:r>
            <a:br/>
            <a:r>
              <a:t> </a:t>
            </a:r>
          </a:p>
          <a:p>
            <a:pPr marL="317500" indent="-317500">
              <a:spcBef>
                <a:spcPts val="400"/>
              </a:spcBef>
              <a:buSzPct val="100000"/>
              <a:buChar char="•"/>
              <a:defRPr sz="2000"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Stray Light 3R doc</a:t>
            </a:r>
          </a:p>
        </p:txBody>
      </p:sp>
      <p:sp>
        <p:nvSpPr>
          <p:cNvPr id="837" name="Body Level One…"/>
          <p:cNvSpPr txBox="1"/>
          <p:nvPr/>
        </p:nvSpPr>
        <p:spPr>
          <a:xfrm>
            <a:off x="8395290" y="3954306"/>
            <a:ext cx="3026843" cy="4781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317500" indent="-317500">
              <a:spcBef>
                <a:spcPts val="400"/>
              </a:spcBef>
              <a:buSzPct val="100000"/>
              <a:buChar char="•"/>
              <a:defRPr sz="2000"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Finalize Conceptual Design</a:t>
            </a:r>
          </a:p>
          <a:p>
            <a:pPr>
              <a:spcBef>
                <a:spcPts val="400"/>
              </a:spcBef>
              <a:defRPr sz="2000"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br/>
          </a:p>
          <a:p>
            <a:pPr marL="317500" indent="-317500">
              <a:spcBef>
                <a:spcPts val="400"/>
              </a:spcBef>
              <a:buSzPct val="100000"/>
              <a:buChar char="•"/>
              <a:defRPr sz="2000"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Support of other systems </a:t>
            </a:r>
          </a:p>
          <a:p>
            <a:pPr marL="317500" indent="-317500">
              <a:spcBef>
                <a:spcPts val="400"/>
              </a:spcBef>
              <a:buSzPct val="100000"/>
              <a:buChar char="•"/>
              <a:defRPr sz="2000"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Non-beamtube related strategies</a:t>
            </a:r>
            <a:br/>
          </a:p>
          <a:p>
            <a:pPr marL="317500" indent="-317500">
              <a:spcBef>
                <a:spcPts val="400"/>
              </a:spcBef>
              <a:buSzPct val="100000"/>
              <a:buChar char="•"/>
              <a:defRPr sz="2000"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2 μm</a:t>
            </a:r>
            <a:br/>
          </a:p>
          <a:p>
            <a:pPr marL="317500" indent="-317500">
              <a:spcBef>
                <a:spcPts val="400"/>
              </a:spcBef>
              <a:buSzPct val="100000"/>
              <a:buChar char="•"/>
              <a:defRPr sz="2000"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Stray Light 3R doc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32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" name="Plot_BRDF_ABCDE_Front.pdf" descr="Plot_BRDF_ABCDE_Fron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05" y="3906373"/>
            <a:ext cx="8919720" cy="5590952"/>
          </a:xfrm>
          <a:prstGeom prst="rect">
            <a:avLst/>
          </a:prstGeom>
          <a:ln w="12700">
            <a:miter lim="400000"/>
          </a:ln>
        </p:spPr>
      </p:pic>
      <p:sp>
        <p:nvSpPr>
          <p:cNvPr id="840" name="Rectangle"/>
          <p:cNvSpPr/>
          <p:nvPr/>
        </p:nvSpPr>
        <p:spPr>
          <a:xfrm>
            <a:off x="8825116" y="2642327"/>
            <a:ext cx="1541468" cy="2051011"/>
          </a:xfrm>
          <a:prstGeom prst="rect">
            <a:avLst/>
          </a:prstGeom>
          <a:gradFill>
            <a:gsLst>
              <a:gs pos="0">
                <a:schemeClr val="accent4">
                  <a:hueOff val="-299634"/>
                  <a:satOff val="17045"/>
                  <a:lumOff val="21345"/>
                </a:schemeClr>
              </a:gs>
              <a:gs pos="35000">
                <a:srgbClr val="FFEACF"/>
              </a:gs>
              <a:gs pos="100000">
                <a:schemeClr val="accent4">
                  <a:hueOff val="-394478"/>
                  <a:satOff val="17045"/>
                  <a:lumOff val="30933"/>
                </a:schemeClr>
              </a:gs>
            </a:gsLst>
            <a:lin ang="16200000"/>
          </a:gradFill>
          <a:ln>
            <a:solidFill>
              <a:srgbClr val="EEBB58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41" name="Rectangle"/>
          <p:cNvSpPr/>
          <p:nvPr/>
        </p:nvSpPr>
        <p:spPr>
          <a:xfrm>
            <a:off x="10490604" y="2642327"/>
            <a:ext cx="1541469" cy="205101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637A82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42" name="Rectangle"/>
          <p:cNvSpPr/>
          <p:nvPr/>
        </p:nvSpPr>
        <p:spPr>
          <a:xfrm>
            <a:off x="10496972" y="4829754"/>
            <a:ext cx="1541468" cy="2051011"/>
          </a:xfrm>
          <a:prstGeom prst="rect">
            <a:avLst/>
          </a:prstGeom>
          <a:gradFill>
            <a:gsLst>
              <a:gs pos="0">
                <a:srgbClr val="D9B3B3"/>
              </a:gs>
              <a:gs pos="100000">
                <a:srgbClr val="FBCFCF"/>
              </a:gs>
            </a:gsLst>
            <a:lin ang="16200000"/>
          </a:gradFill>
          <a:ln>
            <a:solidFill>
              <a:srgbClr val="D1B2B2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43" name="Rectangle"/>
          <p:cNvSpPr/>
          <p:nvPr/>
        </p:nvSpPr>
        <p:spPr>
          <a:xfrm>
            <a:off x="8825116" y="4844042"/>
            <a:ext cx="1541468" cy="2051011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44" name="Rectangle"/>
          <p:cNvSpPr/>
          <p:nvPr/>
        </p:nvSpPr>
        <p:spPr>
          <a:xfrm>
            <a:off x="8825116" y="7020356"/>
            <a:ext cx="1541468" cy="205101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7375">
              <a:spcBef>
                <a:spcPts val="0"/>
              </a:spcBef>
              <a:defRPr sz="2200"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</a:p>
        </p:txBody>
      </p:sp>
      <p:sp>
        <p:nvSpPr>
          <p:cNvPr id="845" name="Would be great if we had some low angle measurements for forward and backscatter (&lt;1deg)"/>
          <p:cNvSpPr txBox="1"/>
          <p:nvPr>
            <p:ph type="body" sz="quarter" idx="1"/>
          </p:nvPr>
        </p:nvSpPr>
        <p:spPr>
          <a:xfrm>
            <a:off x="7301848" y="1163024"/>
            <a:ext cx="5119899" cy="1347649"/>
          </a:xfrm>
          <a:prstGeom prst="rect">
            <a:avLst/>
          </a:prstGeom>
        </p:spPr>
        <p:txBody>
          <a:bodyPr/>
          <a:lstStyle>
            <a:lvl1pPr marL="419946" indent="-419946" algn="l">
              <a:buSzPct val="175000"/>
              <a:buChar char="•"/>
              <a:defRPr spc="-19" sz="2000"/>
            </a:lvl1pPr>
          </a:lstStyle>
          <a:p>
            <a:pPr/>
            <a:r>
              <a:t>Would be great if we had some low angle measurements for forward and backscatter (&lt;1deg)</a:t>
            </a:r>
          </a:p>
        </p:txBody>
      </p:sp>
      <p:sp>
        <p:nvSpPr>
          <p:cNvPr id="846" name="Forescatter from Various Materials"/>
          <p:cNvSpPr txBox="1"/>
          <p:nvPr>
            <p:ph type="title"/>
          </p:nvPr>
        </p:nvSpPr>
        <p:spPr>
          <a:xfrm>
            <a:off x="711406" y="258491"/>
            <a:ext cx="5954890" cy="2051011"/>
          </a:xfrm>
          <a:prstGeom prst="rect">
            <a:avLst/>
          </a:prstGeom>
        </p:spPr>
        <p:txBody>
          <a:bodyPr/>
          <a:lstStyle/>
          <a:p>
            <a:pPr/>
            <a:r>
              <a:t>Forescatter from Various Materials</a:t>
            </a:r>
          </a:p>
        </p:txBody>
      </p:sp>
      <p:sp>
        <p:nvSpPr>
          <p:cNvPr id="847" name="A"/>
          <p:cNvSpPr txBox="1"/>
          <p:nvPr/>
        </p:nvSpPr>
        <p:spPr>
          <a:xfrm>
            <a:off x="8826721" y="2642327"/>
            <a:ext cx="1538258" cy="74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 defTabSz="1739900">
              <a:lnSpc>
                <a:spcPct val="90000"/>
              </a:lnSpc>
              <a:spcBef>
                <a:spcPts val="2000"/>
              </a:spcBef>
              <a:defRPr sz="3300">
                <a:solidFill>
                  <a:srgbClr val="FF2020"/>
                </a:solidFill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848" name="B"/>
          <p:cNvSpPr txBox="1"/>
          <p:nvPr/>
        </p:nvSpPr>
        <p:spPr>
          <a:xfrm>
            <a:off x="10492209" y="3791443"/>
            <a:ext cx="1538259" cy="113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 defTabSz="1739900">
              <a:lnSpc>
                <a:spcPct val="90000"/>
              </a:lnSpc>
              <a:spcBef>
                <a:spcPts val="2000"/>
              </a:spcBef>
              <a:defRPr sz="3300">
                <a:solidFill>
                  <a:srgbClr val="0303FF"/>
                </a:solidFill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849" name="C"/>
          <p:cNvSpPr txBox="1"/>
          <p:nvPr/>
        </p:nvSpPr>
        <p:spPr>
          <a:xfrm>
            <a:off x="8826721" y="6020406"/>
            <a:ext cx="1538258" cy="1139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 defTabSz="1739900">
              <a:lnSpc>
                <a:spcPct val="90000"/>
              </a:lnSpc>
              <a:spcBef>
                <a:spcPts val="2000"/>
              </a:spcBef>
              <a:defRPr sz="3300">
                <a:solidFill>
                  <a:srgbClr val="21FF21"/>
                </a:solidFill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C</a:t>
            </a:r>
          </a:p>
        </p:txBody>
      </p:sp>
      <p:sp>
        <p:nvSpPr>
          <p:cNvPr id="850" name="D"/>
          <p:cNvSpPr txBox="1"/>
          <p:nvPr/>
        </p:nvSpPr>
        <p:spPr>
          <a:xfrm>
            <a:off x="10492209" y="4495523"/>
            <a:ext cx="1538259" cy="113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1739900">
              <a:lnSpc>
                <a:spcPct val="90000"/>
              </a:lnSpc>
              <a:spcBef>
                <a:spcPts val="2000"/>
              </a:spcBef>
              <a:defRPr sz="3300">
                <a:solidFill>
                  <a:srgbClr val="151515"/>
                </a:solidFill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D</a:t>
            </a:r>
          </a:p>
        </p:txBody>
      </p:sp>
      <p:sp>
        <p:nvSpPr>
          <p:cNvPr id="851" name="E"/>
          <p:cNvSpPr txBox="1"/>
          <p:nvPr/>
        </p:nvSpPr>
        <p:spPr>
          <a:xfrm>
            <a:off x="8826721" y="6672616"/>
            <a:ext cx="1538258" cy="113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 defTabSz="1739900">
              <a:lnSpc>
                <a:spcPct val="90000"/>
              </a:lnSpc>
              <a:spcBef>
                <a:spcPts val="2000"/>
              </a:spcBef>
              <a:defRPr sz="3300">
                <a:solidFill>
                  <a:srgbClr val="FF21FF"/>
                </a:solidFill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852" name="Oval"/>
          <p:cNvSpPr/>
          <p:nvPr/>
        </p:nvSpPr>
        <p:spPr>
          <a:xfrm>
            <a:off x="2102139" y="7407384"/>
            <a:ext cx="669365" cy="283533"/>
          </a:xfrm>
          <a:prstGeom prst="ellipse">
            <a:avLst/>
          </a:prstGeom>
          <a:ln w="50800">
            <a:solidFill>
              <a:srgbClr val="7CADED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853" name="Oval"/>
          <p:cNvSpPr/>
          <p:nvPr/>
        </p:nvSpPr>
        <p:spPr>
          <a:xfrm>
            <a:off x="2114839" y="5664281"/>
            <a:ext cx="669365" cy="283533"/>
          </a:xfrm>
          <a:prstGeom prst="ellipse">
            <a:avLst/>
          </a:prstGeom>
          <a:ln w="50800">
            <a:solidFill>
              <a:srgbClr val="7CADED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854" name="Interested in these values"/>
          <p:cNvSpPr txBox="1"/>
          <p:nvPr/>
        </p:nvSpPr>
        <p:spPr>
          <a:xfrm>
            <a:off x="962852" y="2798672"/>
            <a:ext cx="3967145" cy="1140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84200">
              <a:spcBef>
                <a:spcPts val="0"/>
              </a:spcBef>
              <a:defRPr spc="-19" sz="200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Interested in </a:t>
            </a:r>
            <a:r>
              <a:rPr strike="sngStrike"/>
              <a:t>these</a:t>
            </a:r>
            <a:r>
              <a:t> values</a:t>
            </a:r>
          </a:p>
        </p:txBody>
      </p:sp>
      <p:sp>
        <p:nvSpPr>
          <p:cNvPr id="855" name="Oval"/>
          <p:cNvSpPr/>
          <p:nvPr/>
        </p:nvSpPr>
        <p:spPr>
          <a:xfrm>
            <a:off x="2318039" y="6188184"/>
            <a:ext cx="669365" cy="283533"/>
          </a:xfrm>
          <a:prstGeom prst="ellipse">
            <a:avLst/>
          </a:prstGeom>
          <a:ln w="50800">
            <a:solidFill>
              <a:srgbClr val="7CADED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856" name="Rectangle"/>
          <p:cNvSpPr/>
          <p:nvPr/>
        </p:nvSpPr>
        <p:spPr>
          <a:xfrm>
            <a:off x="1261533" y="4415883"/>
            <a:ext cx="6192971" cy="43885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57" name="Rectangle"/>
          <p:cNvSpPr/>
          <p:nvPr/>
        </p:nvSpPr>
        <p:spPr>
          <a:xfrm>
            <a:off x="1862666" y="5793236"/>
            <a:ext cx="6192971" cy="30079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58" name="Rectangle"/>
          <p:cNvSpPr/>
          <p:nvPr/>
        </p:nvSpPr>
        <p:spPr>
          <a:xfrm>
            <a:off x="1862666" y="3923213"/>
            <a:ext cx="2756033" cy="3343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as Targets"/>
          <p:cNvSpPr txBox="1"/>
          <p:nvPr>
            <p:ph type="title"/>
          </p:nvPr>
        </p:nvSpPr>
        <p:spPr>
          <a:xfrm>
            <a:off x="952500" y="137154"/>
            <a:ext cx="11099800" cy="1258170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pPr/>
            <a:r>
              <a:t>Gas Targets</a:t>
            </a:r>
          </a:p>
        </p:txBody>
      </p:sp>
      <p:pic>
        <p:nvPicPr>
          <p:cNvPr id="253" name="photo 1_3.jpeg" descr="photo 1_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20126" y="1952487"/>
            <a:ext cx="5646655" cy="4234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Photo_HIPPO_0.jpg" descr="Photo_HIPPO_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3766" y="2410441"/>
            <a:ext cx="3994464" cy="3037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HeExperimentPhoto_ND.pdf" descr="HeExperimentPhoto_ND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4295" y="5650094"/>
            <a:ext cx="3373406" cy="2573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Jensa array hi res.jpeg" descr="Jensa array hi res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64917" y="6448633"/>
            <a:ext cx="2371757" cy="3162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G_1955.jpeg" descr="IMG_1955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830108" y="6448633"/>
            <a:ext cx="2371757" cy="3162342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JENSA, MSU"/>
          <p:cNvSpPr txBox="1"/>
          <p:nvPr/>
        </p:nvSpPr>
        <p:spPr>
          <a:xfrm>
            <a:off x="8660222" y="1321238"/>
            <a:ext cx="278114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spcBef>
                <a:spcPts val="0"/>
              </a:spcBef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JENSA, MSU</a:t>
            </a:r>
          </a:p>
        </p:txBody>
      </p:sp>
      <p:sp>
        <p:nvSpPr>
          <p:cNvPr id="259" name="HIPPO, Notre Dame"/>
          <p:cNvSpPr txBox="1"/>
          <p:nvPr/>
        </p:nvSpPr>
        <p:spPr>
          <a:xfrm>
            <a:off x="182907" y="8422658"/>
            <a:ext cx="419618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spcBef>
                <a:spcPts val="0"/>
              </a:spcBef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HIPPO, Notre Dame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Rounded Rectangle"/>
          <p:cNvSpPr/>
          <p:nvPr/>
        </p:nvSpPr>
        <p:spPr>
          <a:xfrm>
            <a:off x="6567189" y="5458052"/>
            <a:ext cx="6353645" cy="3725462"/>
          </a:xfrm>
          <a:prstGeom prst="roundRect">
            <a:avLst>
              <a:gd name="adj" fmla="val 14733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2" name="Rounded Rectangle"/>
          <p:cNvSpPr/>
          <p:nvPr/>
        </p:nvSpPr>
        <p:spPr>
          <a:xfrm>
            <a:off x="83966" y="5458052"/>
            <a:ext cx="6353645" cy="3725462"/>
          </a:xfrm>
          <a:prstGeom prst="roundRect">
            <a:avLst>
              <a:gd name="adj" fmla="val 14733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3" name="Rounded Rectangle"/>
          <p:cNvSpPr/>
          <p:nvPr/>
        </p:nvSpPr>
        <p:spPr>
          <a:xfrm>
            <a:off x="6576823" y="1523485"/>
            <a:ext cx="6353645" cy="3725463"/>
          </a:xfrm>
          <a:prstGeom prst="roundRect">
            <a:avLst>
              <a:gd name="adj" fmla="val 14733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4" name="Scope of SLC"/>
          <p:cNvSpPr txBox="1"/>
          <p:nvPr>
            <p:ph type="title"/>
          </p:nvPr>
        </p:nvSpPr>
        <p:spPr>
          <a:xfrm>
            <a:off x="698500" y="262841"/>
            <a:ext cx="11607800" cy="1143001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pPr/>
            <a:r>
              <a:t>CE Stray Light Group</a:t>
            </a:r>
          </a:p>
        </p:txBody>
      </p:sp>
      <p:sp>
        <p:nvSpPr>
          <p:cNvPr id="265" name="Rounded Rectangle"/>
          <p:cNvSpPr/>
          <p:nvPr/>
        </p:nvSpPr>
        <p:spPr>
          <a:xfrm>
            <a:off x="93601" y="1523485"/>
            <a:ext cx="6353645" cy="3725463"/>
          </a:xfrm>
          <a:prstGeom prst="roundRect">
            <a:avLst>
              <a:gd name="adj" fmla="val 14733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grpSp>
        <p:nvGrpSpPr>
          <p:cNvPr id="268" name="Group"/>
          <p:cNvGrpSpPr/>
          <p:nvPr/>
        </p:nvGrpSpPr>
        <p:grpSpPr>
          <a:xfrm>
            <a:off x="189547" y="5631407"/>
            <a:ext cx="2088624" cy="1646783"/>
            <a:chOff x="0" y="0"/>
            <a:chExt cx="2088623" cy="1646782"/>
          </a:xfrm>
        </p:grpSpPr>
        <p:pic>
          <p:nvPicPr>
            <p:cNvPr id="266" name="Picture 11" descr="Picture 11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51477" y="0"/>
              <a:ext cx="1385670" cy="13856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7" name="TextBox 20"/>
            <p:cNvSpPr/>
            <p:nvPr/>
          </p:nvSpPr>
          <p:spPr>
            <a:xfrm>
              <a:off x="0" y="1646782"/>
              <a:ext cx="208862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sz="1400">
                  <a:solidFill>
                    <a:srgbClr val="535860"/>
                  </a:solidFill>
                  <a:latin typeface="Graphik Light"/>
                  <a:ea typeface="Graphik Light"/>
                  <a:cs typeface="Graphik Light"/>
                  <a:sym typeface="Graphik Light"/>
                </a:defRPr>
              </a:pPr>
              <a:r>
                <a:t>Marc Andres-Carcasona</a:t>
              </a:r>
              <a:br/>
              <a:r>
                <a:t>Research Scientist @MIT</a:t>
              </a:r>
            </a:p>
          </p:txBody>
        </p:sp>
      </p:grpSp>
      <p:grpSp>
        <p:nvGrpSpPr>
          <p:cNvPr id="271" name="Group"/>
          <p:cNvGrpSpPr/>
          <p:nvPr/>
        </p:nvGrpSpPr>
        <p:grpSpPr>
          <a:xfrm>
            <a:off x="6867986" y="5719667"/>
            <a:ext cx="1819497" cy="1698674"/>
            <a:chOff x="0" y="0"/>
            <a:chExt cx="1819496" cy="1698673"/>
          </a:xfrm>
        </p:grpSpPr>
        <p:pic>
          <p:nvPicPr>
            <p:cNvPr id="269" name="Picture 15" descr="Picture 1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44315" y="0"/>
              <a:ext cx="1130867" cy="14442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0" name="TextBox 21"/>
            <p:cNvSpPr/>
            <p:nvPr/>
          </p:nvSpPr>
          <p:spPr>
            <a:xfrm>
              <a:off x="0" y="1698673"/>
              <a:ext cx="181949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sz="1400">
                  <a:solidFill>
                    <a:srgbClr val="535860"/>
                  </a:solidFill>
                  <a:latin typeface="Graphik Light"/>
                  <a:ea typeface="Graphik Light"/>
                  <a:cs typeface="Graphik Light"/>
                  <a:sym typeface="Graphik Light"/>
                </a:defRPr>
              </a:pPr>
              <a:r>
                <a:t>Rodica Martin</a:t>
              </a:r>
              <a:br/>
              <a:r>
                <a:t>Professor @Montclair</a:t>
              </a:r>
            </a:p>
          </p:txBody>
        </p:sp>
      </p:grpSp>
      <p:grpSp>
        <p:nvGrpSpPr>
          <p:cNvPr id="274" name="Group"/>
          <p:cNvGrpSpPr/>
          <p:nvPr/>
        </p:nvGrpSpPr>
        <p:grpSpPr>
          <a:xfrm>
            <a:off x="6960403" y="1832589"/>
            <a:ext cx="1673591" cy="1675643"/>
            <a:chOff x="0" y="0"/>
            <a:chExt cx="1673590" cy="1675642"/>
          </a:xfrm>
        </p:grpSpPr>
        <p:pic>
          <p:nvPicPr>
            <p:cNvPr id="272" name="Picture 4" descr="Picture 4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259342" y="0"/>
              <a:ext cx="1154787" cy="11547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3" name="TextBox 22"/>
            <p:cNvSpPr txBox="1"/>
            <p:nvPr/>
          </p:nvSpPr>
          <p:spPr>
            <a:xfrm>
              <a:off x="0" y="1118620"/>
              <a:ext cx="1673591" cy="5570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sz="1400">
                  <a:solidFill>
                    <a:srgbClr val="535860"/>
                  </a:solidFill>
                  <a:latin typeface="Graphik Light"/>
                  <a:ea typeface="Graphik Light"/>
                  <a:cs typeface="Graphik Light"/>
                  <a:sym typeface="Graphik Light"/>
                </a:defRPr>
              </a:pPr>
              <a:r>
                <a:t>Alena Ananyeva</a:t>
              </a:r>
              <a:br/>
              <a:r>
                <a:t>Engineer @Caltech</a:t>
              </a:r>
            </a:p>
          </p:txBody>
        </p:sp>
      </p:grpSp>
      <p:grpSp>
        <p:nvGrpSpPr>
          <p:cNvPr id="277" name="Group"/>
          <p:cNvGrpSpPr/>
          <p:nvPr/>
        </p:nvGrpSpPr>
        <p:grpSpPr>
          <a:xfrm>
            <a:off x="512724" y="7554079"/>
            <a:ext cx="1505699" cy="1654469"/>
            <a:chOff x="0" y="0"/>
            <a:chExt cx="1505697" cy="1654467"/>
          </a:xfrm>
        </p:grpSpPr>
        <p:pic>
          <p:nvPicPr>
            <p:cNvPr id="275" name="Picture 12" descr="Picture 12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197620" y="0"/>
              <a:ext cx="1110612" cy="11106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6" name="TextBox 23"/>
            <p:cNvSpPr txBox="1"/>
            <p:nvPr/>
          </p:nvSpPr>
          <p:spPr>
            <a:xfrm>
              <a:off x="0" y="1046772"/>
              <a:ext cx="1505698" cy="6076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1400">
                  <a:solidFill>
                    <a:srgbClr val="535860"/>
                  </a:solidFill>
                  <a:latin typeface="Graphik Light"/>
                  <a:ea typeface="Graphik Light"/>
                  <a:cs typeface="Graphik Light"/>
                  <a:sym typeface="Graphik Light"/>
                </a:defRPr>
              </a:pPr>
              <a:r>
                <a:t>Hiro Yamamoto</a:t>
              </a:r>
              <a:br/>
              <a:r>
                <a:t>(Caltech-Retired)</a:t>
              </a:r>
            </a:p>
          </p:txBody>
        </p:sp>
      </p:grpSp>
      <p:grpSp>
        <p:nvGrpSpPr>
          <p:cNvPr id="280" name="Group"/>
          <p:cNvGrpSpPr/>
          <p:nvPr/>
        </p:nvGrpSpPr>
        <p:grpSpPr>
          <a:xfrm>
            <a:off x="215564" y="1913851"/>
            <a:ext cx="1620397" cy="1878835"/>
            <a:chOff x="0" y="0"/>
            <a:chExt cx="1620396" cy="1878833"/>
          </a:xfrm>
        </p:grpSpPr>
        <p:pic>
          <p:nvPicPr>
            <p:cNvPr id="278" name="Picture 17" descr="Picture 17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16273" y="0"/>
              <a:ext cx="987851" cy="13190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" name="TextBox 26"/>
            <p:cNvSpPr txBox="1"/>
            <p:nvPr/>
          </p:nvSpPr>
          <p:spPr>
            <a:xfrm>
              <a:off x="0" y="1245956"/>
              <a:ext cx="1620397" cy="6328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1400">
                  <a:solidFill>
                    <a:srgbClr val="535860"/>
                  </a:solidFill>
                  <a:latin typeface="Graphik Light"/>
                  <a:ea typeface="Graphik Light"/>
                  <a:cs typeface="Graphik Light"/>
                  <a:sym typeface="Graphik Light"/>
                </a:defRPr>
              </a:pPr>
              <a:r>
                <a:t>Kincade Avery</a:t>
              </a:r>
              <a:br/>
              <a:r>
                <a:t>Undergrad @Bard</a:t>
              </a:r>
            </a:p>
          </p:txBody>
        </p:sp>
      </p:grpSp>
      <p:grpSp>
        <p:nvGrpSpPr>
          <p:cNvPr id="283" name="Group"/>
          <p:cNvGrpSpPr/>
          <p:nvPr/>
        </p:nvGrpSpPr>
        <p:grpSpPr>
          <a:xfrm>
            <a:off x="1749746" y="1954096"/>
            <a:ext cx="1654201" cy="1519834"/>
            <a:chOff x="0" y="0"/>
            <a:chExt cx="1654199" cy="1519833"/>
          </a:xfrm>
        </p:grpSpPr>
        <p:sp>
          <p:nvSpPr>
            <p:cNvPr id="281" name="TextBox 24"/>
            <p:cNvSpPr/>
            <p:nvPr/>
          </p:nvSpPr>
          <p:spPr>
            <a:xfrm>
              <a:off x="0" y="1519833"/>
              <a:ext cx="16542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sz="1400">
                  <a:solidFill>
                    <a:srgbClr val="535860"/>
                  </a:solidFill>
                  <a:latin typeface="Graphik Light"/>
                  <a:ea typeface="Graphik Light"/>
                  <a:cs typeface="Graphik Light"/>
                  <a:sym typeface="Graphik Light"/>
                </a:defRPr>
              </a:pPr>
              <a:r>
                <a:t>Syed Ibtesham</a:t>
              </a:r>
              <a:br/>
              <a:r>
                <a:t>Undergrad @Bard</a:t>
              </a:r>
            </a:p>
          </p:txBody>
        </p:sp>
        <p:pic>
          <p:nvPicPr>
            <p:cNvPr id="282" name="901486389.jpg" descr="901486389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46422" y="0"/>
              <a:ext cx="961356" cy="12854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6" name="Group"/>
          <p:cNvGrpSpPr/>
          <p:nvPr/>
        </p:nvGrpSpPr>
        <p:grpSpPr>
          <a:xfrm>
            <a:off x="4734211" y="5758629"/>
            <a:ext cx="1333156" cy="1392339"/>
            <a:chOff x="0" y="0"/>
            <a:chExt cx="1333155" cy="1392338"/>
          </a:xfrm>
        </p:grpSpPr>
        <p:sp>
          <p:nvSpPr>
            <p:cNvPr id="284" name="TextBox 28"/>
            <p:cNvSpPr/>
            <p:nvPr/>
          </p:nvSpPr>
          <p:spPr>
            <a:xfrm>
              <a:off x="0" y="1392338"/>
              <a:ext cx="133315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sz="1400">
                  <a:solidFill>
                    <a:srgbClr val="535860"/>
                  </a:solidFill>
                  <a:latin typeface="Graphik Light"/>
                  <a:ea typeface="Graphik Light"/>
                  <a:cs typeface="Graphik Light"/>
                  <a:sym typeface="Graphik Light"/>
                </a:defRPr>
              </a:pPr>
              <a:r>
                <a:t>Anamaria Effler</a:t>
              </a:r>
              <a:br/>
              <a:r>
                <a:t>Scientist @LLO</a:t>
              </a:r>
            </a:p>
          </p:txBody>
        </p:sp>
        <p:pic>
          <p:nvPicPr>
            <p:cNvPr id="285" name="anamaria.pdf" descr="anamaria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86101" y="0"/>
              <a:ext cx="1160953" cy="11283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9" name="Group"/>
          <p:cNvGrpSpPr/>
          <p:nvPr/>
        </p:nvGrpSpPr>
        <p:grpSpPr>
          <a:xfrm>
            <a:off x="2356012" y="5647958"/>
            <a:ext cx="2040609" cy="1727793"/>
            <a:chOff x="0" y="0"/>
            <a:chExt cx="2040607" cy="1727792"/>
          </a:xfrm>
        </p:grpSpPr>
        <p:sp>
          <p:nvSpPr>
            <p:cNvPr id="287" name="TextBox 28"/>
            <p:cNvSpPr/>
            <p:nvPr/>
          </p:nvSpPr>
          <p:spPr>
            <a:xfrm>
              <a:off x="0" y="1727792"/>
              <a:ext cx="204060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sz="1400">
                  <a:solidFill>
                    <a:srgbClr val="535860"/>
                  </a:solidFill>
                  <a:latin typeface="Graphik Light"/>
                  <a:ea typeface="Graphik Light"/>
                  <a:cs typeface="Graphik Light"/>
                  <a:sym typeface="Graphik Light"/>
                </a:defRPr>
              </a:pPr>
              <a:r>
                <a:t>Adrian Helmling-Cornell</a:t>
              </a:r>
              <a:br/>
              <a:r>
                <a:t>Postdoc @Bard</a:t>
              </a:r>
              <a:br/>
              <a:r>
                <a:t>(Incoming)</a:t>
              </a:r>
            </a:p>
          </p:txBody>
        </p:sp>
        <p:pic>
          <p:nvPicPr>
            <p:cNvPr id="288" name="ahc_cas_profile.png" descr="ahc_cas_profile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11078" y="0"/>
              <a:ext cx="1218452" cy="1318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2" name="Group"/>
          <p:cNvGrpSpPr/>
          <p:nvPr/>
        </p:nvGrpSpPr>
        <p:grpSpPr>
          <a:xfrm>
            <a:off x="8907216" y="1818360"/>
            <a:ext cx="1673591" cy="1689872"/>
            <a:chOff x="0" y="0"/>
            <a:chExt cx="1673590" cy="1689870"/>
          </a:xfrm>
        </p:grpSpPr>
        <p:sp>
          <p:nvSpPr>
            <p:cNvPr id="290" name="TextBox 22"/>
            <p:cNvSpPr txBox="1"/>
            <p:nvPr/>
          </p:nvSpPr>
          <p:spPr>
            <a:xfrm>
              <a:off x="0" y="1132848"/>
              <a:ext cx="1673591" cy="5570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sz="1400">
                  <a:solidFill>
                    <a:srgbClr val="535860"/>
                  </a:solidFill>
                  <a:latin typeface="Graphik Light"/>
                  <a:ea typeface="Graphik Light"/>
                  <a:cs typeface="Graphik Light"/>
                  <a:sym typeface="Graphik Light"/>
                </a:defRPr>
              </a:pPr>
              <a:r>
                <a:t>Antonios Kontos</a:t>
              </a:r>
              <a:br/>
              <a:r>
                <a:t>Professor @Bard</a:t>
              </a:r>
            </a:p>
          </p:txBody>
        </p:sp>
        <p:pic>
          <p:nvPicPr>
            <p:cNvPr id="291" name="Antonios-Kontos.jpg" descr="Antonios-Kontos.jp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98390" y="0"/>
              <a:ext cx="1143001" cy="1143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5" name="Group"/>
          <p:cNvGrpSpPr/>
          <p:nvPr/>
        </p:nvGrpSpPr>
        <p:grpSpPr>
          <a:xfrm>
            <a:off x="3220023" y="2015447"/>
            <a:ext cx="1673592" cy="1689872"/>
            <a:chOff x="0" y="0"/>
            <a:chExt cx="1673590" cy="1689870"/>
          </a:xfrm>
        </p:grpSpPr>
        <p:sp>
          <p:nvSpPr>
            <p:cNvPr id="293" name="TextBox 22"/>
            <p:cNvSpPr txBox="1"/>
            <p:nvPr/>
          </p:nvSpPr>
          <p:spPr>
            <a:xfrm>
              <a:off x="0" y="1132848"/>
              <a:ext cx="1673591" cy="5570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sz="1400">
                  <a:solidFill>
                    <a:srgbClr val="535860"/>
                  </a:solidFill>
                  <a:latin typeface="Graphik Light"/>
                  <a:ea typeface="Graphik Light"/>
                  <a:cs typeface="Graphik Light"/>
                  <a:sym typeface="Graphik Light"/>
                </a:defRPr>
              </a:pPr>
              <a:r>
                <a:t>Antonios Kontos</a:t>
              </a:r>
              <a:br/>
              <a:r>
                <a:t>Professor @Bard</a:t>
              </a:r>
            </a:p>
          </p:txBody>
        </p:sp>
        <p:pic>
          <p:nvPicPr>
            <p:cNvPr id="294" name="Antonios-Kontos.jpg" descr="Antonios-Kontos.jp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298390" y="0"/>
              <a:ext cx="1143001" cy="1143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8" name="Group"/>
          <p:cNvGrpSpPr/>
          <p:nvPr/>
        </p:nvGrpSpPr>
        <p:grpSpPr>
          <a:xfrm>
            <a:off x="8796592" y="5784470"/>
            <a:ext cx="1673592" cy="1675644"/>
            <a:chOff x="0" y="0"/>
            <a:chExt cx="1673590" cy="1675642"/>
          </a:xfrm>
        </p:grpSpPr>
        <p:pic>
          <p:nvPicPr>
            <p:cNvPr id="296" name="Picture 4" descr="Picture 4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259342" y="0"/>
              <a:ext cx="1154787" cy="11547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7" name="TextBox 22"/>
            <p:cNvSpPr txBox="1"/>
            <p:nvPr/>
          </p:nvSpPr>
          <p:spPr>
            <a:xfrm>
              <a:off x="0" y="1118620"/>
              <a:ext cx="1673591" cy="5570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sz="1400">
                  <a:solidFill>
                    <a:srgbClr val="535860"/>
                  </a:solidFill>
                  <a:latin typeface="Graphik Light"/>
                  <a:ea typeface="Graphik Light"/>
                  <a:cs typeface="Graphik Light"/>
                  <a:sym typeface="Graphik Light"/>
                </a:defRPr>
              </a:pPr>
              <a:r>
                <a:t>Alena Ananyeva</a:t>
              </a:r>
              <a:br/>
              <a:r>
                <a:t>Engineer @Caltech</a:t>
              </a:r>
            </a:p>
          </p:txBody>
        </p:sp>
      </p:grpSp>
      <p:sp>
        <p:nvSpPr>
          <p:cNvPr id="299" name="Stray Light Modeling"/>
          <p:cNvSpPr txBox="1"/>
          <p:nvPr/>
        </p:nvSpPr>
        <p:spPr>
          <a:xfrm>
            <a:off x="2517616" y="7965429"/>
            <a:ext cx="1880567" cy="103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Stray Light</a:t>
            </a:r>
            <a:br/>
            <a:r>
              <a:t>Modeling</a:t>
            </a:r>
          </a:p>
        </p:txBody>
      </p:sp>
      <p:grpSp>
        <p:nvGrpSpPr>
          <p:cNvPr id="302" name="Group"/>
          <p:cNvGrpSpPr/>
          <p:nvPr/>
        </p:nvGrpSpPr>
        <p:grpSpPr>
          <a:xfrm>
            <a:off x="4776720" y="2015447"/>
            <a:ext cx="1673591" cy="1675643"/>
            <a:chOff x="0" y="0"/>
            <a:chExt cx="1673590" cy="1675642"/>
          </a:xfrm>
        </p:grpSpPr>
        <p:pic>
          <p:nvPicPr>
            <p:cNvPr id="300" name="Picture 4" descr="Picture 4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259342" y="0"/>
              <a:ext cx="1154787" cy="11547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1" name="TextBox 22"/>
            <p:cNvSpPr txBox="1"/>
            <p:nvPr/>
          </p:nvSpPr>
          <p:spPr>
            <a:xfrm>
              <a:off x="0" y="1118620"/>
              <a:ext cx="1673591" cy="5570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sz="1400">
                  <a:solidFill>
                    <a:srgbClr val="535860"/>
                  </a:solidFill>
                  <a:latin typeface="Graphik Light"/>
                  <a:ea typeface="Graphik Light"/>
                  <a:cs typeface="Graphik Light"/>
                  <a:sym typeface="Graphik Light"/>
                </a:defRPr>
              </a:pPr>
              <a:r>
                <a:t>Alena Ananyeva</a:t>
              </a:r>
              <a:br/>
              <a:r>
                <a:t>Engineer @Caltech</a:t>
              </a:r>
            </a:p>
          </p:txBody>
        </p:sp>
      </p:grpSp>
      <p:sp>
        <p:nvSpPr>
          <p:cNvPr id="303" name="Baffle Material Measurements"/>
          <p:cNvSpPr txBox="1"/>
          <p:nvPr/>
        </p:nvSpPr>
        <p:spPr>
          <a:xfrm>
            <a:off x="500748" y="4314924"/>
            <a:ext cx="4983176" cy="56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Baffle Material Measurements</a:t>
            </a:r>
          </a:p>
        </p:txBody>
      </p:sp>
      <p:sp>
        <p:nvSpPr>
          <p:cNvPr id="304" name="Project Management"/>
          <p:cNvSpPr txBox="1"/>
          <p:nvPr/>
        </p:nvSpPr>
        <p:spPr>
          <a:xfrm>
            <a:off x="6872275" y="4314924"/>
            <a:ext cx="3554020" cy="56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Project Management</a:t>
            </a:r>
          </a:p>
        </p:txBody>
      </p:sp>
      <p:sp>
        <p:nvSpPr>
          <p:cNvPr id="305" name="Non-beamtube Stray Light"/>
          <p:cNvSpPr txBox="1"/>
          <p:nvPr/>
        </p:nvSpPr>
        <p:spPr>
          <a:xfrm>
            <a:off x="6872275" y="8361715"/>
            <a:ext cx="4482136" cy="56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Non-beamtube Stray Light</a:t>
            </a:r>
          </a:p>
        </p:txBody>
      </p:sp>
      <p:grpSp>
        <p:nvGrpSpPr>
          <p:cNvPr id="308" name="Group"/>
          <p:cNvGrpSpPr/>
          <p:nvPr/>
        </p:nvGrpSpPr>
        <p:grpSpPr>
          <a:xfrm>
            <a:off x="10476869" y="1803654"/>
            <a:ext cx="1819498" cy="1704578"/>
            <a:chOff x="0" y="0"/>
            <a:chExt cx="1819496" cy="1704577"/>
          </a:xfrm>
        </p:grpSpPr>
        <p:pic>
          <p:nvPicPr>
            <p:cNvPr id="306" name="McCuller_photo.width-350.jpg" descr="McCuller_photo.width-350.jp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453070" y="0"/>
              <a:ext cx="913357" cy="1143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7" name="TextBox 22"/>
            <p:cNvSpPr txBox="1"/>
            <p:nvPr/>
          </p:nvSpPr>
          <p:spPr>
            <a:xfrm>
              <a:off x="0" y="1147555"/>
              <a:ext cx="1819497" cy="5570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sz="1400">
                  <a:solidFill>
                    <a:srgbClr val="535860"/>
                  </a:solidFill>
                  <a:latin typeface="Graphik Light"/>
                  <a:ea typeface="Graphik Light"/>
                  <a:cs typeface="Graphik Light"/>
                  <a:sym typeface="Graphik Light"/>
                </a:defRPr>
              </a:pPr>
              <a:r>
                <a:t>Lee McCuller</a:t>
              </a:r>
              <a:br/>
              <a:r>
                <a:t>Professor @Caltech</a:t>
              </a:r>
            </a:p>
          </p:txBody>
        </p:sp>
      </p:grpSp>
      <p:grpSp>
        <p:nvGrpSpPr>
          <p:cNvPr id="311" name="Group"/>
          <p:cNvGrpSpPr/>
          <p:nvPr/>
        </p:nvGrpSpPr>
        <p:grpSpPr>
          <a:xfrm>
            <a:off x="10695603" y="5784470"/>
            <a:ext cx="1673592" cy="1689872"/>
            <a:chOff x="0" y="0"/>
            <a:chExt cx="1673590" cy="1689870"/>
          </a:xfrm>
        </p:grpSpPr>
        <p:sp>
          <p:nvSpPr>
            <p:cNvPr id="309" name="TextBox 22"/>
            <p:cNvSpPr txBox="1"/>
            <p:nvPr/>
          </p:nvSpPr>
          <p:spPr>
            <a:xfrm>
              <a:off x="0" y="1132848"/>
              <a:ext cx="1673591" cy="5570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sz="1400">
                  <a:solidFill>
                    <a:srgbClr val="535860"/>
                  </a:solidFill>
                  <a:latin typeface="Graphik Light"/>
                  <a:ea typeface="Graphik Light"/>
                  <a:cs typeface="Graphik Light"/>
                  <a:sym typeface="Graphik Light"/>
                </a:defRPr>
              </a:pPr>
              <a:r>
                <a:t>Antonios Kontos</a:t>
              </a:r>
              <a:br/>
              <a:r>
                <a:t>Professor @Bard</a:t>
              </a:r>
            </a:p>
          </p:txBody>
        </p:sp>
        <p:pic>
          <p:nvPicPr>
            <p:cNvPr id="310" name="Antonios-Kontos.jpg" descr="Antonios-Kontos.jp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98390" y="0"/>
              <a:ext cx="1143001" cy="1143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4" name="Group"/>
          <p:cNvGrpSpPr/>
          <p:nvPr/>
        </p:nvGrpSpPr>
        <p:grpSpPr>
          <a:xfrm>
            <a:off x="4467901" y="7453824"/>
            <a:ext cx="1673592" cy="1689871"/>
            <a:chOff x="0" y="0"/>
            <a:chExt cx="1673590" cy="1689870"/>
          </a:xfrm>
        </p:grpSpPr>
        <p:sp>
          <p:nvSpPr>
            <p:cNvPr id="312" name="TextBox 22"/>
            <p:cNvSpPr txBox="1"/>
            <p:nvPr/>
          </p:nvSpPr>
          <p:spPr>
            <a:xfrm>
              <a:off x="0" y="1132848"/>
              <a:ext cx="1673591" cy="5570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sz="1400">
                  <a:solidFill>
                    <a:srgbClr val="535860"/>
                  </a:solidFill>
                  <a:latin typeface="Graphik Light"/>
                  <a:ea typeface="Graphik Light"/>
                  <a:cs typeface="Graphik Light"/>
                  <a:sym typeface="Graphik Light"/>
                </a:defRPr>
              </a:pPr>
              <a:r>
                <a:t>Antonios Kontos</a:t>
              </a:r>
              <a:br/>
              <a:r>
                <a:t>Professor @Bard</a:t>
              </a:r>
            </a:p>
          </p:txBody>
        </p:sp>
        <p:pic>
          <p:nvPicPr>
            <p:cNvPr id="313" name="Antonios-Kontos.jpg" descr="Antonios-Kontos.jp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98390" y="0"/>
              <a:ext cx="1143001" cy="1143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tep 2: Calculate Noise"/>
          <p:cNvSpPr txBox="1"/>
          <p:nvPr>
            <p:ph type="title"/>
          </p:nvPr>
        </p:nvSpPr>
        <p:spPr>
          <a:xfrm>
            <a:off x="156842" y="49373"/>
            <a:ext cx="12527034" cy="1270001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pPr/>
            <a:r>
              <a:t>What are we focused on first?</a:t>
            </a:r>
          </a:p>
        </p:txBody>
      </p:sp>
      <p:sp>
        <p:nvSpPr>
          <p:cNvPr id="317" name="Types of Noise we estimate:…"/>
          <p:cNvSpPr txBox="1"/>
          <p:nvPr/>
        </p:nvSpPr>
        <p:spPr>
          <a:xfrm>
            <a:off x="522982" y="1212144"/>
            <a:ext cx="11794754" cy="1270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lvl="1" marL="661736" indent="-280736">
              <a:buSzPct val="100000"/>
              <a:buChar char="•"/>
              <a:defRPr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Beamtube Baffles to prevent scattered light from reaching the beamtube and then back to our optics</a:t>
            </a:r>
          </a:p>
        </p:txBody>
      </p:sp>
      <p:pic>
        <p:nvPicPr>
          <p:cNvPr id="318" name="toyarmscatter.pdf" descr="toyarmscatter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6608" y="3603158"/>
            <a:ext cx="10607502" cy="33750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Connection Line"/>
          <p:cNvSpPr/>
          <p:nvPr/>
        </p:nvSpPr>
        <p:spPr>
          <a:xfrm>
            <a:off x="5045273" y="5426063"/>
            <a:ext cx="379451" cy="698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899" h="21600" fill="norm" stroke="1" extrusionOk="0">
                <a:moveTo>
                  <a:pt x="15262" y="0"/>
                </a:moveTo>
                <a:cubicBezTo>
                  <a:pt x="21600" y="10703"/>
                  <a:pt x="16513" y="17903"/>
                  <a:pt x="0" y="21600"/>
                </a:cubicBezTo>
              </a:path>
            </a:pathLst>
          </a:custGeom>
          <a:ln w="25400">
            <a:solidFill>
              <a:schemeClr val="accent1"/>
            </a:solidFill>
          </a:ln>
        </p:spPr>
        <p:txBody>
          <a:bodyPr/>
          <a:lstStyle/>
          <a:p>
            <a:pPr/>
          </a:p>
        </p:txBody>
      </p:sp>
      <p:sp>
        <p:nvSpPr>
          <p:cNvPr id="321" name="Line"/>
          <p:cNvSpPr/>
          <p:nvPr/>
        </p:nvSpPr>
        <p:spPr>
          <a:xfrm flipH="1">
            <a:off x="5262479" y="5462662"/>
            <a:ext cx="523766" cy="743568"/>
          </a:xfrm>
          <a:prstGeom prst="line">
            <a:avLst/>
          </a:prstGeom>
          <a:ln w="50800">
            <a:solidFill>
              <a:srgbClr val="EA10A4"/>
            </a:solidFill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22" name="Line"/>
          <p:cNvSpPr/>
          <p:nvPr/>
        </p:nvSpPr>
        <p:spPr>
          <a:xfrm flipH="1" flipV="1">
            <a:off x="5746448" y="5450442"/>
            <a:ext cx="833328" cy="1459715"/>
          </a:xfrm>
          <a:prstGeom prst="line">
            <a:avLst/>
          </a:prstGeom>
          <a:ln w="50800">
            <a:solidFill>
              <a:srgbClr val="EA10A4"/>
            </a:solidFill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23" name="Line"/>
          <p:cNvSpPr/>
          <p:nvPr/>
        </p:nvSpPr>
        <p:spPr>
          <a:xfrm>
            <a:off x="3621670" y="5379120"/>
            <a:ext cx="3421253" cy="1896765"/>
          </a:xfrm>
          <a:prstGeom prst="line">
            <a:avLst/>
          </a:prstGeom>
          <a:ln w="63500">
            <a:solidFill>
              <a:srgbClr val="9C9C9C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24" name="Step 2: Calculate Noise"/>
          <p:cNvSpPr txBox="1"/>
          <p:nvPr>
            <p:ph type="title"/>
          </p:nvPr>
        </p:nvSpPr>
        <p:spPr>
          <a:xfrm>
            <a:off x="156842" y="49373"/>
            <a:ext cx="12527034" cy="1270001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pPr/>
            <a:r>
              <a:t>What are we focused on first?</a:t>
            </a:r>
          </a:p>
        </p:txBody>
      </p:sp>
      <p:grpSp>
        <p:nvGrpSpPr>
          <p:cNvPr id="415" name="Group"/>
          <p:cNvGrpSpPr/>
          <p:nvPr/>
        </p:nvGrpSpPr>
        <p:grpSpPr>
          <a:xfrm>
            <a:off x="317499" y="3276582"/>
            <a:ext cx="12369802" cy="1270002"/>
            <a:chOff x="0" y="0"/>
            <a:chExt cx="12369801" cy="1270000"/>
          </a:xfrm>
        </p:grpSpPr>
        <p:sp>
          <p:nvSpPr>
            <p:cNvPr id="325" name="Rounded Rectangle"/>
            <p:cNvSpPr/>
            <p:nvPr/>
          </p:nvSpPr>
          <p:spPr>
            <a:xfrm>
              <a:off x="-1" y="0"/>
              <a:ext cx="1270001" cy="1270001"/>
            </a:xfrm>
            <a:prstGeom prst="roundRect">
              <a:avLst>
                <a:gd name="adj" fmla="val 15000"/>
              </a:avLst>
            </a:prstGeom>
            <a:noFill/>
            <a:ln w="25400" cap="flat">
              <a:solidFill>
                <a:srgbClr val="53586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 Light"/>
                  <a:ea typeface="Graphik Light"/>
                  <a:cs typeface="Graphik Light"/>
                  <a:sym typeface="Graphik Light"/>
                </a:defRPr>
              </a:pPr>
            </a:p>
          </p:txBody>
        </p:sp>
        <p:grpSp>
          <p:nvGrpSpPr>
            <p:cNvPr id="328" name="Group"/>
            <p:cNvGrpSpPr/>
            <p:nvPr/>
          </p:nvGrpSpPr>
          <p:grpSpPr>
            <a:xfrm>
              <a:off x="1276404" y="302907"/>
              <a:ext cx="9833740" cy="664188"/>
              <a:chOff x="0" y="0"/>
              <a:chExt cx="9833738" cy="664186"/>
            </a:xfrm>
          </p:grpSpPr>
          <p:sp>
            <p:nvSpPr>
              <p:cNvPr id="326" name="Line"/>
              <p:cNvSpPr/>
              <p:nvPr/>
            </p:nvSpPr>
            <p:spPr>
              <a:xfrm>
                <a:off x="-1" y="-1"/>
                <a:ext cx="9833740" cy="1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7" name="Line"/>
              <p:cNvSpPr/>
              <p:nvPr/>
            </p:nvSpPr>
            <p:spPr>
              <a:xfrm>
                <a:off x="-1" y="664186"/>
                <a:ext cx="9833740" cy="1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29" name="Rounded Rectangle"/>
            <p:cNvSpPr/>
            <p:nvPr/>
          </p:nvSpPr>
          <p:spPr>
            <a:xfrm>
              <a:off x="11099800" y="0"/>
              <a:ext cx="1270001" cy="1270001"/>
            </a:xfrm>
            <a:prstGeom prst="roundRect">
              <a:avLst>
                <a:gd name="adj" fmla="val 15000"/>
              </a:avLst>
            </a:prstGeom>
            <a:noFill/>
            <a:ln w="25400" cap="flat">
              <a:solidFill>
                <a:srgbClr val="53586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 Light"/>
                  <a:ea typeface="Graphik Light"/>
                  <a:cs typeface="Graphik Light"/>
                  <a:sym typeface="Graphik Light"/>
                </a:defRPr>
              </a:pPr>
            </a:p>
          </p:txBody>
        </p:sp>
        <p:grpSp>
          <p:nvGrpSpPr>
            <p:cNvPr id="348" name="Group"/>
            <p:cNvGrpSpPr/>
            <p:nvPr/>
          </p:nvGrpSpPr>
          <p:grpSpPr>
            <a:xfrm>
              <a:off x="1291614" y="843662"/>
              <a:ext cx="4872106" cy="123433"/>
              <a:chOff x="-1" y="0"/>
              <a:chExt cx="4872104" cy="123432"/>
            </a:xfrm>
          </p:grpSpPr>
          <p:sp>
            <p:nvSpPr>
              <p:cNvPr id="330" name="Line"/>
              <p:cNvSpPr/>
              <p:nvPr/>
            </p:nvSpPr>
            <p:spPr>
              <a:xfrm flipV="1">
                <a:off x="-2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31" name="Line"/>
              <p:cNvSpPr/>
              <p:nvPr/>
            </p:nvSpPr>
            <p:spPr>
              <a:xfrm flipV="1">
                <a:off x="276224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32" name="Line"/>
              <p:cNvSpPr/>
              <p:nvPr/>
            </p:nvSpPr>
            <p:spPr>
              <a:xfrm flipV="1">
                <a:off x="552449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33" name="Line"/>
              <p:cNvSpPr/>
              <p:nvPr/>
            </p:nvSpPr>
            <p:spPr>
              <a:xfrm flipV="1">
                <a:off x="828675" y="0"/>
                <a:ext cx="176277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34" name="Line"/>
              <p:cNvSpPr/>
              <p:nvPr/>
            </p:nvSpPr>
            <p:spPr>
              <a:xfrm flipV="1">
                <a:off x="1104900" y="0"/>
                <a:ext cx="176277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35" name="Line"/>
              <p:cNvSpPr/>
              <p:nvPr/>
            </p:nvSpPr>
            <p:spPr>
              <a:xfrm flipV="1">
                <a:off x="1381125" y="0"/>
                <a:ext cx="176277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36" name="Line"/>
              <p:cNvSpPr/>
              <p:nvPr/>
            </p:nvSpPr>
            <p:spPr>
              <a:xfrm flipV="1">
                <a:off x="1657349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37" name="Line"/>
              <p:cNvSpPr/>
              <p:nvPr/>
            </p:nvSpPr>
            <p:spPr>
              <a:xfrm flipV="1">
                <a:off x="1933575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38" name="Line"/>
              <p:cNvSpPr/>
              <p:nvPr/>
            </p:nvSpPr>
            <p:spPr>
              <a:xfrm flipV="1">
                <a:off x="2209800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39" name="Line"/>
              <p:cNvSpPr/>
              <p:nvPr/>
            </p:nvSpPr>
            <p:spPr>
              <a:xfrm flipV="1">
                <a:off x="2486025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0" name="Line"/>
              <p:cNvSpPr/>
              <p:nvPr/>
            </p:nvSpPr>
            <p:spPr>
              <a:xfrm flipV="1">
                <a:off x="2762250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1" name="Line"/>
              <p:cNvSpPr/>
              <p:nvPr/>
            </p:nvSpPr>
            <p:spPr>
              <a:xfrm flipV="1">
                <a:off x="3038475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2" name="Line"/>
              <p:cNvSpPr/>
              <p:nvPr/>
            </p:nvSpPr>
            <p:spPr>
              <a:xfrm flipV="1">
                <a:off x="3314700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3" name="Line"/>
              <p:cNvSpPr/>
              <p:nvPr/>
            </p:nvSpPr>
            <p:spPr>
              <a:xfrm flipV="1">
                <a:off x="3590926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4" name="Line"/>
              <p:cNvSpPr/>
              <p:nvPr/>
            </p:nvSpPr>
            <p:spPr>
              <a:xfrm flipV="1">
                <a:off x="3867151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5" name="Line"/>
              <p:cNvSpPr/>
              <p:nvPr/>
            </p:nvSpPr>
            <p:spPr>
              <a:xfrm flipV="1">
                <a:off x="4143376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6" name="Line"/>
              <p:cNvSpPr/>
              <p:nvPr/>
            </p:nvSpPr>
            <p:spPr>
              <a:xfrm flipV="1">
                <a:off x="4419601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7" name="Line"/>
              <p:cNvSpPr/>
              <p:nvPr/>
            </p:nvSpPr>
            <p:spPr>
              <a:xfrm flipV="1">
                <a:off x="4695826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67" name="Group"/>
            <p:cNvGrpSpPr/>
            <p:nvPr/>
          </p:nvGrpSpPr>
          <p:grpSpPr>
            <a:xfrm>
              <a:off x="6210732" y="844779"/>
              <a:ext cx="4872106" cy="123433"/>
              <a:chOff x="0" y="0"/>
              <a:chExt cx="4872104" cy="123432"/>
            </a:xfrm>
          </p:grpSpPr>
          <p:sp>
            <p:nvSpPr>
              <p:cNvPr id="349" name="Line"/>
              <p:cNvSpPr/>
              <p:nvPr/>
            </p:nvSpPr>
            <p:spPr>
              <a:xfrm flipH="1" flipV="1">
                <a:off x="4695827" y="-1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50" name="Line"/>
              <p:cNvSpPr/>
              <p:nvPr/>
            </p:nvSpPr>
            <p:spPr>
              <a:xfrm flipH="1" flipV="1">
                <a:off x="4419602" y="-1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51" name="Line"/>
              <p:cNvSpPr/>
              <p:nvPr/>
            </p:nvSpPr>
            <p:spPr>
              <a:xfrm flipH="1" flipV="1">
                <a:off x="4143377" y="-1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52" name="Line"/>
              <p:cNvSpPr/>
              <p:nvPr/>
            </p:nvSpPr>
            <p:spPr>
              <a:xfrm flipH="1" flipV="1">
                <a:off x="3867152" y="-1"/>
                <a:ext cx="176277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53" name="Line"/>
              <p:cNvSpPr/>
              <p:nvPr/>
            </p:nvSpPr>
            <p:spPr>
              <a:xfrm flipH="1" flipV="1">
                <a:off x="3590927" y="-1"/>
                <a:ext cx="176277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54" name="Line"/>
              <p:cNvSpPr/>
              <p:nvPr/>
            </p:nvSpPr>
            <p:spPr>
              <a:xfrm flipH="1" flipV="1">
                <a:off x="3314701" y="-1"/>
                <a:ext cx="176277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55" name="Line"/>
              <p:cNvSpPr/>
              <p:nvPr/>
            </p:nvSpPr>
            <p:spPr>
              <a:xfrm flipH="1" flipV="1">
                <a:off x="3038476" y="-1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56" name="Line"/>
              <p:cNvSpPr/>
              <p:nvPr/>
            </p:nvSpPr>
            <p:spPr>
              <a:xfrm flipH="1" flipV="1">
                <a:off x="2762251" y="-1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57" name="Line"/>
              <p:cNvSpPr/>
              <p:nvPr/>
            </p:nvSpPr>
            <p:spPr>
              <a:xfrm flipH="1" flipV="1">
                <a:off x="2486026" y="-1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58" name="Line"/>
              <p:cNvSpPr/>
              <p:nvPr/>
            </p:nvSpPr>
            <p:spPr>
              <a:xfrm flipH="1" flipV="1">
                <a:off x="2209801" y="-1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59" name="Line"/>
              <p:cNvSpPr/>
              <p:nvPr/>
            </p:nvSpPr>
            <p:spPr>
              <a:xfrm flipH="1" flipV="1">
                <a:off x="1933576" y="-1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0" name="Line"/>
              <p:cNvSpPr/>
              <p:nvPr/>
            </p:nvSpPr>
            <p:spPr>
              <a:xfrm flipH="1" flipV="1">
                <a:off x="1657350" y="-1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1" name="Line"/>
              <p:cNvSpPr/>
              <p:nvPr/>
            </p:nvSpPr>
            <p:spPr>
              <a:xfrm flipH="1" flipV="1">
                <a:off x="1381125" y="-1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2" name="Line"/>
              <p:cNvSpPr/>
              <p:nvPr/>
            </p:nvSpPr>
            <p:spPr>
              <a:xfrm flipH="1" flipV="1">
                <a:off x="1104900" y="-1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3" name="Line"/>
              <p:cNvSpPr/>
              <p:nvPr/>
            </p:nvSpPr>
            <p:spPr>
              <a:xfrm flipH="1" flipV="1">
                <a:off x="828675" y="-1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4" name="Line"/>
              <p:cNvSpPr/>
              <p:nvPr/>
            </p:nvSpPr>
            <p:spPr>
              <a:xfrm flipH="1" flipV="1">
                <a:off x="552450" y="-1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5" name="Line"/>
              <p:cNvSpPr/>
              <p:nvPr/>
            </p:nvSpPr>
            <p:spPr>
              <a:xfrm flipH="1" flipV="1">
                <a:off x="276225" y="-1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6" name="Line"/>
              <p:cNvSpPr/>
              <p:nvPr/>
            </p:nvSpPr>
            <p:spPr>
              <a:xfrm flipH="1" flipV="1">
                <a:off x="0" y="-1"/>
                <a:ext cx="176277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86" name="Group"/>
            <p:cNvGrpSpPr/>
            <p:nvPr/>
          </p:nvGrpSpPr>
          <p:grpSpPr>
            <a:xfrm>
              <a:off x="1291614" y="313466"/>
              <a:ext cx="4872106" cy="123433"/>
              <a:chOff x="0" y="0"/>
              <a:chExt cx="4872104" cy="123432"/>
            </a:xfrm>
          </p:grpSpPr>
          <p:sp>
            <p:nvSpPr>
              <p:cNvPr id="368" name="Line"/>
              <p:cNvSpPr/>
              <p:nvPr/>
            </p:nvSpPr>
            <p:spPr>
              <a:xfrm>
                <a:off x="0" y="-1"/>
                <a:ext cx="176277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9" name="Line"/>
              <p:cNvSpPr/>
              <p:nvPr/>
            </p:nvSpPr>
            <p:spPr>
              <a:xfrm>
                <a:off x="276225" y="-1"/>
                <a:ext cx="176278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0" name="Line"/>
              <p:cNvSpPr/>
              <p:nvPr/>
            </p:nvSpPr>
            <p:spPr>
              <a:xfrm>
                <a:off x="552450" y="-1"/>
                <a:ext cx="176278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1" name="Line"/>
              <p:cNvSpPr/>
              <p:nvPr/>
            </p:nvSpPr>
            <p:spPr>
              <a:xfrm>
                <a:off x="828676" y="-1"/>
                <a:ext cx="176277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2" name="Line"/>
              <p:cNvSpPr/>
              <p:nvPr/>
            </p:nvSpPr>
            <p:spPr>
              <a:xfrm>
                <a:off x="1104901" y="-1"/>
                <a:ext cx="176277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3" name="Line"/>
              <p:cNvSpPr/>
              <p:nvPr/>
            </p:nvSpPr>
            <p:spPr>
              <a:xfrm>
                <a:off x="1381126" y="-1"/>
                <a:ext cx="176277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4" name="Line"/>
              <p:cNvSpPr/>
              <p:nvPr/>
            </p:nvSpPr>
            <p:spPr>
              <a:xfrm>
                <a:off x="1657350" y="-1"/>
                <a:ext cx="176278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5" name="Line"/>
              <p:cNvSpPr/>
              <p:nvPr/>
            </p:nvSpPr>
            <p:spPr>
              <a:xfrm>
                <a:off x="1933576" y="-1"/>
                <a:ext cx="176278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6" name="Line"/>
              <p:cNvSpPr/>
              <p:nvPr/>
            </p:nvSpPr>
            <p:spPr>
              <a:xfrm>
                <a:off x="2209801" y="-1"/>
                <a:ext cx="176278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7" name="Line"/>
              <p:cNvSpPr/>
              <p:nvPr/>
            </p:nvSpPr>
            <p:spPr>
              <a:xfrm>
                <a:off x="2486026" y="-1"/>
                <a:ext cx="176278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8" name="Line"/>
              <p:cNvSpPr/>
              <p:nvPr/>
            </p:nvSpPr>
            <p:spPr>
              <a:xfrm>
                <a:off x="2762251" y="-1"/>
                <a:ext cx="176278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9" name="Line"/>
              <p:cNvSpPr/>
              <p:nvPr/>
            </p:nvSpPr>
            <p:spPr>
              <a:xfrm>
                <a:off x="3038476" y="-1"/>
                <a:ext cx="176278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0" name="Line"/>
              <p:cNvSpPr/>
              <p:nvPr/>
            </p:nvSpPr>
            <p:spPr>
              <a:xfrm>
                <a:off x="3314701" y="-1"/>
                <a:ext cx="176278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1" name="Line"/>
              <p:cNvSpPr/>
              <p:nvPr/>
            </p:nvSpPr>
            <p:spPr>
              <a:xfrm>
                <a:off x="3590927" y="-1"/>
                <a:ext cx="176278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2" name="Line"/>
              <p:cNvSpPr/>
              <p:nvPr/>
            </p:nvSpPr>
            <p:spPr>
              <a:xfrm>
                <a:off x="3867152" y="-1"/>
                <a:ext cx="176278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3" name="Line"/>
              <p:cNvSpPr/>
              <p:nvPr/>
            </p:nvSpPr>
            <p:spPr>
              <a:xfrm>
                <a:off x="4143377" y="-1"/>
                <a:ext cx="176278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4" name="Line"/>
              <p:cNvSpPr/>
              <p:nvPr/>
            </p:nvSpPr>
            <p:spPr>
              <a:xfrm>
                <a:off x="4419602" y="-1"/>
                <a:ext cx="176278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5" name="Line"/>
              <p:cNvSpPr/>
              <p:nvPr/>
            </p:nvSpPr>
            <p:spPr>
              <a:xfrm>
                <a:off x="4695827" y="-1"/>
                <a:ext cx="176278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05" name="Group"/>
            <p:cNvGrpSpPr/>
            <p:nvPr/>
          </p:nvGrpSpPr>
          <p:grpSpPr>
            <a:xfrm>
              <a:off x="6206081" y="313466"/>
              <a:ext cx="4872105" cy="123433"/>
              <a:chOff x="0" y="0"/>
              <a:chExt cx="4872104" cy="123432"/>
            </a:xfrm>
          </p:grpSpPr>
          <p:sp>
            <p:nvSpPr>
              <p:cNvPr id="387" name="Line"/>
              <p:cNvSpPr/>
              <p:nvPr/>
            </p:nvSpPr>
            <p:spPr>
              <a:xfrm flipH="1">
                <a:off x="4695827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8" name="Line"/>
              <p:cNvSpPr/>
              <p:nvPr/>
            </p:nvSpPr>
            <p:spPr>
              <a:xfrm flipH="1">
                <a:off x="4419602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9" name="Line"/>
              <p:cNvSpPr/>
              <p:nvPr/>
            </p:nvSpPr>
            <p:spPr>
              <a:xfrm flipH="1">
                <a:off x="4143377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0" name="Line"/>
              <p:cNvSpPr/>
              <p:nvPr/>
            </p:nvSpPr>
            <p:spPr>
              <a:xfrm flipH="1">
                <a:off x="3867152" y="0"/>
                <a:ext cx="176277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1" name="Line"/>
              <p:cNvSpPr/>
              <p:nvPr/>
            </p:nvSpPr>
            <p:spPr>
              <a:xfrm flipH="1">
                <a:off x="3590927" y="0"/>
                <a:ext cx="176277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2" name="Line"/>
              <p:cNvSpPr/>
              <p:nvPr/>
            </p:nvSpPr>
            <p:spPr>
              <a:xfrm flipH="1">
                <a:off x="3314701" y="-1"/>
                <a:ext cx="176277" cy="123434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3" name="Line"/>
              <p:cNvSpPr/>
              <p:nvPr/>
            </p:nvSpPr>
            <p:spPr>
              <a:xfrm flipH="1">
                <a:off x="3038476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4" name="Line"/>
              <p:cNvSpPr/>
              <p:nvPr/>
            </p:nvSpPr>
            <p:spPr>
              <a:xfrm flipH="1">
                <a:off x="2762251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5" name="Line"/>
              <p:cNvSpPr/>
              <p:nvPr/>
            </p:nvSpPr>
            <p:spPr>
              <a:xfrm flipH="1">
                <a:off x="2486026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6" name="Line"/>
              <p:cNvSpPr/>
              <p:nvPr/>
            </p:nvSpPr>
            <p:spPr>
              <a:xfrm flipH="1">
                <a:off x="2209801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7" name="Line"/>
              <p:cNvSpPr/>
              <p:nvPr/>
            </p:nvSpPr>
            <p:spPr>
              <a:xfrm flipH="1">
                <a:off x="1933576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8" name="Line"/>
              <p:cNvSpPr/>
              <p:nvPr/>
            </p:nvSpPr>
            <p:spPr>
              <a:xfrm flipH="1">
                <a:off x="1657350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9" name="Line"/>
              <p:cNvSpPr/>
              <p:nvPr/>
            </p:nvSpPr>
            <p:spPr>
              <a:xfrm flipH="1">
                <a:off x="1381125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0" name="Line"/>
              <p:cNvSpPr/>
              <p:nvPr/>
            </p:nvSpPr>
            <p:spPr>
              <a:xfrm flipH="1">
                <a:off x="1104900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1" name="Line"/>
              <p:cNvSpPr/>
              <p:nvPr/>
            </p:nvSpPr>
            <p:spPr>
              <a:xfrm flipH="1">
                <a:off x="828675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2" name="Line"/>
              <p:cNvSpPr/>
              <p:nvPr/>
            </p:nvSpPr>
            <p:spPr>
              <a:xfrm flipH="1">
                <a:off x="552450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3" name="Line"/>
              <p:cNvSpPr/>
              <p:nvPr/>
            </p:nvSpPr>
            <p:spPr>
              <a:xfrm flipH="1">
                <a:off x="276225" y="0"/>
                <a:ext cx="176278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4" name="Line"/>
              <p:cNvSpPr/>
              <p:nvPr/>
            </p:nvSpPr>
            <p:spPr>
              <a:xfrm flipH="1">
                <a:off x="0" y="0"/>
                <a:ext cx="176277" cy="123433"/>
              </a:xfrm>
              <a:prstGeom prst="line">
                <a:avLst/>
              </a:prstGeom>
              <a:noFill/>
              <a:ln w="25400" cap="flat">
                <a:solidFill>
                  <a:srgbClr val="535860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08" name="Group"/>
            <p:cNvGrpSpPr/>
            <p:nvPr/>
          </p:nvGrpSpPr>
          <p:grpSpPr>
            <a:xfrm>
              <a:off x="657338" y="507998"/>
              <a:ext cx="11071874" cy="254006"/>
              <a:chOff x="0" y="0"/>
              <a:chExt cx="11071873" cy="254005"/>
            </a:xfrm>
          </p:grpSpPr>
          <p:sp>
            <p:nvSpPr>
              <p:cNvPr id="406" name="Connection Line"/>
              <p:cNvSpPr/>
              <p:nvPr/>
            </p:nvSpPr>
            <p:spPr>
              <a:xfrm>
                <a:off x="0" y="192234"/>
                <a:ext cx="11071875" cy="617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fill="norm" stroke="1" extrusionOk="0">
                    <a:moveTo>
                      <a:pt x="0" y="16201"/>
                    </a:moveTo>
                    <a:cubicBezTo>
                      <a:pt x="7198" y="-5228"/>
                      <a:pt x="14398" y="-5399"/>
                      <a:pt x="21600" y="15687"/>
                    </a:cubicBezTo>
                  </a:path>
                </a:pathLst>
              </a:custGeom>
              <a:noFill/>
              <a:ln w="254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>
                  <a:defRPr>
                    <a:solidFill>
                      <a:srgbClr val="535860"/>
                    </a:solidFill>
                    <a:latin typeface="Graphik Light"/>
                    <a:ea typeface="Graphik Light"/>
                    <a:cs typeface="Graphik Light"/>
                    <a:sym typeface="Graphik Light"/>
                  </a:defRPr>
                </a:pPr>
              </a:p>
            </p:txBody>
          </p:sp>
          <p:sp>
            <p:nvSpPr>
              <p:cNvPr id="407" name="Connection Line"/>
              <p:cNvSpPr/>
              <p:nvPr/>
            </p:nvSpPr>
            <p:spPr>
              <a:xfrm>
                <a:off x="0" y="0"/>
                <a:ext cx="11071875" cy="617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fill="norm" stroke="1" extrusionOk="0">
                    <a:moveTo>
                      <a:pt x="0" y="0"/>
                    </a:moveTo>
                    <a:cubicBezTo>
                      <a:pt x="7198" y="21429"/>
                      <a:pt x="14398" y="21600"/>
                      <a:pt x="21600" y="514"/>
                    </a:cubicBezTo>
                  </a:path>
                </a:pathLst>
              </a:custGeom>
              <a:noFill/>
              <a:ln w="254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>
                  <a:defRPr>
                    <a:solidFill>
                      <a:srgbClr val="535860"/>
                    </a:solidFill>
                    <a:latin typeface="Graphik Light"/>
                    <a:ea typeface="Graphik Light"/>
                    <a:cs typeface="Graphik Light"/>
                    <a:sym typeface="Graphik Light"/>
                  </a:defRPr>
                </a:pPr>
              </a:p>
            </p:txBody>
          </p:sp>
        </p:grpSp>
        <p:grpSp>
          <p:nvGrpSpPr>
            <p:cNvPr id="411" name="Group"/>
            <p:cNvGrpSpPr/>
            <p:nvPr/>
          </p:nvGrpSpPr>
          <p:grpSpPr>
            <a:xfrm>
              <a:off x="11615763" y="315607"/>
              <a:ext cx="238077" cy="638788"/>
              <a:chOff x="0" y="0"/>
              <a:chExt cx="238076" cy="638787"/>
            </a:xfrm>
          </p:grpSpPr>
          <p:sp>
            <p:nvSpPr>
              <p:cNvPr id="409" name="Rectangle"/>
              <p:cNvSpPr/>
              <p:nvPr/>
            </p:nvSpPr>
            <p:spPr>
              <a:xfrm>
                <a:off x="47625" y="-1"/>
                <a:ext cx="190452" cy="638789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Graphik Light"/>
                    <a:ea typeface="Graphik Light"/>
                    <a:cs typeface="Graphik Light"/>
                    <a:sym typeface="Graphik Light"/>
                  </a:defRPr>
                </a:pPr>
              </a:p>
            </p:txBody>
          </p:sp>
          <p:sp>
            <p:nvSpPr>
              <p:cNvPr id="410" name="Rectangle"/>
              <p:cNvSpPr/>
              <p:nvPr/>
            </p:nvSpPr>
            <p:spPr>
              <a:xfrm>
                <a:off x="0" y="-1"/>
                <a:ext cx="22003" cy="638789"/>
              </a:xfrm>
              <a:prstGeom prst="rect">
                <a:avLst/>
              </a:prstGeom>
              <a:noFill/>
              <a:ln w="25400" cap="flat">
                <a:solidFill>
                  <a:srgbClr val="929292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Graphik Light"/>
                    <a:ea typeface="Graphik Light"/>
                    <a:cs typeface="Graphik Light"/>
                    <a:sym typeface="Graphik Light"/>
                  </a:defRPr>
                </a:pPr>
              </a:p>
            </p:txBody>
          </p:sp>
        </p:grpSp>
        <p:grpSp>
          <p:nvGrpSpPr>
            <p:cNvPr id="414" name="Group"/>
            <p:cNvGrpSpPr/>
            <p:nvPr/>
          </p:nvGrpSpPr>
          <p:grpSpPr>
            <a:xfrm>
              <a:off x="515961" y="328307"/>
              <a:ext cx="238077" cy="638788"/>
              <a:chOff x="0" y="0"/>
              <a:chExt cx="238076" cy="638787"/>
            </a:xfrm>
          </p:grpSpPr>
          <p:sp>
            <p:nvSpPr>
              <p:cNvPr id="412" name="Rectangle"/>
              <p:cNvSpPr/>
              <p:nvPr/>
            </p:nvSpPr>
            <p:spPr>
              <a:xfrm flipH="1">
                <a:off x="0" y="0"/>
                <a:ext cx="190452" cy="638788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Graphik Light"/>
                    <a:ea typeface="Graphik Light"/>
                    <a:cs typeface="Graphik Light"/>
                    <a:sym typeface="Graphik Light"/>
                  </a:defRPr>
                </a:pPr>
              </a:p>
            </p:txBody>
          </p:sp>
          <p:sp>
            <p:nvSpPr>
              <p:cNvPr id="413" name="Rectangle"/>
              <p:cNvSpPr/>
              <p:nvPr/>
            </p:nvSpPr>
            <p:spPr>
              <a:xfrm flipH="1">
                <a:off x="216074" y="0"/>
                <a:ext cx="22003" cy="638788"/>
              </a:xfrm>
              <a:prstGeom prst="rect">
                <a:avLst/>
              </a:prstGeom>
              <a:noFill/>
              <a:ln w="25400" cap="flat">
                <a:solidFill>
                  <a:srgbClr val="929292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Graphik Light"/>
                    <a:ea typeface="Graphik Light"/>
                    <a:cs typeface="Graphik Light"/>
                    <a:sym typeface="Graphik Light"/>
                  </a:defRPr>
                </a:pPr>
              </a:p>
            </p:txBody>
          </p:sp>
        </p:grpSp>
      </p:grpSp>
      <p:pic>
        <p:nvPicPr>
          <p:cNvPr id="416" name="photo_ligobaffle2_G970042.jpg" descr="photo_ligobaffle2_G9700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41105" y="7948948"/>
            <a:ext cx="1743688" cy="1759065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Types of Noise we estimate:…"/>
          <p:cNvSpPr txBox="1"/>
          <p:nvPr/>
        </p:nvSpPr>
        <p:spPr>
          <a:xfrm>
            <a:off x="522982" y="1212144"/>
            <a:ext cx="11794754" cy="1270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lvl="1" marL="661736" indent="-280736">
              <a:buSzPct val="100000"/>
              <a:buChar char="•"/>
              <a:defRPr>
                <a:solidFill>
                  <a:srgbClr val="53586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Beamtube Baffles to prevent scattered light from reaching the beamtube and then back to our optics</a:t>
            </a:r>
          </a:p>
        </p:txBody>
      </p:sp>
      <p:sp>
        <p:nvSpPr>
          <p:cNvPr id="418" name="Line"/>
          <p:cNvSpPr/>
          <p:nvPr/>
        </p:nvSpPr>
        <p:spPr>
          <a:xfrm>
            <a:off x="1526414" y="5379120"/>
            <a:ext cx="9806541" cy="1"/>
          </a:xfrm>
          <a:prstGeom prst="line">
            <a:avLst/>
          </a:prstGeom>
          <a:ln w="1778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19" name="Text"/>
          <p:cNvSpPr txBox="1"/>
          <p:nvPr/>
        </p:nvSpPr>
        <p:spPr>
          <a:xfrm>
            <a:off x="5472331" y="5544726"/>
            <a:ext cx="656812" cy="666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p>
                    <m:e>
                      <m:r>
                        <a:rPr xmlns:a="http://schemas.openxmlformats.org/drawingml/2006/main" sz="3400" i="1">
                          <a:solidFill>
                            <a:srgbClr val="53585F"/>
                          </a:solidFill>
                          <a:latin typeface="Cambria Math" panose="02040503050406030204" pitchFamily="18" charset="0"/>
                        </a:rPr>
                        <m:t>35</m:t>
                      </m:r>
                    </m:e>
                    <m:sup>
                      <m:r>
                        <a:rPr xmlns:a="http://schemas.openxmlformats.org/drawingml/2006/main" sz="3400" i="1">
                          <a:solidFill>
                            <a:srgbClr val="53585F"/>
                          </a:solidFill>
                          <a:latin typeface="Cambria Math" panose="02040503050406030204" pitchFamily="18" charset="0"/>
                        </a:rPr>
                        <m:t>∘</m:t>
                      </m:r>
                    </m:sup>
                  </m:sSup>
                </m:oMath>
              </m:oMathPara>
            </a14:m>
          </a:p>
        </p:txBody>
      </p:sp>
      <p:sp>
        <p:nvSpPr>
          <p:cNvPr id="420" name="Line"/>
          <p:cNvSpPr/>
          <p:nvPr/>
        </p:nvSpPr>
        <p:spPr>
          <a:xfrm flipV="1">
            <a:off x="1516252" y="6938163"/>
            <a:ext cx="4792358" cy="257460"/>
          </a:xfrm>
          <a:prstGeom prst="line">
            <a:avLst/>
          </a:prstGeom>
          <a:ln w="127000">
            <a:solidFill>
              <a:srgbClr val="FF2600"/>
            </a:solidFill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21" name="Line"/>
          <p:cNvSpPr/>
          <p:nvPr/>
        </p:nvSpPr>
        <p:spPr>
          <a:xfrm>
            <a:off x="6316270" y="6950862"/>
            <a:ext cx="949305" cy="1565673"/>
          </a:xfrm>
          <a:prstGeom prst="line">
            <a:avLst/>
          </a:prstGeom>
          <a:ln w="76200">
            <a:solidFill>
              <a:srgbClr val="FF2600"/>
            </a:solidFill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427" name="Group"/>
          <p:cNvGrpSpPr/>
          <p:nvPr/>
        </p:nvGrpSpPr>
        <p:grpSpPr>
          <a:xfrm>
            <a:off x="4075331" y="6116226"/>
            <a:ext cx="2212492" cy="2344373"/>
            <a:chOff x="0" y="0"/>
            <a:chExt cx="2212491" cy="2344372"/>
          </a:xfrm>
        </p:grpSpPr>
        <p:sp>
          <p:nvSpPr>
            <p:cNvPr id="460" name="Connection Line"/>
            <p:cNvSpPr/>
            <p:nvPr/>
          </p:nvSpPr>
          <p:spPr>
            <a:xfrm>
              <a:off x="612863" y="89207"/>
              <a:ext cx="379451" cy="69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99" h="21600" fill="norm" stroke="1" extrusionOk="0">
                  <a:moveTo>
                    <a:pt x="2637" y="21600"/>
                  </a:moveTo>
                  <a:cubicBezTo>
                    <a:pt x="-3701" y="10897"/>
                    <a:pt x="1386" y="3697"/>
                    <a:pt x="17899" y="0"/>
                  </a:cubicBez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423" name="Text"/>
            <p:cNvSpPr txBox="1"/>
            <p:nvPr/>
          </p:nvSpPr>
          <p:spPr>
            <a:xfrm>
              <a:off x="0" y="0"/>
              <a:ext cx="656811" cy="666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14:m>
                <m:oMathPara>
                  <m:oMathParaPr>
                    <m:jc m:val="left"/>
                  </m:oMathParaPr>
                  <m:oMath>
                    <m:sSup>
                      <m:e>
                        <m:r>
                          <a:rPr xmlns:a="http://schemas.openxmlformats.org/drawingml/2006/main" sz="3400" i="1">
                            <a:solidFill>
                              <a:srgbClr val="53585F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  <m:sup>
                        <m:r>
                          <a:rPr xmlns:a="http://schemas.openxmlformats.org/drawingml/2006/main" sz="3400" i="1">
                            <a:solidFill>
                              <a:srgbClr val="53585F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m:oMathPara>
              </a14:m>
            </a:p>
          </p:txBody>
        </p:sp>
        <p:sp>
          <p:nvSpPr>
            <p:cNvPr id="424" name="Line"/>
            <p:cNvSpPr/>
            <p:nvPr/>
          </p:nvSpPr>
          <p:spPr>
            <a:xfrm flipV="1">
              <a:off x="1464209" y="845417"/>
              <a:ext cx="748283" cy="1498956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ysDot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61" name="Connection Line"/>
            <p:cNvSpPr/>
            <p:nvPr/>
          </p:nvSpPr>
          <p:spPr>
            <a:xfrm>
              <a:off x="1303224" y="905455"/>
              <a:ext cx="531045" cy="597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4" h="21600" fill="norm" stroke="1" extrusionOk="0">
                  <a:moveTo>
                    <a:pt x="78" y="0"/>
                  </a:moveTo>
                  <a:cubicBezTo>
                    <a:pt x="-826" y="13640"/>
                    <a:pt x="6073" y="20840"/>
                    <a:pt x="20774" y="21600"/>
                  </a:cubicBez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426" name="Text"/>
            <p:cNvSpPr txBox="1"/>
            <p:nvPr/>
          </p:nvSpPr>
          <p:spPr>
            <a:xfrm>
              <a:off x="678765" y="1083936"/>
              <a:ext cx="656812" cy="666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14:m>
                <m:oMathPara>
                  <m:oMathParaPr>
                    <m:jc m:val="left"/>
                  </m:oMathParaPr>
                  <m:oMath>
                    <m:sSup>
                      <m:e>
                        <m:r>
                          <a:rPr xmlns:a="http://schemas.openxmlformats.org/drawingml/2006/main" sz="3400" i="1">
                            <a:solidFill>
                              <a:srgbClr val="53585F"/>
                            </a:solidFill>
                            <a:latin typeface="Cambria Math" panose="02040503050406030204" pitchFamily="18" charset="0"/>
                          </a:rPr>
                          <m:t>55</m:t>
                        </m:r>
                      </m:e>
                      <m:sup>
                        <m:r>
                          <a:rPr xmlns:a="http://schemas.openxmlformats.org/drawingml/2006/main" sz="3400" i="1">
                            <a:solidFill>
                              <a:srgbClr val="53585F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m:oMathPara>
              </a14:m>
            </a:p>
          </p:txBody>
        </p:sp>
      </p:grpSp>
      <p:pic>
        <p:nvPicPr>
          <p:cNvPr id="428" name="drawing_bafflecone_D950094.jpg" descr="drawing_bafflecone_D95009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75513" y="7583429"/>
            <a:ext cx="3798845" cy="1981624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Beamtube wall"/>
          <p:cNvSpPr txBox="1"/>
          <p:nvPr/>
        </p:nvSpPr>
        <p:spPr>
          <a:xfrm>
            <a:off x="8258199" y="5404520"/>
            <a:ext cx="2552650" cy="56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Beamtube wall</a:t>
            </a:r>
          </a:p>
        </p:txBody>
      </p:sp>
      <p:sp>
        <p:nvSpPr>
          <p:cNvPr id="430" name="Line"/>
          <p:cNvSpPr/>
          <p:nvPr/>
        </p:nvSpPr>
        <p:spPr>
          <a:xfrm flipH="1" flipV="1">
            <a:off x="6541822" y="6938163"/>
            <a:ext cx="4669013" cy="260946"/>
          </a:xfrm>
          <a:prstGeom prst="line">
            <a:avLst/>
          </a:prstGeom>
          <a:ln w="127000">
            <a:solidFill>
              <a:srgbClr val="EA10A4"/>
            </a:solidFill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31" name="Line"/>
          <p:cNvSpPr/>
          <p:nvPr/>
        </p:nvSpPr>
        <p:spPr>
          <a:xfrm flipH="1" flipV="1">
            <a:off x="4703679" y="5447928"/>
            <a:ext cx="523767" cy="743568"/>
          </a:xfrm>
          <a:prstGeom prst="line">
            <a:avLst/>
          </a:prstGeom>
          <a:ln w="25400">
            <a:solidFill>
              <a:srgbClr val="EA10A4"/>
            </a:solidFill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32" name="Far Side"/>
          <p:cNvSpPr txBox="1"/>
          <p:nvPr/>
        </p:nvSpPr>
        <p:spPr>
          <a:xfrm rot="5400000">
            <a:off x="11140309" y="6654191"/>
            <a:ext cx="1438911" cy="56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Far Side</a:t>
            </a:r>
          </a:p>
        </p:txBody>
      </p:sp>
      <p:sp>
        <p:nvSpPr>
          <p:cNvPr id="433" name="Near Side"/>
          <p:cNvSpPr txBox="1"/>
          <p:nvPr/>
        </p:nvSpPr>
        <p:spPr>
          <a:xfrm rot="16200000">
            <a:off x="35988" y="6654191"/>
            <a:ext cx="1703122" cy="56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Near Side</a:t>
            </a:r>
          </a:p>
        </p:txBody>
      </p:sp>
      <p:sp>
        <p:nvSpPr>
          <p:cNvPr id="434" name="Baffle"/>
          <p:cNvSpPr txBox="1"/>
          <p:nvPr/>
        </p:nvSpPr>
        <p:spPr>
          <a:xfrm rot="1800000">
            <a:off x="3443180" y="5596752"/>
            <a:ext cx="1043483" cy="56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Baffle</a:t>
            </a:r>
          </a:p>
        </p:txBody>
      </p:sp>
      <p:grpSp>
        <p:nvGrpSpPr>
          <p:cNvPr id="438" name="Group"/>
          <p:cNvGrpSpPr/>
          <p:nvPr/>
        </p:nvGrpSpPr>
        <p:grpSpPr>
          <a:xfrm>
            <a:off x="6541085" y="5456114"/>
            <a:ext cx="1445579" cy="1498956"/>
            <a:chOff x="0" y="0"/>
            <a:chExt cx="1445578" cy="1498955"/>
          </a:xfrm>
        </p:grpSpPr>
        <p:sp>
          <p:nvSpPr>
            <p:cNvPr id="435" name="Line"/>
            <p:cNvSpPr/>
            <p:nvPr/>
          </p:nvSpPr>
          <p:spPr>
            <a:xfrm flipV="1">
              <a:off x="0" y="-1"/>
              <a:ext cx="748282" cy="1498957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ysDot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36" name="Text"/>
            <p:cNvSpPr txBox="1"/>
            <p:nvPr/>
          </p:nvSpPr>
          <p:spPr>
            <a:xfrm>
              <a:off x="788767" y="416232"/>
              <a:ext cx="656812" cy="666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14:m>
                <m:oMathPara>
                  <m:oMathParaPr>
                    <m:jc m:val="left"/>
                  </m:oMathParaPr>
                  <m:oMath>
                    <m:sSup>
                      <m:e>
                        <m:r>
                          <a:rPr xmlns:a="http://schemas.openxmlformats.org/drawingml/2006/main" sz="3400" i="1">
                            <a:solidFill>
                              <a:srgbClr val="53585F"/>
                            </a:solidFill>
                            <a:latin typeface="Cambria Math" panose="02040503050406030204" pitchFamily="18" charset="0"/>
                          </a:rPr>
                          <m:t>55</m:t>
                        </m:r>
                      </m:e>
                      <m:sup>
                        <m:r>
                          <a:rPr xmlns:a="http://schemas.openxmlformats.org/drawingml/2006/main" sz="3400" i="1">
                            <a:solidFill>
                              <a:srgbClr val="53585F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m:oMathPara>
              </a14:m>
            </a:p>
          </p:txBody>
        </p:sp>
        <p:sp>
          <p:nvSpPr>
            <p:cNvPr id="462" name="Connection Line"/>
            <p:cNvSpPr/>
            <p:nvPr/>
          </p:nvSpPr>
          <p:spPr>
            <a:xfrm>
              <a:off x="345084" y="840336"/>
              <a:ext cx="531045" cy="597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4" h="21600" fill="norm" stroke="1" extrusionOk="0">
                  <a:moveTo>
                    <a:pt x="20696" y="21600"/>
                  </a:moveTo>
                  <a:cubicBezTo>
                    <a:pt x="21600" y="7960"/>
                    <a:pt x="14701" y="760"/>
                    <a:pt x="0" y="0"/>
                  </a:cubicBez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/>
            <a:lstStyle/>
            <a:p>
              <a:pPr/>
            </a:p>
          </p:txBody>
        </p:sp>
      </p:grpSp>
      <p:sp>
        <p:nvSpPr>
          <p:cNvPr id="439" name="Line"/>
          <p:cNvSpPr/>
          <p:nvPr/>
        </p:nvSpPr>
        <p:spPr>
          <a:xfrm flipH="1">
            <a:off x="1185353" y="6785324"/>
            <a:ext cx="4792359" cy="257460"/>
          </a:xfrm>
          <a:prstGeom prst="line">
            <a:avLst/>
          </a:prstGeom>
          <a:ln w="76200">
            <a:solidFill>
              <a:srgbClr val="FF2600">
                <a:alpha val="48957"/>
              </a:srgbClr>
            </a:solidFill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40" name="Line"/>
          <p:cNvSpPr/>
          <p:nvPr/>
        </p:nvSpPr>
        <p:spPr>
          <a:xfrm>
            <a:off x="6653477" y="6731267"/>
            <a:ext cx="4669014" cy="260946"/>
          </a:xfrm>
          <a:prstGeom prst="line">
            <a:avLst/>
          </a:prstGeom>
          <a:ln w="76200">
            <a:solidFill>
              <a:srgbClr val="EA10A4">
                <a:alpha val="37538"/>
              </a:srgbClr>
            </a:solidFill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41" name="incoming"/>
          <p:cNvSpPr txBox="1"/>
          <p:nvPr/>
        </p:nvSpPr>
        <p:spPr>
          <a:xfrm rot="21420000">
            <a:off x="2162010" y="7055908"/>
            <a:ext cx="1705611" cy="56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incoming</a:t>
            </a:r>
          </a:p>
        </p:txBody>
      </p:sp>
      <p:sp>
        <p:nvSpPr>
          <p:cNvPr id="442" name="backscatter"/>
          <p:cNvSpPr txBox="1"/>
          <p:nvPr/>
        </p:nvSpPr>
        <p:spPr>
          <a:xfrm rot="21420000">
            <a:off x="1825464" y="6356205"/>
            <a:ext cx="2034897" cy="56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backscatter</a:t>
            </a:r>
          </a:p>
        </p:txBody>
      </p:sp>
      <p:grpSp>
        <p:nvGrpSpPr>
          <p:cNvPr id="456" name="Group"/>
          <p:cNvGrpSpPr/>
          <p:nvPr/>
        </p:nvGrpSpPr>
        <p:grpSpPr>
          <a:xfrm>
            <a:off x="1739739" y="2589250"/>
            <a:ext cx="9496087" cy="886568"/>
            <a:chOff x="0" y="0"/>
            <a:chExt cx="9496086" cy="886566"/>
          </a:xfrm>
        </p:grpSpPr>
        <p:pic>
          <p:nvPicPr>
            <p:cNvPr id="443" name="baffle_35deg_conical.jpg" descr="baffle_35deg_conical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46628" cy="8865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4" name="baffle_35deg_conical.jpg" descr="baffle_35deg_conical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25176" y="0"/>
              <a:ext cx="646629" cy="8865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5" name="baffle_35deg_conical.jpg" descr="baffle_35deg_conical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70987" y="0"/>
              <a:ext cx="646629" cy="8865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6" name="baffle_35deg_conical.jpg" descr="baffle_35deg_conical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901654" y="0"/>
              <a:ext cx="646629" cy="8865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7" name="baffle_35deg_conical.jpg" descr="baffle_35deg_conical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15339" y="0"/>
              <a:ext cx="646629" cy="8865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8" name="baffle_35deg_conical.jpg" descr="baffle_35deg_conical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450827" y="0"/>
              <a:ext cx="646629" cy="8865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55" name="Group"/>
            <p:cNvGrpSpPr/>
            <p:nvPr/>
          </p:nvGrpSpPr>
          <p:grpSpPr>
            <a:xfrm>
              <a:off x="5234118" y="0"/>
              <a:ext cx="4261969" cy="886567"/>
              <a:chOff x="0" y="0"/>
              <a:chExt cx="4261967" cy="886566"/>
            </a:xfrm>
          </p:grpSpPr>
          <p:pic>
            <p:nvPicPr>
              <p:cNvPr id="449" name="baffle_35deg_conical.jpg" descr="baffle_35deg_conical.jp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flipH="1">
                <a:off x="0" y="0"/>
                <a:ext cx="646628" cy="8865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0" name="baffle_35deg_conical.jpg" descr="baffle_35deg_conical.jp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flipH="1">
                <a:off x="725175" y="0"/>
                <a:ext cx="646629" cy="8865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1" name="baffle_35deg_conical.jpg" descr="baffle_35deg_conical.jp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flipH="1">
                <a:off x="2170987" y="0"/>
                <a:ext cx="646629" cy="8865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2" name="baffle_35deg_conical.jpg" descr="baffle_35deg_conical.jp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flipH="1">
                <a:off x="2901653" y="0"/>
                <a:ext cx="646629" cy="8865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3" name="baffle_35deg_conical.jpg" descr="baffle_35deg_conical.jp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flipH="1">
                <a:off x="3615339" y="0"/>
                <a:ext cx="646629" cy="8865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4" name="baffle_35deg_conical.jpg" descr="baffle_35deg_conical.jp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flipH="1">
                <a:off x="1450826" y="0"/>
                <a:ext cx="646629" cy="8865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457" name="photo_ligobaffle_G970042.jpg" descr="photo_ligobaffle_G97004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228627" y="66250"/>
            <a:ext cx="1710370" cy="1759065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(BRDF)"/>
          <p:cNvSpPr txBox="1"/>
          <p:nvPr/>
        </p:nvSpPr>
        <p:spPr>
          <a:xfrm rot="21420000">
            <a:off x="2223025" y="6029904"/>
            <a:ext cx="1239775" cy="56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(BRDF)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7" grpId="12"/>
      <p:bldP build="whole" bldLvl="1" animBg="1" rev="0" advAuto="0" spid="438" grpId="13"/>
      <p:bldP build="whole" bldLvl="1" animBg="1" rev="0" advAuto="0" spid="442" grpId="8"/>
      <p:bldP build="whole" bldLvl="1" animBg="1" rev="0" advAuto="0" spid="321" grpId="6"/>
      <p:bldP build="whole" bldLvl="1" animBg="1" rev="0" advAuto="0" spid="458" grpId="9"/>
      <p:bldP build="whole" bldLvl="1" animBg="1" rev="0" advAuto="0" spid="322" grpId="7"/>
      <p:bldP build="whole" bldLvl="1" animBg="1" rev="0" advAuto="0" spid="440" grpId="11"/>
      <p:bldP build="whole" bldLvl="1" animBg="1" rev="0" advAuto="0" spid="441" grpId="2"/>
      <p:bldP build="whole" bldLvl="1" animBg="1" rev="0" advAuto="0" spid="421" grpId="3"/>
      <p:bldP build="whole" bldLvl="1" animBg="1" rev="0" advAuto="0" spid="431" grpId="5"/>
      <p:bldP build="whole" bldLvl="1" animBg="1" rev="0" advAuto="0" spid="420" grpId="1"/>
      <p:bldP build="whole" bldLvl="1" animBg="1" rev="0" advAuto="0" spid="439" grpId="10"/>
      <p:bldP build="whole" bldLvl="1" animBg="1" rev="0" advAuto="0" spid="430" grpId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Baffle Locations: Going beyond ray optics"/>
          <p:cNvSpPr txBox="1"/>
          <p:nvPr/>
        </p:nvSpPr>
        <p:spPr>
          <a:xfrm>
            <a:off x="307355" y="179941"/>
            <a:ext cx="3894710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1733930">
              <a:spcBef>
                <a:spcPts val="0"/>
              </a:spcBef>
              <a:defRPr b="1" sz="3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A bit more “detail”</a:t>
            </a:r>
          </a:p>
        </p:txBody>
      </p:sp>
      <p:sp>
        <p:nvSpPr>
          <p:cNvPr id="465" name="Traditional approach to the placement of baffles is to use ray optics and try to shadow the entire beam tube.…"/>
          <p:cNvSpPr txBox="1"/>
          <p:nvPr/>
        </p:nvSpPr>
        <p:spPr>
          <a:xfrm>
            <a:off x="550295" y="1559935"/>
            <a:ext cx="11904210" cy="1938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457200">
              <a:spcBef>
                <a:spcPts val="0"/>
              </a:spcBef>
              <a:defRPr sz="2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213362" indent="-213362" defTabSz="457200">
              <a:spcBef>
                <a:spcPts val="0"/>
              </a:spcBef>
              <a:buSzPct val="100000"/>
              <a:buChar char="-"/>
              <a:defRPr sz="2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There is really no way to shield the beamtube fully</a:t>
            </a:r>
          </a:p>
          <a:p>
            <a:pPr marL="213362" indent="-213362" defTabSz="457200">
              <a:spcBef>
                <a:spcPts val="0"/>
              </a:spcBef>
              <a:buSzPct val="100000"/>
              <a:buChar char="-"/>
              <a:defRPr sz="2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Some field always makes it to the tube due to diffraction</a:t>
            </a:r>
          </a:p>
        </p:txBody>
      </p:sp>
      <p:pic>
        <p:nvPicPr>
          <p:cNvPr id="466" name="figure_powervsdistance_2.jpg" descr="figure_powervsdistance_2.jpg"/>
          <p:cNvPicPr>
            <a:picLocks noChangeAspect="1"/>
          </p:cNvPicPr>
          <p:nvPr/>
        </p:nvPicPr>
        <p:blipFill>
          <a:blip r:embed="rId2">
            <a:extLst/>
          </a:blip>
          <a:srcRect l="8043" t="8848" r="0" b="8847"/>
          <a:stretch>
            <a:fillRect/>
          </a:stretch>
        </p:blipFill>
        <p:spPr>
          <a:xfrm>
            <a:off x="5867959" y="4463898"/>
            <a:ext cx="5710861" cy="38324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67" name="Line"/>
          <p:cNvSpPr/>
          <p:nvPr/>
        </p:nvSpPr>
        <p:spPr>
          <a:xfrm flipV="1">
            <a:off x="9455919" y="6572992"/>
            <a:ext cx="1770825" cy="1536899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68" name="Beam"/>
          <p:cNvSpPr txBox="1"/>
          <p:nvPr/>
        </p:nvSpPr>
        <p:spPr>
          <a:xfrm>
            <a:off x="10263582" y="7305750"/>
            <a:ext cx="1036728" cy="56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>
                <a:solidFill>
                  <a:srgbClr val="000000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/>
            <a:r>
              <a:t>Beam</a:t>
            </a:r>
          </a:p>
        </p:txBody>
      </p:sp>
      <p:sp>
        <p:nvSpPr>
          <p:cNvPr id="469" name="Line"/>
          <p:cNvSpPr/>
          <p:nvPr/>
        </p:nvSpPr>
        <p:spPr>
          <a:xfrm flipV="1">
            <a:off x="6042957" y="4481824"/>
            <a:ext cx="2986659" cy="1873560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70" name="Line"/>
          <p:cNvSpPr/>
          <p:nvPr/>
        </p:nvSpPr>
        <p:spPr>
          <a:xfrm flipV="1">
            <a:off x="6934478" y="5749973"/>
            <a:ext cx="2" cy="4354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71" name="Line"/>
          <p:cNvSpPr/>
          <p:nvPr/>
        </p:nvSpPr>
        <p:spPr>
          <a:xfrm flipV="1">
            <a:off x="8539950" y="4771709"/>
            <a:ext cx="2" cy="43546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72" name="Line"/>
          <p:cNvSpPr/>
          <p:nvPr/>
        </p:nvSpPr>
        <p:spPr>
          <a:xfrm flipV="1">
            <a:off x="6648518" y="6230449"/>
            <a:ext cx="2" cy="1230085"/>
          </a:xfrm>
          <a:prstGeom prst="line">
            <a:avLst/>
          </a:prstGeom>
          <a:ln w="25400">
            <a:solidFill>
              <a:srgbClr val="EF426D"/>
            </a:solidFill>
            <a:prstDash val="sysDot"/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73" name="Line"/>
          <p:cNvSpPr/>
          <p:nvPr/>
        </p:nvSpPr>
        <p:spPr>
          <a:xfrm flipV="1">
            <a:off x="8761575" y="6589299"/>
            <a:ext cx="2" cy="1230086"/>
          </a:xfrm>
          <a:prstGeom prst="line">
            <a:avLst/>
          </a:prstGeom>
          <a:ln w="25400">
            <a:solidFill>
              <a:srgbClr val="EF426D"/>
            </a:solidFill>
            <a:prstDash val="sysDot"/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74" name="Line"/>
          <p:cNvSpPr/>
          <p:nvPr/>
        </p:nvSpPr>
        <p:spPr>
          <a:xfrm flipV="1">
            <a:off x="10196983" y="5352661"/>
            <a:ext cx="2" cy="1230085"/>
          </a:xfrm>
          <a:prstGeom prst="line">
            <a:avLst/>
          </a:prstGeom>
          <a:ln w="25400">
            <a:solidFill>
              <a:srgbClr val="EF426D"/>
            </a:solidFill>
            <a:prstDash val="sysDot"/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75" name="Line"/>
          <p:cNvSpPr/>
          <p:nvPr/>
        </p:nvSpPr>
        <p:spPr>
          <a:xfrm flipV="1">
            <a:off x="8712447" y="4940881"/>
            <a:ext cx="2" cy="1230086"/>
          </a:xfrm>
          <a:prstGeom prst="line">
            <a:avLst/>
          </a:prstGeom>
          <a:ln w="25400">
            <a:solidFill>
              <a:srgbClr val="EF426D"/>
            </a:solidFill>
            <a:prstDash val="sysDot"/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76" name="Line"/>
          <p:cNvSpPr/>
          <p:nvPr/>
        </p:nvSpPr>
        <p:spPr>
          <a:xfrm>
            <a:off x="10276660" y="5865894"/>
            <a:ext cx="781439" cy="424184"/>
          </a:xfrm>
          <a:prstGeom prst="line">
            <a:avLst/>
          </a:prstGeom>
          <a:ln w="25400">
            <a:solidFill>
              <a:srgbClr val="FFC7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77" name="Field on…"/>
          <p:cNvSpPr txBox="1"/>
          <p:nvPr/>
        </p:nvSpPr>
        <p:spPr>
          <a:xfrm>
            <a:off x="10154717" y="5037306"/>
            <a:ext cx="1380237" cy="1037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1733930">
              <a:lnSpc>
                <a:spcPct val="10000"/>
              </a:lnSpc>
              <a:defRPr>
                <a:solidFill>
                  <a:srgbClr val="FFC70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Field on</a:t>
            </a:r>
          </a:p>
          <a:p>
            <a:pPr algn="r" defTabSz="1733930">
              <a:lnSpc>
                <a:spcPct val="10000"/>
              </a:lnSpc>
              <a:defRPr>
                <a:solidFill>
                  <a:srgbClr val="FFC700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tube</a:t>
            </a:r>
          </a:p>
        </p:txBody>
      </p:sp>
      <p:sp>
        <p:nvSpPr>
          <p:cNvPr id="478" name="Previous"/>
          <p:cNvSpPr txBox="1"/>
          <p:nvPr/>
        </p:nvSpPr>
        <p:spPr>
          <a:xfrm>
            <a:off x="6118066" y="5159650"/>
            <a:ext cx="1180770" cy="467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sz="2200">
                <a:solidFill>
                  <a:srgbClr val="000000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/>
            <a:r>
              <a:t>Previous</a:t>
            </a:r>
          </a:p>
        </p:txBody>
      </p:sp>
      <p:sp>
        <p:nvSpPr>
          <p:cNvPr id="479" name="Next"/>
          <p:cNvSpPr txBox="1"/>
          <p:nvPr/>
        </p:nvSpPr>
        <p:spPr>
          <a:xfrm>
            <a:off x="7679391" y="4411050"/>
            <a:ext cx="700762" cy="467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sz="2200">
                <a:solidFill>
                  <a:srgbClr val="000000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/>
            <a:r>
              <a:t>Next</a:t>
            </a:r>
          </a:p>
        </p:txBody>
      </p:sp>
      <p:sp>
        <p:nvSpPr>
          <p:cNvPr id="480" name="Wave Optics"/>
          <p:cNvSpPr txBox="1"/>
          <p:nvPr/>
        </p:nvSpPr>
        <p:spPr>
          <a:xfrm>
            <a:off x="1168643" y="6075321"/>
            <a:ext cx="2689125" cy="609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1733930">
              <a:spcBef>
                <a:spcPts val="0"/>
              </a:spcBef>
              <a:defRPr b="1" sz="3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Wave Optics</a:t>
            </a:r>
          </a:p>
        </p:txBody>
      </p:sp>
      <p:sp>
        <p:nvSpPr>
          <p:cNvPr id="481" name="Line"/>
          <p:cNvSpPr/>
          <p:nvPr/>
        </p:nvSpPr>
        <p:spPr>
          <a:xfrm>
            <a:off x="3899210" y="6444815"/>
            <a:ext cx="1698172" cy="1"/>
          </a:xfrm>
          <a:prstGeom prst="line">
            <a:avLst/>
          </a:prstGeom>
          <a:ln w="1016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beam_52.mp4" descr="beam_52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452319" y="2071194"/>
            <a:ext cx="10100162" cy="7575122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Light Propagation through the tube"/>
          <p:cNvSpPr txBox="1"/>
          <p:nvPr>
            <p:ph type="title" idx="4294967295"/>
          </p:nvPr>
        </p:nvSpPr>
        <p:spPr>
          <a:xfrm>
            <a:off x="698500" y="381000"/>
            <a:ext cx="11607800" cy="1143000"/>
          </a:xfrm>
          <a:prstGeom prst="rect">
            <a:avLst/>
          </a:prstGeom>
        </p:spPr>
        <p:txBody>
          <a:bodyPr/>
          <a:lstStyle>
            <a:lvl1pPr defTabSz="1629894">
              <a:defRPr spc="-56" sz="5640">
                <a:solidFill>
                  <a:srgbClr val="FFFFFF"/>
                </a:solidFill>
              </a:defRPr>
            </a:lvl1pPr>
          </a:lstStyle>
          <a:p>
            <a:pPr/>
            <a:r>
              <a:t>Light Propagation through the tube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00" fill="hold"/>
                                        <p:tgtEl>
                                          <p:spTgt spid="4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8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8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53585F"/>
      </a:dk1>
      <a:lt1>
        <a:srgbClr val="FFFFFF"/>
      </a:lt1>
      <a:dk2>
        <a:srgbClr val="A7A7A7"/>
      </a:dk2>
      <a:lt2>
        <a:srgbClr val="535353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52870" rtl="0" fontAlgn="auto" latinLnBrk="0" hangingPunct="0">
          <a:lnSpc>
            <a:spcPct val="100000"/>
          </a:lnSpc>
          <a:spcBef>
            <a:spcPts val="33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53585F"/>
            </a:solidFill>
            <a:effectLst/>
            <a:uFillTx/>
            <a:latin typeface="Produkt Extralight"/>
            <a:ea typeface="Produkt Extralight"/>
            <a:cs typeface="Produkt Extralight"/>
            <a:sym typeface="Produkt Extra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52870" rtl="0" fontAlgn="auto" latinLnBrk="0" hangingPunct="0">
          <a:lnSpc>
            <a:spcPct val="100000"/>
          </a:lnSpc>
          <a:spcBef>
            <a:spcPts val="33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53585F"/>
            </a:solidFill>
            <a:effectLst/>
            <a:uFillTx/>
            <a:latin typeface="Produkt Extralight"/>
            <a:ea typeface="Produkt Extralight"/>
            <a:cs typeface="Produkt Extralight"/>
            <a:sym typeface="Produkt Extra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52870" rtl="0" fontAlgn="auto" latinLnBrk="0" hangingPunct="0">
          <a:lnSpc>
            <a:spcPct val="100000"/>
          </a:lnSpc>
          <a:spcBef>
            <a:spcPts val="33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53585F"/>
            </a:solidFill>
            <a:effectLst/>
            <a:uFillTx/>
            <a:latin typeface="Produkt Extralight"/>
            <a:ea typeface="Produkt Extralight"/>
            <a:cs typeface="Produkt Extralight"/>
            <a:sym typeface="Produkt Extra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52870" rtl="0" fontAlgn="auto" latinLnBrk="0" hangingPunct="0">
          <a:lnSpc>
            <a:spcPct val="100000"/>
          </a:lnSpc>
          <a:spcBef>
            <a:spcPts val="33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53585F"/>
            </a:solidFill>
            <a:effectLst/>
            <a:uFillTx/>
            <a:latin typeface="Produkt Extralight"/>
            <a:ea typeface="Produkt Extralight"/>
            <a:cs typeface="Produkt Extralight"/>
            <a:sym typeface="Produkt Extra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