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622" r:id="rId2"/>
    <p:sldId id="617" r:id="rId3"/>
    <p:sldId id="619" r:id="rId4"/>
    <p:sldId id="608" r:id="rId5"/>
    <p:sldId id="618" r:id="rId6"/>
    <p:sldId id="256" r:id="rId7"/>
    <p:sldId id="262" r:id="rId8"/>
    <p:sldId id="612" r:id="rId9"/>
    <p:sldId id="620" r:id="rId10"/>
    <p:sldId id="621" r:id="rId11"/>
    <p:sldId id="288" r:id="rId12"/>
    <p:sldId id="616" r:id="rId13"/>
    <p:sldId id="615" r:id="rId14"/>
  </p:sldIdLst>
  <p:sldSz cx="12192000" cy="6858000"/>
  <p:notesSz cx="6797675" cy="9872663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DFAD3B-5C5E-55E4-541B-57594C9EF1E2}" name="Carlo Scarcia" initials="CS" userId="S::carlo.scarcia@cern.ch::02f43395-12c9-4d4b-b7e9-1f7b587be4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080"/>
    <a:srgbClr val="90EE90"/>
    <a:srgbClr val="FFFFFF"/>
    <a:srgbClr val="FFFFE0"/>
    <a:srgbClr val="E15E32"/>
    <a:srgbClr val="16AA32"/>
    <a:srgbClr val="191919"/>
    <a:srgbClr val="0033A0"/>
    <a:srgbClr val="C00000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326A9-A81B-9881-C969-13F38E75D658}">
  <a:tblStyle styleId="{88D326A9-A81B-9881-C969-13F38E75D658}" styleName="Medium Style 3">
    <a:wholeTbl>
      <a:tcTxStyle>
        <a:fontRef idx="minor"/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25400">
              <a:solidFill>
                <a:schemeClr val="dk1"/>
              </a:solidFill>
            </a:ln>
          </a:top>
          <a:bottom>
            <a:ln w="25400">
              <a:solidFill>
                <a:schemeClr val="dk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  <a:fill>
          <a:solidFill>
            <a:schemeClr val="dk1">
              <a:tint val="20000"/>
            </a:schemeClr>
          </a:solidFill>
        </a:fill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Style>
        <a:tcBdr>
          <a:top>
            <a:ln w="50800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2894" autoAdjust="0"/>
  </p:normalViewPr>
  <p:slideViewPr>
    <p:cSldViewPr snapToGrid="0">
      <p:cViewPr varScale="1">
        <p:scale>
          <a:sx n="66" d="100"/>
          <a:sy n="66" d="100"/>
        </p:scale>
        <p:origin x="693" y="264"/>
      </p:cViewPr>
      <p:guideLst>
        <p:guide orient="horz" pos="1933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0:53:49.9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24139,'6240'0'0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919"/>
          </a:xfrm>
          <a:prstGeom prst="rect">
            <a:avLst/>
          </a:prstGeom>
        </p:spPr>
        <p:txBody>
          <a:bodyPr vert="horz" lIns="80010" tIns="40005" rIns="80010" bIns="40005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919"/>
          </a:xfrm>
          <a:prstGeom prst="rect">
            <a:avLst/>
          </a:prstGeom>
        </p:spPr>
        <p:txBody>
          <a:bodyPr vert="horz" lIns="80010" tIns="40005" rIns="80010" bIns="40005" rtlCol="0"/>
          <a:lstStyle>
            <a:lvl1pPr algn="r">
              <a:defRPr sz="1100"/>
            </a:lvl1pPr>
          </a:lstStyle>
          <a:p>
            <a:fld id="{627BB3C4-FCBB-4574-9969-1AE45354F3C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010" tIns="40005" rIns="80010" bIns="400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80010" tIns="40005" rIns="80010" bIns="400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745"/>
            <a:ext cx="2945659" cy="494918"/>
          </a:xfrm>
          <a:prstGeom prst="rect">
            <a:avLst/>
          </a:prstGeom>
        </p:spPr>
        <p:txBody>
          <a:bodyPr vert="horz" lIns="80010" tIns="40005" rIns="80010" bIns="40005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745"/>
            <a:ext cx="2945659" cy="494918"/>
          </a:xfrm>
          <a:prstGeom prst="rect">
            <a:avLst/>
          </a:prstGeom>
        </p:spPr>
        <p:txBody>
          <a:bodyPr vert="horz" lIns="80010" tIns="40005" rIns="80010" bIns="40005" rtlCol="0" anchor="b"/>
          <a:lstStyle>
            <a:lvl1pPr algn="r">
              <a:defRPr sz="1100"/>
            </a:lvl1pPr>
          </a:lstStyle>
          <a:p>
            <a:fld id="{020A2B76-B121-4A09-AE0B-A8EDA006F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9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38CCB-F96A-E055-1FA6-58E6AAA87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810EA3-A071-E907-09F0-3DB9FB84E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DA618C-B195-D326-1FF6-8C76A840B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ACECA-3F66-459B-54C6-0E61908BF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A2B76-B121-4A09-AE0B-A8EDA006FA58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5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B0C28-9804-C4BD-404B-F7EDA3A87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E78133-B069-ED76-9AB2-71C8EF4D7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AE4D25-BB32-813B-C924-82034C887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72BE7-D7A9-AE29-2908-D9F86089F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3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A2B76-B121-4A09-AE0B-A8EDA006FA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56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836403" y="2169047"/>
            <a:ext cx="2520000" cy="24946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561657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0"/>
            <a:ext cx="6024562" cy="6317986"/>
          </a:xfrm>
          <a:prstGeom prst="rect">
            <a:avLst/>
          </a:prstGeom>
          <a:noFill/>
          <a:ln w="0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2 Pictures horizont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167438" y="1592263"/>
            <a:ext cx="5616575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6167438" y="3969703"/>
            <a:ext cx="5616575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4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9" y="373593"/>
            <a:ext cx="11376024" cy="106574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8075613" y="1592263"/>
            <a:ext cx="3708400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075613" y="3969703"/>
            <a:ext cx="3708400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4259263" y="1592263"/>
            <a:ext cx="3708000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259263" y="3978015"/>
            <a:ext cx="3708000" cy="2232025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s and 2 Pictures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2420938"/>
            <a:ext cx="5616575" cy="377983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6172200" y="2420938"/>
            <a:ext cx="5616575" cy="3779837"/>
          </a:xfrm>
          <a:prstGeom prst="rect">
            <a:avLst/>
          </a:prstGeom>
          <a:noFill/>
          <a:ln w="3175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3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9" y="2416175"/>
            <a:ext cx="3708400" cy="377983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8075613" y="2416175"/>
            <a:ext cx="3708000" cy="377983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 b="1"/>
            </a:lvl1pPr>
          </a:lstStyle>
          <a:p>
            <a:pPr>
              <a:defRPr/>
            </a:pPr>
            <a:r>
              <a:rPr lang="en-US"/>
              <a:t>Drag and Drop picture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253848" y="2416175"/>
            <a:ext cx="3708400" cy="377983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7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 and 3 Pictures with box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4116386" y="1601376"/>
            <a:ext cx="3960000" cy="113121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4115612" y="2732442"/>
            <a:ext cx="3960774" cy="347729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8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9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20"/>
          </p:nvPr>
        </p:nvSpPr>
        <p:spPr bwMode="auto">
          <a:xfrm>
            <a:off x="3275" y="5078524"/>
            <a:ext cx="3960000" cy="113121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4050" y="1601376"/>
            <a:ext cx="3959225" cy="347729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12" name="Text Placeholder 2"/>
          <p:cNvSpPr>
            <a:spLocks noGrp="1"/>
          </p:cNvSpPr>
          <p:nvPr>
            <p:ph type="body" idx="22"/>
          </p:nvPr>
        </p:nvSpPr>
        <p:spPr bwMode="auto">
          <a:xfrm>
            <a:off x="8228723" y="5078524"/>
            <a:ext cx="3963665" cy="113121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8232388" y="1601376"/>
            <a:ext cx="3959225" cy="3477297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Horizontal and tex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12776" y="1592263"/>
            <a:ext cx="11376024" cy="2563906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407989" y="4294188"/>
            <a:ext cx="3708400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4267201" y="4294188"/>
            <a:ext cx="3665537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8085668" y="4294188"/>
            <a:ext cx="3703132" cy="1906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Horizontal and text in box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592263"/>
            <a:ext cx="12192000" cy="2945870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 bwMode="auto">
          <a:xfrm>
            <a:off x="407989" y="4294188"/>
            <a:ext cx="3708400" cy="1906587"/>
          </a:xfrm>
          <a:prstGeom prst="rect">
            <a:avLst/>
          </a:prstGeo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 bwMode="auto">
          <a:xfrm>
            <a:off x="4267201" y="4294188"/>
            <a:ext cx="3665537" cy="1906587"/>
          </a:xfrm>
          <a:prstGeom prst="rect">
            <a:avLst/>
          </a:prstGeo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6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8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 bwMode="auto">
          <a:xfrm>
            <a:off x="8085668" y="4294188"/>
            <a:ext cx="3703132" cy="1906587"/>
          </a:xfrm>
          <a:prstGeom prst="rect">
            <a:avLst/>
          </a:prstGeo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Las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>
            <a:spLocks noAdjustHandles="1"/>
          </p:cNvSpPr>
          <p:nvPr userDrawn="1"/>
        </p:nvSpPr>
        <p:spPr bwMode="auto"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H"/>
              <a:t>home.cern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231904" y="2244864"/>
            <a:ext cx="1728192" cy="1728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10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383F-E1AF-9603-36FD-DD5DEC95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4A8F0-DF64-A3A3-A006-4DA4C046D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6D464-2396-7BE7-1FC6-FA9FE531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664-C774-4820-9305-A95A0BA0DA83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909B5-CBBC-7905-23E7-089EEFAF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BFBDE-F9A0-0FB5-8CC0-20B3384B3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4EFA-D085-4AFD-8D38-5DC68D11F0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57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407988" y="5700251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75F4A-90B2-45D3-95FE-10F8F409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6C26F-F64A-4DBA-90EA-7E4E96F7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4B2B1A-34AF-43E3-B2F0-43A131ED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e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>
            <a:lvl1pPr marL="342900" indent="-342900"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/>
              <a:buChar char="•"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0">
              <a:defRPr/>
            </a:pPr>
            <a:endParaRPr lang="en-US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407988" y="1439863"/>
            <a:ext cx="11376025" cy="4760912"/>
          </a:xfrm>
          <a:prstGeom prst="rect">
            <a:avLst/>
          </a:prstGeom>
          <a:noFill/>
          <a:ln w="3175"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ull page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-24680" y="0"/>
            <a:ext cx="12192000" cy="6321608"/>
          </a:xfrm>
          <a:prstGeom prst="rect">
            <a:avLst/>
          </a:prstGeom>
          <a:noFill/>
          <a:ln w="3175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Drag and drop picture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075612" y="0"/>
            <a:ext cx="4116387" cy="6318353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/>
              <a:buChar char="•"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7987" y="1592264"/>
            <a:ext cx="5616575" cy="460851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199" y="1592264"/>
            <a:ext cx="5611813" cy="460851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ubtitle and 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07988" y="365125"/>
            <a:ext cx="11380812" cy="10842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5"/>
          <a:stretch/>
        </p:blipFill>
        <p:spPr bwMode="auto">
          <a:xfrm>
            <a:off x="0" y="6315998"/>
            <a:ext cx="12192000" cy="542002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73560" y="6404436"/>
            <a:ext cx="8678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107546" y="6356350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B5EA5A-BC32-A742-B11B-8E7414D5B535}" type="slidenum">
              <a:rPr lang="en-US"/>
              <a:t>‹#›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auto">
          <a:xfrm>
            <a:off x="2045107" y="6406738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36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eaLnBrk="1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defRPr sz="2100" b="1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18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17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eaLnBrk="1" hangingPunct="1">
        <a:lnSpc>
          <a:spcPct val="100000"/>
        </a:lnSpc>
        <a:spcBef>
          <a:spcPts val="500"/>
        </a:spcBef>
        <a:spcAft>
          <a:spcPts val="300"/>
        </a:spcAft>
        <a:buFont typeface="Arial"/>
        <a:buChar char="•"/>
        <a:defRPr sz="16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08957/contributions/5089912/attachments/2619288/4528170/Gravitation%20Wave%20Detector%20workshop%20-%20Leak%20Test%20Strategy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08957/contributions/5089912/attachments/2619288/4528170/Gravitation%20Wave%20Detector%20workshop%20-%20Leak%20Test%20Strategy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1208957/contributions/5089912/attachments/2619288/4528170/Gravitation%20Wave%20Detector%20workshop%20-%20Leak%20Test%20Strategy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08957/contributions/5089912/attachments/2619288/4528170/Gravitation%20Wave%20Detector%20workshop%20-%20Leak%20Test%20Strategy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9A35AB3-9C0D-F39F-11A9-D3F51AC958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EEC7B4-F7DA-5FCF-43D2-AD004C2C9E0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07987" y="2458907"/>
            <a:ext cx="11376025" cy="2524266"/>
          </a:xfrm>
        </p:spPr>
        <p:txBody>
          <a:bodyPr/>
          <a:lstStyle/>
          <a:p>
            <a:pPr algn="ctr">
              <a:defRPr/>
            </a:pPr>
            <a:br>
              <a:rPr lang="en-US" dirty="0"/>
            </a:br>
            <a:br>
              <a:rPr lang="en-US" sz="1600" dirty="0"/>
            </a:br>
            <a:r>
              <a:rPr lang="en-US" dirty="0"/>
              <a:t>Leak detection</a:t>
            </a:r>
            <a:br>
              <a:rPr lang="en-US" dirty="0"/>
            </a:br>
            <a:r>
              <a:rPr lang="en-US" dirty="0"/>
              <a:t>of the ET Pilot Sector beam tubes</a:t>
            </a:r>
            <a:endParaRPr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F697131-9414-9AE4-17A8-9EB9B1C6395D}"/>
              </a:ext>
            </a:extLst>
          </p:cNvPr>
          <p:cNvSpPr txBox="1">
            <a:spLocks/>
          </p:cNvSpPr>
          <p:nvPr/>
        </p:nvSpPr>
        <p:spPr bwMode="auto">
          <a:xfrm>
            <a:off x="407986" y="5321060"/>
            <a:ext cx="11376026" cy="8037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eaLnBrk="1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eaLnBrk="1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/>
              <a:buNone/>
              <a:defRPr sz="20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eaLnBrk="1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/>
              <a:buNone/>
              <a:defRPr sz="18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eaLnBrk="1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/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800" dirty="0"/>
              <a:t>Purnalingam Revathi, Jan Hansen</a:t>
            </a:r>
          </a:p>
        </p:txBody>
      </p:sp>
    </p:spTree>
    <p:extLst>
      <p:ext uri="{BB962C8B-B14F-4D97-AF65-F5344CB8AC3E}">
        <p14:creationId xmlns:p14="http://schemas.microsoft.com/office/powerpoint/2010/main" val="3662423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3E06E-6D4A-9E97-8664-2C82E1407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AA10B3-08BA-2458-1577-AEDCCCF6F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6" y="269961"/>
            <a:ext cx="12064428" cy="1065742"/>
          </a:xfrm>
        </p:spPr>
        <p:txBody>
          <a:bodyPr/>
          <a:lstStyle/>
          <a:p>
            <a:r>
              <a:rPr lang="en-US" dirty="0"/>
              <a:t>Leak detection Strategy for Einstein Telescope: Conclusions</a:t>
            </a:r>
            <a:endParaRPr lang="en-GB" dirty="0"/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A36F6C26-9AB8-60EF-23B7-A6AEC33B1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688" y="858240"/>
            <a:ext cx="7087312" cy="541069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B88F4A07-8896-760D-0561-1DFBDC6A1C59}"/>
              </a:ext>
            </a:extLst>
          </p:cNvPr>
          <p:cNvSpPr txBox="1"/>
          <p:nvPr/>
        </p:nvSpPr>
        <p:spPr>
          <a:xfrm>
            <a:off x="0" y="1012537"/>
            <a:ext cx="5456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Adopting </a:t>
            </a:r>
            <a:r>
              <a:rPr lang="en-US" dirty="0">
                <a:solidFill>
                  <a:schemeClr val="tx2"/>
                </a:solidFill>
              </a:rPr>
              <a:t>“</a:t>
            </a:r>
            <a:r>
              <a:rPr lang="en-US" b="1" dirty="0">
                <a:solidFill>
                  <a:schemeClr val="tx2"/>
                </a:solidFill>
              </a:rPr>
              <a:t>Mid Strategy</a:t>
            </a:r>
            <a:r>
              <a:rPr lang="en-US" dirty="0">
                <a:solidFill>
                  <a:schemeClr val="tx2"/>
                </a:solidFill>
              </a:rPr>
              <a:t>” </a:t>
            </a:r>
            <a:r>
              <a:rPr lang="en-US" dirty="0"/>
              <a:t>with sampled  testing of pipe elements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ex-situ would be a way to go forward.</a:t>
            </a:r>
          </a:p>
          <a:p>
            <a:endParaRPr lang="en-GB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4270B56-A2E2-FED1-B0C9-D227A671787F}"/>
              </a:ext>
            </a:extLst>
          </p:cNvPr>
          <p:cNvSpPr txBox="1"/>
          <p:nvPr/>
        </p:nvSpPr>
        <p:spPr bwMode="auto">
          <a:xfrm>
            <a:off x="0" y="1935867"/>
            <a:ext cx="5262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Good engineering practice: </a:t>
            </a:r>
          </a:p>
          <a:p>
            <a:r>
              <a:rPr lang="en-GB" dirty="0"/>
              <a:t>Design, manufacture, assembly, commissioning, QC. </a:t>
            </a:r>
          </a:p>
          <a:p>
            <a:r>
              <a:rPr lang="en-GB" dirty="0"/>
              <a:t>Vacuum engineer must be involved in all steps.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31A2385-104C-1867-9B38-7BEA7ECA0706}"/>
              </a:ext>
            </a:extLst>
          </p:cNvPr>
          <p:cNvSpPr txBox="1"/>
          <p:nvPr/>
        </p:nvSpPr>
        <p:spPr bwMode="auto">
          <a:xfrm>
            <a:off x="0" y="3177837"/>
            <a:ext cx="4238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Solutions exist to close vacuum vessels without </a:t>
            </a:r>
            <a:r>
              <a:rPr lang="en-GB" b="1" dirty="0">
                <a:solidFill>
                  <a:schemeClr val="tx2"/>
                </a:solidFill>
              </a:rPr>
              <a:t>flanges</a:t>
            </a:r>
            <a:r>
              <a:rPr lang="en-GB" dirty="0"/>
              <a:t>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1783ABC-3FE1-9D7D-03B6-50244435D8B1}"/>
              </a:ext>
            </a:extLst>
          </p:cNvPr>
          <p:cNvSpPr txBox="1"/>
          <p:nvPr/>
        </p:nvSpPr>
        <p:spPr bwMode="auto">
          <a:xfrm>
            <a:off x="0" y="4142808"/>
            <a:ext cx="4516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Different leak testing strategies can be considered – each has its merits and drawbacks with respect to </a:t>
            </a:r>
            <a:r>
              <a:rPr lang="en-GB" b="1" dirty="0">
                <a:solidFill>
                  <a:schemeClr val="tx2"/>
                </a:solidFill>
              </a:rPr>
              <a:t>duration, cost, risk, etc.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6D73BD-CF3A-F174-05D3-73C15C4E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5" grpId="0"/>
      <p:bldP spid="117" grpId="0"/>
      <p:bldP spid="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8E1885AB-E9CB-4C55-919C-E8DBFDE51673}"/>
              </a:ext>
            </a:extLst>
          </p:cNvPr>
          <p:cNvSpPr txBox="1">
            <a:spLocks/>
          </p:cNvSpPr>
          <p:nvPr/>
        </p:nvSpPr>
        <p:spPr>
          <a:xfrm>
            <a:off x="1991544" y="4104446"/>
            <a:ext cx="9845960" cy="548690"/>
          </a:xfrm>
          <a:prstGeom prst="rect">
            <a:avLst/>
          </a:prstGeom>
        </p:spPr>
        <p:txBody>
          <a:bodyPr/>
          <a:lstStyle>
            <a:lvl1pPr algn="l" defTabSz="914400" eaLnBrk="1" hangingPunct="1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Thank you for your attention!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14263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A6F5E-C404-104D-3FEB-EE96F5B2B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DDCE6E-2C35-ABD6-3BDC-D024D368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detection of tube elements:  </a:t>
            </a:r>
            <a:r>
              <a:rPr lang="en-US" dirty="0" err="1"/>
              <a:t>Pumpdown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BB0C7-A476-0FDB-86B5-2E6E10F974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9" t="978" r="1585"/>
          <a:stretch>
            <a:fillRect/>
          </a:stretch>
        </p:blipFill>
        <p:spPr>
          <a:xfrm>
            <a:off x="407987" y="1131062"/>
            <a:ext cx="6767947" cy="50091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FBC857-758D-E3E9-F42E-670AAB8FED61}"/>
              </a:ext>
            </a:extLst>
          </p:cNvPr>
          <p:cNvSpPr txBox="1"/>
          <p:nvPr/>
        </p:nvSpPr>
        <p:spPr bwMode="auto">
          <a:xfrm>
            <a:off x="7720218" y="1158298"/>
            <a:ext cx="43260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pumpdown</a:t>
            </a:r>
            <a:r>
              <a:rPr lang="en-US" dirty="0"/>
              <a:t> was slower with a time  exponent of -0.369 possibly because of the NBR gasket</a:t>
            </a:r>
          </a:p>
          <a:p>
            <a:endParaRPr lang="en-US" dirty="0"/>
          </a:p>
          <a:p>
            <a:r>
              <a:rPr lang="en-US" dirty="0"/>
              <a:t>Confirmed by a separate  </a:t>
            </a:r>
            <a:r>
              <a:rPr lang="en-US" dirty="0" err="1"/>
              <a:t>pumpdown</a:t>
            </a:r>
            <a:r>
              <a:rPr lang="en-US" dirty="0"/>
              <a:t> of an NBR gasket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D8F8F-3320-4E2B-61AE-3B1B9AE5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22FC0-41F4-8C51-0844-14F7A1FD1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71E280-5181-1BF6-323C-E673FD3A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detection of tube elements:  System calibration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120E16-0AEA-B99C-439F-61FEB83BCFF7}"/>
              </a:ext>
            </a:extLst>
          </p:cNvPr>
          <p:cNvGrpSpPr/>
          <p:nvPr/>
        </p:nvGrpSpPr>
        <p:grpSpPr>
          <a:xfrm>
            <a:off x="407987" y="1462348"/>
            <a:ext cx="7098990" cy="4119042"/>
            <a:chOff x="652164" y="943467"/>
            <a:chExt cx="9019610" cy="52334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29F35C-D215-4F1B-48D9-96A1B0F04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6" t="2886" r="472" b="1095"/>
            <a:stretch>
              <a:fillRect/>
            </a:stretch>
          </p:blipFill>
          <p:spPr>
            <a:xfrm>
              <a:off x="652164" y="943467"/>
              <a:ext cx="9019610" cy="523344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E663D18-1D3C-6A28-2B07-C8712DB1B97A}"/>
                    </a:ext>
                  </a:extLst>
                </p14:cNvPr>
                <p14:cNvContentPartPr/>
                <p14:nvPr/>
              </p14:nvContentPartPr>
              <p14:xfrm>
                <a:off x="3816942" y="993897"/>
                <a:ext cx="2854440" cy="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E663D18-1D3C-6A28-2B07-C8712DB1B97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36902" y="867897"/>
                  <a:ext cx="3014062" cy="25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697F2BA-E2BE-506B-08A6-AD52B6EB51F9}"/>
              </a:ext>
            </a:extLst>
          </p:cNvPr>
          <p:cNvSpPr txBox="1"/>
          <p:nvPr/>
        </p:nvSpPr>
        <p:spPr bwMode="auto">
          <a:xfrm>
            <a:off x="7720218" y="1158298"/>
            <a:ext cx="43260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system calibration was done using a calibrated leak (Helium-4) on the end opposite to the pumping end.</a:t>
            </a:r>
          </a:p>
          <a:p>
            <a:endParaRPr lang="en-US" dirty="0"/>
          </a:p>
          <a:p>
            <a:r>
              <a:rPr lang="en-US" dirty="0"/>
              <a:t>This provides us the time constant (</a:t>
            </a:r>
            <a:r>
              <a:rPr lang="el-GR" dirty="0"/>
              <a:t>τ</a:t>
            </a:r>
            <a:r>
              <a:rPr lang="en-US" dirty="0"/>
              <a:t>) of the system and the time to wait (t &gt; 3</a:t>
            </a:r>
            <a:r>
              <a:rPr lang="el-GR" dirty="0"/>
              <a:t>τ</a:t>
            </a:r>
            <a:r>
              <a:rPr lang="en-US" dirty="0"/>
              <a:t>) after helium injection during the leak test.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C5B56-F2C6-5315-30C8-ACAC46BE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0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331F4-94CE-BE9A-1D30-510FDDE43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2">
            <a:extLst>
              <a:ext uri="{FF2B5EF4-FFF2-40B4-BE49-F238E27FC236}">
                <a16:creationId xmlns:a16="http://schemas.microsoft.com/office/drawing/2014/main" id="{2CCA65EF-E371-F6B5-ABCB-83F5AECE8B27}"/>
              </a:ext>
            </a:extLst>
          </p:cNvPr>
          <p:cNvSpPr txBox="1">
            <a:spLocks/>
          </p:cNvSpPr>
          <p:nvPr/>
        </p:nvSpPr>
        <p:spPr>
          <a:xfrm>
            <a:off x="407989" y="213249"/>
            <a:ext cx="10761192" cy="535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ET Pilot Sector leak detection strategy</a:t>
            </a:r>
          </a:p>
          <a:p>
            <a:r>
              <a:rPr lang="en-US" sz="3200" dirty="0"/>
              <a:t>Tube element flow [DN1000 – 6 m] (AISI 441)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1CE125-E030-23C2-CD77-3074641F7545}"/>
              </a:ext>
            </a:extLst>
          </p:cNvPr>
          <p:cNvGrpSpPr/>
          <p:nvPr/>
        </p:nvGrpSpPr>
        <p:grpSpPr>
          <a:xfrm>
            <a:off x="1744888" y="1156041"/>
            <a:ext cx="9092294" cy="5168723"/>
            <a:chOff x="1943409" y="993615"/>
            <a:chExt cx="9092294" cy="516872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72D3DB5-C6AE-34B4-317B-891CF923D613}"/>
                </a:ext>
              </a:extLst>
            </p:cNvPr>
            <p:cNvGrpSpPr/>
            <p:nvPr/>
          </p:nvGrpSpPr>
          <p:grpSpPr>
            <a:xfrm>
              <a:off x="1943409" y="993615"/>
              <a:ext cx="9092294" cy="5168723"/>
              <a:chOff x="1943409" y="993615"/>
              <a:chExt cx="9092294" cy="5168723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C144E76-CBA1-0AE8-71D5-E01195AC7604}"/>
                  </a:ext>
                </a:extLst>
              </p:cNvPr>
              <p:cNvSpPr/>
              <p:nvPr/>
            </p:nvSpPr>
            <p:spPr>
              <a:xfrm>
                <a:off x="5452850" y="993615"/>
                <a:ext cx="1333553" cy="144831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30845CA9-589B-0D70-001D-A438EA26B1B1}"/>
                  </a:ext>
                </a:extLst>
              </p:cNvPr>
              <p:cNvGrpSpPr/>
              <p:nvPr/>
            </p:nvGrpSpPr>
            <p:grpSpPr>
              <a:xfrm>
                <a:off x="2241100" y="3695349"/>
                <a:ext cx="7498080" cy="1097280"/>
                <a:chOff x="1237816" y="3718969"/>
                <a:chExt cx="7498080" cy="1097280"/>
              </a:xfrm>
            </p:grpSpPr>
            <p:sp>
              <p:nvSpPr>
                <p:cNvPr id="29" name="Rounded Rectangle 2">
                  <a:extLst>
                    <a:ext uri="{FF2B5EF4-FFF2-40B4-BE49-F238E27FC236}">
                      <a16:creationId xmlns:a16="http://schemas.microsoft.com/office/drawing/2014/main" id="{198EB179-96E3-3A1C-D404-EAA53FA479D1}"/>
                    </a:ext>
                  </a:extLst>
                </p:cNvPr>
                <p:cNvSpPr/>
                <p:nvPr/>
              </p:nvSpPr>
              <p:spPr>
                <a:xfrm>
                  <a:off x="1237816" y="3718969"/>
                  <a:ext cx="1097280" cy="1097280"/>
                </a:xfrm>
                <a:prstGeom prst="roundRect">
                  <a:avLst/>
                </a:prstGeom>
                <a:solidFill>
                  <a:srgbClr val="16AA3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 sz="1000" b="1">
                      <a:solidFill>
                        <a:srgbClr val="FFFFFF"/>
                      </a:solidFill>
                    </a:defRPr>
                  </a:pPr>
                  <a:r>
                    <a:rPr sz="1050" dirty="0"/>
                    <a:t>1</a:t>
                  </a:r>
                </a:p>
                <a:p>
                  <a:pPr algn="ctr">
                    <a:defRPr sz="1000" b="1">
                      <a:solidFill>
                        <a:srgbClr val="FFFFFF"/>
                      </a:solidFill>
                    </a:defRPr>
                  </a:pPr>
                  <a:r>
                    <a:rPr lang="en-US" sz="1050" dirty="0"/>
                    <a:t>Preparation</a:t>
                  </a:r>
                  <a:endParaRPr sz="1050" dirty="0"/>
                </a:p>
              </p:txBody>
            </p:sp>
            <p:sp>
              <p:nvSpPr>
                <p:cNvPr id="30" name="Rounded Rectangle 3">
                  <a:extLst>
                    <a:ext uri="{FF2B5EF4-FFF2-40B4-BE49-F238E27FC236}">
                      <a16:creationId xmlns:a16="http://schemas.microsoft.com/office/drawing/2014/main" id="{9112CF4C-9608-113F-49C2-168675E2616B}"/>
                    </a:ext>
                  </a:extLst>
                </p:cNvPr>
                <p:cNvSpPr/>
                <p:nvPr/>
              </p:nvSpPr>
              <p:spPr>
                <a:xfrm>
                  <a:off x="2517976" y="3718969"/>
                  <a:ext cx="1097280" cy="1097280"/>
                </a:xfrm>
                <a:prstGeom prst="roundRect">
                  <a:avLst/>
                </a:prstGeom>
                <a:solidFill>
                  <a:srgbClr val="16AA3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 sz="1000" b="1">
                      <a:solidFill>
                        <a:srgbClr val="FFFFFF"/>
                      </a:solidFill>
                    </a:defRPr>
                  </a:pPr>
                  <a:r>
                    <a:rPr sz="1050" dirty="0"/>
                    <a:t>2</a:t>
                  </a:r>
                </a:p>
                <a:p>
                  <a:pPr algn="ctr">
                    <a:defRPr sz="1000" b="1">
                      <a:solidFill>
                        <a:srgbClr val="FFFFFF"/>
                      </a:solidFill>
                    </a:defRPr>
                  </a:pPr>
                  <a:r>
                    <a:rPr lang="en-US" sz="1050" dirty="0" err="1"/>
                    <a:t>Pumpdown</a:t>
                  </a:r>
                  <a:r>
                    <a:rPr lang="en-US" sz="1050" dirty="0"/>
                    <a:t> and leak detector calibration</a:t>
                  </a:r>
                  <a:endParaRPr sz="1050" dirty="0"/>
                </a:p>
              </p:txBody>
            </p:sp>
            <p:sp>
              <p:nvSpPr>
                <p:cNvPr id="31" name="Rounded Rectangle 4">
                  <a:extLst>
                    <a:ext uri="{FF2B5EF4-FFF2-40B4-BE49-F238E27FC236}">
                      <a16:creationId xmlns:a16="http://schemas.microsoft.com/office/drawing/2014/main" id="{7659C3DF-D64E-9F25-3AA0-3A6321350683}"/>
                    </a:ext>
                  </a:extLst>
                </p:cNvPr>
                <p:cNvSpPr/>
                <p:nvPr/>
              </p:nvSpPr>
              <p:spPr>
                <a:xfrm>
                  <a:off x="3798136" y="3718969"/>
                  <a:ext cx="1097280" cy="1097280"/>
                </a:xfrm>
                <a:prstGeom prst="roundRect">
                  <a:avLst/>
                </a:prstGeom>
                <a:solidFill>
                  <a:srgbClr val="16AA3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 sz="1000" b="1">
                      <a:solidFill>
                        <a:srgbClr val="FFFFFF"/>
                      </a:solidFill>
                    </a:defRPr>
                  </a:pPr>
                  <a:r>
                    <a:rPr sz="1050" dirty="0"/>
                    <a:t>3</a:t>
                  </a:r>
                </a:p>
                <a:p>
                  <a:pPr algn="ctr">
                    <a:defRPr sz="1000" b="1">
                      <a:solidFill>
                        <a:srgbClr val="FFFFFF"/>
                      </a:solidFill>
                    </a:defRPr>
                  </a:pPr>
                  <a:r>
                    <a:rPr lang="en-US" sz="1050" dirty="0"/>
                    <a:t>System calibration</a:t>
                  </a:r>
                  <a:endParaRPr sz="1050" dirty="0"/>
                </a:p>
              </p:txBody>
            </p:sp>
            <p:sp>
              <p:nvSpPr>
                <p:cNvPr id="32" name="Rounded Rectangle 5">
                  <a:extLst>
                    <a:ext uri="{FF2B5EF4-FFF2-40B4-BE49-F238E27FC236}">
                      <a16:creationId xmlns:a16="http://schemas.microsoft.com/office/drawing/2014/main" id="{F79344E5-E80D-16E1-A671-4CF041DF6F45}"/>
                    </a:ext>
                  </a:extLst>
                </p:cNvPr>
                <p:cNvSpPr/>
                <p:nvPr/>
              </p:nvSpPr>
              <p:spPr>
                <a:xfrm>
                  <a:off x="5078296" y="3718969"/>
                  <a:ext cx="1097280" cy="1097280"/>
                </a:xfrm>
                <a:prstGeom prst="roundRect">
                  <a:avLst/>
                </a:prstGeom>
                <a:solidFill>
                  <a:srgbClr val="16AA3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 sz="1000" b="1">
                      <a:solidFill>
                        <a:srgbClr val="FFFFFF"/>
                      </a:solidFill>
                    </a:defRPr>
                  </a:pPr>
                  <a:r>
                    <a:rPr sz="1050" dirty="0"/>
                    <a:t>4</a:t>
                  </a:r>
                </a:p>
                <a:p>
                  <a:pPr algn="ctr">
                    <a:defRPr sz="1000" b="1">
                      <a:solidFill>
                        <a:srgbClr val="FFFFFF"/>
                      </a:solidFill>
                    </a:defRPr>
                  </a:pPr>
                  <a:r>
                    <a:rPr lang="en-US" sz="1050" dirty="0"/>
                    <a:t>Leak testing</a:t>
                  </a:r>
                  <a:endParaRPr sz="1050" dirty="0"/>
                </a:p>
              </p:txBody>
            </p:sp>
            <p:sp>
              <p:nvSpPr>
                <p:cNvPr id="33" name="Rounded Rectangle 6">
                  <a:extLst>
                    <a:ext uri="{FF2B5EF4-FFF2-40B4-BE49-F238E27FC236}">
                      <a16:creationId xmlns:a16="http://schemas.microsoft.com/office/drawing/2014/main" id="{F96991E8-1741-2CC0-6D75-51BB757553DB}"/>
                    </a:ext>
                  </a:extLst>
                </p:cNvPr>
                <p:cNvSpPr/>
                <p:nvPr/>
              </p:nvSpPr>
              <p:spPr>
                <a:xfrm>
                  <a:off x="6358456" y="3718969"/>
                  <a:ext cx="1097280" cy="1097280"/>
                </a:xfrm>
                <a:prstGeom prst="roundRect">
                  <a:avLst/>
                </a:prstGeom>
                <a:solidFill>
                  <a:srgbClr val="16AA3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 sz="1000" b="1">
                      <a:solidFill>
                        <a:srgbClr val="FFFFFF"/>
                      </a:solidFill>
                    </a:defRPr>
                  </a:pPr>
                  <a:r>
                    <a:rPr lang="en-GB" dirty="0"/>
                    <a:t>5</a:t>
                  </a:r>
                </a:p>
                <a:p>
                  <a:pPr algn="ctr">
                    <a:defRPr sz="1000" b="1">
                      <a:solidFill>
                        <a:srgbClr val="FFFFFF"/>
                      </a:solidFill>
                    </a:defRPr>
                  </a:pPr>
                  <a:r>
                    <a:rPr lang="en-GB" dirty="0"/>
                    <a:t>Disassembly of the tooling and pumps</a:t>
                  </a:r>
                </a:p>
              </p:txBody>
            </p:sp>
            <p:sp>
              <p:nvSpPr>
                <p:cNvPr id="34" name="Rounded Rectangle 7">
                  <a:extLst>
                    <a:ext uri="{FF2B5EF4-FFF2-40B4-BE49-F238E27FC236}">
                      <a16:creationId xmlns:a16="http://schemas.microsoft.com/office/drawing/2014/main" id="{BF12091F-3622-21CB-BC81-1A82FEC84861}"/>
                    </a:ext>
                  </a:extLst>
                </p:cNvPr>
                <p:cNvSpPr/>
                <p:nvPr/>
              </p:nvSpPr>
              <p:spPr>
                <a:xfrm>
                  <a:off x="7638616" y="3718969"/>
                  <a:ext cx="1097280" cy="1097280"/>
                </a:xfrm>
                <a:prstGeom prst="roundRect">
                  <a:avLst/>
                </a:prstGeom>
                <a:solidFill>
                  <a:srgbClr val="16AA32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 sz="1000" b="1">
                      <a:solidFill>
                        <a:srgbClr val="FFFFFF"/>
                      </a:solidFill>
                    </a:defRPr>
                  </a:pPr>
                  <a:r>
                    <a:rPr dirty="0"/>
                    <a:t>6</a:t>
                  </a:r>
                </a:p>
                <a:p>
                  <a:pPr algn="ctr">
                    <a:defRPr sz="1000" b="1">
                      <a:solidFill>
                        <a:srgbClr val="FFFFFF"/>
                      </a:solidFill>
                    </a:defRPr>
                  </a:pPr>
                  <a:r>
                    <a:rPr lang="en-US" dirty="0"/>
                    <a:t>Results and report</a:t>
                  </a:r>
                  <a:endParaRPr dirty="0"/>
                </a:p>
              </p:txBody>
            </p:sp>
            <p:sp>
              <p:nvSpPr>
                <p:cNvPr id="36" name="Right Arrow 9">
                  <a:extLst>
                    <a:ext uri="{FF2B5EF4-FFF2-40B4-BE49-F238E27FC236}">
                      <a16:creationId xmlns:a16="http://schemas.microsoft.com/office/drawing/2014/main" id="{61F460AD-0A1D-615A-8505-F8FFA7500248}"/>
                    </a:ext>
                  </a:extLst>
                </p:cNvPr>
                <p:cNvSpPr/>
                <p:nvPr/>
              </p:nvSpPr>
              <p:spPr>
                <a:xfrm>
                  <a:off x="2335096" y="4084729"/>
                  <a:ext cx="365760" cy="365760"/>
                </a:xfrm>
                <a:prstGeom prst="rightArrow">
                  <a:avLst/>
                </a:prstGeom>
                <a:solidFill>
                  <a:srgbClr val="00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Right Arrow 10">
                  <a:extLst>
                    <a:ext uri="{FF2B5EF4-FFF2-40B4-BE49-F238E27FC236}">
                      <a16:creationId xmlns:a16="http://schemas.microsoft.com/office/drawing/2014/main" id="{3D4DE543-1E60-620B-9451-35D744B9A537}"/>
                    </a:ext>
                  </a:extLst>
                </p:cNvPr>
                <p:cNvSpPr/>
                <p:nvPr/>
              </p:nvSpPr>
              <p:spPr>
                <a:xfrm>
                  <a:off x="3615256" y="4084729"/>
                  <a:ext cx="365760" cy="365760"/>
                </a:xfrm>
                <a:prstGeom prst="rightArrow">
                  <a:avLst/>
                </a:prstGeom>
                <a:solidFill>
                  <a:srgbClr val="00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Right Arrow 11">
                  <a:extLst>
                    <a:ext uri="{FF2B5EF4-FFF2-40B4-BE49-F238E27FC236}">
                      <a16:creationId xmlns:a16="http://schemas.microsoft.com/office/drawing/2014/main" id="{01285FD9-E79B-86AC-DB03-BADBB1BAB511}"/>
                    </a:ext>
                  </a:extLst>
                </p:cNvPr>
                <p:cNvSpPr/>
                <p:nvPr/>
              </p:nvSpPr>
              <p:spPr>
                <a:xfrm>
                  <a:off x="4895416" y="4084729"/>
                  <a:ext cx="365760" cy="365760"/>
                </a:xfrm>
                <a:prstGeom prst="rightArrow">
                  <a:avLst/>
                </a:prstGeom>
                <a:solidFill>
                  <a:srgbClr val="00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Right Arrow 12">
                  <a:extLst>
                    <a:ext uri="{FF2B5EF4-FFF2-40B4-BE49-F238E27FC236}">
                      <a16:creationId xmlns:a16="http://schemas.microsoft.com/office/drawing/2014/main" id="{9D00B96A-8F57-A6D9-38D8-CDEE0B818DAF}"/>
                    </a:ext>
                  </a:extLst>
                </p:cNvPr>
                <p:cNvSpPr/>
                <p:nvPr/>
              </p:nvSpPr>
              <p:spPr>
                <a:xfrm>
                  <a:off x="6175576" y="4084729"/>
                  <a:ext cx="365760" cy="365760"/>
                </a:xfrm>
                <a:prstGeom prst="rightArrow">
                  <a:avLst/>
                </a:prstGeom>
                <a:solidFill>
                  <a:srgbClr val="00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Right Arrow 13">
                  <a:extLst>
                    <a:ext uri="{FF2B5EF4-FFF2-40B4-BE49-F238E27FC236}">
                      <a16:creationId xmlns:a16="http://schemas.microsoft.com/office/drawing/2014/main" id="{73BD78AF-E98D-4EA2-004E-89873B4D86A7}"/>
                    </a:ext>
                  </a:extLst>
                </p:cNvPr>
                <p:cNvSpPr/>
                <p:nvPr/>
              </p:nvSpPr>
              <p:spPr>
                <a:xfrm>
                  <a:off x="7455736" y="4084729"/>
                  <a:ext cx="365760" cy="365760"/>
                </a:xfrm>
                <a:prstGeom prst="rightArrow">
                  <a:avLst/>
                </a:prstGeom>
                <a:solidFill>
                  <a:srgbClr val="00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9" name="Right Brace 48">
                <a:extLst>
                  <a:ext uri="{FF2B5EF4-FFF2-40B4-BE49-F238E27FC236}">
                    <a16:creationId xmlns:a16="http://schemas.microsoft.com/office/drawing/2014/main" id="{406D5FB0-FBE3-F7FD-5E3E-80C8D454DEA1}"/>
                  </a:ext>
                </a:extLst>
              </p:cNvPr>
              <p:cNvSpPr/>
              <p:nvPr/>
            </p:nvSpPr>
            <p:spPr>
              <a:xfrm rot="16200000">
                <a:off x="5451023" y="-680402"/>
                <a:ext cx="1078238" cy="7498079"/>
              </a:xfrm>
              <a:prstGeom prst="rightBrace">
                <a:avLst>
                  <a:gd name="adj1" fmla="val 8333"/>
                  <a:gd name="adj2" fmla="val 50354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0829F88-18A9-82A2-C13C-17242924CA5B}"/>
                  </a:ext>
                </a:extLst>
              </p:cNvPr>
              <p:cNvSpPr txBox="1"/>
              <p:nvPr/>
            </p:nvSpPr>
            <p:spPr bwMode="auto">
              <a:xfrm>
                <a:off x="1943409" y="4962009"/>
                <a:ext cx="169266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GB" sz="1200" dirty="0"/>
                  <a:t>Tube end surface preparation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GB" sz="1200" dirty="0"/>
                  <a:t>Assembly of leak detection tooling and tooling and pumps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A1B077B-A133-CB9D-3908-3C8F5100F048}"/>
                  </a:ext>
                </a:extLst>
              </p:cNvPr>
              <p:cNvSpPr txBox="1"/>
              <p:nvPr/>
            </p:nvSpPr>
            <p:spPr bwMode="auto">
              <a:xfrm>
                <a:off x="4938681" y="3196780"/>
                <a:ext cx="60970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~ 1 week/tube element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70B8585-D218-D570-EE20-A8715E75D2DF}"/>
                  </a:ext>
                </a:extLst>
              </p:cNvPr>
              <p:cNvSpPr txBox="1"/>
              <p:nvPr/>
            </p:nvSpPr>
            <p:spPr bwMode="auto">
              <a:xfrm>
                <a:off x="4815840" y="4962009"/>
                <a:ext cx="119767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1200" dirty="0"/>
                  <a:t>Using an external calibrated (He-4) leak</a:t>
                </a:r>
                <a:endParaRPr lang="en-GB" sz="1200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2F0583D-4420-F053-BC4E-69A995B82A7E}"/>
                  </a:ext>
                </a:extLst>
              </p:cNvPr>
              <p:cNvSpPr txBox="1"/>
              <p:nvPr/>
            </p:nvSpPr>
            <p:spPr bwMode="auto">
              <a:xfrm>
                <a:off x="6096000" y="4962009"/>
                <a:ext cx="128394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1200" dirty="0"/>
                  <a:t>He-4 injection into external pockets on the welds</a:t>
                </a:r>
                <a:endParaRPr lang="en-GB" sz="120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795A241-F20F-589C-C73B-76237C39FB6C}"/>
                  </a:ext>
                </a:extLst>
              </p:cNvPr>
              <p:cNvSpPr txBox="1"/>
              <p:nvPr/>
            </p:nvSpPr>
            <p:spPr bwMode="auto">
              <a:xfrm>
                <a:off x="3535680" y="4976538"/>
                <a:ext cx="119767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1200" dirty="0"/>
                  <a:t>Using the internal calibrated (He-4) leak</a:t>
                </a:r>
                <a:endParaRPr lang="en-GB" sz="1200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F615CFD-8B70-CD26-058B-EC1DBA875C2F}"/>
                </a:ext>
              </a:extLst>
            </p:cNvPr>
            <p:cNvGrpSpPr/>
            <p:nvPr/>
          </p:nvGrpSpPr>
          <p:grpSpPr>
            <a:xfrm>
              <a:off x="2987040" y="1191060"/>
              <a:ext cx="6217920" cy="1097280"/>
              <a:chOff x="2883736" y="1136392"/>
              <a:chExt cx="6217920" cy="1097280"/>
            </a:xfrm>
          </p:grpSpPr>
          <p:sp>
            <p:nvSpPr>
              <p:cNvPr id="4" name="Rounded Rectangle 2">
                <a:extLst>
                  <a:ext uri="{FF2B5EF4-FFF2-40B4-BE49-F238E27FC236}">
                    <a16:creationId xmlns:a16="http://schemas.microsoft.com/office/drawing/2014/main" id="{E460ED04-32BB-D2A1-4296-A3391236A705}"/>
                  </a:ext>
                </a:extLst>
              </p:cNvPr>
              <p:cNvSpPr/>
              <p:nvPr/>
            </p:nvSpPr>
            <p:spPr>
              <a:xfrm>
                <a:off x="2883736" y="1136392"/>
                <a:ext cx="1097280" cy="1097280"/>
              </a:xfrm>
              <a:prstGeom prst="roundRect">
                <a:avLst/>
              </a:prstGeom>
              <a:solidFill>
                <a:srgbClr val="0066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 sz="1000" b="1">
                    <a:solidFill>
                      <a:srgbClr val="FFFFFF"/>
                    </a:solidFill>
                  </a:defRPr>
                </a:pPr>
                <a:r>
                  <a:rPr sz="1100" dirty="0"/>
                  <a:t>1</a:t>
                </a:r>
              </a:p>
              <a:p>
                <a:pPr>
                  <a:defRPr sz="1000" b="1">
                    <a:solidFill>
                      <a:srgbClr val="FFFFFF"/>
                    </a:solidFill>
                  </a:defRPr>
                </a:pPr>
                <a:r>
                  <a:rPr sz="1100" dirty="0"/>
                  <a:t>Pre</a:t>
                </a:r>
                <a:r>
                  <a:rPr lang="en-US" sz="1100" dirty="0"/>
                  <a:t>-cleaning</a:t>
                </a:r>
                <a:endParaRPr sz="1100" dirty="0"/>
              </a:p>
            </p:txBody>
          </p:sp>
          <p:sp>
            <p:nvSpPr>
              <p:cNvPr id="5" name="Rounded Rectangle 3">
                <a:extLst>
                  <a:ext uri="{FF2B5EF4-FFF2-40B4-BE49-F238E27FC236}">
                    <a16:creationId xmlns:a16="http://schemas.microsoft.com/office/drawing/2014/main" id="{E0CE4B12-15A9-FEDC-2DDD-E538CF8FC50D}"/>
                  </a:ext>
                </a:extLst>
              </p:cNvPr>
              <p:cNvSpPr/>
              <p:nvPr/>
            </p:nvSpPr>
            <p:spPr>
              <a:xfrm>
                <a:off x="4163896" y="1136392"/>
                <a:ext cx="1097280" cy="1097280"/>
              </a:xfrm>
              <a:prstGeom prst="roundRect">
                <a:avLst/>
              </a:prstGeom>
              <a:solidFill>
                <a:srgbClr val="0066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 sz="1000" b="1">
                    <a:solidFill>
                      <a:srgbClr val="FFFFFF"/>
                    </a:solidFill>
                  </a:defRPr>
                </a:pPr>
                <a:r>
                  <a:rPr sz="1050" dirty="0"/>
                  <a:t>2</a:t>
                </a:r>
              </a:p>
              <a:p>
                <a:pPr algn="ctr">
                  <a:defRPr sz="1000" b="1">
                    <a:solidFill>
                      <a:srgbClr val="FFFFFF"/>
                    </a:solidFill>
                  </a:defRPr>
                </a:pPr>
                <a:r>
                  <a:rPr lang="en-US" sz="1050" dirty="0"/>
                  <a:t>Welding of fittings</a:t>
                </a:r>
                <a:endParaRPr sz="1050" dirty="0"/>
              </a:p>
            </p:txBody>
          </p:sp>
          <p:sp>
            <p:nvSpPr>
              <p:cNvPr id="8" name="Rounded Rectangle 4">
                <a:extLst>
                  <a:ext uri="{FF2B5EF4-FFF2-40B4-BE49-F238E27FC236}">
                    <a16:creationId xmlns:a16="http://schemas.microsoft.com/office/drawing/2014/main" id="{B5ACE1F1-5EF7-F0CF-A0CE-8A42B08453D7}"/>
                  </a:ext>
                </a:extLst>
              </p:cNvPr>
              <p:cNvSpPr/>
              <p:nvPr/>
            </p:nvSpPr>
            <p:spPr>
              <a:xfrm>
                <a:off x="5444056" y="1136392"/>
                <a:ext cx="1097280" cy="1097280"/>
              </a:xfrm>
              <a:prstGeom prst="roundRect">
                <a:avLst/>
              </a:prstGeom>
              <a:solidFill>
                <a:srgbClr val="0066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 sz="1000" b="1">
                    <a:solidFill>
                      <a:srgbClr val="FFFFFF"/>
                    </a:solidFill>
                  </a:defRPr>
                </a:pPr>
                <a:r>
                  <a:rPr sz="1050" dirty="0"/>
                  <a:t>3</a:t>
                </a:r>
              </a:p>
              <a:p>
                <a:pPr algn="ctr">
                  <a:defRPr sz="1000" b="1">
                    <a:solidFill>
                      <a:srgbClr val="FFFFFF"/>
                    </a:solidFill>
                  </a:defRPr>
                </a:pPr>
                <a:r>
                  <a:rPr lang="en-US" sz="1050" dirty="0"/>
                  <a:t>Leak detection</a:t>
                </a:r>
                <a:endParaRPr sz="1050" dirty="0"/>
              </a:p>
            </p:txBody>
          </p:sp>
          <p:sp>
            <p:nvSpPr>
              <p:cNvPr id="9" name="Rounded Rectangle 5">
                <a:extLst>
                  <a:ext uri="{FF2B5EF4-FFF2-40B4-BE49-F238E27FC236}">
                    <a16:creationId xmlns:a16="http://schemas.microsoft.com/office/drawing/2014/main" id="{C34C1C4D-F30F-D6CF-82B9-291BE877124C}"/>
                  </a:ext>
                </a:extLst>
              </p:cNvPr>
              <p:cNvSpPr/>
              <p:nvPr/>
            </p:nvSpPr>
            <p:spPr>
              <a:xfrm>
                <a:off x="6724216" y="1136392"/>
                <a:ext cx="1097280" cy="1097280"/>
              </a:xfrm>
              <a:prstGeom prst="roundRect">
                <a:avLst/>
              </a:prstGeom>
              <a:solidFill>
                <a:srgbClr val="0066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 sz="1000" b="1">
                    <a:solidFill>
                      <a:srgbClr val="FFFFFF"/>
                    </a:solidFill>
                  </a:defRPr>
                </a:pPr>
                <a:r>
                  <a:rPr sz="1050" dirty="0"/>
                  <a:t>4</a:t>
                </a:r>
              </a:p>
              <a:p>
                <a:pPr algn="ctr">
                  <a:defRPr sz="1000" b="1">
                    <a:solidFill>
                      <a:srgbClr val="FFFFFF"/>
                    </a:solidFill>
                  </a:defRPr>
                </a:pPr>
                <a:r>
                  <a:rPr lang="en-US" sz="1050" dirty="0"/>
                  <a:t>Dust – controlled cleaning</a:t>
                </a:r>
                <a:endParaRPr sz="1050" dirty="0"/>
              </a:p>
            </p:txBody>
          </p:sp>
          <p:sp>
            <p:nvSpPr>
              <p:cNvPr id="19" name="Rounded Rectangle 6">
                <a:extLst>
                  <a:ext uri="{FF2B5EF4-FFF2-40B4-BE49-F238E27FC236}">
                    <a16:creationId xmlns:a16="http://schemas.microsoft.com/office/drawing/2014/main" id="{A4AE4ED5-A200-8D23-F87D-59A038CF32EC}"/>
                  </a:ext>
                </a:extLst>
              </p:cNvPr>
              <p:cNvSpPr/>
              <p:nvPr/>
            </p:nvSpPr>
            <p:spPr>
              <a:xfrm>
                <a:off x="8004376" y="1136392"/>
                <a:ext cx="1097280" cy="1097280"/>
              </a:xfrm>
              <a:prstGeom prst="roundRect">
                <a:avLst/>
              </a:prstGeom>
              <a:solidFill>
                <a:srgbClr val="0066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 sz="1000" b="1">
                    <a:solidFill>
                      <a:srgbClr val="FFFFFF"/>
                    </a:solidFill>
                  </a:defRPr>
                </a:pPr>
                <a:r>
                  <a:rPr sz="1050" dirty="0"/>
                  <a:t>5</a:t>
                </a:r>
              </a:p>
              <a:p>
                <a:pPr algn="ctr">
                  <a:defRPr sz="1000" b="1">
                    <a:solidFill>
                      <a:srgbClr val="FFFFFF"/>
                    </a:solidFill>
                  </a:defRPr>
                </a:pPr>
                <a:r>
                  <a:rPr lang="en-US" sz="1050" dirty="0"/>
                  <a:t>Storage</a:t>
                </a:r>
                <a:endParaRPr sz="1050" dirty="0"/>
              </a:p>
            </p:txBody>
          </p:sp>
          <p:sp>
            <p:nvSpPr>
              <p:cNvPr id="23" name="Right Arrow 9">
                <a:extLst>
                  <a:ext uri="{FF2B5EF4-FFF2-40B4-BE49-F238E27FC236}">
                    <a16:creationId xmlns:a16="http://schemas.microsoft.com/office/drawing/2014/main" id="{DC885939-8710-A26A-7F24-0483FBCD0F87}"/>
                  </a:ext>
                </a:extLst>
              </p:cNvPr>
              <p:cNvSpPr/>
              <p:nvPr/>
            </p:nvSpPr>
            <p:spPr>
              <a:xfrm>
                <a:off x="3981016" y="1502152"/>
                <a:ext cx="365760" cy="365760"/>
              </a:xfrm>
              <a:prstGeom prst="rightArrow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Right Arrow 10">
                <a:extLst>
                  <a:ext uri="{FF2B5EF4-FFF2-40B4-BE49-F238E27FC236}">
                    <a16:creationId xmlns:a16="http://schemas.microsoft.com/office/drawing/2014/main" id="{F88F3A2E-8AE7-ABC0-742C-8A9376195466}"/>
                  </a:ext>
                </a:extLst>
              </p:cNvPr>
              <p:cNvSpPr/>
              <p:nvPr/>
            </p:nvSpPr>
            <p:spPr>
              <a:xfrm>
                <a:off x="5261176" y="1502152"/>
                <a:ext cx="365760" cy="365760"/>
              </a:xfrm>
              <a:prstGeom prst="rightArrow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Right Arrow 11">
                <a:extLst>
                  <a:ext uri="{FF2B5EF4-FFF2-40B4-BE49-F238E27FC236}">
                    <a16:creationId xmlns:a16="http://schemas.microsoft.com/office/drawing/2014/main" id="{C696485D-E3A8-C246-7FEB-7E900EAB08B1}"/>
                  </a:ext>
                </a:extLst>
              </p:cNvPr>
              <p:cNvSpPr/>
              <p:nvPr/>
            </p:nvSpPr>
            <p:spPr>
              <a:xfrm>
                <a:off x="6541336" y="1502152"/>
                <a:ext cx="365760" cy="365760"/>
              </a:xfrm>
              <a:prstGeom prst="rightArrow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6" name="Right Arrow 12">
                <a:extLst>
                  <a:ext uri="{FF2B5EF4-FFF2-40B4-BE49-F238E27FC236}">
                    <a16:creationId xmlns:a16="http://schemas.microsoft.com/office/drawing/2014/main" id="{3CA5F6DD-5917-7D13-0441-5A90CAD97B9F}"/>
                  </a:ext>
                </a:extLst>
              </p:cNvPr>
              <p:cNvSpPr/>
              <p:nvPr/>
            </p:nvSpPr>
            <p:spPr>
              <a:xfrm>
                <a:off x="7821496" y="1502152"/>
                <a:ext cx="365760" cy="365760"/>
              </a:xfrm>
              <a:prstGeom prst="rightArrow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DBB033-8116-EC1D-99DC-4E8C989A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6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66792-EA64-B911-E71B-D18BB6ECE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628821-5E5C-8BF1-F9C9-C400D9F7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detection of tube elements:  Tooling</a:t>
            </a:r>
            <a:endParaRPr lang="en-GB" dirty="0"/>
          </a:p>
        </p:txBody>
      </p:sp>
      <p:pic>
        <p:nvPicPr>
          <p:cNvPr id="4" name="Picture 3" descr="A drawing of a machine&#10;&#10;AI-generated content may be incorrect.">
            <a:extLst>
              <a:ext uri="{FF2B5EF4-FFF2-40B4-BE49-F238E27FC236}">
                <a16:creationId xmlns:a16="http://schemas.microsoft.com/office/drawing/2014/main" id="{DFC4039F-6A0F-D423-F771-324564CEE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7" t="3363" r="5975" b="2868"/>
          <a:stretch/>
        </p:blipFill>
        <p:spPr bwMode="auto">
          <a:xfrm rot="5400000">
            <a:off x="5229210" y="1451163"/>
            <a:ext cx="2097024" cy="3730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A large round metal object with holes&#10;&#10;AI-generated content may be incorrect.">
            <a:extLst>
              <a:ext uri="{FF2B5EF4-FFF2-40B4-BE49-F238E27FC236}">
                <a16:creationId xmlns:a16="http://schemas.microsoft.com/office/drawing/2014/main" id="{F6EA1228-146D-2FCF-8C8A-591C75AD5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0257"/>
          <a:stretch/>
        </p:blipFill>
        <p:spPr>
          <a:xfrm>
            <a:off x="8201526" y="1580146"/>
            <a:ext cx="3942348" cy="3371424"/>
          </a:xfrm>
          <a:prstGeom prst="rect">
            <a:avLst/>
          </a:prstGeom>
        </p:spPr>
      </p:pic>
      <p:pic>
        <p:nvPicPr>
          <p:cNvPr id="17" name="Picture 16" descr="A person standing next to a large metal cylinder&#10;&#10;AI-generated content may be incorrect.">
            <a:extLst>
              <a:ext uri="{FF2B5EF4-FFF2-40B4-BE49-F238E27FC236}">
                <a16:creationId xmlns:a16="http://schemas.microsoft.com/office/drawing/2014/main" id="{732D3D95-CAAA-AAEE-EF1A-E377B90FDB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17322" r="4130" b="41978"/>
          <a:stretch/>
        </p:blipFill>
        <p:spPr>
          <a:xfrm>
            <a:off x="314169" y="2103120"/>
            <a:ext cx="3735050" cy="242620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40A9D03-F84E-9BF3-C669-CDF8223ADA06}"/>
              </a:ext>
            </a:extLst>
          </p:cNvPr>
          <p:cNvCxnSpPr>
            <a:cxnSpLocks/>
          </p:cNvCxnSpPr>
          <p:nvPr/>
        </p:nvCxnSpPr>
        <p:spPr>
          <a:xfrm>
            <a:off x="6384591" y="3476941"/>
            <a:ext cx="2808177" cy="64835"/>
          </a:xfrm>
          <a:prstGeom prst="straightConnector1">
            <a:avLst/>
          </a:prstGeom>
          <a:ln w="38100">
            <a:solidFill>
              <a:srgbClr val="E15E32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1DE248-BE9D-1BBD-194F-3908D4BBA393}"/>
              </a:ext>
            </a:extLst>
          </p:cNvPr>
          <p:cNvCxnSpPr>
            <a:cxnSpLocks/>
          </p:cNvCxnSpPr>
          <p:nvPr/>
        </p:nvCxnSpPr>
        <p:spPr>
          <a:xfrm flipH="1">
            <a:off x="3567635" y="3364992"/>
            <a:ext cx="2710087" cy="4952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EAC1108-E951-B4DA-1C1B-1AF63701BCC9}"/>
              </a:ext>
            </a:extLst>
          </p:cNvPr>
          <p:cNvSpPr txBox="1"/>
          <p:nvPr/>
        </p:nvSpPr>
        <p:spPr bwMode="auto">
          <a:xfrm>
            <a:off x="7422453" y="2618446"/>
            <a:ext cx="897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 NBR seal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EA4ED7-3FB5-708F-2CE4-C1626092FA13}"/>
              </a:ext>
            </a:extLst>
          </p:cNvPr>
          <p:cNvSpPr txBox="1"/>
          <p:nvPr/>
        </p:nvSpPr>
        <p:spPr bwMode="auto">
          <a:xfrm>
            <a:off x="4049219" y="3789312"/>
            <a:ext cx="2808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NBR </a:t>
            </a:r>
          </a:p>
          <a:p>
            <a:r>
              <a:rPr lang="en-US" dirty="0"/>
              <a:t>O - ring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99BE0-990F-DE0F-2574-CB75F81349ED}"/>
              </a:ext>
            </a:extLst>
          </p:cNvPr>
          <p:cNvSpPr txBox="1"/>
          <p:nvPr/>
        </p:nvSpPr>
        <p:spPr bwMode="auto">
          <a:xfrm>
            <a:off x="262576" y="4951570"/>
            <a:ext cx="3551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of the leak detection tooling on the ET pilot sector bellows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E3D299-076D-5A31-0663-F11BBA32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2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0AA25-29CD-5514-C663-2CA597FBA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9DBC92-4FFD-0156-A5C6-9E3B8913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detection of tube elements:  Assembly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468408-32D4-C997-F635-F937351CB954}"/>
              </a:ext>
            </a:extLst>
          </p:cNvPr>
          <p:cNvGrpSpPr/>
          <p:nvPr/>
        </p:nvGrpSpPr>
        <p:grpSpPr>
          <a:xfrm>
            <a:off x="7331423" y="1766990"/>
            <a:ext cx="5171862" cy="3550599"/>
            <a:chOff x="5178846" y="1703788"/>
            <a:chExt cx="7513339" cy="515807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1EC5313-9132-B8A1-29CD-02CE79219F69}"/>
                </a:ext>
              </a:extLst>
            </p:cNvPr>
            <p:cNvGrpSpPr/>
            <p:nvPr/>
          </p:nvGrpSpPr>
          <p:grpSpPr>
            <a:xfrm>
              <a:off x="5178846" y="1703788"/>
              <a:ext cx="6668910" cy="5158078"/>
              <a:chOff x="6355893" y="1615963"/>
              <a:chExt cx="6668910" cy="5158078"/>
            </a:xfrm>
          </p:grpSpPr>
          <p:pic>
            <p:nvPicPr>
              <p:cNvPr id="7" name="Picture 6" descr="A close-up of a machine&#10;&#10;AI-generated content may be incorrect.">
                <a:extLst>
                  <a:ext uri="{FF2B5EF4-FFF2-40B4-BE49-F238E27FC236}">
                    <a16:creationId xmlns:a16="http://schemas.microsoft.com/office/drawing/2014/main" id="{651A2215-4D59-8638-8EAE-E0426A514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r="1002" b="7659"/>
              <a:stretch>
                <a:fillRect/>
              </a:stretch>
            </p:blipFill>
            <p:spPr>
              <a:xfrm>
                <a:off x="6865162" y="1615963"/>
                <a:ext cx="4906712" cy="343452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68938BE-D944-844F-2E2A-FCA842F53C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09568" y="3476644"/>
                <a:ext cx="1182549" cy="92309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6F83B3-912E-4E4B-F371-2D9BCD197C5A}"/>
                  </a:ext>
                </a:extLst>
              </p:cNvPr>
              <p:cNvSpPr txBox="1"/>
              <p:nvPr/>
            </p:nvSpPr>
            <p:spPr bwMode="auto">
              <a:xfrm>
                <a:off x="6355893" y="4272091"/>
                <a:ext cx="2036922" cy="1341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Connection to the root pump</a:t>
                </a:r>
                <a:endParaRPr lang="en-GB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04B6E4-1C45-933F-90E0-81D68F0C21DA}"/>
                  </a:ext>
                </a:extLst>
              </p:cNvPr>
              <p:cNvSpPr txBox="1"/>
              <p:nvPr/>
            </p:nvSpPr>
            <p:spPr bwMode="auto">
              <a:xfrm>
                <a:off x="7823186" y="5432688"/>
                <a:ext cx="5201617" cy="1341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Connection to the turbomolecular pumping group and the leak detector</a:t>
                </a:r>
                <a:endParaRPr lang="en-GB" dirty="0"/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9108374-8136-D368-A25C-2E34F97B9B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03513" y="4213180"/>
                <a:ext cx="1187914" cy="101393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3D47D70-697E-8AFA-D33F-70AB1EC2C6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49684" y="2668844"/>
                <a:ext cx="1282626" cy="123017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5394F1-7808-D5A9-57BF-409B01EA5E9D}"/>
                </a:ext>
              </a:extLst>
            </p:cNvPr>
            <p:cNvSpPr txBox="1"/>
            <p:nvPr/>
          </p:nvSpPr>
          <p:spPr bwMode="auto">
            <a:xfrm>
              <a:off x="10655263" y="1949855"/>
              <a:ext cx="2036922" cy="646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full range pressure gauge </a:t>
              </a:r>
              <a:endParaRPr lang="en-GB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84DA26F-11E4-D096-A404-A462E6A3A7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83" t="26758" b="5448"/>
          <a:stretch>
            <a:fillRect/>
          </a:stretch>
        </p:blipFill>
        <p:spPr>
          <a:xfrm>
            <a:off x="3398850" y="1586065"/>
            <a:ext cx="4000425" cy="46493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56BF637-2FAC-EF55-25F6-23B8393C27E6}"/>
              </a:ext>
            </a:extLst>
          </p:cNvPr>
          <p:cNvSpPr txBox="1"/>
          <p:nvPr/>
        </p:nvSpPr>
        <p:spPr bwMode="auto">
          <a:xfrm>
            <a:off x="8257229" y="5855894"/>
            <a:ext cx="35267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/>
              <a:t>Details of the pumping end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690EA9-EC59-CEDD-F1FB-B62D3F44D8D6}"/>
              </a:ext>
            </a:extLst>
          </p:cNvPr>
          <p:cNvSpPr txBox="1"/>
          <p:nvPr/>
        </p:nvSpPr>
        <p:spPr bwMode="auto">
          <a:xfrm>
            <a:off x="13469" y="5835278"/>
            <a:ext cx="3430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/>
              <a:t>Details of the calibration end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775BF2-A30D-5232-D6F5-3D503D6258B6}"/>
              </a:ext>
            </a:extLst>
          </p:cNvPr>
          <p:cNvCxnSpPr>
            <a:cxnSpLocks/>
          </p:cNvCxnSpPr>
          <p:nvPr/>
        </p:nvCxnSpPr>
        <p:spPr>
          <a:xfrm>
            <a:off x="2540896" y="2619318"/>
            <a:ext cx="147535" cy="8467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79D5640-5DEA-2729-6A08-A0647137010C}"/>
              </a:ext>
            </a:extLst>
          </p:cNvPr>
          <p:cNvGrpSpPr/>
          <p:nvPr/>
        </p:nvGrpSpPr>
        <p:grpSpPr>
          <a:xfrm>
            <a:off x="0" y="1813005"/>
            <a:ext cx="3554390" cy="3215960"/>
            <a:chOff x="0" y="1813005"/>
            <a:chExt cx="3554390" cy="32159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15D5AEC-C856-7750-1059-117263A52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9587" t="11514" r="27859" b="20076"/>
            <a:stretch>
              <a:fillRect/>
            </a:stretch>
          </p:blipFill>
          <p:spPr>
            <a:xfrm>
              <a:off x="0" y="1936372"/>
              <a:ext cx="3235782" cy="26556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E195D7-A2B2-DA01-DF27-DA99520DAC42}"/>
                </a:ext>
              </a:extLst>
            </p:cNvPr>
            <p:cNvSpPr txBox="1"/>
            <p:nvPr/>
          </p:nvSpPr>
          <p:spPr bwMode="auto">
            <a:xfrm>
              <a:off x="2211255" y="1813005"/>
              <a:ext cx="134313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full range pressure gauge </a:t>
              </a:r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5054D1-A5AE-8AF6-22D0-FE1666ACF173}"/>
                </a:ext>
              </a:extLst>
            </p:cNvPr>
            <p:cNvSpPr txBox="1"/>
            <p:nvPr/>
          </p:nvSpPr>
          <p:spPr bwMode="auto">
            <a:xfrm>
              <a:off x="114762" y="4659633"/>
              <a:ext cx="22393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Calibrated leak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F63FFA-3B7A-E7B7-EF78-7E1C24A23B65}"/>
              </a:ext>
            </a:extLst>
          </p:cNvPr>
          <p:cNvCxnSpPr>
            <a:cxnSpLocks/>
          </p:cNvCxnSpPr>
          <p:nvPr/>
        </p:nvCxnSpPr>
        <p:spPr>
          <a:xfrm flipV="1">
            <a:off x="646994" y="2893527"/>
            <a:ext cx="887702" cy="17322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BC5DB7-C34C-C635-B1D5-CF922084427D}"/>
              </a:ext>
            </a:extLst>
          </p:cNvPr>
          <p:cNvCxnSpPr>
            <a:cxnSpLocks/>
          </p:cNvCxnSpPr>
          <p:nvPr/>
        </p:nvCxnSpPr>
        <p:spPr>
          <a:xfrm flipH="1">
            <a:off x="2688431" y="2682629"/>
            <a:ext cx="81991" cy="5815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79E7C-D4B4-6DD0-37BA-4A7DFD62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3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DB284-3851-F5E4-9F0F-E91E197BB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9FFBE1-9038-99F5-DA24-F7E0232CC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902200" cy="1065742"/>
          </a:xfrm>
        </p:spPr>
        <p:txBody>
          <a:bodyPr/>
          <a:lstStyle/>
          <a:p>
            <a:r>
              <a:rPr lang="en-US" dirty="0"/>
              <a:t>Leak detection of tube elements:  Leak testing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8AA127-A342-5FDD-7DBB-E92DCF179DCE}"/>
              </a:ext>
            </a:extLst>
          </p:cNvPr>
          <p:cNvCxnSpPr>
            <a:cxnSpLocks/>
          </p:cNvCxnSpPr>
          <p:nvPr/>
        </p:nvCxnSpPr>
        <p:spPr>
          <a:xfrm flipV="1">
            <a:off x="13141119" y="2231253"/>
            <a:ext cx="2422662" cy="11284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E6C2F65-A02A-6332-E944-D12AA5DCDFAC}"/>
              </a:ext>
            </a:extLst>
          </p:cNvPr>
          <p:cNvGrpSpPr/>
          <p:nvPr/>
        </p:nvGrpSpPr>
        <p:grpSpPr>
          <a:xfrm>
            <a:off x="65865" y="1710557"/>
            <a:ext cx="8689018" cy="4184738"/>
            <a:chOff x="47626" y="2035374"/>
            <a:chExt cx="12141183" cy="584734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F58C821-7089-88B5-6C50-8CB85332C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942" t="11061" b="7273"/>
            <a:stretch>
              <a:fillRect/>
            </a:stretch>
          </p:blipFill>
          <p:spPr>
            <a:xfrm>
              <a:off x="2679658" y="2035374"/>
              <a:ext cx="6425431" cy="4015819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ACA0A39-613B-BAE8-FEFA-4DA5E7ED1A68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H="1">
              <a:off x="2470288" y="3780441"/>
              <a:ext cx="762062" cy="3064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21D51F3-4364-4788-4DFA-11952C681D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3485" y="3005847"/>
              <a:ext cx="2422662" cy="11284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2DF7561-D0FF-BE68-9580-67B523B782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7329" y="3005847"/>
              <a:ext cx="4138818" cy="35381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942E75-3B7D-6AC9-8BE4-ECAB9D3B58F2}"/>
                </a:ext>
              </a:extLst>
            </p:cNvPr>
            <p:cNvSpPr txBox="1"/>
            <p:nvPr/>
          </p:nvSpPr>
          <p:spPr bwMode="auto">
            <a:xfrm>
              <a:off x="47626" y="3487924"/>
              <a:ext cx="242266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Plastic cover to protect the NBR O-rings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DB56AC-8B1B-64DC-2D18-1181A42E2E5F}"/>
                </a:ext>
              </a:extLst>
            </p:cNvPr>
            <p:cNvSpPr txBox="1"/>
            <p:nvPr/>
          </p:nvSpPr>
          <p:spPr bwMode="auto">
            <a:xfrm>
              <a:off x="9766147" y="2665538"/>
              <a:ext cx="2422662" cy="16772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Plastic cover pockets over the welds for helium injection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8F324E-9667-6903-35FC-278EE1D4089A}"/>
                </a:ext>
              </a:extLst>
            </p:cNvPr>
            <p:cNvSpPr txBox="1"/>
            <p:nvPr/>
          </p:nvSpPr>
          <p:spPr bwMode="auto">
            <a:xfrm>
              <a:off x="235021" y="6592550"/>
              <a:ext cx="8938212" cy="1290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100% external leak detection of the welds:</a:t>
              </a:r>
            </a:p>
            <a:p>
              <a:r>
                <a:rPr lang="en-GB" dirty="0"/>
                <a:t>Testing of all 11 welds ( 3 circumferential welds, 4 stiffener welds, 4 longitudinal welds) for all 7 tubes = 77 welds in total</a:t>
              </a:r>
            </a:p>
          </p:txBody>
        </p:sp>
      </p:grpSp>
      <p:pic>
        <p:nvPicPr>
          <p:cNvPr id="10" name="Picture 9" descr="A large metal cylinder with a pipe&#10;&#10;AI-generated content may be incorrect.">
            <a:extLst>
              <a:ext uri="{FF2B5EF4-FFF2-40B4-BE49-F238E27FC236}">
                <a16:creationId xmlns:a16="http://schemas.microsoft.com/office/drawing/2014/main" id="{E43DA5D0-53AB-6535-CE44-EC073A111F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34" t="8995" r="12121" b="7280"/>
          <a:stretch>
            <a:fillRect/>
          </a:stretch>
        </p:blipFill>
        <p:spPr>
          <a:xfrm rot="5400000">
            <a:off x="8617672" y="1818990"/>
            <a:ext cx="3249620" cy="24992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F48A15-8529-FF49-7B23-86B0E24AD847}"/>
              </a:ext>
            </a:extLst>
          </p:cNvPr>
          <p:cNvSpPr txBox="1"/>
          <p:nvPr/>
        </p:nvSpPr>
        <p:spPr bwMode="auto">
          <a:xfrm>
            <a:off x="8888963" y="4693448"/>
            <a:ext cx="30314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*</a:t>
            </a:r>
            <a:r>
              <a:rPr lang="en-GB" sz="1600" dirty="0"/>
              <a:t>Double gasket (flat seal + </a:t>
            </a:r>
            <a:r>
              <a:rPr lang="en-GB" sz="1600" dirty="0" err="1"/>
              <a:t>o-ring</a:t>
            </a:r>
            <a:r>
              <a:rPr lang="en-GB" sz="1600" dirty="0"/>
              <a:t>) with differential pumping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2C8B9D-BC13-71B5-48CF-0D3855503E63}"/>
              </a:ext>
            </a:extLst>
          </p:cNvPr>
          <p:cNvSpPr txBox="1"/>
          <p:nvPr/>
        </p:nvSpPr>
        <p:spPr bwMode="auto">
          <a:xfrm>
            <a:off x="9299510" y="6045430"/>
            <a:ext cx="78252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*If required when the first seal is not leak tight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87607-2603-058F-A065-416E8C3E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5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407987" y="2458907"/>
            <a:ext cx="11376025" cy="2524266"/>
          </a:xfrm>
        </p:spPr>
        <p:txBody>
          <a:bodyPr/>
          <a:lstStyle/>
          <a:p>
            <a:pPr algn="ctr">
              <a:defRPr/>
            </a:pPr>
            <a:br>
              <a:rPr lang="en-US" dirty="0"/>
            </a:br>
            <a:br>
              <a:rPr lang="en-US" sz="1600" dirty="0"/>
            </a:br>
            <a:r>
              <a:rPr lang="en-US" dirty="0"/>
              <a:t> Strategy for leak detection</a:t>
            </a:r>
            <a:br>
              <a:rPr lang="en-US" dirty="0"/>
            </a:br>
            <a:r>
              <a:rPr lang="en-US" dirty="0"/>
              <a:t>for Einstein Telescope </a:t>
            </a:r>
            <a:endParaRPr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AF97DEF-65EE-3AC6-4A8B-C654FC7EF674}"/>
              </a:ext>
            </a:extLst>
          </p:cNvPr>
          <p:cNvSpPr txBox="1">
            <a:spLocks/>
          </p:cNvSpPr>
          <p:nvPr/>
        </p:nvSpPr>
        <p:spPr bwMode="auto">
          <a:xfrm>
            <a:off x="407986" y="5321060"/>
            <a:ext cx="11603200" cy="8037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eaLnBrk="1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eaLnBrk="1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/>
              <a:buNone/>
              <a:defRPr sz="20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eaLnBrk="1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/>
              <a:buNone/>
              <a:defRPr sz="18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eaLnBrk="1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/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800" dirty="0"/>
              <a:t>Purnalingam Revathi </a:t>
            </a:r>
          </a:p>
          <a:p>
            <a:pPr>
              <a:defRPr/>
            </a:pPr>
            <a:r>
              <a:rPr lang="en-GB" sz="1800" dirty="0"/>
              <a:t>Excerpts from Slides of Paul </a:t>
            </a:r>
            <a:r>
              <a:rPr lang="en-US" sz="1800" dirty="0"/>
              <a:t>Cruikshank’s presentation from </a:t>
            </a:r>
            <a:r>
              <a:rPr lang="en-GB" dirty="0"/>
              <a:t>Beampipes for Gravitational Wave Telescopes 2023 [1]</a:t>
            </a:r>
          </a:p>
          <a:p>
            <a:pPr>
              <a:defRPr/>
            </a:pPr>
            <a:r>
              <a:rPr lang="en-GB" sz="1200" dirty="0"/>
              <a:t>[1] </a:t>
            </a:r>
            <a:r>
              <a:rPr lang="en-GB" sz="1200" dirty="0">
                <a:hlinkClick r:id="rId3"/>
              </a:rPr>
              <a:t>Beampipes for Gravitational Wave Telescopes 2023 (27-29 March 2023): Overview · Indico</a:t>
            </a:r>
            <a:endParaRPr lang="en-GB" sz="1200" dirty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E1C8-2F2B-14EF-2034-85BA0DD4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74" y="236212"/>
            <a:ext cx="6542116" cy="1325563"/>
          </a:xfrm>
        </p:spPr>
        <p:txBody>
          <a:bodyPr/>
          <a:lstStyle/>
          <a:p>
            <a:pPr algn="ctr"/>
            <a:r>
              <a:rPr lang="en-US" dirty="0"/>
              <a:t>Leak Testing: What could leak 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9B5B0-20F4-B527-A3BA-452FB1E77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94" y="853626"/>
            <a:ext cx="10515600" cy="4718298"/>
          </a:xfrm>
        </p:spPr>
        <p:txBody>
          <a:bodyPr>
            <a:noAutofit/>
          </a:bodyPr>
          <a:lstStyle/>
          <a:p>
            <a:r>
              <a:rPr lang="en-US" sz="1600" dirty="0"/>
              <a:t>Ex-situ (components)</a:t>
            </a:r>
          </a:p>
          <a:p>
            <a:pPr lvl="1"/>
            <a:r>
              <a:rPr lang="en-US" sz="1600" dirty="0"/>
              <a:t>15m Pipe</a:t>
            </a:r>
          </a:p>
          <a:p>
            <a:pPr lvl="2"/>
            <a:r>
              <a:rPr lang="en-US" sz="1600" dirty="0"/>
              <a:t>longitudinal weld (spiral or straight)</a:t>
            </a:r>
          </a:p>
          <a:p>
            <a:pPr lvl="2"/>
            <a:r>
              <a:rPr lang="en-US" sz="1600" dirty="0"/>
              <a:t>circumferential welds (if any)</a:t>
            </a:r>
          </a:p>
          <a:p>
            <a:pPr lvl="2"/>
            <a:r>
              <a:rPr lang="en-US" sz="1600" dirty="0"/>
              <a:t>material through-wall defects (porosity, inclusions, damage, weld arc errors, ..) </a:t>
            </a:r>
          </a:p>
          <a:p>
            <a:pPr lvl="1"/>
            <a:r>
              <a:rPr lang="en-US" sz="1600" dirty="0"/>
              <a:t>1 m Pumping Module</a:t>
            </a:r>
          </a:p>
          <a:p>
            <a:pPr lvl="2"/>
            <a:r>
              <a:rPr lang="en-US" sz="1600" dirty="0"/>
              <a:t>welds, material defects, flange NC,…</a:t>
            </a:r>
          </a:p>
          <a:p>
            <a:r>
              <a:rPr lang="en-US" sz="1600" dirty="0"/>
              <a:t>In-situ ( x00 m Pipe Strings)</a:t>
            </a:r>
          </a:p>
          <a:p>
            <a:pPr lvl="1"/>
            <a:r>
              <a:rPr lang="en-US" sz="1600" dirty="0"/>
              <a:t>Pipe to Pipe circumferential welds</a:t>
            </a:r>
          </a:p>
          <a:p>
            <a:pPr lvl="1"/>
            <a:r>
              <a:rPr lang="en-US" sz="1600" dirty="0"/>
              <a:t>Degradation of validated components (transport, corrosion,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600" dirty="0"/>
              <a:t>In-situ (5 km Vacuum Sector)</a:t>
            </a:r>
          </a:p>
          <a:p>
            <a:pPr lvl="1"/>
            <a:r>
              <a:rPr lang="en-US" sz="1600" dirty="0"/>
              <a:t>Pipe to Pumping Module circumferential welds</a:t>
            </a:r>
          </a:p>
          <a:p>
            <a:pPr lvl="1"/>
            <a:r>
              <a:rPr lang="en-US" sz="1600" dirty="0"/>
              <a:t>Vacuum Instrumentation CF flange connections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868A0-4F5F-E30F-219D-5EDFBBEC1C1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045107" y="6406738"/>
            <a:ext cx="6572221" cy="365125"/>
          </a:xfrm>
        </p:spPr>
        <p:txBody>
          <a:bodyPr/>
          <a:lstStyle/>
          <a:p>
            <a:r>
              <a:rPr lang="en-GB"/>
              <a:t>GWT Workshop, March 2023, Leak Detection, P.Cruikshank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E2E10-2E29-19A1-EAE5-01EA3EE4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A08B-542E-4BE9-B569-5A633DDDBEEE}" type="slidenum">
              <a:rPr lang="en-GB" smtClean="0"/>
              <a:t>6</a:t>
            </a:fld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86A8F6-EA19-EE39-97A3-E989F9CBA567}"/>
              </a:ext>
            </a:extLst>
          </p:cNvPr>
          <p:cNvGrpSpPr/>
          <p:nvPr/>
        </p:nvGrpSpPr>
        <p:grpSpPr>
          <a:xfrm>
            <a:off x="7468603" y="1300165"/>
            <a:ext cx="2852640" cy="1425874"/>
            <a:chOff x="7468603" y="1300165"/>
            <a:chExt cx="2852640" cy="14258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ACBCD3-2CAC-780B-DC04-96DF2C30C2CF}"/>
                </a:ext>
              </a:extLst>
            </p:cNvPr>
            <p:cNvSpPr txBox="1"/>
            <p:nvPr/>
          </p:nvSpPr>
          <p:spPr>
            <a:xfrm>
              <a:off x="7468603" y="1300165"/>
              <a:ext cx="28526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Components:</a:t>
              </a:r>
            </a:p>
            <a:p>
              <a:r>
                <a:rPr lang="en-US" sz="1400" dirty="0"/>
                <a:t>under vacuum tests, external helium</a:t>
              </a:r>
              <a:endParaRPr lang="en-GB" sz="1400" dirty="0"/>
            </a:p>
          </p:txBody>
        </p:sp>
        <p:sp>
          <p:nvSpPr>
            <p:cNvPr id="22" name="Flowchart: Direct Access Storage 21">
              <a:extLst>
                <a:ext uri="{FF2B5EF4-FFF2-40B4-BE49-F238E27FC236}">
                  <a16:creationId xmlns:a16="http://schemas.microsoft.com/office/drawing/2014/main" id="{85D11D31-08C0-7FCF-2CE1-142DF3266A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3603" y="2499048"/>
              <a:ext cx="282203" cy="226991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1CE2616-7DBE-5434-B740-B5EB620007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491" t="61386" r="48843" b="26074"/>
            <a:stretch/>
          </p:blipFill>
          <p:spPr>
            <a:xfrm>
              <a:off x="7546185" y="1828801"/>
              <a:ext cx="620960" cy="261324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28F6B0-0BE0-902F-CA74-D96AB7994C97}"/>
              </a:ext>
            </a:extLst>
          </p:cNvPr>
          <p:cNvGrpSpPr/>
          <p:nvPr/>
        </p:nvGrpSpPr>
        <p:grpSpPr>
          <a:xfrm>
            <a:off x="7599030" y="3368952"/>
            <a:ext cx="2961645" cy="1060173"/>
            <a:chOff x="7599030" y="3368952"/>
            <a:chExt cx="2961645" cy="106017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6A0573E-8DF5-FC1C-A099-D2836A52D9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491" t="61386" r="48843" b="26074"/>
            <a:stretch/>
          </p:blipFill>
          <p:spPr>
            <a:xfrm>
              <a:off x="7674005" y="3893575"/>
              <a:ext cx="620960" cy="26132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72E8491-E5B7-3DDF-08E6-E606CDCF5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491" t="61386" r="48843" b="26074"/>
            <a:stretch/>
          </p:blipFill>
          <p:spPr>
            <a:xfrm>
              <a:off x="8322934" y="3893575"/>
              <a:ext cx="620960" cy="26132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DA857E6-B7B7-79C0-E6E2-093AEF9B1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491" t="61386" r="48843" b="26074"/>
            <a:stretch/>
          </p:blipFill>
          <p:spPr>
            <a:xfrm>
              <a:off x="8962031" y="3893575"/>
              <a:ext cx="620960" cy="26132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9DB358-75AF-91D7-2212-02B4E19EDB89}"/>
                </a:ext>
              </a:extLst>
            </p:cNvPr>
            <p:cNvSpPr txBox="1"/>
            <p:nvPr/>
          </p:nvSpPr>
          <p:spPr>
            <a:xfrm>
              <a:off x="7599030" y="3368952"/>
              <a:ext cx="29616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Pipe Strings: Pipe to Pipe</a:t>
              </a:r>
            </a:p>
            <a:p>
              <a:r>
                <a:rPr lang="en-US" sz="1400" dirty="0"/>
                <a:t>(under vacuum tests, external helium)</a:t>
              </a:r>
              <a:endParaRPr lang="en-GB" sz="1400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10C4F21-7A27-620F-8AFA-7A623E2669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3102" y="4154899"/>
              <a:ext cx="0" cy="2742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DF25D96-0889-2BC1-F857-A4F61D05C5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59808" y="4154899"/>
              <a:ext cx="0" cy="2742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9538CC7-A12B-CD5F-4956-C6A3AFA591A2}"/>
              </a:ext>
            </a:extLst>
          </p:cNvPr>
          <p:cNvGrpSpPr/>
          <p:nvPr/>
        </p:nvGrpSpPr>
        <p:grpSpPr>
          <a:xfrm>
            <a:off x="7620070" y="4965283"/>
            <a:ext cx="4774649" cy="968177"/>
            <a:chOff x="7620070" y="4965283"/>
            <a:chExt cx="4774649" cy="9681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FE60E4-E2EC-5742-4061-F63F05063312}"/>
                </a:ext>
              </a:extLst>
            </p:cNvPr>
            <p:cNvSpPr txBox="1"/>
            <p:nvPr/>
          </p:nvSpPr>
          <p:spPr>
            <a:xfrm>
              <a:off x="7620070" y="4965283"/>
              <a:ext cx="47746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Vacuum Sector: Pipe String to Pipe String </a:t>
              </a:r>
              <a:endParaRPr lang="en-GB" sz="14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E9DD25-8EB4-DFF9-52FA-A54486A1A3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491" t="61386" r="48843" b="26074"/>
            <a:stretch/>
          </p:blipFill>
          <p:spPr>
            <a:xfrm>
              <a:off x="7664173" y="5388078"/>
              <a:ext cx="620960" cy="26132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6822DD-234B-61C2-69DF-1083C6975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491" t="61386" r="48843" b="26074"/>
            <a:stretch/>
          </p:blipFill>
          <p:spPr>
            <a:xfrm>
              <a:off x="8313102" y="5388078"/>
              <a:ext cx="620960" cy="2613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2ECC7A8-59E6-4CC7-CB8B-3D1123C1D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491" t="61386" r="48843" b="26074"/>
            <a:stretch/>
          </p:blipFill>
          <p:spPr>
            <a:xfrm>
              <a:off x="8952199" y="5388078"/>
              <a:ext cx="620960" cy="26132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0820688-B5ED-5985-1C37-1EFA2CBFD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491" t="61386" r="48843" b="26074"/>
            <a:stretch/>
          </p:blipFill>
          <p:spPr>
            <a:xfrm>
              <a:off x="9925592" y="5397910"/>
              <a:ext cx="620960" cy="261324"/>
            </a:xfrm>
            <a:prstGeom prst="rect">
              <a:avLst/>
            </a:prstGeom>
          </p:spPr>
        </p:pic>
        <p:sp>
          <p:nvSpPr>
            <p:cNvPr id="18" name="Flowchart: Direct Access Storage 17">
              <a:extLst>
                <a:ext uri="{FF2B5EF4-FFF2-40B4-BE49-F238E27FC236}">
                  <a16:creationId xmlns:a16="http://schemas.microsoft.com/office/drawing/2014/main" id="{F8D469FB-48F1-E43C-7119-6BBD58F62D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09049" y="5409397"/>
              <a:ext cx="282203" cy="226991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2CD6A29-E718-A911-4694-53551B01E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491" t="61386" r="48843" b="26074"/>
            <a:stretch/>
          </p:blipFill>
          <p:spPr>
            <a:xfrm>
              <a:off x="10574521" y="5397910"/>
              <a:ext cx="620960" cy="26132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84FA3E-123D-501A-7DDA-1999B0FB81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491" t="61386" r="48843" b="26074"/>
            <a:stretch/>
          </p:blipFill>
          <p:spPr>
            <a:xfrm>
              <a:off x="11223450" y="5397910"/>
              <a:ext cx="620960" cy="261324"/>
            </a:xfrm>
            <a:prstGeom prst="rect">
              <a:avLst/>
            </a:prstGeom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3FD766D-EA16-4281-72E8-91F7665223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3159" y="5659234"/>
              <a:ext cx="0" cy="2742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862DC83-1C11-C9FF-1ACB-5444B144B1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31900" y="5659234"/>
              <a:ext cx="0" cy="2742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978D9AC-EA45-19DE-708A-0FB4E20811C4}"/>
              </a:ext>
            </a:extLst>
          </p:cNvPr>
          <p:cNvSpPr txBox="1"/>
          <p:nvPr/>
        </p:nvSpPr>
        <p:spPr bwMode="auto">
          <a:xfrm rot="16200000">
            <a:off x="9040922" y="2879616"/>
            <a:ext cx="584012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dirty="0"/>
              <a:t>Slides from Paul </a:t>
            </a:r>
            <a:r>
              <a:rPr lang="en-US" sz="1000" dirty="0"/>
              <a:t>Cruikshank’s presentation from </a:t>
            </a:r>
            <a:r>
              <a:rPr lang="en-GB" sz="1000" dirty="0"/>
              <a:t>Beampipes for Gravitational Wave Telescopes 2023 [1]</a:t>
            </a:r>
          </a:p>
          <a:p>
            <a:pPr>
              <a:defRPr/>
            </a:pPr>
            <a:r>
              <a:rPr lang="en-GB" sz="700" dirty="0"/>
              <a:t>[1] </a:t>
            </a:r>
            <a:r>
              <a:rPr lang="en-GB" sz="700" dirty="0">
                <a:hlinkClick r:id="rId3"/>
              </a:rPr>
              <a:t>Beampipes for Gravitational Wave Telescopes 2023 (27-29 March 2023): Overview · Indico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14280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31F97-2016-9AEA-3E30-BBAB6768E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5205B-C00F-11CF-B053-7ED4AD55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902200" cy="1065742"/>
          </a:xfrm>
        </p:spPr>
        <p:txBody>
          <a:bodyPr/>
          <a:lstStyle/>
          <a:p>
            <a:r>
              <a:rPr lang="en-US" dirty="0"/>
              <a:t>Leak detection Strategy for Einstein Telescope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F99F3FB-265F-DB05-5B24-DFEDA64B8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387075"/>
              </p:ext>
            </p:extLst>
          </p:nvPr>
        </p:nvGraphicFramePr>
        <p:xfrm>
          <a:off x="350256" y="1187855"/>
          <a:ext cx="11375003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695">
                  <a:extLst>
                    <a:ext uri="{9D8B030D-6E8A-4147-A177-3AD203B41FA5}">
                      <a16:colId xmlns:a16="http://schemas.microsoft.com/office/drawing/2014/main" val="2296039736"/>
                    </a:ext>
                  </a:extLst>
                </a:gridCol>
                <a:gridCol w="4301656">
                  <a:extLst>
                    <a:ext uri="{9D8B030D-6E8A-4147-A177-3AD203B41FA5}">
                      <a16:colId xmlns:a16="http://schemas.microsoft.com/office/drawing/2014/main" val="3053916359"/>
                    </a:ext>
                  </a:extLst>
                </a:gridCol>
                <a:gridCol w="3975652">
                  <a:extLst>
                    <a:ext uri="{9D8B030D-6E8A-4147-A177-3AD203B41FA5}">
                      <a16:colId xmlns:a16="http://schemas.microsoft.com/office/drawing/2014/main" val="1994071547"/>
                    </a:ext>
                  </a:extLst>
                </a:gridCol>
              </a:tblGrid>
              <a:tr h="270144">
                <a:tc>
                  <a:txBody>
                    <a:bodyPr/>
                    <a:lstStyle/>
                    <a:p>
                      <a:r>
                        <a:rPr lang="en-US" sz="1600" dirty="0"/>
                        <a:t>Leak Test Strategy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Fixed Costs (std tests)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Variable Costs (leaks)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947055"/>
                  </a:ext>
                </a:extLst>
              </a:tr>
              <a:tr h="675359">
                <a:tc>
                  <a:txBody>
                    <a:bodyPr/>
                    <a:lstStyle/>
                    <a:p>
                      <a:r>
                        <a:rPr lang="en-US" sz="1600" dirty="0"/>
                        <a:t>‘Max’ Testing Strategy</a:t>
                      </a:r>
                    </a:p>
                    <a:p>
                      <a:r>
                        <a:rPr lang="en-US" sz="1600" dirty="0"/>
                        <a:t>(</a:t>
                      </a: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classic, preventive approach</a:t>
                      </a:r>
                      <a:r>
                        <a:rPr lang="en-US" sz="1600" dirty="0"/>
                        <a:t>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Ex-situ: 100 % Component leak test ($$$),</a:t>
                      </a:r>
                    </a:p>
                    <a:p>
                      <a:r>
                        <a:rPr lang="en-US" sz="1600" dirty="0"/>
                        <a:t>In-situ: 100 % Subsector leak test($$),</a:t>
                      </a:r>
                    </a:p>
                    <a:p>
                      <a:r>
                        <a:rPr lang="en-US" sz="1600" dirty="0"/>
                        <a:t>In-situ: Vacuum Sector leak test ($),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NC </a:t>
                      </a:r>
                      <a:r>
                        <a:rPr lang="en-US" sz="1600" dirty="0" err="1"/>
                        <a:t>localisation</a:t>
                      </a:r>
                      <a:r>
                        <a:rPr lang="en-US" sz="1600" dirty="0"/>
                        <a:t>, repairs &amp; retest ($)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NC </a:t>
                      </a:r>
                      <a:r>
                        <a:rPr lang="en-US" sz="1600" dirty="0" err="1"/>
                        <a:t>localisation</a:t>
                      </a:r>
                      <a:r>
                        <a:rPr lang="en-US" sz="1600" dirty="0"/>
                        <a:t>, repairs &amp; retest ($)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NC </a:t>
                      </a:r>
                      <a:r>
                        <a:rPr lang="en-US" sz="1600" dirty="0" err="1"/>
                        <a:t>localisation</a:t>
                      </a:r>
                      <a:r>
                        <a:rPr lang="en-US" sz="1600" dirty="0"/>
                        <a:t>, repairs &amp; retest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531052"/>
                  </a:ext>
                </a:extLst>
              </a:tr>
              <a:tr h="472752">
                <a:tc>
                  <a:txBody>
                    <a:bodyPr/>
                    <a:lstStyle/>
                    <a:p>
                      <a:r>
                        <a:rPr lang="en-US" sz="1600" dirty="0"/>
                        <a:t>‘Mid’ Testing Strategy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In-situ: 100 % Subsector leak test($$),</a:t>
                      </a:r>
                    </a:p>
                    <a:p>
                      <a:r>
                        <a:rPr lang="en-US" sz="1600" dirty="0"/>
                        <a:t>In-situ: Vacuum Sector leak test ($),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NC </a:t>
                      </a:r>
                      <a:r>
                        <a:rPr lang="en-US" sz="1600" dirty="0" err="1"/>
                        <a:t>localisation</a:t>
                      </a:r>
                      <a:r>
                        <a:rPr lang="en-US" sz="1600" dirty="0"/>
                        <a:t>, repairs &amp; retest ($$)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NC </a:t>
                      </a:r>
                      <a:r>
                        <a:rPr lang="en-US" sz="1600" dirty="0" err="1"/>
                        <a:t>localisation</a:t>
                      </a:r>
                      <a:r>
                        <a:rPr lang="en-US" sz="1600" dirty="0"/>
                        <a:t>, repairs &amp; retest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501545"/>
                  </a:ext>
                </a:extLst>
              </a:tr>
              <a:tr h="472752">
                <a:tc>
                  <a:txBody>
                    <a:bodyPr/>
                    <a:lstStyle/>
                    <a:p>
                      <a:r>
                        <a:rPr lang="en-US" sz="1600" dirty="0"/>
                        <a:t>‘Min’  Strategy</a:t>
                      </a:r>
                    </a:p>
                    <a:p>
                      <a:r>
                        <a:rPr lang="en-US" sz="1600" dirty="0"/>
                        <a:t>(</a:t>
                      </a: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corrective approach</a:t>
                      </a:r>
                      <a:r>
                        <a:rPr lang="en-US" sz="1600" dirty="0"/>
                        <a:t>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In-situ: Vacuum Sector test ($)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NC </a:t>
                      </a:r>
                      <a:r>
                        <a:rPr lang="en-US" sz="1600" dirty="0" err="1"/>
                        <a:t>localisation</a:t>
                      </a:r>
                      <a:r>
                        <a:rPr lang="en-US" sz="1600" dirty="0"/>
                        <a:t>, repairs &amp; retest ($$$)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9033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74A44C6-582C-3315-2ACA-5552C69A2337}"/>
              </a:ext>
            </a:extLst>
          </p:cNvPr>
          <p:cNvSpPr txBox="1"/>
          <p:nvPr/>
        </p:nvSpPr>
        <p:spPr bwMode="auto">
          <a:xfrm>
            <a:off x="321000" y="3504335"/>
            <a:ext cx="11952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Component</a:t>
            </a:r>
            <a:r>
              <a:rPr lang="en-US" sz="1200" dirty="0"/>
              <a:t>: pipe elements and pumping modules; </a:t>
            </a:r>
            <a:r>
              <a:rPr lang="en-US" sz="1200" b="1" dirty="0"/>
              <a:t>Subsector</a:t>
            </a:r>
            <a:r>
              <a:rPr lang="en-US" sz="1200" dirty="0"/>
              <a:t>: pipe elements welded between two pumping modules (“pipe strings”); </a:t>
            </a:r>
          </a:p>
          <a:p>
            <a:r>
              <a:rPr lang="en-US" sz="1200" b="1" dirty="0"/>
              <a:t>Sector</a:t>
            </a:r>
            <a:r>
              <a:rPr lang="en-US" sz="1200" dirty="0"/>
              <a:t>: pipe elements/pumping modules welded between two sector valves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28FA0-742A-D7DE-B09A-C1D2918FC0DF}"/>
              </a:ext>
            </a:extLst>
          </p:cNvPr>
          <p:cNvSpPr txBox="1"/>
          <p:nvPr/>
        </p:nvSpPr>
        <p:spPr bwMode="auto">
          <a:xfrm>
            <a:off x="321000" y="3933876"/>
            <a:ext cx="1207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Assuming 2-year period, 400 working days, and going for ‘Max’ testing strategy.</a:t>
            </a:r>
          </a:p>
          <a:p>
            <a:endParaRPr lang="en-US" sz="1600" dirty="0"/>
          </a:p>
          <a:p>
            <a:endParaRPr lang="en-GB" sz="28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43126E7-EF1B-2E6D-DDE7-BA121F51B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863801"/>
              </p:ext>
            </p:extLst>
          </p:nvPr>
        </p:nvGraphicFramePr>
        <p:xfrm>
          <a:off x="407988" y="4305003"/>
          <a:ext cx="11180064" cy="176391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738815">
                  <a:extLst>
                    <a:ext uri="{9D8B030D-6E8A-4147-A177-3AD203B41FA5}">
                      <a16:colId xmlns:a16="http://schemas.microsoft.com/office/drawing/2014/main" val="3158738131"/>
                    </a:ext>
                  </a:extLst>
                </a:gridCol>
                <a:gridCol w="1851217">
                  <a:extLst>
                    <a:ext uri="{9D8B030D-6E8A-4147-A177-3AD203B41FA5}">
                      <a16:colId xmlns:a16="http://schemas.microsoft.com/office/drawing/2014/main" val="1436331240"/>
                    </a:ext>
                  </a:extLst>
                </a:gridCol>
                <a:gridCol w="2795016">
                  <a:extLst>
                    <a:ext uri="{9D8B030D-6E8A-4147-A177-3AD203B41FA5}">
                      <a16:colId xmlns:a16="http://schemas.microsoft.com/office/drawing/2014/main" val="226020633"/>
                    </a:ext>
                  </a:extLst>
                </a:gridCol>
                <a:gridCol w="2795016">
                  <a:extLst>
                    <a:ext uri="{9D8B030D-6E8A-4147-A177-3AD203B41FA5}">
                      <a16:colId xmlns:a16="http://schemas.microsoft.com/office/drawing/2014/main" val="1755385277"/>
                    </a:ext>
                  </a:extLst>
                </a:gridCol>
              </a:tblGrid>
              <a:tr h="3493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 dirty="0"/>
                        <a:t>Vacuum System Item</a:t>
                      </a:r>
                    </a:p>
                  </a:txBody>
                  <a:tcPr marL="87343" marR="87343" marT="43672" marB="43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/>
                        <a:t>Qty</a:t>
                      </a:r>
                    </a:p>
                  </a:txBody>
                  <a:tcPr marL="87343" marR="87343" marT="43672" marB="43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 dirty="0"/>
                        <a:t>Leak tests (Factory)</a:t>
                      </a:r>
                    </a:p>
                  </a:txBody>
                  <a:tcPr marL="87343" marR="87343" marT="43672" marB="43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 dirty="0"/>
                        <a:t>Leak tests (On-site)</a:t>
                      </a:r>
                    </a:p>
                  </a:txBody>
                  <a:tcPr marL="87343" marR="87343" marT="43672" marB="43672" anchor="ctr"/>
                </a:tc>
                <a:extLst>
                  <a:ext uri="{0D108BD9-81ED-4DB2-BD59-A6C34878D82A}">
                    <a16:rowId xmlns:a16="http://schemas.microsoft.com/office/drawing/2014/main" val="710607527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 dirty="0"/>
                        <a:t>Arm Pipe (15 m unit length, Ø 1.0 m)</a:t>
                      </a:r>
                    </a:p>
                  </a:txBody>
                  <a:tcPr marL="87343" marR="87343" marT="43672" marB="43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/>
                        <a:t>8000</a:t>
                      </a:r>
                    </a:p>
                  </a:txBody>
                  <a:tcPr marL="87343" marR="87343" marT="43672" marB="43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/>
                        <a:t>20/day</a:t>
                      </a:r>
                    </a:p>
                  </a:txBody>
                  <a:tcPr marL="87343" marR="87343" marT="43672" marB="43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/>
                        <a:t>—</a:t>
                      </a:r>
                    </a:p>
                  </a:txBody>
                  <a:tcPr marL="87343" marR="87343" marT="43672" marB="43672" anchor="ctr"/>
                </a:tc>
                <a:extLst>
                  <a:ext uri="{0D108BD9-81ED-4DB2-BD59-A6C34878D82A}">
                    <a16:rowId xmlns:a16="http://schemas.microsoft.com/office/drawing/2014/main" val="3266021373"/>
                  </a:ext>
                </a:extLst>
              </a:tr>
              <a:tr h="3664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/>
                        <a:t>Arm Pumping Module (1 m unit / 500 m)</a:t>
                      </a:r>
                    </a:p>
                  </a:txBody>
                  <a:tcPr marL="87343" marR="87343" marT="43672" marB="43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 dirty="0"/>
                        <a:t>240</a:t>
                      </a:r>
                    </a:p>
                  </a:txBody>
                  <a:tcPr marL="87343" marR="87343" marT="43672" marB="43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/>
                        <a:t>~1/day</a:t>
                      </a:r>
                    </a:p>
                  </a:txBody>
                  <a:tcPr marL="87343" marR="87343" marT="43672" marB="43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/>
                        <a:t>—</a:t>
                      </a:r>
                    </a:p>
                  </a:txBody>
                  <a:tcPr marL="87343" marR="87343" marT="43672" marB="43672" anchor="ctr"/>
                </a:tc>
                <a:extLst>
                  <a:ext uri="{0D108BD9-81ED-4DB2-BD59-A6C34878D82A}">
                    <a16:rowId xmlns:a16="http://schemas.microsoft.com/office/drawing/2014/main" val="2541302660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 dirty="0"/>
                        <a:t>Arm Pipe String (500 m lengths)</a:t>
                      </a:r>
                    </a:p>
                  </a:txBody>
                  <a:tcPr marL="87343" marR="87343" marT="43672" marB="43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/>
                        <a:t>240</a:t>
                      </a:r>
                    </a:p>
                  </a:txBody>
                  <a:tcPr marL="87343" marR="87343" marT="43672" marB="43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 dirty="0"/>
                        <a:t>—</a:t>
                      </a:r>
                    </a:p>
                  </a:txBody>
                  <a:tcPr marL="87343" marR="87343" marT="43672" marB="43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 dirty="0"/>
                        <a:t>~1/day</a:t>
                      </a:r>
                    </a:p>
                  </a:txBody>
                  <a:tcPr marL="87343" marR="87343" marT="43672" marB="43672" anchor="ctr"/>
                </a:tc>
                <a:extLst>
                  <a:ext uri="{0D108BD9-81ED-4DB2-BD59-A6C34878D82A}">
                    <a16:rowId xmlns:a16="http://schemas.microsoft.com/office/drawing/2014/main" val="2425672997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 dirty="0"/>
                        <a:t>Arm Vacuum Sector (5000 m lengths)</a:t>
                      </a:r>
                    </a:p>
                  </a:txBody>
                  <a:tcPr marL="87343" marR="87343" marT="43672" marB="43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/>
                        <a:t>24</a:t>
                      </a:r>
                    </a:p>
                  </a:txBody>
                  <a:tcPr marL="87343" marR="87343" marT="43672" marB="43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 dirty="0"/>
                        <a:t>—</a:t>
                      </a:r>
                    </a:p>
                  </a:txBody>
                  <a:tcPr marL="87343" marR="87343" marT="43672" marB="43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700" dirty="0"/>
                        <a:t>~1/month</a:t>
                      </a:r>
                    </a:p>
                  </a:txBody>
                  <a:tcPr marL="87343" marR="87343" marT="43672" marB="43672" anchor="ctr"/>
                </a:tc>
                <a:extLst>
                  <a:ext uri="{0D108BD9-81ED-4DB2-BD59-A6C34878D82A}">
                    <a16:rowId xmlns:a16="http://schemas.microsoft.com/office/drawing/2014/main" val="40649071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0148C-30F5-6A42-FF34-9758FCC5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DF476-72C5-46DB-3BF8-D7F44CBD7CB5}"/>
              </a:ext>
            </a:extLst>
          </p:cNvPr>
          <p:cNvSpPr txBox="1"/>
          <p:nvPr/>
        </p:nvSpPr>
        <p:spPr bwMode="auto">
          <a:xfrm rot="16200000">
            <a:off x="9040922" y="2879616"/>
            <a:ext cx="584012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dirty="0"/>
              <a:t>Slides from Paul </a:t>
            </a:r>
            <a:r>
              <a:rPr lang="en-US" sz="1000" dirty="0"/>
              <a:t>Cruikshank’s presentation from </a:t>
            </a:r>
            <a:r>
              <a:rPr lang="en-GB" sz="1000" dirty="0"/>
              <a:t>Beampipes for Gravitational Wave Telescopes 2023 [1]</a:t>
            </a:r>
          </a:p>
          <a:p>
            <a:pPr>
              <a:defRPr/>
            </a:pPr>
            <a:r>
              <a:rPr lang="en-GB" sz="700" dirty="0"/>
              <a:t>[1] </a:t>
            </a:r>
            <a:r>
              <a:rPr lang="en-GB" sz="700" dirty="0">
                <a:hlinkClick r:id="rId2"/>
              </a:rPr>
              <a:t>Beampipes for Gravitational Wave Telescopes 2023 (27-29 March 2023): Overview · Indico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58781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09DBF-493E-7CAD-2123-1FC5296F6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C703E5-EDB1-88CB-4301-76B6749F5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902200" cy="1065742"/>
          </a:xfrm>
        </p:spPr>
        <p:txBody>
          <a:bodyPr/>
          <a:lstStyle/>
          <a:p>
            <a:r>
              <a:rPr lang="en-US" dirty="0"/>
              <a:t>Leak detection Strategy: Cost estimate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223DA-AD3B-2305-E333-0CE5EAF196C6}"/>
              </a:ext>
            </a:extLst>
          </p:cNvPr>
          <p:cNvSpPr txBox="1"/>
          <p:nvPr/>
        </p:nvSpPr>
        <p:spPr>
          <a:xfrm>
            <a:off x="332740" y="852096"/>
            <a:ext cx="41147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Max Strategy: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Early warning of leak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Dominated by component testing costs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Min Strategy: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risk (high confidence)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Dependent on low leak occurrence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minimum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Mid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Medium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leak occurrence can be tolerated w.r.t cost.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review strategy dependent on field results.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F62904-75C6-A0E4-2443-5EABB3BCB44D}"/>
              </a:ext>
            </a:extLst>
          </p:cNvPr>
          <p:cNvSpPr txBox="1"/>
          <p:nvPr/>
        </p:nvSpPr>
        <p:spPr>
          <a:xfrm>
            <a:off x="10567837" y="6060477"/>
            <a:ext cx="1624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 CHF = 1 Euro = 1 USD</a:t>
            </a:r>
            <a:endParaRPr lang="en-GB" sz="1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0121F4-3C4B-2AE2-3AB2-929C6C595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390" y="852096"/>
            <a:ext cx="7036528" cy="52451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CA919F-5E08-C8EF-5C3F-C438D15F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5EA5A-BC32-A742-B11B-8E7414D5B53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A9062-41ED-29C3-FE17-6EA13747BA7F}"/>
              </a:ext>
            </a:extLst>
          </p:cNvPr>
          <p:cNvSpPr txBox="1"/>
          <p:nvPr/>
        </p:nvSpPr>
        <p:spPr bwMode="auto">
          <a:xfrm rot="16200000">
            <a:off x="9040922" y="2879616"/>
            <a:ext cx="5840126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dirty="0"/>
              <a:t>Slides from Paul </a:t>
            </a:r>
            <a:r>
              <a:rPr lang="en-US" sz="1000" dirty="0"/>
              <a:t>Cruikshank’s presentation from </a:t>
            </a:r>
            <a:r>
              <a:rPr lang="en-GB" sz="1000" dirty="0"/>
              <a:t>Beampipes for Gravitational Wave Telescopes 2023 [1]</a:t>
            </a:r>
          </a:p>
          <a:p>
            <a:pPr>
              <a:defRPr/>
            </a:pPr>
            <a:r>
              <a:rPr lang="en-GB" sz="700" dirty="0"/>
              <a:t>[1] </a:t>
            </a:r>
            <a:r>
              <a:rPr lang="en-GB" sz="700" dirty="0">
                <a:hlinkClick r:id="rId3"/>
              </a:rPr>
              <a:t>Beampipes for Gravitational Wave Telescopes 2023 (27-29 March 2023): Overview · Indico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10574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CERN Corporate 16x9_OnlyOffice_PPT_Source Sans Pro" id="{F11624F6-6BAA-4543-85D8-8333456F0987}" vid="{318475FB-D47A-2449-BCDD-6ADD6CDE85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Presentation_Thesis</Template>
  <TotalTime>99146</TotalTime>
  <Words>1075</Words>
  <Application>Microsoft Office PowerPoint</Application>
  <DocSecurity>0</DocSecurity>
  <PresentationFormat>Widescreen</PresentationFormat>
  <Paragraphs>174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Source Sans Pro</vt:lpstr>
      <vt:lpstr>Wingdings</vt:lpstr>
      <vt:lpstr>Office Theme</vt:lpstr>
      <vt:lpstr>  Leak detection of the ET Pilot Sector beam tubes</vt:lpstr>
      <vt:lpstr>PowerPoint Presentation</vt:lpstr>
      <vt:lpstr>Leak detection of tube elements:  Tooling</vt:lpstr>
      <vt:lpstr>Leak detection of tube elements:  Assembly</vt:lpstr>
      <vt:lpstr>Leak detection of tube elements:  Leak testing</vt:lpstr>
      <vt:lpstr>   Strategy for leak detection for Einstein Telescope </vt:lpstr>
      <vt:lpstr>Leak Testing: What could leak ?</vt:lpstr>
      <vt:lpstr>Leak detection Strategy for Einstein Telescope</vt:lpstr>
      <vt:lpstr>Leak detection Strategy: Cost estimate</vt:lpstr>
      <vt:lpstr>Leak detection Strategy for Einstein Telescope: Conclusions</vt:lpstr>
      <vt:lpstr>PowerPoint Presentation</vt:lpstr>
      <vt:lpstr>Leak detection of tube elements:  Pumpdown</vt:lpstr>
      <vt:lpstr>Leak detection of tube elements:  System calibration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UHV compatibility of mild steel for future gravitational wave detectors</dc:title>
  <dc:subject/>
  <dc:creator>.</dc:creator>
  <cp:keywords/>
  <dc:description/>
  <cp:lastModifiedBy>Dennis Coyne</cp:lastModifiedBy>
  <cp:revision>901</cp:revision>
  <cp:lastPrinted>2022-03-25T15:25:06Z</cp:lastPrinted>
  <dcterms:created xsi:type="dcterms:W3CDTF">2021-06-27T18:22:26Z</dcterms:created>
  <dcterms:modified xsi:type="dcterms:W3CDTF">2025-10-02T15:30:35Z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LastKnownPath">
    <vt:lpwstr>\\cern.ch\dfs\Departments\TE\Groups\VSC\BVO\Student BVO\2021\Carlo Scarcia\Slides for meetings\ET_internal_meetings\WP_6_20230818.pptx</vt:lpwstr>
  </property>
</Properties>
</file>