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56"/>
  </p:normalViewPr>
  <p:slideViewPr>
    <p:cSldViewPr snapToGrid="0" showGuides="1">
      <p:cViewPr varScale="1">
        <p:scale>
          <a:sx n="79" d="100"/>
          <a:sy n="79" d="100"/>
        </p:scale>
        <p:origin x="346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9C0D2-4613-7CC2-49E2-DEE13C6E2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D2B38-B479-0FFA-DEBB-6F39B9381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3E112-5357-C0D4-E454-74D3C4E09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4F85F-C919-A0C4-5C15-84D92277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93C16-3176-15F5-F668-4917F55F6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7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A25FC-5782-BEE8-1637-D522FCE1F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134FE2-5F17-38C1-05C5-5DA4237E2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DBCCD-EBF8-F2A0-8F2B-4FA036CB7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67CAA-46AA-64FF-5AAD-9713DAD7D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3ECE9-4FCA-2DB7-8A7F-C90D5463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40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7E4D8C-0232-07B0-11D3-651C272FCD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DD630D-9B76-EC2C-92B3-5746C9F9A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AF99D-AC50-B1CF-C496-EBCA20C28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3796E-A105-8698-E1E4-B1BEC3377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2D5BD-FE82-9284-2371-34E045252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7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F3773-925E-5D5A-A201-5DE6F8467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B951F-82C0-6B5B-E0B7-E74E3BC12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B3553-E96B-4627-865D-D7AED86EC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4223F-95C4-E3B1-CE71-BF9D2EB4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CCF51-F8AE-0E8A-FE1A-D6E68160E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2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1B53F-5021-F08A-557D-0752FF30B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A41A8-67A9-D3BA-6824-BAC52C4C4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48611-0809-1ECA-D9F8-2743A38C6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95DF6-6616-6129-426D-95C8A77F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169F4-AF29-C6FB-5706-881DB41BF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7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966B6-E1F2-EADC-DAE6-F577F9929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55888-B9DB-873A-147E-28D6EAB4F4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C1966-F085-528B-A238-DB545540C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88A00-6F0B-55A0-8A1C-ACD044EC3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4CF05-90D7-2D01-47A8-3DA7D40B3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32373-5600-BF1C-1F12-134B494F1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9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ED857-49D0-18D9-4EDA-71BC415D4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7D015-02C9-7B93-CF05-459507D75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ECE4E-1E44-62B0-6957-B852BC342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A1C20A-34B9-E275-A32C-05A6A1362E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D46CAE-80D0-9C4C-36B5-F43F218E5C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C33E8A-BACF-C97E-1AF9-A7D62BBE9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291134-138E-0CB1-98B0-2452929B5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C91AEE-FC53-83E0-A076-CF1D54FE7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75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52F26-6B50-5CAB-AD9E-0F399A32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C2ADB7-7A47-1F8B-574A-A45AA61B3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D15FD5-4049-47E0-06BE-8CC85DC37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3359EE-F955-3AC3-0010-589CA4CB8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4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2B332-771F-D6C4-BCFD-0800F3A57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83258A-3452-7830-5500-248366837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3A40B-8991-A206-BFE5-67100BE73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75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01AF4-FF94-85D7-372B-5F11A5F51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A23E2-C4DB-E1EC-2085-BB7BEC95E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ACA8F4-41E8-32FB-CA90-95AB01C80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00309-6770-A2BF-41A4-338C50ACB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B87C8-F276-2F20-04D7-AC6BD0765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4CD39-360E-7C0E-2EE7-F464E9D7D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67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A168D-090B-EF2D-9413-32B0B0E1A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90C737-23EC-A3B6-10E6-DDA0070947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1D2936-C015-0934-4E05-B41E81AEA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902AB2-E132-C6F4-FF6D-EBAB0017E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B616A-CBF7-3554-58C7-F22FC5169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E23AB-CC0E-D8E0-0A94-785FD3C95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3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8EDB53-2CF5-1287-881F-CBBCF4D62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8F94D-621C-180A-04FA-7C1238E2C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2B71C-D600-B32E-A9B7-C460D9AA3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3E3A3-2C4E-3A41-B068-4E7144D840B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8F800-DDF9-3FD7-F61E-4CC0B5EB5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465CF-D847-9E3E-F3DA-AD3E1AD23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96A04C-A023-C84E-9350-52AF8F853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2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BEA7F-FA2E-37A2-EC05-C33CA0DFE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5870" y="383197"/>
            <a:ext cx="9144000" cy="552058"/>
          </a:xfrm>
        </p:spPr>
        <p:txBody>
          <a:bodyPr>
            <a:normAutofit/>
          </a:bodyPr>
          <a:lstStyle/>
          <a:p>
            <a:r>
              <a:rPr lang="en-US" sz="2400" dirty="0"/>
              <a:t>Working Group 1 Summary (Materials and Surfaces)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235B47-1176-9C74-0A57-7DC129DE5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805" y="1128155"/>
            <a:ext cx="9322130" cy="5016226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AutoNum type="arabicPeriod"/>
            </a:pPr>
            <a:r>
              <a:rPr lang="en-US" dirty="0"/>
              <a:t>Studies at CERN  have shown a low temperature (150-250C) desorption peak observed in 441/444 ferritic steels that are doubled rolled for appearance. To be avoided.</a:t>
            </a:r>
          </a:p>
          <a:p>
            <a:pPr marL="457200" indent="-457200" algn="l">
              <a:buAutoNum type="arabicPeriod"/>
            </a:pPr>
            <a:r>
              <a:rPr lang="en-US" dirty="0"/>
              <a:t>Outgassing behavior of mild steels and ferritic steels are acceptable for use in CE and ET:</a:t>
            </a:r>
          </a:p>
          <a:p>
            <a:pPr marL="342900" indent="-342900" algn="l">
              <a:buFontTx/>
              <a:buChar char="-"/>
            </a:pPr>
            <a:r>
              <a:rPr lang="en-US" dirty="0"/>
              <a:t>The four contribution labs should post their data and methods in a joint forum</a:t>
            </a:r>
          </a:p>
          <a:p>
            <a:pPr algn="l"/>
            <a:r>
              <a:rPr lang="en-US" dirty="0"/>
              <a:t>  (</a:t>
            </a:r>
            <a:r>
              <a:rPr lang="en-US" dirty="0" err="1"/>
              <a:t>ie</a:t>
            </a:r>
            <a:r>
              <a:rPr lang="en-US" dirty="0"/>
              <a:t>, paper in CE-ET Vacuum Studies Group)</a:t>
            </a:r>
          </a:p>
          <a:p>
            <a:pPr marL="342900" indent="-342900" algn="l">
              <a:buFontTx/>
              <a:buChar char="-"/>
            </a:pPr>
            <a:r>
              <a:rPr lang="en-US" dirty="0"/>
              <a:t>H2, CH4 and </a:t>
            </a:r>
            <a:r>
              <a:rPr lang="en-US" dirty="0" err="1"/>
              <a:t>COx</a:t>
            </a:r>
            <a:r>
              <a:rPr lang="en-US" dirty="0"/>
              <a:t> are 100 times than 304L ss</a:t>
            </a:r>
          </a:p>
          <a:p>
            <a:pPr marL="342900" indent="-342900" algn="l">
              <a:buFontTx/>
              <a:buChar char="-"/>
            </a:pPr>
            <a:r>
              <a:rPr lang="en-US" dirty="0"/>
              <a:t>H2O outgassing is about the same or 10x worse than SS before bakeout</a:t>
            </a:r>
          </a:p>
          <a:p>
            <a:pPr marL="342900" indent="-342900" algn="l">
              <a:buFontTx/>
              <a:buChar char="-"/>
            </a:pPr>
            <a:r>
              <a:rPr lang="en-US" dirty="0"/>
              <a:t>Collect and post the outgassing results from all four participating labs</a:t>
            </a:r>
          </a:p>
          <a:p>
            <a:pPr algn="l"/>
            <a:r>
              <a:rPr lang="en-US" dirty="0"/>
              <a:t>3. We still need &gt; 100C bakeout for removing H2O from mild and ferritic steels</a:t>
            </a:r>
          </a:p>
          <a:p>
            <a:pPr algn="l"/>
            <a:r>
              <a:rPr lang="en-US" dirty="0"/>
              <a:t>4. Work to be done to lower costs of bakeout: induction heating, clean, dry gas purging experiments</a:t>
            </a:r>
          </a:p>
          <a:p>
            <a:pPr algn="l"/>
            <a:endParaRPr lang="en-US" dirty="0"/>
          </a:p>
          <a:p>
            <a:pPr marL="342900" indent="-342900" algn="l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918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47008-1C3C-3B3B-9905-A59B12855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696" y="3532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Working Group 1 Summary: Surfaces and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122EE-1E0F-E6E7-6EC4-97A98BC03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5. Investigate and quantify the industrial capabilities of producing ferritic steel large beam tubes.</a:t>
            </a:r>
          </a:p>
          <a:p>
            <a:pPr marL="0" indent="0">
              <a:buNone/>
            </a:pPr>
            <a:r>
              <a:rPr lang="en-US" dirty="0"/>
              <a:t>6. Investigate the potential problems with environmental corrosion and stress corrosion  of ferritic steels</a:t>
            </a:r>
          </a:p>
          <a:p>
            <a:pPr marL="0" indent="0">
              <a:buNone/>
            </a:pPr>
            <a:r>
              <a:rPr lang="en-US" dirty="0"/>
              <a:t>7. Investigate how to leak check mild steel beam tubes that might be coated with epoxy for corrosion protection.</a:t>
            </a:r>
          </a:p>
          <a:p>
            <a:pPr marL="0" indent="0">
              <a:buNone/>
            </a:pPr>
            <a:r>
              <a:rPr lang="en-US" dirty="0"/>
              <a:t>8. Assess the vacuum performance of baffle coatings (black nickel/DLC)</a:t>
            </a:r>
          </a:p>
          <a:p>
            <a:pPr marL="0" indent="0">
              <a:buNone/>
            </a:pPr>
            <a:r>
              <a:rPr lang="en-US" dirty="0"/>
              <a:t>9. Continue to investigate a more favorable passivation layer can be “naturally grown” on mild steels during or after the manufacture process</a:t>
            </a:r>
          </a:p>
          <a:p>
            <a:pPr marL="0" indent="0">
              <a:buNone/>
            </a:pPr>
            <a:r>
              <a:rPr lang="en-US" dirty="0"/>
              <a:t>10. Continue to compare  beam tubes the  cleaning methods: wet chemical, plasma, laser treatments for cost effectiveness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5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AA834-1A40-53F9-3FB6-A5AB20190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/>
              <a:t>Working Group 1 Summary: Surfaces and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7BC70-B02A-A3BC-24DC-0148F5A70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11. Investigate heat treatment to remove mill scale</a:t>
            </a:r>
          </a:p>
          <a:p>
            <a:pPr marL="0" indent="0">
              <a:buNone/>
            </a:pPr>
            <a:r>
              <a:rPr lang="en-US" dirty="0"/>
              <a:t>12. H permeability parameters of ferritic steels should be defined.</a:t>
            </a:r>
          </a:p>
          <a:p>
            <a:pPr marL="0" indent="0">
              <a:buNone/>
            </a:pPr>
            <a:r>
              <a:rPr lang="en-US" dirty="0"/>
              <a:t>13.  This Working Groups encourages the continuing work of the ET-CERN group, CEBEX group and CE Vacuum Studies Group to further study the issues highlighted in this Working Group</a:t>
            </a:r>
          </a:p>
          <a:p>
            <a:pPr marL="0" indent="0">
              <a:buNone/>
            </a:pPr>
            <a:r>
              <a:rPr lang="en-US" dirty="0"/>
              <a:t>14. Cost estimates should be made for CE and ET with respect to the use of the candidate materials (SS, Ferritic, mild steels)</a:t>
            </a:r>
          </a:p>
        </p:txBody>
      </p:sp>
    </p:spTree>
    <p:extLst>
      <p:ext uri="{BB962C8B-B14F-4D97-AF65-F5344CB8AC3E}">
        <p14:creationId xmlns:p14="http://schemas.microsoft.com/office/powerpoint/2010/main" val="4281747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361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Working Group 1 Summary (Materials and Surfaces)</vt:lpstr>
      <vt:lpstr>Working Group 1 Summary: Surfaces and Materials</vt:lpstr>
      <vt:lpstr>Working Group 1 Summary: Surfaces and 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 Dylla</dc:creator>
  <cp:lastModifiedBy>Fuentes-Garcia, Melina</cp:lastModifiedBy>
  <cp:revision>5</cp:revision>
  <dcterms:created xsi:type="dcterms:W3CDTF">2025-10-02T20:56:04Z</dcterms:created>
  <dcterms:modified xsi:type="dcterms:W3CDTF">2025-10-02T22:02:26Z</dcterms:modified>
</cp:coreProperties>
</file>