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5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>
        <p:scale>
          <a:sx n="66" d="100"/>
          <a:sy n="66" d="100"/>
        </p:scale>
        <p:origin x="687" y="2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55FD0-EE12-D5E6-7CA1-648DC0497C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8C1E-079D-50AA-3E16-DAE5363B07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8679B-5494-1517-F48C-C81D9896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7503B-575E-8B9E-7D0F-2BC369AF3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D9C30-833A-8711-CFE5-4F2D9822F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6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5EF0B-1C41-AF6E-C26D-2756766DC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2F34F-F115-FAB3-2616-7C1EEDBE9E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66213E-EDD3-E8C3-7E64-6DEADD190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5DF0B-B18E-C07E-B8AF-53E211A5C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C4F67-E929-95F9-6FEA-0DD5092F0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1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5373B0-7586-B006-4CB4-5C25509876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004D3A-4EBA-DEC3-59EE-7F731FCC2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BB51E-5D63-87BC-0E13-6789177C6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B78FD-9319-750B-FC2F-21C9DC02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CEA21-85B5-BD5E-ADC5-E8D404DB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C5EB3-7769-40E8-0DE4-AAA2A8E0E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CB91E-43E3-D18A-8DBC-AE8484704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03A73-988F-5004-6419-627ED2CE8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DD688-0AF7-97F9-1EAD-2FEAB8D5B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6847B-D9B5-F146-F37A-E414E2440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17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7D9F2-2CC2-7212-6E35-71D46A8D9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9C023-D58D-0280-E1D4-AB196A228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F7E06-BA5E-6C2E-D662-F92BC5FD6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9BE01-1989-917E-B4C0-81F937C4C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006A4-9B6E-690E-2F88-A5EC5D080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86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8D160-0F95-0EEA-6BD0-7886004F9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EFFA3-9572-FEEC-9A15-FE9431250E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928C3-202E-F051-0EE8-93B949212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A481A2-E54E-F273-F356-011A93FB5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5D959-8D8C-8C07-340C-B34C8A550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78FCA3-8C7F-D8C1-1CF1-E307AFD19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6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B0DC6-A195-158D-EF7B-08D967878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4F0B69-D383-084C-3B54-64FB98914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7EA812-C971-044D-FB43-89A6A30A9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53629F-F472-17EA-7D62-A19AED406E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D1E22B-C656-3435-E9E1-4EB2E1E7BC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40CFB1-D109-4AAA-771F-201890479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77F834-253C-2280-FAF8-2E7BBBEF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9BDB33-DBDC-6CF9-4FD0-57219FDA4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80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F2744-8AA0-01B1-D651-762D864A0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782041-0BFF-58D8-6B7F-93E0F1119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9BFCBE-37C8-8D81-A056-71A03A31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F62C7-0E9D-038E-A7BA-7608844DD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8EFAB2-9C26-F207-D272-7A53E41D7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EB5759-1B7A-F2D0-7941-E9B87CD13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2FC183-5CCB-90B8-0A16-C53B561A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53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61111-0F04-888D-89EF-4D14BD5E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83AE0-186E-477C-FF75-1E9448AFA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A5CEC-97EC-AEC5-1A91-B8A437053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3C28DA-BED5-D174-1B86-AF5F8A918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B3A2-431A-D854-4CF5-96C1EEFB4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72F28C-A3F6-BB57-F67F-88128FA9C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2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687A5-0C36-3FFF-867C-B8633DBFD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C3C489-9A2A-0616-E1A0-1A6F9FFB89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B9B7F-7FE2-3AE8-EE04-A4FC2DE81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C189F-C746-A1BD-0428-2130DCB04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2B015-790E-AEEA-8DFC-0F6BB8AA4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F2584-5040-55FE-CC0D-36A46D0A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9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6B0623-1B25-73A3-4830-CD4C97EA4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7918C5-585D-D70D-B3C9-74A131803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3486A-D923-177B-D000-D645FB1B63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C63F5E-546C-4101-A163-0A8C1A193F2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75CC5-E9DF-006D-85F3-74EFE326C1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5964B-D78A-B98F-F40E-7803C4592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4DF9C9-DA11-40C0-BADE-E9B4BB4D0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4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19E98-063A-AF29-31A9-A1CCD9AD5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365125"/>
            <a:ext cx="11005457" cy="1325563"/>
          </a:xfrm>
        </p:spPr>
        <p:txBody>
          <a:bodyPr/>
          <a:lstStyle/>
          <a:p>
            <a:r>
              <a:rPr lang="en-US" dirty="0"/>
              <a:t>WG2 (Design, Fabrication, Assembly)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4F91F-86A1-D0F5-FE09-5E7FDAE11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1" y="1549853"/>
            <a:ext cx="12141199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Design of </a:t>
            </a:r>
            <a:r>
              <a:rPr lang="en-US" u="sng" dirty="0"/>
              <a:t>corrugated tube</a:t>
            </a:r>
            <a:r>
              <a:rPr lang="en-US" dirty="0"/>
              <a:t> well advanced (SF 4-5 accounted for)</a:t>
            </a:r>
          </a:p>
          <a:p>
            <a:pPr lvl="1"/>
            <a:r>
              <a:rPr lang="en-US" dirty="0"/>
              <a:t>Advanced modelling available for the CE-ET community (parametric study/equivalent 1D model)</a:t>
            </a:r>
          </a:p>
          <a:p>
            <a:r>
              <a:rPr lang="en-US" dirty="0"/>
              <a:t>Thick wall </a:t>
            </a:r>
            <a:r>
              <a:rPr lang="en-US" u="sng" dirty="0"/>
              <a:t>straight tube </a:t>
            </a:r>
            <a:r>
              <a:rPr lang="en-US" dirty="0"/>
              <a:t>viable provided passivation surface (carbon steel).</a:t>
            </a:r>
          </a:p>
          <a:p>
            <a:pPr lvl="1"/>
            <a:r>
              <a:rPr lang="en-US" dirty="0"/>
              <a:t>Innovative design based on counter-spiral reinforcement stiffeners well advanced (ferritic steel)</a:t>
            </a:r>
          </a:p>
          <a:p>
            <a:r>
              <a:rPr lang="en-US" dirty="0"/>
              <a:t> Conical scarf fillet weld appears promising for the circumferential welding</a:t>
            </a:r>
          </a:p>
          <a:p>
            <a:r>
              <a:rPr lang="en-US" dirty="0"/>
              <a:t>For leak testing, a trade off between cost and risk relies on time constants and cycle times. It entails a very significant component level leak testing. </a:t>
            </a:r>
          </a:p>
          <a:p>
            <a:r>
              <a:rPr lang="en-US" dirty="0"/>
              <a:t>Extensive weld testing of sleeve has validated the design and fabrication</a:t>
            </a:r>
          </a:p>
          <a:p>
            <a:r>
              <a:rPr lang="en-US" dirty="0"/>
              <a:t>MACBETH program is a significant project development for industrialization and full validation of ET beam tube requirements</a:t>
            </a:r>
          </a:p>
          <a:p>
            <a:r>
              <a:rPr lang="en-US" dirty="0" err="1"/>
              <a:t>Cork+bio-phenolic</a:t>
            </a:r>
            <a:r>
              <a:rPr lang="en-US" dirty="0"/>
              <a:t> appears as a promising solution for thermal insulation at a reduced cost (1/2 cost)</a:t>
            </a:r>
          </a:p>
          <a:p>
            <a:r>
              <a:rPr lang="en-US" dirty="0"/>
              <a:t>Significant progress for induction heating system for baking that looks scalable.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965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680D7-41CF-D122-6533-3336CFA39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5B334-6097-380B-7AD1-C57782C8B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5379"/>
          </a:xfrm>
        </p:spPr>
        <p:txBody>
          <a:bodyPr>
            <a:normAutofit fontScale="90000"/>
          </a:bodyPr>
          <a:lstStyle/>
          <a:p>
            <a:r>
              <a:rPr lang="en-US" dirty="0"/>
              <a:t>WG#2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6B65E-E2A6-A0E3-F81E-6DD35FADD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4292"/>
            <a:ext cx="10515600" cy="5162671"/>
          </a:xfrm>
        </p:spPr>
        <p:txBody>
          <a:bodyPr/>
          <a:lstStyle/>
          <a:p>
            <a:r>
              <a:rPr lang="en-US" dirty="0"/>
              <a:t>Welding Techniques (Roxane </a:t>
            </a:r>
            <a:r>
              <a:rPr lang="en-US" dirty="0" err="1"/>
              <a:t>Misler</a:t>
            </a:r>
            <a:r>
              <a:rPr lang="en-US" dirty="0"/>
              <a:t>, CERN)</a:t>
            </a:r>
          </a:p>
          <a:p>
            <a:pPr lvl="1"/>
            <a:r>
              <a:rPr lang="en-US" dirty="0"/>
              <a:t>Butt, fillet, lip welds – auto, manual – repairability</a:t>
            </a:r>
          </a:p>
          <a:p>
            <a:pPr lvl="1"/>
            <a:r>
              <a:rPr lang="en-US" dirty="0"/>
              <a:t>Roundness tool clamped to the end of each tube</a:t>
            </a:r>
          </a:p>
          <a:p>
            <a:pPr lvl="1"/>
            <a:r>
              <a:rPr lang="en-US" dirty="0"/>
              <a:t>(LIGO used hydraulic tool to expand and circularize tube ends)</a:t>
            </a:r>
          </a:p>
          <a:p>
            <a:pPr lvl="1"/>
            <a:r>
              <a:rPr lang="en-US" dirty="0"/>
              <a:t>Presented various joint geometries for the circumferential joint designed to minimize contamination, some of which can be merged with the bellows or stiffener, with a single field weld</a:t>
            </a:r>
          </a:p>
          <a:p>
            <a:pPr lvl="1"/>
            <a:r>
              <a:rPr lang="en-US" dirty="0"/>
              <a:t>(Discussed the observation by the light baffling group that the particulate contamination problem is over-specified/stated)</a:t>
            </a:r>
          </a:p>
          <a:p>
            <a:pPr lvl="1"/>
            <a:r>
              <a:rPr lang="en-US" dirty="0"/>
              <a:t>Plan to use orbital TIG welder for testing lip weld geometry – eventually can orbitally weld fillet for ET</a:t>
            </a:r>
          </a:p>
        </p:txBody>
      </p:sp>
    </p:spTree>
    <p:extLst>
      <p:ext uri="{BB962C8B-B14F-4D97-AF65-F5344CB8AC3E}">
        <p14:creationId xmlns:p14="http://schemas.microsoft.com/office/powerpoint/2010/main" val="4210659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09BD3-736C-6979-4C85-99C8673E7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4179-94EB-50DC-22C7-B3E715ED9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5379"/>
          </a:xfrm>
        </p:spPr>
        <p:txBody>
          <a:bodyPr>
            <a:normAutofit fontScale="90000"/>
          </a:bodyPr>
          <a:lstStyle/>
          <a:p>
            <a:r>
              <a:rPr lang="en-US" dirty="0"/>
              <a:t>WG#2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2325B-3D72-D371-C3AA-E4AE8646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4292"/>
            <a:ext cx="10515600" cy="5162671"/>
          </a:xfrm>
        </p:spPr>
        <p:txBody>
          <a:bodyPr/>
          <a:lstStyle/>
          <a:p>
            <a:r>
              <a:rPr lang="en-US" dirty="0"/>
              <a:t>Thermal insulation for GWDs beam pipe vacuum systems (Carlo Scarcia, Karl Owens; CERN)</a:t>
            </a:r>
          </a:p>
          <a:p>
            <a:pPr lvl="1"/>
            <a:r>
              <a:rPr lang="en-US" dirty="0"/>
              <a:t>~20M euro for mineral wool is the default/baseline but dirty</a:t>
            </a:r>
          </a:p>
          <a:p>
            <a:pPr lvl="1"/>
            <a:r>
              <a:rPr lang="en-US" dirty="0"/>
              <a:t>Aerogel alternative is expensive and not durable</a:t>
            </a:r>
          </a:p>
          <a:p>
            <a:pPr lvl="1"/>
            <a:r>
              <a:rPr lang="en-US" dirty="0"/>
              <a:t>Polyurethane foam is durable, lightweight, but off gasses and has a lower operating temperature (80 to 120C)</a:t>
            </a:r>
          </a:p>
          <a:p>
            <a:pPr lvl="1"/>
            <a:r>
              <a:rPr lang="en-US" dirty="0"/>
              <a:t>Initiated project to develop a new, sustainable insulation for ET</a:t>
            </a:r>
          </a:p>
          <a:p>
            <a:pPr lvl="2"/>
            <a:r>
              <a:rPr lang="en-US" dirty="0" err="1"/>
              <a:t>Cork+bio-phenolic</a:t>
            </a:r>
            <a:r>
              <a:rPr lang="en-US" dirty="0"/>
              <a:t> (~10M euro)</a:t>
            </a:r>
          </a:p>
          <a:p>
            <a:pPr lvl="2"/>
            <a:r>
              <a:rPr lang="en-US" dirty="0"/>
              <a:t>Fire retardant modified PIR</a:t>
            </a:r>
          </a:p>
          <a:p>
            <a:pPr lvl="2"/>
            <a:r>
              <a:rPr lang="en-US" dirty="0"/>
              <a:t>Sheep wool is also being explored</a:t>
            </a:r>
          </a:p>
          <a:p>
            <a:pPr lvl="2"/>
            <a:r>
              <a:rPr lang="en-US" dirty="0"/>
              <a:t>Installation in ET-PS in 2026 Q3</a:t>
            </a:r>
          </a:p>
          <a:p>
            <a:pPr lvl="1"/>
            <a:r>
              <a:rPr lang="en-US" dirty="0"/>
              <a:t>Deliverable includes disclosure of additives, chemical composition – must evaluate potential corrosive risk to tube</a:t>
            </a:r>
          </a:p>
        </p:txBody>
      </p:sp>
    </p:spTree>
    <p:extLst>
      <p:ext uri="{BB962C8B-B14F-4D97-AF65-F5344CB8AC3E}">
        <p14:creationId xmlns:p14="http://schemas.microsoft.com/office/powerpoint/2010/main" val="3693820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37240-ACAF-4463-330B-88015E52D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4320"/>
          </a:xfrm>
        </p:spPr>
        <p:txBody>
          <a:bodyPr/>
          <a:lstStyle/>
          <a:p>
            <a:r>
              <a:rPr lang="en-US" dirty="0"/>
              <a:t>WG#2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5555F-E245-7894-0F3A-FD12BEA9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9446"/>
            <a:ext cx="10515600" cy="4947517"/>
          </a:xfrm>
        </p:spPr>
        <p:txBody>
          <a:bodyPr>
            <a:normAutofit fontScale="92500"/>
          </a:bodyPr>
          <a:lstStyle/>
          <a:p>
            <a:r>
              <a:rPr lang="en-US" dirty="0"/>
              <a:t>Overview of Potential Manufacturing Techniques for Corrugated Beamtube (Peter van der Heijden, VDL)</a:t>
            </a:r>
          </a:p>
          <a:p>
            <a:pPr lvl="1"/>
            <a:r>
              <a:rPr lang="en-US" dirty="0"/>
              <a:t>CERN has experience with corrugated pipe, comprised of 441 ferritic</a:t>
            </a:r>
          </a:p>
          <a:p>
            <a:pPr lvl="1"/>
            <a:r>
              <a:rPr lang="en-US" dirty="0"/>
              <a:t>Working on a prototype of &gt; 3m length</a:t>
            </a:r>
          </a:p>
          <a:p>
            <a:pPr lvl="1"/>
            <a:r>
              <a:rPr lang="en-US" dirty="0"/>
              <a:t>Three basic methods:</a:t>
            </a:r>
          </a:p>
          <a:p>
            <a:pPr lvl="2"/>
            <a:r>
              <a:rPr lang="en-US" dirty="0"/>
              <a:t>Slip roll in short lengths limited by coil width</a:t>
            </a:r>
          </a:p>
          <a:p>
            <a:pPr lvl="2"/>
            <a:r>
              <a:rPr lang="en-US" dirty="0"/>
              <a:t>Form from 2 coils with 2 longitudinal welds</a:t>
            </a:r>
          </a:p>
          <a:p>
            <a:pPr lvl="2"/>
            <a:r>
              <a:rPr lang="en-US" dirty="0"/>
              <a:t>Helically weld with skelp width equal to coil width (preferred)</a:t>
            </a:r>
          </a:p>
          <a:p>
            <a:pPr lvl="1"/>
            <a:r>
              <a:rPr lang="en-US" dirty="0"/>
              <a:t>Then either weld on stiffeners, or form circumferential corrugations by hydroforming (expensive); rolling forming has contamination &amp; thinning risks</a:t>
            </a:r>
          </a:p>
          <a:p>
            <a:pPr lvl="1"/>
            <a:r>
              <a:rPr lang="en-US" dirty="0"/>
              <a:t>Focused on process control and industrialization (QA, measurement after each process step)</a:t>
            </a:r>
          </a:p>
          <a:p>
            <a:pPr lvl="1"/>
            <a:r>
              <a:rPr lang="en-US" dirty="0"/>
              <a:t>Orbital TIG welding, K-TIG welding, Vacuum laser welding</a:t>
            </a:r>
          </a:p>
          <a:p>
            <a:pPr lvl="1"/>
            <a:r>
              <a:rPr lang="en-US" dirty="0"/>
              <a:t>Possible methods for sealing end caps for tube segment leak testing</a:t>
            </a:r>
          </a:p>
        </p:txBody>
      </p:sp>
    </p:spTree>
    <p:extLst>
      <p:ext uri="{BB962C8B-B14F-4D97-AF65-F5344CB8AC3E}">
        <p14:creationId xmlns:p14="http://schemas.microsoft.com/office/powerpoint/2010/main" val="3176278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3D611-B810-D520-7D15-163EA1EB8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78209-BD8E-02DB-1AEB-7433855FB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5379"/>
          </a:xfrm>
        </p:spPr>
        <p:txBody>
          <a:bodyPr>
            <a:normAutofit fontScale="90000"/>
          </a:bodyPr>
          <a:lstStyle/>
          <a:p>
            <a:r>
              <a:rPr lang="en-US" dirty="0"/>
              <a:t>WG#2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4ABF0-B1AD-10D6-1FC4-480C610AA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4292"/>
            <a:ext cx="10515600" cy="516267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Induction Bakeout Experiment at LIGO Caltech (Melina Fuentes-Garcia, LIGO)</a:t>
            </a:r>
          </a:p>
          <a:p>
            <a:pPr lvl="1"/>
            <a:r>
              <a:rPr lang="en-US" dirty="0"/>
              <a:t>Particularly good method for carbon steel (highly magnetically permeable and resistivity too low for practical ohmic heating through the tube)</a:t>
            </a:r>
          </a:p>
          <a:p>
            <a:pPr lvl="1"/>
            <a:r>
              <a:rPr lang="en-US" dirty="0"/>
              <a:t>RF System translated on a rail system along technology demonstrator tube</a:t>
            </a:r>
          </a:p>
          <a:p>
            <a:pPr lvl="1"/>
            <a:r>
              <a:rPr lang="en-US" dirty="0"/>
              <a:t>System baked @150C, then vented to atm, then 80C bake recovers UHV with DR modeling; will be tested in LTREX system</a:t>
            </a:r>
          </a:p>
          <a:p>
            <a:pPr lvl="1"/>
            <a:r>
              <a:rPr lang="en-US" dirty="0"/>
              <a:t>Translating (zone heating) works (10^-10 mbar)</a:t>
            </a:r>
          </a:p>
          <a:p>
            <a:pPr lvl="1"/>
            <a:r>
              <a:rPr lang="en-US" dirty="0"/>
              <a:t>LTREX experiment planed with purging with dry gas (ppb H2O) using integrated circuit foundry filters</a:t>
            </a:r>
          </a:p>
          <a:p>
            <a:pPr lvl="1"/>
            <a:r>
              <a:rPr lang="en-US" dirty="0"/>
              <a:t>Design for full scale (in particular getting around “obstacles” (pumps, supports, etc.) is needed for CE</a:t>
            </a:r>
          </a:p>
          <a:p>
            <a:pPr lvl="1"/>
            <a:r>
              <a:rPr lang="en-US" dirty="0"/>
              <a:t>The pipeline industry has full-scale systems that can navigate around obstacles</a:t>
            </a:r>
          </a:p>
          <a:p>
            <a:pPr lvl="1"/>
            <a:r>
              <a:rPr lang="en-US" dirty="0"/>
              <a:t>(Note that oil/</a:t>
            </a:r>
            <a:r>
              <a:rPr lang="en-US" dirty="0" err="1"/>
              <a:t>pipelne</a:t>
            </a:r>
            <a:r>
              <a:rPr lang="en-US" dirty="0"/>
              <a:t> industry uses Heat Trace Systems capable of 150C with long circuit lengths - up to 50 km)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421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0EEC-E58E-6392-99F6-DC26A9F5F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1376"/>
          </a:xfrm>
        </p:spPr>
        <p:txBody>
          <a:bodyPr/>
          <a:lstStyle/>
          <a:p>
            <a:r>
              <a:rPr lang="en-US" dirty="0"/>
              <a:t>WG#2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2AAA0-9D78-A9EA-B7EF-4C01F534C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6502"/>
            <a:ext cx="10515600" cy="5070461"/>
          </a:xfrm>
        </p:spPr>
        <p:txBody>
          <a:bodyPr/>
          <a:lstStyle/>
          <a:p>
            <a:r>
              <a:rPr lang="en-US" dirty="0"/>
              <a:t>Alternative Method for Large Vacuum Systems Bakeout (Freek </a:t>
            </a:r>
            <a:r>
              <a:rPr lang="en-US" dirty="0" err="1"/>
              <a:t>Molkenboar</a:t>
            </a:r>
            <a:r>
              <a:rPr lang="en-US" dirty="0"/>
              <a:t>, TNO)</a:t>
            </a:r>
          </a:p>
          <a:p>
            <a:pPr lvl="1"/>
            <a:r>
              <a:rPr lang="en-US" dirty="0"/>
              <a:t>Prototype plasma system (RF+DC, 0.3m </a:t>
            </a:r>
            <a:r>
              <a:rPr lang="en-US" dirty="0" err="1"/>
              <a:t>dia</a:t>
            </a:r>
            <a:r>
              <a:rPr lang="en-US" dirty="0"/>
              <a:t>) to test effectiveness vs length to ~4m</a:t>
            </a:r>
          </a:p>
          <a:p>
            <a:pPr lvl="1"/>
            <a:r>
              <a:rPr lang="en-US" dirty="0"/>
              <a:t>Intent is to permanently install behind baffles (at </a:t>
            </a:r>
            <a:r>
              <a:rPr lang="en-US" dirty="0" err="1"/>
              <a:t>upto</a:t>
            </a:r>
            <a:r>
              <a:rPr lang="en-US" dirty="0"/>
              <a:t> 50m spacing?) and use to remove water</a:t>
            </a:r>
          </a:p>
        </p:txBody>
      </p:sp>
    </p:spTree>
    <p:extLst>
      <p:ext uri="{BB962C8B-B14F-4D97-AF65-F5344CB8AC3E}">
        <p14:creationId xmlns:p14="http://schemas.microsoft.com/office/powerpoint/2010/main" val="929934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24BA5-7832-C92D-8BCD-C6BF5F374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WG2 Open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138A7-3A7B-C413-E947-F662E79E2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571" y="1825625"/>
            <a:ext cx="10773229" cy="4351338"/>
          </a:xfrm>
        </p:spPr>
        <p:txBody>
          <a:bodyPr/>
          <a:lstStyle/>
          <a:p>
            <a:r>
              <a:rPr lang="en-US" dirty="0"/>
              <a:t>Better requirements definition of modal frequencies and damping</a:t>
            </a:r>
          </a:p>
          <a:p>
            <a:r>
              <a:rPr lang="en-US" dirty="0"/>
              <a:t>Better requirements on particle contamination (particles falling from beam tube)</a:t>
            </a:r>
          </a:p>
          <a:p>
            <a:r>
              <a:rPr lang="en-US" dirty="0"/>
              <a:t>How to manufacture corrugated tubes</a:t>
            </a:r>
          </a:p>
          <a:p>
            <a:r>
              <a:rPr lang="en-US" dirty="0"/>
              <a:t>How to manufacture a more robust joint for circumferential weld (tolerances, dust control)</a:t>
            </a:r>
          </a:p>
          <a:p>
            <a:r>
              <a:rPr lang="en-US" dirty="0"/>
              <a:t>How deep to dig at the end of the CE?? To avoid Newtonian noise !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6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3DA97-AE0E-084C-D32A-1C7B73967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886" y="2622096"/>
            <a:ext cx="10515600" cy="1325563"/>
          </a:xfrm>
        </p:spPr>
        <p:txBody>
          <a:bodyPr/>
          <a:lstStyle/>
          <a:p>
            <a:r>
              <a:rPr lang="en-US" dirty="0"/>
              <a:t>Additional Summaries</a:t>
            </a:r>
          </a:p>
        </p:txBody>
      </p:sp>
    </p:spTree>
    <p:extLst>
      <p:ext uri="{BB962C8B-B14F-4D97-AF65-F5344CB8AC3E}">
        <p14:creationId xmlns:p14="http://schemas.microsoft.com/office/powerpoint/2010/main" val="1243411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EC17-B8FF-6685-4D66-4022CED64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0747"/>
          </a:xfrm>
        </p:spPr>
        <p:txBody>
          <a:bodyPr>
            <a:normAutofit fontScale="90000"/>
          </a:bodyPr>
          <a:lstStyle/>
          <a:p>
            <a:r>
              <a:rPr lang="en-US" dirty="0"/>
              <a:t>WG#2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A71E8-26C1-030F-798F-9DB2C5A91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9553"/>
            <a:ext cx="10515600" cy="5047410"/>
          </a:xfrm>
        </p:spPr>
        <p:txBody>
          <a:bodyPr>
            <a:normAutofit/>
          </a:bodyPr>
          <a:lstStyle/>
          <a:p>
            <a:r>
              <a:rPr lang="en-US" sz="2400" dirty="0"/>
              <a:t>Design specifications &amp; tube design overview for CE	Dennis Coyne </a:t>
            </a:r>
          </a:p>
          <a:p>
            <a:pPr lvl="1"/>
            <a:r>
              <a:rPr lang="en-US" sz="2000" dirty="0"/>
              <a:t>Emphasized reliability is far more important than minimizing cost; Must comply with ASCE, ASME codes with high margins to ensure 50 yr life</a:t>
            </a:r>
          </a:p>
          <a:p>
            <a:pPr lvl="1"/>
            <a:r>
              <a:rPr lang="en-US" sz="2000" dirty="0"/>
              <a:t>Proposes requirement &lt; 1 UHV leak per 10 years (@ 10^-9 Torr-L/s)</a:t>
            </a:r>
          </a:p>
          <a:p>
            <a:pPr lvl="1"/>
            <a:r>
              <a:rPr lang="en-US" sz="2000" dirty="0"/>
              <a:t>Tube and/or baffle seismic isolation could be a significant cost driver; need better requirement definition</a:t>
            </a:r>
          </a:p>
          <a:p>
            <a:pPr lvl="1"/>
            <a:r>
              <a:rPr lang="en-US" sz="2000" dirty="0"/>
              <a:t>Proposed support arrangements for configurations with and without bellows</a:t>
            </a:r>
          </a:p>
          <a:p>
            <a:pPr lvl="1"/>
            <a:r>
              <a:rPr lang="en-US" sz="2000" dirty="0"/>
              <a:t>Points out that we have 4 viable tube options from a structural stand-point:</a:t>
            </a:r>
          </a:p>
          <a:p>
            <a:pPr lvl="2"/>
            <a:r>
              <a:rPr lang="en-US" dirty="0"/>
              <a:t>Thick-walled, unstiffened (carbon steel)</a:t>
            </a:r>
          </a:p>
          <a:p>
            <a:pPr lvl="2"/>
            <a:r>
              <a:rPr lang="en-US" dirty="0"/>
              <a:t>Thin-walled, ring stiffened</a:t>
            </a:r>
          </a:p>
          <a:p>
            <a:pPr lvl="2"/>
            <a:r>
              <a:rPr lang="en-US" dirty="0"/>
              <a:t>Thin-walled, continuously corrugated (U-profile)</a:t>
            </a:r>
          </a:p>
          <a:p>
            <a:pPr lvl="2"/>
            <a:r>
              <a:rPr lang="en-US" dirty="0"/>
              <a:t>Thin-walled, sparsely corrugated (sine-profile)</a:t>
            </a:r>
          </a:p>
          <a:p>
            <a:pPr lvl="1"/>
            <a:r>
              <a:rPr lang="en-US" sz="2000" dirty="0"/>
              <a:t>All designs are stiffness critical (for buckling margin and acceptable sag), and all materials of interest have similar elastic modulus, so design for lowest yield material (304/304L) and choose material on the basis of other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1029973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6136B-987C-A19D-23FA-766D71321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6115"/>
          </a:xfrm>
        </p:spPr>
        <p:txBody>
          <a:bodyPr>
            <a:normAutofit fontScale="90000"/>
          </a:bodyPr>
          <a:lstStyle/>
          <a:p>
            <a:r>
              <a:rPr lang="en-US" dirty="0"/>
              <a:t>WG#2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E0872-F528-004C-4427-CD03D1058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4185"/>
            <a:ext cx="10515600" cy="506277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Vacuum Tube Design for the Einstein Telescope (Alexandre Lacroix, CNRS LAPP)</a:t>
            </a:r>
          </a:p>
          <a:p>
            <a:pPr lvl="1"/>
            <a:r>
              <a:rPr lang="en-US" dirty="0"/>
              <a:t>Welded external stiffening helix with low helix angle</a:t>
            </a:r>
          </a:p>
          <a:p>
            <a:pPr lvl="1"/>
            <a:r>
              <a:rPr lang="en-US" dirty="0"/>
              <a:t>Joining 2 tubes with reverse chirality (counter-wound stiffener) with a bellows</a:t>
            </a:r>
          </a:p>
          <a:p>
            <a:pPr lvl="1"/>
            <a:r>
              <a:rPr lang="en-US" dirty="0"/>
              <a:t>Bellows is supported with a “sliding support” with rotationally unclamped rings</a:t>
            </a:r>
          </a:p>
          <a:p>
            <a:pPr lvl="1"/>
            <a:r>
              <a:rPr lang="en-US" dirty="0"/>
              <a:t>Elegant design, but suggest </a:t>
            </a:r>
            <a:r>
              <a:rPr lang="en-US" dirty="0" err="1"/>
              <a:t>flextural</a:t>
            </a:r>
            <a:r>
              <a:rPr lang="en-US" dirty="0"/>
              <a:t> arrangement of bellows support to avoid unclamping for bake and then </a:t>
            </a:r>
            <a:r>
              <a:rPr lang="en-US" dirty="0" err="1"/>
              <a:t>reclamping</a:t>
            </a:r>
            <a:r>
              <a:rPr lang="en-US" dirty="0"/>
              <a:t> after bake</a:t>
            </a:r>
          </a:p>
          <a:p>
            <a:r>
              <a:rPr lang="en-US" dirty="0"/>
              <a:t>Overview of ET pilot sector circumferentially corrugated design (Marco Marrone)</a:t>
            </a:r>
          </a:p>
          <a:p>
            <a:pPr lvl="1"/>
            <a:r>
              <a:rPr lang="en-US" dirty="0"/>
              <a:t>Column stability for hanging structure (Aramid fiber suspension supports)</a:t>
            </a:r>
          </a:p>
          <a:p>
            <a:pPr lvl="1"/>
            <a:r>
              <a:rPr lang="en-US" dirty="0"/>
              <a:t>Helical corrugation drawbacks (buckling, </a:t>
            </a:r>
            <a:r>
              <a:rPr lang="en-US" dirty="0" err="1"/>
              <a:t>ext</a:t>
            </a:r>
            <a:r>
              <a:rPr lang="en-US" dirty="0"/>
              <a:t>-torsion coupling)</a:t>
            </a:r>
          </a:p>
          <a:p>
            <a:pPr lvl="1"/>
            <a:r>
              <a:rPr lang="en-US" dirty="0"/>
              <a:t>1D simplified beam model for computational efficiency</a:t>
            </a:r>
          </a:p>
          <a:p>
            <a:r>
              <a:rPr lang="en-US" dirty="0"/>
              <a:t>Optimized corrugated tube design for CE (Alberto Franco)</a:t>
            </a:r>
          </a:p>
          <a:p>
            <a:pPr lvl="1"/>
            <a:r>
              <a:rPr lang="en-US" dirty="0"/>
              <a:t>Explained why sinusoidal corrugation is preferred</a:t>
            </a:r>
          </a:p>
          <a:p>
            <a:pPr lvl="1"/>
            <a:r>
              <a:rPr lang="en-US" dirty="0"/>
              <a:t>Explained how to perform the parametric analysis in Ansys (I/O parameters)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462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6C73B-446E-47F3-A7B5-CE32D741A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0845A-9466-FF15-A200-1018F57D6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6115"/>
          </a:xfrm>
        </p:spPr>
        <p:txBody>
          <a:bodyPr>
            <a:normAutofit fontScale="90000"/>
          </a:bodyPr>
          <a:lstStyle/>
          <a:p>
            <a:r>
              <a:rPr lang="en-US" dirty="0"/>
              <a:t>WG#2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98A8F-6B11-F03E-C442-EF51D66C5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4185"/>
            <a:ext cx="10515600" cy="506277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Circumferential Joint (Dennis Coyne)</a:t>
            </a:r>
          </a:p>
          <a:p>
            <a:pPr lvl="1"/>
            <a:r>
              <a:rPr lang="en-US" dirty="0"/>
              <a:t>Stress intensity of radial lip joint could exceed threshold for type I crack initiation</a:t>
            </a:r>
          </a:p>
          <a:p>
            <a:pPr lvl="1"/>
            <a:r>
              <a:rPr lang="en-US" dirty="0"/>
              <a:t>Recommend conical scarf joint</a:t>
            </a:r>
          </a:p>
          <a:p>
            <a:r>
              <a:rPr lang="en-US" dirty="0"/>
              <a:t>UHV Leak risk of convolutions (Dennis Coyne)</a:t>
            </a:r>
          </a:p>
          <a:p>
            <a:pPr lvl="1"/>
            <a:r>
              <a:rPr lang="en-US" dirty="0"/>
              <a:t>LEP operational expansion joint failure rate is unacceptably high</a:t>
            </a:r>
          </a:p>
          <a:p>
            <a:pPr lvl="1"/>
            <a:r>
              <a:rPr lang="en-US" dirty="0"/>
              <a:t>Speculations of cyclic fatigue or stress corrosion cracking explanation</a:t>
            </a:r>
          </a:p>
          <a:p>
            <a:pPr lvl="1"/>
            <a:r>
              <a:rPr lang="en-US" dirty="0"/>
              <a:t>If real argues for corrugated tube rather than discrete bellows</a:t>
            </a:r>
          </a:p>
          <a:p>
            <a:r>
              <a:rPr lang="en-US" dirty="0"/>
              <a:t>Design proposal of tube supports, end caps, and pump port spools for CEBEX/CE (Anna </a:t>
            </a:r>
            <a:r>
              <a:rPr lang="en-US" dirty="0" err="1"/>
              <a:t>Iudintseva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Parametric design</a:t>
            </a:r>
          </a:p>
          <a:p>
            <a:pPr lvl="1"/>
            <a:r>
              <a:rPr lang="en-US" dirty="0"/>
              <a:t>Proposed support design, welded spools, bolted end caps</a:t>
            </a:r>
          </a:p>
          <a:p>
            <a:pPr lvl="1"/>
            <a:r>
              <a:rPr lang="en-US" dirty="0"/>
              <a:t>Dig a 10m hole under the end of the BT to mitigate Newtonian noise?</a:t>
            </a:r>
          </a:p>
        </p:txBody>
      </p:sp>
    </p:spTree>
    <p:extLst>
      <p:ext uri="{BB962C8B-B14F-4D97-AF65-F5344CB8AC3E}">
        <p14:creationId xmlns:p14="http://schemas.microsoft.com/office/powerpoint/2010/main" val="2323759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30AA3-3651-4F48-4D86-387009CA9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D9A3F-A8EE-FCF0-6E49-BC55E09DB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6115"/>
          </a:xfrm>
        </p:spPr>
        <p:txBody>
          <a:bodyPr>
            <a:normAutofit fontScale="90000"/>
          </a:bodyPr>
          <a:lstStyle/>
          <a:p>
            <a:r>
              <a:rPr lang="en-US" dirty="0"/>
              <a:t>WG#2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B754C-52F5-C733-ACB7-D2142560E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4185"/>
            <a:ext cx="10515600" cy="5062778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Beamtube Principal Cost Factors (Dennis Coyne)</a:t>
            </a:r>
          </a:p>
          <a:p>
            <a:pPr lvl="1"/>
            <a:r>
              <a:rPr lang="en-US" dirty="0"/>
              <a:t>Presented Rai Weiss’s breakdown of CBI/LIGO </a:t>
            </a:r>
            <a:r>
              <a:rPr lang="en-US" dirty="0" err="1"/>
              <a:t>costbook</a:t>
            </a:r>
            <a:r>
              <a:rPr lang="en-US" dirty="0"/>
              <a:t> for the LIGO BT</a:t>
            </a:r>
          </a:p>
          <a:p>
            <a:pPr lvl="1"/>
            <a:r>
              <a:rPr lang="en-US" dirty="0"/>
              <a:t>Used the underlying CBI cost data to show that CBI’s design was close to minimum cost</a:t>
            </a:r>
          </a:p>
          <a:p>
            <a:pPr lvl="1"/>
            <a:r>
              <a:rPr lang="en-US" dirty="0"/>
              <a:t>(Alberto also ran an Ansys parametric analysis of ring-stiffened BT and found CBI’s design near optimal)</a:t>
            </a:r>
          </a:p>
          <a:p>
            <a:r>
              <a:rPr lang="en-US" dirty="0"/>
              <a:t>MACBETH (Fabien Quinten, NIKHEF)</a:t>
            </a:r>
          </a:p>
          <a:p>
            <a:pPr lvl="1"/>
            <a:r>
              <a:rPr lang="en-US" dirty="0" err="1"/>
              <a:t>MAnufacturing</a:t>
            </a:r>
            <a:r>
              <a:rPr lang="en-US" dirty="0"/>
              <a:t> and Cleanliness of Beampipe for ET in High-vacuum</a:t>
            </a:r>
          </a:p>
          <a:p>
            <a:pPr lvl="1"/>
            <a:r>
              <a:rPr lang="en-US" dirty="0"/>
              <a:t>Industrialize, cost-efficient, production &amp; installation facility</a:t>
            </a:r>
          </a:p>
          <a:p>
            <a:pPr lvl="1"/>
            <a:r>
              <a:rPr lang="en-US" dirty="0"/>
              <a:t>5 companies involved + </a:t>
            </a:r>
            <a:r>
              <a:rPr lang="en-US" dirty="0" err="1"/>
              <a:t>Nikhef</a:t>
            </a:r>
            <a:endParaRPr lang="en-US" dirty="0"/>
          </a:p>
          <a:p>
            <a:pPr lvl="1"/>
            <a:r>
              <a:rPr lang="en-US" dirty="0"/>
              <a:t>~1.5 mm, circumferentially corrugated BT, AISI 441 (ferritic)</a:t>
            </a:r>
          </a:p>
          <a:p>
            <a:pPr lvl="1"/>
            <a:r>
              <a:rPr lang="en-US" dirty="0"/>
              <a:t>Robotic, in-tube RGA sampling for surface contamination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36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E8930-C51D-0D11-3FFC-9249E4C38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865F5-8514-CD85-214C-E35B05D85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6115"/>
          </a:xfrm>
        </p:spPr>
        <p:txBody>
          <a:bodyPr>
            <a:normAutofit fontScale="90000"/>
          </a:bodyPr>
          <a:lstStyle/>
          <a:p>
            <a:r>
              <a:rPr lang="en-US" dirty="0"/>
              <a:t>WG#2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981AB-E1B9-DD36-E2FB-7682E42C8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4185"/>
            <a:ext cx="10515600" cy="5062778"/>
          </a:xfrm>
        </p:spPr>
        <p:txBody>
          <a:bodyPr/>
          <a:lstStyle/>
          <a:p>
            <a:r>
              <a:rPr lang="en-US" dirty="0"/>
              <a:t>Leak detection of the ET Pilot Sector beam tubes (</a:t>
            </a:r>
            <a:r>
              <a:rPr lang="en-US" dirty="0" err="1"/>
              <a:t>Purnalingam</a:t>
            </a:r>
            <a:r>
              <a:rPr lang="en-US" dirty="0"/>
              <a:t> Revathi, CERN)</a:t>
            </a:r>
          </a:p>
          <a:p>
            <a:pPr lvl="1"/>
            <a:r>
              <a:rPr lang="en-US" dirty="0"/>
              <a:t>He bagging around each weld joint for pilot, for each tube segment</a:t>
            </a:r>
          </a:p>
          <a:p>
            <a:pPr lvl="1"/>
            <a:r>
              <a:rPr lang="en-US" dirty="0"/>
              <a:t>Component, sub-sector, sector level leak testing</a:t>
            </a:r>
          </a:p>
          <a:p>
            <a:pPr lvl="1"/>
            <a:r>
              <a:rPr lang="en-US" dirty="0"/>
              <a:t>Outlined Max, Mid, Min selective testing strategy vs risk &amp; cost</a:t>
            </a:r>
          </a:p>
          <a:p>
            <a:pPr lvl="1"/>
            <a:r>
              <a:rPr lang="en-US" dirty="0"/>
              <a:t>Adopting “mid strategy”, but dynamically change test frequency as program evolves</a:t>
            </a:r>
          </a:p>
          <a:p>
            <a:pPr lvl="1"/>
            <a:r>
              <a:rPr lang="en-US" dirty="0"/>
              <a:t>Based on LIGO experience, encouraged to consider the long time constants and cycle times for sub-sector &amp; sector testing, for clearing out He after testing, as well as the unacceptability of more than 1 leak per volume</a:t>
            </a:r>
          </a:p>
          <a:p>
            <a:pPr lvl="1"/>
            <a:r>
              <a:rPr lang="en-US" dirty="0"/>
              <a:t>Also encouraged to consider robotic testing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87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98796-89BA-B715-522B-4F694E6D2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5379"/>
          </a:xfrm>
        </p:spPr>
        <p:txBody>
          <a:bodyPr>
            <a:normAutofit fontScale="90000"/>
          </a:bodyPr>
          <a:lstStyle/>
          <a:p>
            <a:r>
              <a:rPr lang="en-US" dirty="0"/>
              <a:t>WG#2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0ED3D-FE41-015D-5500-BB7989F4B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4292"/>
            <a:ext cx="10515600" cy="5162671"/>
          </a:xfrm>
        </p:spPr>
        <p:txBody>
          <a:bodyPr/>
          <a:lstStyle/>
          <a:p>
            <a:r>
              <a:rPr lang="en-US" dirty="0"/>
              <a:t>Weld design to join chambers (Roxane </a:t>
            </a:r>
            <a:r>
              <a:rPr lang="en-US" dirty="0" err="1"/>
              <a:t>Misler</a:t>
            </a:r>
            <a:r>
              <a:rPr lang="en-US" dirty="0"/>
              <a:t>, CERN)</a:t>
            </a:r>
          </a:p>
          <a:p>
            <a:pPr lvl="1"/>
            <a:r>
              <a:rPr lang="en-US" dirty="0"/>
              <a:t>Sleeve (open &amp; closed, 4 &amp; 2 mm thick) installed with manual TIG fillet welds on 441 test chambers</a:t>
            </a:r>
          </a:p>
          <a:p>
            <a:pPr lvl="1"/>
            <a:r>
              <a:rPr lang="en-US" dirty="0"/>
              <a:t>Monitored </a:t>
            </a:r>
            <a:r>
              <a:rPr lang="en-US" dirty="0" err="1"/>
              <a:t>airbourne</a:t>
            </a:r>
            <a:r>
              <a:rPr lang="en-US" dirty="0"/>
              <a:t> (generally ISO 7 to 8 during steps) &amp; surface dust contamination</a:t>
            </a:r>
          </a:p>
          <a:p>
            <a:pPr lvl="1"/>
            <a:r>
              <a:rPr lang="en-US" dirty="0"/>
              <a:t>LIGO will share cleanliness protocols &amp; surface test procedures (may have some applicability)</a:t>
            </a:r>
          </a:p>
          <a:p>
            <a:pPr lvl="1"/>
            <a:r>
              <a:rPr lang="en-US" dirty="0"/>
              <a:t>Metallographic qualification of sample welds</a:t>
            </a:r>
          </a:p>
          <a:p>
            <a:pPr lvl="1"/>
            <a:r>
              <a:rPr lang="en-US" dirty="0"/>
              <a:t>Vacuum test &amp; check for virtual leak – found leak &amp; successfully repaired</a:t>
            </a:r>
          </a:p>
          <a:p>
            <a:pPr lvl="1"/>
            <a:r>
              <a:rPr lang="en-US" dirty="0"/>
              <a:t>Closed 2 mm thick sleeve with 1 mm gap better, used on ET pilot sector</a:t>
            </a:r>
          </a:p>
        </p:txBody>
      </p:sp>
    </p:spTree>
    <p:extLst>
      <p:ext uri="{BB962C8B-B14F-4D97-AF65-F5344CB8AC3E}">
        <p14:creationId xmlns:p14="http://schemas.microsoft.com/office/powerpoint/2010/main" val="187142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2927</TotalTime>
  <Words>1533</Words>
  <Application>Microsoft Office PowerPoint</Application>
  <PresentationFormat>Widescreen</PresentationFormat>
  <Paragraphs>128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WG2 (Design, Fabrication, Assembly) Summary</vt:lpstr>
      <vt:lpstr>WG2 Open Issues</vt:lpstr>
      <vt:lpstr>Additional Summaries</vt:lpstr>
      <vt:lpstr>WG#2 Summary</vt:lpstr>
      <vt:lpstr>WG#2 Summary</vt:lpstr>
      <vt:lpstr>WG#2 Summary</vt:lpstr>
      <vt:lpstr>WG#2 Summary</vt:lpstr>
      <vt:lpstr>WG#2 Summary</vt:lpstr>
      <vt:lpstr>WG#2 Summary</vt:lpstr>
      <vt:lpstr>WG#2 Summary</vt:lpstr>
      <vt:lpstr>WG#2 Summary</vt:lpstr>
      <vt:lpstr>WG#2 Summary</vt:lpstr>
      <vt:lpstr>WG#2 Summary</vt:lpstr>
      <vt:lpstr>WG#2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Dennis Coyne</dc:creator>
  <cp:lastModifiedBy>Dennis Coyne</cp:lastModifiedBy>
  <cp:revision>12</cp:revision>
  <dcterms:created xsi:type="dcterms:W3CDTF">2025-09-30T21:14:34Z</dcterms:created>
  <dcterms:modified xsi:type="dcterms:W3CDTF">2025-10-02T22:01:41Z</dcterms:modified>
</cp:coreProperties>
</file>