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59" r:id="rId4"/>
  </p:sldMasterIdLst>
  <p:notesMasterIdLst>
    <p:notesMasterId r:id="rId18"/>
  </p:notesMasterIdLst>
  <p:sldIdLst>
    <p:sldId id="256" r:id="rId5"/>
    <p:sldId id="378" r:id="rId6"/>
    <p:sldId id="379" r:id="rId7"/>
    <p:sldId id="386" r:id="rId8"/>
    <p:sldId id="380" r:id="rId9"/>
    <p:sldId id="381" r:id="rId10"/>
    <p:sldId id="377" r:id="rId11"/>
    <p:sldId id="385" r:id="rId12"/>
    <p:sldId id="382" r:id="rId13"/>
    <p:sldId id="383" r:id="rId14"/>
    <p:sldId id="384" r:id="rId15"/>
    <p:sldId id="388" r:id="rId16"/>
    <p:sldId id="387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4419A6B-C481-2ED2-56D3-C1B2A22C3BC2}" name="Coyne, Dennis C. (Dennis)" initials="DC" userId="S::coyne@caltech.edu::7383d17a-5c86-4b0d-8feb-3622b42e71d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588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32450" y="229875"/>
            <a:ext cx="887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950" y="273845"/>
            <a:ext cx="4700318" cy="9941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000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1pPr>
            <a:lvl2pPr marL="8826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2pPr>
            <a:lvl3pPr marL="13398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3pPr>
            <a:lvl4pPr marL="17970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4pPr>
            <a:lvl5pPr marL="22542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r>
              <a:rPr lang="en-US"/>
              <a:t>LIGO-G2502595-v3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AE5372-9A71-0D4E-A909-421AB71BD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14732" cy="80084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6738D2-DE6F-CF45-8C04-FE6C930E7F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5787" y="0"/>
            <a:ext cx="757074" cy="75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71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2475" y="445025"/>
            <a:ext cx="887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2475" y="1152475"/>
            <a:ext cx="8879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5" r:id="rId4"/>
    <p:sldLayoutId id="2147483656" r:id="rId5"/>
    <p:sldLayoutId id="2147483657" r:id="rId6"/>
    <p:sldLayoutId id="2147483660" r:id="rId7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dcc.ligo.org/LIGO-E250032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dcc.ligo.org/LIGO-L2500049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cc.ligo.org/LIGO-E2500307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dcc.ligo.org/LIGO-E2400425/public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4A18A7-1510-F943-8856-9EB0B8793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684609" y="-12416"/>
            <a:ext cx="7329134" cy="21793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SzPts val="990"/>
            </a:pPr>
            <a:r>
              <a:rPr lang="en-US" sz="1800" dirty="0"/>
              <a:t>Cosmic Explorer </a:t>
            </a:r>
            <a:br>
              <a:rPr lang="en-US" sz="1800" dirty="0"/>
            </a:br>
            <a:r>
              <a:rPr lang="en-US" sz="1800" dirty="0"/>
              <a:t>Beamtube Experiment (CE-BEX):</a:t>
            </a:r>
            <a:br>
              <a:rPr lang="en-US" sz="2400" dirty="0"/>
            </a:br>
            <a:r>
              <a:rPr lang="en-US" sz="2800" dirty="0"/>
              <a:t>Beam Tube Design Update</a:t>
            </a:r>
            <a:br>
              <a:rPr lang="en-US" sz="3200" dirty="0"/>
            </a:br>
            <a:r>
              <a:rPr lang="en-US" sz="1400" dirty="0"/>
              <a:t>Joint CE &amp; ET Beam Tube Meeting (10-Dec-2025)</a:t>
            </a:r>
            <a:endParaRPr sz="1400"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6071017" y="3337269"/>
            <a:ext cx="3072983" cy="16766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Caltech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Dennis Coyne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Jon Feicht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Alberto Franco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Anna </a:t>
            </a:r>
            <a:r>
              <a:rPr lang="en-US" sz="2400" dirty="0" err="1"/>
              <a:t>Iudintseva</a:t>
            </a:r>
            <a:endParaRPr lang="en-US" sz="2400" dirty="0"/>
          </a:p>
          <a:p>
            <a:pPr marL="0" indent="0" algn="r"/>
            <a:r>
              <a:rPr lang="en-US" sz="1400" dirty="0"/>
              <a:t>8-Dec-2025 v3</a:t>
            </a: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t="1085" b="1095"/>
          <a:stretch/>
        </p:blipFill>
        <p:spPr>
          <a:xfrm>
            <a:off x="7332025" y="0"/>
            <a:ext cx="1811975" cy="107727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212450" y="4685050"/>
            <a:ext cx="34998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</a:rPr>
              <a:t>Artist: Eddie Anaya (Cal State Fullerton)</a:t>
            </a:r>
            <a:endParaRPr sz="1050">
              <a:solidFill>
                <a:schemeClr val="dk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77169D-99DD-CD40-9BF7-C703BA6C00EC}"/>
              </a:ext>
            </a:extLst>
          </p:cNvPr>
          <p:cNvSpPr/>
          <p:nvPr/>
        </p:nvSpPr>
        <p:spPr>
          <a:xfrm>
            <a:off x="3712250" y="4706128"/>
            <a:ext cx="1774845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r"/>
            <a:r>
              <a:rPr lang="en-US" b="1" dirty="0"/>
              <a:t>LIGO-G2502595-v3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684C2F-17A5-1C47-9ACF-756BEBF3A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69218" cy="13692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E1190D-FBA3-596B-BF73-B39227D80D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3281C-87AB-A35A-C449-F4BB00547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181" y="101907"/>
            <a:ext cx="4700318" cy="546770"/>
          </a:xfrm>
        </p:spPr>
        <p:txBody>
          <a:bodyPr>
            <a:normAutofit fontScale="90000"/>
          </a:bodyPr>
          <a:lstStyle/>
          <a:p>
            <a:r>
              <a:rPr lang="en-US" dirty="0"/>
              <a:t>Preliminary FEA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68B3A-DE60-BA8A-3828-9366A9283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739551"/>
            <a:ext cx="5173786" cy="1921903"/>
          </a:xfrm>
        </p:spPr>
        <p:txBody>
          <a:bodyPr>
            <a:normAutofit/>
          </a:bodyPr>
          <a:lstStyle/>
          <a:p>
            <a:r>
              <a:rPr lang="en-US" sz="1200" dirty="0"/>
              <a:t>No info yet on skelp edge prep (e.g. flat portion) for helical welding</a:t>
            </a:r>
          </a:p>
          <a:p>
            <a:r>
              <a:rPr lang="en-US" sz="1200" dirty="0"/>
              <a:t>No info on re-rolling/forming ends for circumferential welds</a:t>
            </a:r>
          </a:p>
          <a:p>
            <a:r>
              <a:rPr lang="en-US" sz="1200" dirty="0"/>
              <a:t>FEA Caveats:</a:t>
            </a:r>
          </a:p>
          <a:p>
            <a:pPr lvl="1"/>
            <a:r>
              <a:rPr lang="en-US" sz="900" dirty="0"/>
              <a:t>Arc &amp; Tangent profile is defined at the helix angle, not perpendicular to the skelp (helix angle is ~11 deg)</a:t>
            </a:r>
          </a:p>
          <a:p>
            <a:pPr lvl="1"/>
            <a:r>
              <a:rPr lang="en-US" sz="900" dirty="0"/>
              <a:t>Mesh is coarse and with poor mesh quality (element distortion or skew) distortion</a:t>
            </a:r>
          </a:p>
          <a:p>
            <a:pPr lvl="1"/>
            <a:r>
              <a:rPr lang="en-US" sz="900" dirty="0"/>
              <a:t>Single profile, corresponding to t = 1.52 mm (0.0598”), used for all thicknesses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EE4F21-6332-7993-28C1-F93BCDCCD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LIGO-G2502595-v3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B96E2-15D3-9C67-6140-A0E8AF1D7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18BE0-8520-D348-2AA2-8A7D116AA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761" y="867508"/>
            <a:ext cx="3990535" cy="1856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F3DBC3-BC7B-DE90-E393-F0A436999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4132"/>
            <a:ext cx="5029237" cy="24193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91C9DF-EF39-C05C-2F52-B4734BFE4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113" y="2838433"/>
            <a:ext cx="1809763" cy="230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8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AB361-16FF-FF20-9798-8E9880A2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752" y="33017"/>
            <a:ext cx="4700318" cy="400357"/>
          </a:xfrm>
        </p:spPr>
        <p:txBody>
          <a:bodyPr>
            <a:normAutofit fontScale="90000"/>
          </a:bodyPr>
          <a:lstStyle/>
          <a:p>
            <a:r>
              <a:rPr lang="en-US" dirty="0"/>
              <a:t>Preliminary FEA Results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3199D29B-82C2-FFA0-5E71-4C08F6E2E3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1626296"/>
              </p:ext>
            </p:extLst>
          </p:nvPr>
        </p:nvGraphicFramePr>
        <p:xfrm>
          <a:off x="110490" y="809908"/>
          <a:ext cx="4434838" cy="2188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4799">
                  <a:extLst>
                    <a:ext uri="{9D8B030D-6E8A-4147-A177-3AD203B41FA5}">
                      <a16:colId xmlns:a16="http://schemas.microsoft.com/office/drawing/2014/main" val="2512289863"/>
                    </a:ext>
                  </a:extLst>
                </a:gridCol>
                <a:gridCol w="1012680">
                  <a:extLst>
                    <a:ext uri="{9D8B030D-6E8A-4147-A177-3AD203B41FA5}">
                      <a16:colId xmlns:a16="http://schemas.microsoft.com/office/drawing/2014/main" val="3223784143"/>
                    </a:ext>
                  </a:extLst>
                </a:gridCol>
                <a:gridCol w="609160">
                  <a:extLst>
                    <a:ext uri="{9D8B030D-6E8A-4147-A177-3AD203B41FA5}">
                      <a16:colId xmlns:a16="http://schemas.microsoft.com/office/drawing/2014/main" val="1029968327"/>
                    </a:ext>
                  </a:extLst>
                </a:gridCol>
                <a:gridCol w="874251">
                  <a:extLst>
                    <a:ext uri="{9D8B030D-6E8A-4147-A177-3AD203B41FA5}">
                      <a16:colId xmlns:a16="http://schemas.microsoft.com/office/drawing/2014/main" val="1668609677"/>
                    </a:ext>
                  </a:extLst>
                </a:gridCol>
                <a:gridCol w="1123948">
                  <a:extLst>
                    <a:ext uri="{9D8B030D-6E8A-4147-A177-3AD203B41FA5}">
                      <a16:colId xmlns:a16="http://schemas.microsoft.com/office/drawing/2014/main" val="285352086"/>
                    </a:ext>
                  </a:extLst>
                </a:gridCol>
              </a:tblGrid>
              <a:tr h="456641">
                <a:tc>
                  <a:txBody>
                    <a:bodyPr/>
                    <a:lstStyle/>
                    <a:p>
                      <a:r>
                        <a:rPr lang="en-US" sz="1200" dirty="0"/>
                        <a:t>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Thickness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mm (in)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Sag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Buckling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Axial Spring (</a:t>
                      </a:r>
                      <a:r>
                        <a:rPr lang="en-US" sz="1200" dirty="0" err="1"/>
                        <a:t>kN</a:t>
                      </a:r>
                      <a:r>
                        <a:rPr lang="en-US" sz="1200" dirty="0"/>
                        <a:t>/m)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466809"/>
                  </a:ext>
                </a:extLst>
              </a:tr>
              <a:tr h="288622">
                <a:tc rowSpan="5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127 x 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1.52 (.0598)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712179"/>
                  </a:ext>
                </a:extLst>
              </a:tr>
              <a:tr h="288622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1.90 (.0747)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41455"/>
                  </a:ext>
                </a:extLst>
              </a:tr>
              <a:tr h="288622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2.66 (.1046)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418331"/>
                  </a:ext>
                </a:extLst>
              </a:tr>
              <a:tr h="288622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3.42 (.1345)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4,033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594766"/>
                  </a:ext>
                </a:extLst>
              </a:tr>
              <a:tr h="288622"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4.18 (.1644)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5.04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011018"/>
                  </a:ext>
                </a:extLst>
              </a:tr>
              <a:tr h="28862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76 x 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3.42 (.1345)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4,128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079739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D2ABDF-DB73-4516-0600-69A23020E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LIGO-G2502595-v3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1FD399-0569-1115-96E6-55ACDB940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CF5157-42DA-9B69-508C-3D185BF99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680" y="499712"/>
            <a:ext cx="4114830" cy="1704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6D3157-8505-C2D1-A098-4E4CDA318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27" y="3037142"/>
            <a:ext cx="4114831" cy="171529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E9D144A-B931-FA1D-ED1D-940B0CD2A8DD}"/>
              </a:ext>
            </a:extLst>
          </p:cNvPr>
          <p:cNvGrpSpPr/>
          <p:nvPr/>
        </p:nvGrpSpPr>
        <p:grpSpPr>
          <a:xfrm>
            <a:off x="4240746" y="2142176"/>
            <a:ext cx="1891324" cy="307777"/>
            <a:chOff x="2915139" y="3516923"/>
            <a:chExt cx="1891324" cy="307777"/>
          </a:xfrm>
        </p:grpSpPr>
        <p:sp>
          <p:nvSpPr>
            <p:cNvPr id="15" name="Arrow: Left 14">
              <a:extLst>
                <a:ext uri="{FF2B5EF4-FFF2-40B4-BE49-F238E27FC236}">
                  <a16:creationId xmlns:a16="http://schemas.microsoft.com/office/drawing/2014/main" id="{531F8E69-85AA-8BAB-66AE-63B392D87893}"/>
                </a:ext>
              </a:extLst>
            </p:cNvPr>
            <p:cNvSpPr/>
            <p:nvPr/>
          </p:nvSpPr>
          <p:spPr>
            <a:xfrm>
              <a:off x="2915139" y="3579446"/>
              <a:ext cx="719015" cy="177669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C40866-1DBA-7580-CAE6-4B18EC0E15B1}"/>
                </a:ext>
              </a:extLst>
            </p:cNvPr>
            <p:cNvSpPr txBox="1"/>
            <p:nvPr/>
          </p:nvSpPr>
          <p:spPr>
            <a:xfrm>
              <a:off x="3602894" y="3516923"/>
              <a:ext cx="12035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PROMISING</a:t>
              </a:r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CA2F2B5-D0DF-F19E-932C-AAEF865D7854}"/>
              </a:ext>
            </a:extLst>
          </p:cNvPr>
          <p:cNvSpPr txBox="1">
            <a:spLocks/>
          </p:cNvSpPr>
          <p:nvPr/>
        </p:nvSpPr>
        <p:spPr>
          <a:xfrm>
            <a:off x="0" y="3012842"/>
            <a:ext cx="4930138" cy="138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10 m length of Arc &amp; Tangent profile</a:t>
            </a:r>
          </a:p>
          <a:p>
            <a:r>
              <a:rPr lang="en-US" dirty="0"/>
              <a:t>LIGO Bellows for a 20 m long pipe:</a:t>
            </a:r>
          </a:p>
          <a:p>
            <a:pPr lvl="1"/>
            <a:r>
              <a:rPr lang="en-US" dirty="0"/>
              <a:t>1,401 </a:t>
            </a:r>
            <a:r>
              <a:rPr lang="en-US" dirty="0" err="1"/>
              <a:t>kN</a:t>
            </a:r>
            <a:r>
              <a:rPr lang="en-US" dirty="0"/>
              <a:t>/m design maximum</a:t>
            </a:r>
          </a:p>
          <a:p>
            <a:pPr lvl="1"/>
            <a:r>
              <a:rPr lang="en-US" dirty="0"/>
              <a:t>845 </a:t>
            </a:r>
            <a:r>
              <a:rPr lang="en-US" dirty="0" err="1"/>
              <a:t>kN</a:t>
            </a:r>
            <a:r>
              <a:rPr lang="en-US" dirty="0"/>
              <a:t>/m ± 10% as-built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69249D-26A4-D2C3-D003-9E17DAB5E356}"/>
              </a:ext>
            </a:extLst>
          </p:cNvPr>
          <p:cNvGrpSpPr/>
          <p:nvPr/>
        </p:nvGrpSpPr>
        <p:grpSpPr>
          <a:xfrm>
            <a:off x="4240746" y="2707550"/>
            <a:ext cx="1891324" cy="307777"/>
            <a:chOff x="2915139" y="3516923"/>
            <a:chExt cx="1891324" cy="307777"/>
          </a:xfrm>
        </p:grpSpPr>
        <p:sp>
          <p:nvSpPr>
            <p:cNvPr id="6" name="Arrow: Left 5">
              <a:extLst>
                <a:ext uri="{FF2B5EF4-FFF2-40B4-BE49-F238E27FC236}">
                  <a16:creationId xmlns:a16="http://schemas.microsoft.com/office/drawing/2014/main" id="{F761FE55-4B17-EECE-D5B5-DC73DAB75DEF}"/>
                </a:ext>
              </a:extLst>
            </p:cNvPr>
            <p:cNvSpPr/>
            <p:nvPr/>
          </p:nvSpPr>
          <p:spPr>
            <a:xfrm>
              <a:off x="2915139" y="3579446"/>
              <a:ext cx="719015" cy="177669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0F82-6736-EEC4-1319-2F6F0C2936D7}"/>
                </a:ext>
              </a:extLst>
            </p:cNvPr>
            <p:cNvSpPr txBox="1"/>
            <p:nvPr/>
          </p:nvSpPr>
          <p:spPr>
            <a:xfrm>
              <a:off x="3602894" y="3516923"/>
              <a:ext cx="12035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PROMISING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0258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A5151-B20B-E2F5-F25F-D04FD16DE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062" y="158303"/>
            <a:ext cx="7120396" cy="568528"/>
          </a:xfrm>
        </p:spPr>
        <p:txBody>
          <a:bodyPr>
            <a:normAutofit/>
          </a:bodyPr>
          <a:lstStyle/>
          <a:p>
            <a:r>
              <a:rPr lang="en-US" sz="2400" dirty="0"/>
              <a:t>Helical Lock-Seam vs Continuously Welded Seam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D1510-F441-3A1F-D69F-84458CA5F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5" y="844062"/>
            <a:ext cx="8879100" cy="372481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ASTM A760M allows for either helical lock-seam or helical continuous weld</a:t>
            </a:r>
          </a:p>
          <a:p>
            <a:r>
              <a:rPr lang="en-US" dirty="0"/>
              <a:t>Industry prefers the lock seam </a:t>
            </a:r>
            <a:br>
              <a:rPr lang="en-US" dirty="0"/>
            </a:br>
            <a:r>
              <a:rPr lang="en-US" dirty="0"/>
              <a:t>for buried applications</a:t>
            </a:r>
          </a:p>
          <a:p>
            <a:pPr lvl="1"/>
            <a:r>
              <a:rPr lang="en-US" dirty="0"/>
              <a:t>Lock-seam allows for easier, leak-resistant assembly, </a:t>
            </a:r>
            <a:br>
              <a:rPr lang="en-US" dirty="0"/>
            </a:br>
            <a:r>
              <a:rPr lang="en-US" dirty="0"/>
              <a:t>especially for large diameters, offering flexibility </a:t>
            </a:r>
          </a:p>
          <a:p>
            <a:pPr lvl="1"/>
            <a:r>
              <a:rPr lang="en-US" dirty="0"/>
              <a:t>Lock-seam also provides greater structural integrity, </a:t>
            </a:r>
            <a:br>
              <a:rPr lang="en-US" dirty="0"/>
            </a:br>
            <a:r>
              <a:rPr lang="en-US" dirty="0"/>
              <a:t>better stress distribution (reducing crack risk)</a:t>
            </a:r>
          </a:p>
          <a:p>
            <a:pPr lvl="1"/>
            <a:r>
              <a:rPr lang="en-US" dirty="0"/>
              <a:t>whereas continuous welds, while strong, </a:t>
            </a:r>
            <a:br>
              <a:rPr lang="en-US" dirty="0"/>
            </a:br>
            <a:r>
              <a:rPr lang="en-US" dirty="0"/>
              <a:t>can create potential leak points, </a:t>
            </a:r>
            <a:br>
              <a:rPr lang="en-US" dirty="0"/>
            </a:br>
            <a:r>
              <a:rPr lang="en-US" dirty="0"/>
              <a:t>require precise alignment, and are harder to manage on heavy gauges</a:t>
            </a:r>
          </a:p>
          <a:p>
            <a:r>
              <a:rPr lang="en-US" dirty="0" err="1"/>
              <a:t>Iff</a:t>
            </a:r>
            <a:r>
              <a:rPr lang="en-US" dirty="0"/>
              <a:t> CSP manufacturers don’t have (or don’t want to add) a weld head to the CSP mill, then</a:t>
            </a:r>
          </a:p>
          <a:p>
            <a:pPr lvl="1"/>
            <a:r>
              <a:rPr lang="en-US" dirty="0"/>
              <a:t>Consider a weld processing step subsequent to the CSP forming mill</a:t>
            </a:r>
          </a:p>
          <a:p>
            <a:pPr lvl="1"/>
            <a:r>
              <a:rPr lang="en-US" dirty="0"/>
              <a:t>Fixed weld head coupled to a custom helically guided tube rotator/translator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28E06D-B152-0B77-48A2-75D108D6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LIGO-G2502595-v3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615AA6-8820-4685-5527-6850587B9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12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817663-873F-EEFD-E634-8BC3200ED34B}"/>
              </a:ext>
            </a:extLst>
          </p:cNvPr>
          <p:cNvGrpSpPr/>
          <p:nvPr/>
        </p:nvGrpSpPr>
        <p:grpSpPr>
          <a:xfrm>
            <a:off x="5389950" y="1220929"/>
            <a:ext cx="3713281" cy="1731941"/>
            <a:chOff x="5389950" y="1220929"/>
            <a:chExt cx="3713281" cy="17319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E16385-F986-D433-CAD7-182A655B5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89950" y="1220929"/>
              <a:ext cx="3713281" cy="1731941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691B445-956C-3329-D4B4-05A9026C28BE}"/>
                </a:ext>
              </a:extLst>
            </p:cNvPr>
            <p:cNvSpPr/>
            <p:nvPr/>
          </p:nvSpPr>
          <p:spPr>
            <a:xfrm rot="18830692">
              <a:off x="7477026" y="1899268"/>
              <a:ext cx="124416" cy="19231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93B0ED-CF3E-66DD-E39D-8B20648A41BC}"/>
                </a:ext>
              </a:extLst>
            </p:cNvPr>
            <p:cNvSpPr txBox="1"/>
            <p:nvPr/>
          </p:nvSpPr>
          <p:spPr>
            <a:xfrm>
              <a:off x="7685357" y="2106901"/>
              <a:ext cx="7000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WELD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538BF5A-22DC-2672-F73B-1717B60D3378}"/>
                </a:ext>
              </a:extLst>
            </p:cNvPr>
            <p:cNvCxnSpPr/>
            <p:nvPr/>
          </p:nvCxnSpPr>
          <p:spPr>
            <a:xfrm flipH="1" flipV="1">
              <a:off x="7651677" y="2068220"/>
              <a:ext cx="158823" cy="1114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4048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16CA8-22C2-03B8-CF1B-2F96DA7A8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546" y="0"/>
            <a:ext cx="6860912" cy="1199786"/>
          </a:xfrm>
        </p:spPr>
        <p:txBody>
          <a:bodyPr>
            <a:normAutofit fontScale="90000"/>
          </a:bodyPr>
          <a:lstStyle/>
          <a:p>
            <a:r>
              <a:rPr lang="en-US" dirty="0"/>
              <a:t>Draft Requirements Document:</a:t>
            </a:r>
            <a:br>
              <a:rPr lang="en-US" dirty="0"/>
            </a:br>
            <a:r>
              <a:rPr lang="en-US" dirty="0"/>
              <a:t>Pump Spools, Beamtube Supports, Thrust Anchors, and End Caps (</a:t>
            </a:r>
            <a:r>
              <a:rPr lang="en-US" dirty="0">
                <a:hlinkClick r:id="rId2"/>
              </a:rPr>
              <a:t>LIGO-E2500329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359A9-56CB-7097-7677-B732D1F0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5" y="1374511"/>
            <a:ext cx="3088310" cy="3194363"/>
          </a:xfrm>
        </p:spPr>
        <p:txBody>
          <a:bodyPr/>
          <a:lstStyle/>
          <a:p>
            <a:r>
              <a:rPr lang="en-US" dirty="0"/>
              <a:t>Design &amp; Fabrication requirements for all components of the CEBEX structural system, including:</a:t>
            </a:r>
          </a:p>
          <a:p>
            <a:pPr lvl="1"/>
            <a:r>
              <a:rPr lang="en-US" dirty="0"/>
              <a:t>Quantities and types of port configurations</a:t>
            </a:r>
          </a:p>
          <a:p>
            <a:pPr lvl="1"/>
            <a:r>
              <a:rPr lang="en-US" dirty="0"/>
              <a:t>Dimensions</a:t>
            </a:r>
          </a:p>
          <a:p>
            <a:pPr lvl="1"/>
            <a:r>
              <a:rPr lang="en-US" dirty="0"/>
              <a:t>Vacuum performance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07799F-E6CA-27AF-B741-3822C2AC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LIGO-G2502595-v3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BE33E-65E2-57A4-2745-34E57082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6B4AC7-E3A3-A5D2-81E9-25873E086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957" y="1273200"/>
            <a:ext cx="2495568" cy="3295674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EC1C7F-8CB3-D64A-07A5-62FCE6EA2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96" y="2571750"/>
            <a:ext cx="20288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3F5351F-CA3E-B694-32BD-49354E171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647" y="1273200"/>
            <a:ext cx="1804688" cy="135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DD48013-1186-C15A-93FF-872C4733E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421" y="3211866"/>
            <a:ext cx="122872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320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FFD2A-6B09-E293-E166-E823B824C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257" y="77539"/>
            <a:ext cx="6574972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No Manufacturing Interest in </a:t>
            </a:r>
            <a:br>
              <a:rPr lang="en-US" dirty="0"/>
            </a:br>
            <a:r>
              <a:rPr lang="en-US" dirty="0"/>
              <a:t>“Optimized” Cylindrical Corrugated Tube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44B01-64E0-9BFF-147B-E586E6E9D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5" y="1152475"/>
            <a:ext cx="8879100" cy="3803922"/>
          </a:xfrm>
        </p:spPr>
        <p:txBody>
          <a:bodyPr>
            <a:normAutofit/>
          </a:bodyPr>
          <a:lstStyle/>
          <a:p>
            <a:r>
              <a:rPr lang="en-US" dirty="0"/>
              <a:t>Sent out Request For Information (RFI, </a:t>
            </a:r>
            <a:r>
              <a:rPr lang="en-US" dirty="0">
                <a:hlinkClick r:id="rId2"/>
              </a:rPr>
              <a:t>LIGO-L2500049</a:t>
            </a:r>
            <a:r>
              <a:rPr lang="en-US" dirty="0"/>
              <a:t>) to ~20 companies</a:t>
            </a:r>
          </a:p>
          <a:p>
            <a:pPr lvl="1"/>
            <a:r>
              <a:rPr lang="en-US" dirty="0"/>
              <a:t>staggered, deep, sinusoidal corrugations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596900" lvl="1" indent="0">
              <a:buNone/>
            </a:pPr>
            <a:endParaRPr lang="en-US" dirty="0"/>
          </a:p>
          <a:p>
            <a:pPr marL="596900" lvl="1" indent="0">
              <a:buNone/>
            </a:pPr>
            <a:endParaRPr lang="en-US" dirty="0"/>
          </a:p>
          <a:p>
            <a:pPr marL="596900" lvl="1" indent="0">
              <a:buNone/>
            </a:pPr>
            <a:endParaRPr lang="en-US" dirty="0"/>
          </a:p>
          <a:p>
            <a:r>
              <a:rPr lang="en-US" dirty="0"/>
              <a:t>Too different from standard manufacturing practice?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Apparently no interest or expression of capabilities to fabricate</a:t>
            </a:r>
          </a:p>
          <a:p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Exploring some alternatives:</a:t>
            </a:r>
          </a:p>
          <a:p>
            <a:pPr lvl="1"/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Explore thick-walled, unstiffened, carbon steel “oil” pipe alternative</a:t>
            </a:r>
          </a:p>
          <a:p>
            <a:pPr lvl="1"/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Explore commercially available corrugated pipe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108F79-5176-5D73-E761-D8BA59A7F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LIGO-G2502595-v3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C7E32-3557-B885-FDF1-2D682F051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DDBD0C-F34B-1625-8214-CE0FDF55B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564" y="1833720"/>
            <a:ext cx="4717605" cy="147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29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A5401-6099-25FD-8E19-81C09E8C2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950" y="273845"/>
            <a:ext cx="4700318" cy="562401"/>
          </a:xfrm>
        </p:spPr>
        <p:txBody>
          <a:bodyPr>
            <a:normAutofit fontScale="90000"/>
          </a:bodyPr>
          <a:lstStyle/>
          <a:p>
            <a:r>
              <a:rPr lang="en-US" dirty="0"/>
              <a:t>Readily Available “Oil” Pipe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5E84F-2447-6BD9-4741-395381ACB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Contingency Plan for an “Oil Pipe”</a:t>
            </a:r>
          </a:p>
          <a:p>
            <a:pPr lvl="1"/>
            <a:r>
              <a:rPr lang="en-US" dirty="0"/>
              <a:t>API-60x steel, 24” OD x 3/8” thick (schedule 20) x 100 m (609.6 mm x 9.5 mm thick) </a:t>
            </a:r>
          </a:p>
          <a:p>
            <a:pPr lvl="1"/>
            <a:r>
              <a:rPr lang="en-US" dirty="0"/>
              <a:t>Beamtube l/d ratio ~ 1/150 is perfect for 1-d diffusion model</a:t>
            </a:r>
          </a:p>
          <a:p>
            <a:pPr lvl="1"/>
            <a:r>
              <a:rPr lang="en-US" dirty="0"/>
              <a:t>Available either linear weld seam or spiral welded</a:t>
            </a:r>
          </a:p>
          <a:p>
            <a:r>
              <a:rPr lang="en-US" dirty="0"/>
              <a:t>Proposed plan (</a:t>
            </a:r>
            <a:r>
              <a:rPr lang="en-US" dirty="0">
                <a:hlinkClick r:id="rId2"/>
              </a:rPr>
              <a:t>LIGO-E2500307</a:t>
            </a:r>
            <a:r>
              <a:rPr lang="en-US" dirty="0"/>
              <a:t>):</a:t>
            </a:r>
          </a:p>
          <a:p>
            <a:pPr lvl="1"/>
            <a:r>
              <a:rPr lang="en-US" dirty="0"/>
              <a:t>Carbon steel tube heads</a:t>
            </a:r>
          </a:p>
          <a:p>
            <a:pPr lvl="1"/>
            <a:r>
              <a:rPr lang="en-US" dirty="0"/>
              <a:t>CTE matched 304SS Conflat flanges </a:t>
            </a:r>
          </a:p>
          <a:p>
            <a:pPr lvl="1"/>
            <a:r>
              <a:rPr lang="en-US" dirty="0"/>
              <a:t>Steel Bellows</a:t>
            </a:r>
          </a:p>
          <a:p>
            <a:pPr lvl="1"/>
            <a:r>
              <a:rPr lang="en-US" dirty="0"/>
              <a:t>Heat tracing for bakeout</a:t>
            </a:r>
          </a:p>
          <a:p>
            <a:pPr lvl="1"/>
            <a:r>
              <a:rPr lang="en-US" dirty="0"/>
              <a:t>Cast Perlite for insulation</a:t>
            </a:r>
          </a:p>
          <a:p>
            <a:pPr lvl="1"/>
            <a:r>
              <a:rPr lang="en-US" dirty="0"/>
              <a:t>Distributed Temperature Sensing (DTS) using fiber optics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E9CEE0-10AE-C8CA-BCED-7AD4FC2E3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LIGO-G2502595-v3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1868B3-76DB-ADFF-2D12-2F39F5AD2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66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97E3A-FB57-7FCA-3031-3154DD1A4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963" y="273845"/>
            <a:ext cx="6952495" cy="586054"/>
          </a:xfrm>
        </p:spPr>
        <p:txBody>
          <a:bodyPr>
            <a:normAutofit fontScale="90000"/>
          </a:bodyPr>
          <a:lstStyle/>
          <a:p>
            <a:r>
              <a:rPr lang="en-US" dirty="0"/>
              <a:t>“Oil Pipe” appears to be Structurally Adequate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BF02C-E0B0-40A6-7C16-D2893EB75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5" y="1152475"/>
            <a:ext cx="8879100" cy="116077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API specified steels are not allowed in the ASME BPVC</a:t>
            </a:r>
          </a:p>
          <a:p>
            <a:r>
              <a:rPr lang="en-US" dirty="0"/>
              <a:t>FEA results</a:t>
            </a:r>
          </a:p>
          <a:p>
            <a:pPr lvl="1"/>
            <a:r>
              <a:rPr lang="en-US" dirty="0"/>
              <a:t>based on similar material (A283D) </a:t>
            </a:r>
          </a:p>
          <a:p>
            <a:pPr lvl="1"/>
            <a:r>
              <a:rPr lang="en-US" dirty="0"/>
              <a:t>Coupled to a bellows at the end of a 20 m tube</a:t>
            </a:r>
          </a:p>
          <a:p>
            <a:pPr lvl="1"/>
            <a:r>
              <a:rPr lang="en-US" dirty="0"/>
              <a:t>8 mm sag over 20 m</a:t>
            </a:r>
          </a:p>
          <a:p>
            <a:pPr lvl="1"/>
            <a:r>
              <a:rPr lang="en-US" dirty="0"/>
              <a:t>indicates adequate strength and buckling safety factor (~16x)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0CB96-8543-F787-CD11-5A0769CC5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LIGO-G2502595-v3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CFB903-65AE-B760-3341-B177AFCE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4B6EAF-C3FC-1944-6F8D-AC4334914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154" y="2357934"/>
            <a:ext cx="5314960" cy="230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79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D43F6-35C6-C187-F256-252289FD3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611" y="77539"/>
            <a:ext cx="4700318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Commercially Available Corrugated Steel Pipe (CSP)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BBE99-6523-7BE2-E437-0CC13444F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5" y="1152475"/>
            <a:ext cx="8879100" cy="316161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References:</a:t>
            </a:r>
          </a:p>
          <a:p>
            <a:pPr lvl="1"/>
            <a:r>
              <a:rPr lang="en-US" dirty="0"/>
              <a:t>Corrugated Steel Pipe (CSP) Manual, National Corrugated Steel Pipe Assoc., </a:t>
            </a:r>
            <a:r>
              <a:rPr lang="en-US" dirty="0" err="1"/>
              <a:t>cr</a:t>
            </a:r>
            <a:r>
              <a:rPr lang="en-US" dirty="0"/>
              <a:t> 2018</a:t>
            </a:r>
          </a:p>
          <a:p>
            <a:pPr lvl="1"/>
            <a:r>
              <a:rPr lang="en-US" dirty="0"/>
              <a:t>ASTM specification A760M, "Standard Specification for Corrugated Steel Pipe, Metallic-Coated for Sewers and Drains“</a:t>
            </a:r>
          </a:p>
          <a:p>
            <a:r>
              <a:rPr lang="en-US" dirty="0"/>
              <a:t>"Most shop-manufactured CSP is produced on a machine that forms </a:t>
            </a:r>
            <a:r>
              <a:rPr lang="en-US" u="sng" dirty="0"/>
              <a:t>helical corrugations</a:t>
            </a:r>
            <a:r>
              <a:rPr lang="en-US" dirty="0"/>
              <a:t>; in such case, the seam may be either a continuous helical lock seam or a </a:t>
            </a:r>
            <a:r>
              <a:rPr lang="en-US" u="sng" dirty="0"/>
              <a:t>continuously helical welded seam </a:t>
            </a:r>
            <a:r>
              <a:rPr lang="en-US" dirty="0"/>
              <a:t>…" </a:t>
            </a:r>
          </a:p>
          <a:p>
            <a:r>
              <a:rPr lang="en-US" dirty="0"/>
              <a:t>"In contrast with CSP, structural plate pipe is always fabricated with annular corrugations and field bolted longitudinal and circumferential seams."</a:t>
            </a:r>
          </a:p>
          <a:p>
            <a:r>
              <a:rPr lang="en-US" dirty="0"/>
              <a:t>Consequently, for CEBEX, our interest is only in helical corrugated CSP </a:t>
            </a:r>
            <a:br>
              <a:rPr lang="en-US" dirty="0"/>
            </a:br>
            <a:r>
              <a:rPr lang="en-US" dirty="0"/>
              <a:t>(not structural plate pipe)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B1F837-2BFF-C8AB-4507-0FA1BC97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LIGO-G2502595-v3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D8332-585D-EEDE-99F2-F35DEB073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14AB3C-D86A-479C-78A1-1E94DC790737}"/>
              </a:ext>
            </a:extLst>
          </p:cNvPr>
          <p:cNvSpPr txBox="1"/>
          <p:nvPr/>
        </p:nvSpPr>
        <p:spPr>
          <a:xfrm>
            <a:off x="2938584" y="4102468"/>
            <a:ext cx="5439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Forte" panose="03060902040502070203" pitchFamily="66" charset="0"/>
              </a:rPr>
              <a:t>… Helical Corrugation Redux</a:t>
            </a:r>
          </a:p>
        </p:txBody>
      </p:sp>
    </p:spTree>
    <p:extLst>
      <p:ext uri="{BB962C8B-B14F-4D97-AF65-F5344CB8AC3E}">
        <p14:creationId xmlns:p14="http://schemas.microsoft.com/office/powerpoint/2010/main" val="3090746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42ADF-BCB8-4D16-8040-74A59D1FD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534" y="63961"/>
            <a:ext cx="4700318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Reasons to Pursue Helically Corrugated and Welded Pipe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2A61F-BBA5-B1E7-0BD7-B438EF78F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6892"/>
            <a:ext cx="8879100" cy="1204287"/>
          </a:xfrm>
        </p:spPr>
        <p:txBody>
          <a:bodyPr>
            <a:normAutofit fontScale="55000" lnSpcReduction="20000"/>
          </a:bodyPr>
          <a:lstStyle/>
          <a:p>
            <a:r>
              <a:rPr lang="en-US" sz="2900" dirty="0"/>
              <a:t>Pro</a:t>
            </a:r>
          </a:p>
          <a:p>
            <a:pPr lvl="1"/>
            <a:r>
              <a:rPr lang="en-US" sz="2500" dirty="0"/>
              <a:t>Standard commercial CSP product</a:t>
            </a:r>
          </a:p>
          <a:p>
            <a:pPr lvl="1"/>
            <a:r>
              <a:rPr lang="en-US" sz="2200" dirty="0"/>
              <a:t>No high plastic deformation crossing the weld HAZ</a:t>
            </a:r>
          </a:p>
          <a:p>
            <a:pPr lvl="2"/>
            <a:r>
              <a:rPr lang="en-US" sz="2300" dirty="0"/>
              <a:t>May be the cause of unacceptable UHV leak failure rates (see </a:t>
            </a:r>
            <a:r>
              <a:rPr lang="en-US" sz="2300" dirty="0">
                <a:hlinkClick r:id="rId2"/>
              </a:rPr>
              <a:t>LIGO-E2400425</a:t>
            </a:r>
            <a:r>
              <a:rPr lang="en-US" sz="2300" dirty="0"/>
              <a:t>)</a:t>
            </a:r>
          </a:p>
          <a:p>
            <a:pPr lvl="1"/>
            <a:r>
              <a:rPr lang="en-US" sz="2500" dirty="0"/>
              <a:t>Eliminates the need for bellows and stiffeners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558BFB-54D9-7BFE-12D9-F7ED0BBAF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LIGO-G2502595-v3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73988B-FF6E-B6CE-E0C6-065E0CFF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B00DF1-E773-29D6-A82E-268EF55E3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368" y="2041179"/>
            <a:ext cx="5014632" cy="297227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FD5071-A65D-6EF1-B79B-71C0600EF879}"/>
              </a:ext>
            </a:extLst>
          </p:cNvPr>
          <p:cNvSpPr txBox="1">
            <a:spLocks/>
          </p:cNvSpPr>
          <p:nvPr/>
        </p:nvSpPr>
        <p:spPr>
          <a:xfrm>
            <a:off x="0" y="1907855"/>
            <a:ext cx="4117702" cy="314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Con</a:t>
            </a:r>
          </a:p>
          <a:p>
            <a:pPr lvl="1"/>
            <a:r>
              <a:rPr lang="en-US" dirty="0"/>
              <a:t>Requires alternating chirality sections of pipe/tube (i.e. LH, RH, LH, …) to compensate for the length-to-torsion coupling</a:t>
            </a:r>
          </a:p>
          <a:p>
            <a:pPr lvl="1"/>
            <a:r>
              <a:rPr lang="en-US" dirty="0"/>
              <a:t>However …</a:t>
            </a:r>
          </a:p>
          <a:p>
            <a:pPr lvl="2"/>
            <a:r>
              <a:rPr lang="en-US" dirty="0">
                <a:solidFill>
                  <a:schemeClr val="accent1"/>
                </a:solidFill>
              </a:rPr>
              <a:t>CE can afford two rolling machines with opposite handiness</a:t>
            </a:r>
          </a:p>
          <a:p>
            <a:pPr lvl="2"/>
            <a:r>
              <a:rPr lang="en-US" dirty="0">
                <a:solidFill>
                  <a:schemeClr val="accent1"/>
                </a:solidFill>
              </a:rPr>
              <a:t>CEBEX can be constructed to allow one end to rotate when performing the bake-out</a:t>
            </a:r>
          </a:p>
          <a:p>
            <a:pPr lvl="3"/>
            <a:r>
              <a:rPr lang="en-US" dirty="0">
                <a:solidFill>
                  <a:srgbClr val="FF0000"/>
                </a:solidFill>
              </a:rPr>
              <a:t>Challenge becomes the design of this support and the transition to the CSP</a:t>
            </a:r>
          </a:p>
        </p:txBody>
      </p:sp>
    </p:spTree>
    <p:extLst>
      <p:ext uri="{BB962C8B-B14F-4D97-AF65-F5344CB8AC3E}">
        <p14:creationId xmlns:p14="http://schemas.microsoft.com/office/powerpoint/2010/main" val="464524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07412-DD9A-4EDB-7B13-9648674DC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LIGO-G2502595-v3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A99026-01AF-9D6D-AB55-9134C5BF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13545" y="4166967"/>
            <a:ext cx="548700" cy="393600"/>
          </a:xfrm>
        </p:spPr>
        <p:txBody>
          <a:bodyPr/>
          <a:lstStyle/>
          <a:p>
            <a:fld id="{0BA29AEC-6B57-3147-959B-E9123771A055}" type="slidenum">
              <a:rPr lang="en-US" smtClean="0"/>
              <a:t>7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F7AA5F-0104-5EF7-F562-FD6EA45FC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27" y="86683"/>
            <a:ext cx="6930404" cy="49701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BE215D-4F37-9B48-7E6D-DBC880F3F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1" y="3773354"/>
            <a:ext cx="1607820" cy="943335"/>
          </a:xfrm>
        </p:spPr>
        <p:txBody>
          <a:bodyPr>
            <a:normAutofit/>
          </a:bodyPr>
          <a:lstStyle/>
          <a:p>
            <a:r>
              <a:rPr lang="en-US" sz="2000" dirty="0"/>
              <a:t>Beamtube </a:t>
            </a:r>
            <a:br>
              <a:rPr lang="en-US" sz="2000" dirty="0"/>
            </a:br>
            <a:r>
              <a:rPr lang="en-US" sz="2000" dirty="0"/>
              <a:t>Taxonomy</a:t>
            </a:r>
          </a:p>
        </p:txBody>
      </p:sp>
      <p:pic>
        <p:nvPicPr>
          <p:cNvPr id="8" name="Picture 2" descr="check mark and cross mark icon. Tick symbol in red color ...">
            <a:extLst>
              <a:ext uri="{FF2B5EF4-FFF2-40B4-BE49-F238E27FC236}">
                <a16:creationId xmlns:a16="http://schemas.microsoft.com/office/drawing/2014/main" id="{04D78F11-78A0-DEB9-3D1D-65037CBA8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388" y="2514823"/>
            <a:ext cx="265036" cy="2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heck mark and cross mark icon. Tick symbol in red color ...">
            <a:extLst>
              <a:ext uri="{FF2B5EF4-FFF2-40B4-BE49-F238E27FC236}">
                <a16:creationId xmlns:a16="http://schemas.microsoft.com/office/drawing/2014/main" id="{6C1B7356-161E-B225-3EBB-C7168D9B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97" y="3068856"/>
            <a:ext cx="265036" cy="2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heck mark and cross mark icon. Tick symbol in red color ...">
            <a:extLst>
              <a:ext uri="{FF2B5EF4-FFF2-40B4-BE49-F238E27FC236}">
                <a16:creationId xmlns:a16="http://schemas.microsoft.com/office/drawing/2014/main" id="{8115279A-2CDF-E859-E84B-B122E9540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97" y="3734811"/>
            <a:ext cx="265036" cy="2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F7F0159-E2A3-A9B4-5B29-CE06922DD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549" y="325788"/>
            <a:ext cx="265036" cy="2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134A6C-66FD-B143-B8D8-9802BA980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311" y="756436"/>
            <a:ext cx="265036" cy="2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53E0BD9-67DA-6203-F773-CCB0AAEB9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54" y="1193360"/>
            <a:ext cx="265036" cy="2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25CAF3F-B0D7-2B16-D5F6-818587BC8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599" y="1955007"/>
            <a:ext cx="265036" cy="2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heck mark and cross mark icon. Tick symbol in red color ...">
            <a:extLst>
              <a:ext uri="{FF2B5EF4-FFF2-40B4-BE49-F238E27FC236}">
                <a16:creationId xmlns:a16="http://schemas.microsoft.com/office/drawing/2014/main" id="{60EF2C30-6476-B05C-487F-1C546BE71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073" y="4112504"/>
            <a:ext cx="265036" cy="2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02CE446-2BF8-C995-C759-E1C7C1122F59}"/>
              </a:ext>
            </a:extLst>
          </p:cNvPr>
          <p:cNvGrpSpPr/>
          <p:nvPr/>
        </p:nvGrpSpPr>
        <p:grpSpPr>
          <a:xfrm>
            <a:off x="539262" y="820812"/>
            <a:ext cx="1634733" cy="2149228"/>
            <a:chOff x="539262" y="820812"/>
            <a:chExt cx="1634733" cy="2149228"/>
          </a:xfrm>
          <a:solidFill>
            <a:srgbClr val="FF0000"/>
          </a:solidFill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E87C3C61-B9AE-69EA-0183-1AA6655061C2}"/>
                </a:ext>
              </a:extLst>
            </p:cNvPr>
            <p:cNvSpPr/>
            <p:nvPr/>
          </p:nvSpPr>
          <p:spPr>
            <a:xfrm>
              <a:off x="836246" y="820812"/>
              <a:ext cx="896719" cy="364733"/>
            </a:xfrm>
            <a:prstGeom prst="rightArrow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51AEBD9C-9DA8-D569-0873-C401544888B1}"/>
                </a:ext>
              </a:extLst>
            </p:cNvPr>
            <p:cNvSpPr/>
            <p:nvPr/>
          </p:nvSpPr>
          <p:spPr>
            <a:xfrm>
              <a:off x="836246" y="2605307"/>
              <a:ext cx="1337749" cy="364733"/>
            </a:xfrm>
            <a:prstGeom prst="rightArrow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13D5E63-5A7A-FC86-7BFD-E9F54D605016}"/>
                </a:ext>
              </a:extLst>
            </p:cNvPr>
            <p:cNvSpPr/>
            <p:nvPr/>
          </p:nvSpPr>
          <p:spPr>
            <a:xfrm>
              <a:off x="539262" y="914400"/>
              <a:ext cx="296984" cy="196166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/>
                <a:t>CURRENT FOCUS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3640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D76F6-EB53-98ED-AB5F-03E13A821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9" y="805661"/>
            <a:ext cx="4190870" cy="208599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Arc &amp; Tangent</a:t>
            </a:r>
          </a:p>
          <a:p>
            <a:pPr lvl="1"/>
            <a:r>
              <a:rPr lang="en-US" dirty="0"/>
              <a:t>Not very different from sinusoidal profile</a:t>
            </a:r>
          </a:p>
          <a:p>
            <a:pPr lvl="1"/>
            <a:r>
              <a:rPr lang="en-US" dirty="0"/>
              <a:t>Corrugations are continuous (no flat sections to easily interface to baffles</a:t>
            </a:r>
          </a:p>
          <a:p>
            <a:pPr lvl="1"/>
            <a:r>
              <a:rPr lang="en-US" dirty="0"/>
              <a:t>Only 3 profiles appropriate for large diameter CSP</a:t>
            </a:r>
          </a:p>
          <a:p>
            <a:r>
              <a:rPr lang="en-US" dirty="0"/>
              <a:t>Ribbed</a:t>
            </a:r>
          </a:p>
          <a:p>
            <a:pPr lvl="1"/>
            <a:r>
              <a:rPr lang="en-US" dirty="0"/>
              <a:t>Sharp corners will induce high stresses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34F1EC-7FC7-226B-46D7-6B9DAD5E6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LIGO-G2502595-v3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90C620-A353-85F4-D26B-CB35FB90F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D2554A-B187-6075-48C4-4B8F88E4A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7510"/>
            <a:ext cx="4457733" cy="20859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BADB86-948B-12F3-8883-D8A079F55460}"/>
              </a:ext>
            </a:extLst>
          </p:cNvPr>
          <p:cNvSpPr txBox="1"/>
          <p:nvPr/>
        </p:nvSpPr>
        <p:spPr>
          <a:xfrm>
            <a:off x="822096" y="4835723"/>
            <a:ext cx="2772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5” pitch x 1” height x .0598” thick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9D2AA77-6907-08F8-43E2-7125DE53E25D}"/>
              </a:ext>
            </a:extLst>
          </p:cNvPr>
          <p:cNvGrpSpPr/>
          <p:nvPr/>
        </p:nvGrpSpPr>
        <p:grpSpPr>
          <a:xfrm>
            <a:off x="4131581" y="511858"/>
            <a:ext cx="2694217" cy="2988255"/>
            <a:chOff x="4131581" y="316475"/>
            <a:chExt cx="2694217" cy="29882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43EB570-4B09-39BC-A4DD-174DFD5CC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1581" y="316475"/>
              <a:ext cx="2694217" cy="2988255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9D965CE-8D5B-F54B-13E5-C940FC692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4850" y="1885950"/>
              <a:ext cx="1939117" cy="117156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B1EEFD-9834-4DA9-F61C-CCECB50E29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14850" y="1885950"/>
              <a:ext cx="1943100" cy="117156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2C040FA-4640-66E3-3223-F6052ABFD7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00262" y="406400"/>
              <a:ext cx="657613" cy="43961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4F3700D-8F5F-46D6-94F2-6A613F75EC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00262" y="406400"/>
              <a:ext cx="657613" cy="43961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8A55B82-D08A-DD5C-00ED-11AE332B88C1}"/>
                </a:ext>
              </a:extLst>
            </p:cNvPr>
            <p:cNvSpPr/>
            <p:nvPr/>
          </p:nvSpPr>
          <p:spPr>
            <a:xfrm>
              <a:off x="5200262" y="406400"/>
              <a:ext cx="657613" cy="4508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85E5A8-276D-3452-5C4D-6EF714B854B3}"/>
                </a:ext>
              </a:extLst>
            </p:cNvPr>
            <p:cNvSpPr/>
            <p:nvPr/>
          </p:nvSpPr>
          <p:spPr>
            <a:xfrm>
              <a:off x="4510867" y="1885950"/>
              <a:ext cx="1943100" cy="117156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F1CD150-0C72-D337-E916-51B5917580A0}"/>
              </a:ext>
            </a:extLst>
          </p:cNvPr>
          <p:cNvGrpSpPr/>
          <p:nvPr/>
        </p:nvGrpSpPr>
        <p:grpSpPr>
          <a:xfrm>
            <a:off x="6661674" y="805661"/>
            <a:ext cx="2482326" cy="3375358"/>
            <a:chOff x="6661674" y="805661"/>
            <a:chExt cx="2482326" cy="33753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1C256C8-9756-A4D2-72E3-4630599D4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61674" y="805661"/>
              <a:ext cx="2482326" cy="3375358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DAE744B-5724-8D5D-1294-47469909B1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33253" y="962478"/>
              <a:ext cx="2041134" cy="303801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1E7313F-9863-C698-816B-30A7F4A0C40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25798" y="962478"/>
              <a:ext cx="2048589" cy="303801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D62087F-7D36-D031-CCE3-B7165C21647F}"/>
                </a:ext>
              </a:extLst>
            </p:cNvPr>
            <p:cNvSpPr/>
            <p:nvPr/>
          </p:nvSpPr>
          <p:spPr>
            <a:xfrm>
              <a:off x="6825798" y="962480"/>
              <a:ext cx="2048589" cy="303801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A2C890E-F8DF-2831-BBEF-7324B2E2E303}"/>
              </a:ext>
            </a:extLst>
          </p:cNvPr>
          <p:cNvSpPr txBox="1"/>
          <p:nvPr/>
        </p:nvSpPr>
        <p:spPr>
          <a:xfrm>
            <a:off x="2525584" y="3238596"/>
            <a:ext cx="13058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(dimensions in mm)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5D6234-9265-0A69-0342-41086C68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981" y="31032"/>
            <a:ext cx="4614496" cy="450850"/>
          </a:xfrm>
        </p:spPr>
        <p:txBody>
          <a:bodyPr>
            <a:normAutofit fontScale="90000"/>
          </a:bodyPr>
          <a:lstStyle/>
          <a:p>
            <a:r>
              <a:rPr lang="en-US" dirty="0"/>
              <a:t>Standard Corrugation Profiles</a:t>
            </a:r>
          </a:p>
        </p:txBody>
      </p:sp>
    </p:spTree>
    <p:extLst>
      <p:ext uri="{BB962C8B-B14F-4D97-AF65-F5344CB8AC3E}">
        <p14:creationId xmlns:p14="http://schemas.microsoft.com/office/powerpoint/2010/main" val="2675271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7E4B1-3F3F-9530-85D8-71648DE45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LIGO-G2502595-v3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7757A-DC81-5780-CCA0-7A8703B6E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9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565AC4-8E28-91AC-07AE-63597F9163CB}"/>
              </a:ext>
            </a:extLst>
          </p:cNvPr>
          <p:cNvGrpSpPr/>
          <p:nvPr/>
        </p:nvGrpSpPr>
        <p:grpSpPr>
          <a:xfrm>
            <a:off x="1367699" y="0"/>
            <a:ext cx="6947877" cy="5141981"/>
            <a:chOff x="2196123" y="0"/>
            <a:chExt cx="6947877" cy="51419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0642D7-8F83-C882-C470-EE07CDBCD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6123" y="0"/>
              <a:ext cx="6947877" cy="5141981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A7A1B19-ECED-C8E5-3CE4-67BD2E573643}"/>
                </a:ext>
              </a:extLst>
            </p:cNvPr>
            <p:cNvSpPr/>
            <p:nvPr/>
          </p:nvSpPr>
          <p:spPr>
            <a:xfrm>
              <a:off x="2196123" y="2790825"/>
              <a:ext cx="3235569" cy="13096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C2AA766-E76E-9134-DF04-0F36B9C4A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943" y="62830"/>
            <a:ext cx="2222842" cy="531140"/>
          </a:xfrm>
        </p:spPr>
        <p:txBody>
          <a:bodyPr>
            <a:normAutofit fontScale="90000"/>
          </a:bodyPr>
          <a:lstStyle/>
          <a:p>
            <a:r>
              <a:rPr lang="en-US" dirty="0"/>
              <a:t>Standard CSP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11730B-187F-4485-829A-4B954273D68F}"/>
              </a:ext>
            </a:extLst>
          </p:cNvPr>
          <p:cNvSpPr txBox="1"/>
          <p:nvPr/>
        </p:nvSpPr>
        <p:spPr>
          <a:xfrm>
            <a:off x="453906" y="765562"/>
            <a:ext cx="369332" cy="418149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CLOSEST TO LIGO BEAM TUBE DIAMETER (1244 mm)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1AEB67C-2CC4-666E-0676-12EDE95FAF55}"/>
              </a:ext>
            </a:extLst>
          </p:cNvPr>
          <p:cNvCxnSpPr>
            <a:stCxn id="12" idx="3"/>
            <a:endCxn id="10" idx="1"/>
          </p:cNvCxnSpPr>
          <p:nvPr/>
        </p:nvCxnSpPr>
        <p:spPr>
          <a:xfrm>
            <a:off x="823238" y="2856309"/>
            <a:ext cx="544461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60824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A0CA0475A6A344BE77259236DD10D3" ma:contentTypeVersion="18" ma:contentTypeDescription="Create a new document." ma:contentTypeScope="" ma:versionID="c3e33cdca20d9eda3b2834d7f923037a">
  <xsd:schema xmlns:xsd="http://www.w3.org/2001/XMLSchema" xmlns:xs="http://www.w3.org/2001/XMLSchema" xmlns:p="http://schemas.microsoft.com/office/2006/metadata/properties" xmlns:ns3="95adea86-053e-417d-ba37-c04eb4db8b01" xmlns:ns4="9bd770f9-1ac9-45d4-a8d7-038deefd937a" targetNamespace="http://schemas.microsoft.com/office/2006/metadata/properties" ma:root="true" ma:fieldsID="55fff5ae4c732f523c9f939d9d484858" ns3:_="" ns4:_="">
    <xsd:import namespace="95adea86-053e-417d-ba37-c04eb4db8b01"/>
    <xsd:import namespace="9bd770f9-1ac9-45d4-a8d7-038deefd93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adea86-053e-417d-ba37-c04eb4db8b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770f9-1ac9-45d4-a8d7-038deefd937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5adea86-053e-417d-ba37-c04eb4db8b01" xsi:nil="true"/>
  </documentManagement>
</p:properties>
</file>

<file path=customXml/itemProps1.xml><?xml version="1.0" encoding="utf-8"?>
<ds:datastoreItem xmlns:ds="http://schemas.openxmlformats.org/officeDocument/2006/customXml" ds:itemID="{7F635465-DD52-4E79-B346-6AFF6BDB3D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70B52E-E8B5-492D-851D-FD9A4720C03B}">
  <ds:schemaRefs>
    <ds:schemaRef ds:uri="95adea86-053e-417d-ba37-c04eb4db8b01"/>
    <ds:schemaRef ds:uri="9bd770f9-1ac9-45d4-a8d7-038deefd937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E6D1FAE-4846-44D5-A354-1E572C028F9E}">
  <ds:schemaRefs>
    <ds:schemaRef ds:uri="95adea86-053e-417d-ba37-c04eb4db8b01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9bd770f9-1ac9-45d4-a8d7-038deefd937a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6524</TotalTime>
  <Words>962</Words>
  <Application>Microsoft Office PowerPoint</Application>
  <PresentationFormat>On-screen Show (16:9)</PresentationFormat>
  <Paragraphs>155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Forte</vt:lpstr>
      <vt:lpstr>Wingdings</vt:lpstr>
      <vt:lpstr>Simple Dark</vt:lpstr>
      <vt:lpstr>Cosmic Explorer  Beamtube Experiment (CE-BEX): Beam Tube Design Update Joint CE &amp; ET Beam Tube Meeting (10-Dec-2025)</vt:lpstr>
      <vt:lpstr>No Manufacturing Interest in  “Optimized” Cylindrical Corrugated Tube</vt:lpstr>
      <vt:lpstr>Readily Available “Oil” Pipe</vt:lpstr>
      <vt:lpstr>“Oil Pipe” appears to be Structurally Adequate</vt:lpstr>
      <vt:lpstr>Commercially Available Corrugated Steel Pipe (CSP)</vt:lpstr>
      <vt:lpstr>Reasons to Pursue Helically Corrugated and Welded Pipe</vt:lpstr>
      <vt:lpstr>Beamtube  Taxonomy</vt:lpstr>
      <vt:lpstr>Standard Corrugation Profiles</vt:lpstr>
      <vt:lpstr>Standard CSP</vt:lpstr>
      <vt:lpstr>Preliminary FEA Results</vt:lpstr>
      <vt:lpstr>Preliminary FEA Results</vt:lpstr>
      <vt:lpstr>Helical Lock-Seam vs Continuously Welded Seam</vt:lpstr>
      <vt:lpstr>Draft Requirements Document: Pump Spools, Beamtube Supports, Thrust Anchors, and End Caps (LIGO-E2500329)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Cosmic Explorer: Science, Observatories, and Community for the US’s Next Generation Gravitational-Wave Observatory</dc:title>
  <dc:creator>Dennis Coyne</dc:creator>
  <cp:lastModifiedBy>Dennis Coyne</cp:lastModifiedBy>
  <cp:revision>31</cp:revision>
  <cp:lastPrinted>2022-09-15T14:15:26Z</cp:lastPrinted>
  <dcterms:modified xsi:type="dcterms:W3CDTF">2025-12-09T05:43:03Z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0x01010022A0CA0475A6A344BE77259236DD10D3</vt:lpwstr>
  </property>
</Properties>
</file>