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71" r:id="rId14"/>
    <p:sldId id="272" r:id="rId15"/>
    <p:sldId id="266" r:id="rId16"/>
    <p:sldId id="267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00"/>
    <p:restoredTop sz="96327"/>
  </p:normalViewPr>
  <p:slideViewPr>
    <p:cSldViewPr snapToGrid="0">
      <p:cViewPr varScale="1">
        <p:scale>
          <a:sx n="113" d="100"/>
          <a:sy n="113" d="100"/>
        </p:scale>
        <p:origin x="6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132C-85AB-E415-CCE3-69F503F31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AC54C-0BAC-1734-27FE-1C8F26EF1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26D13-507A-FE28-96D3-567FD1DDE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634D4-F828-D80A-3C8F-BDE81A30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D54A1-D017-79D7-82CE-29629EF4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73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E569B-56AE-94CD-FA6A-EE589BDBE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94D63-A7FF-1ED9-789D-95C20635B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CA7A0-3588-FF70-AF18-2BA87B610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DA51B-34B1-87D3-C49C-4555AF07A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D822B-BDCE-1D17-6CF2-79CF46B5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530E9-D4BD-1F53-A99D-D9E3039F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197AB-AD49-9001-1CD1-97C084F9D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F8374-4201-ADB3-7B4A-ED5C07B6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3598-4B65-AB20-1371-83D5C61E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346E2-E0D1-2F75-EAD8-2BD4E1139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62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3331-B789-5174-17C3-8B025E87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2D51C-7BB3-2E25-775E-F869E69DA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83328-7DD6-567B-1243-A806BE43D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F6BFC-1FAD-A7E9-6916-90D40660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2/18/26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C0E26-0AD4-0867-3D68-0EF523E7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9147C-3236-D37A-97C7-4ADA2B5E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3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01C6-2022-C28E-DCEF-F5C51468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8671B-9180-B931-677C-B1ECA8D3C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C848B-E423-84D8-0F93-72FEE33E9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C59C8-8E66-4436-F845-815CDA0AD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F2854D-E8F2-811C-DF55-F89AB42FE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F6E71-A70C-997B-EAF5-96C9C910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2/18/26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746A8D-E919-CEED-147A-8A33B983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B08684-B08B-D1DB-0FE2-2B8D50E9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6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325E-B2DF-2DC8-91CE-6C05539F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B0ABE-27E1-400D-FCC8-A6A63E3C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2/18/26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31361-B514-02A1-9552-8A0D77AD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8C3BF-A07E-A2CC-A6A6-96D0C9AD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23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750E6-5368-FB50-E90F-243C60D1D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2/18/26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E327C-805A-1B30-E414-1B53074D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62BD8-50F7-E1EB-9830-F134114E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4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6E45-3292-37A6-B2A8-53CE67C1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41A66-9A68-AD33-968B-067DBAA64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7CD70-B00F-C8D0-9AD4-A12500141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9D412-4A78-95CD-0345-0A2C4445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2/18/26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B4125-F1CB-4AA5-B8ED-130701EA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0E7B2-146A-98B9-51F4-BBB87C4E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0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83C74-C26A-EA3A-1188-0C2EF377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247C8-951D-9FD1-26B7-8DD6F254FD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5A72-F3A9-3438-DD2D-5723871B4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67597-E1B9-E100-651A-A35B3F84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2/18/26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E7DBA-30B9-9DCB-8A11-08807499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A37FA-BDA2-6B8D-7598-32894F38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394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B045-67FC-0A58-860D-35B2BAFD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1AC23-EF14-DB27-1702-9181DB25F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09BC8-EC64-C053-29B7-A32E620E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B1A8D-0543-7A47-905E-926BF377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B041-9903-7C4C-7E21-83F33BA9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66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C661E-F526-C517-B242-35A794FF2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0A7D9-B77E-66B1-CD2A-6BED44148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EF890-AA65-87F4-0AE8-ADF33A0E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E26D4-AF0A-4334-D963-DF776422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FD8D1-BCA9-07D8-5AFC-2FFA8CF0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4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2/22/26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2/22/26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2/22/26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0F2C17-E0FE-6E7A-DF7D-F2D0DDEF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DD5CA-AB6E-2B78-DAB6-63AC75065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45DDD-2192-5C05-B366-4E78A7F61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2/18/26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B1F8-F7F6-EF8E-83AB-6BBC53A9F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B1411-C25B-5379-E3CA-C0768C049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7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person standing next to a yellow sign&#10;&#10;Description automatically generated">
            <a:extLst>
              <a:ext uri="{FF2B5EF4-FFF2-40B4-BE49-F238E27FC236}">
                <a16:creationId xmlns:a16="http://schemas.microsoft.com/office/drawing/2014/main" id="{2133BB61-998B-E65F-B935-4C5442EF7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74" y="645180"/>
            <a:ext cx="742317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D8024-19FC-E402-738D-B8F082F1D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9666" y="1314922"/>
            <a:ext cx="3176246" cy="300013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The Origins of Rai’s legacy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DB270-A2EE-5320-808F-23555D00E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3434" y="5122766"/>
            <a:ext cx="3176246" cy="1436078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EFEDE3"/>
                </a:solidFill>
              </a:rPr>
              <a:t>Rai Weiss Symposium,  February 27, 2026</a:t>
            </a:r>
          </a:p>
          <a:p>
            <a:pPr algn="l"/>
            <a:endParaRPr lang="en-US" sz="1800" dirty="0">
              <a:solidFill>
                <a:srgbClr val="EFEDE3"/>
              </a:solidFill>
            </a:endParaRPr>
          </a:p>
          <a:p>
            <a:pPr algn="l"/>
            <a:r>
              <a:rPr lang="en-US" sz="1800" dirty="0">
                <a:solidFill>
                  <a:srgbClr val="EFEDE3"/>
                </a:solidFill>
              </a:rPr>
              <a:t>Peter </a:t>
            </a:r>
            <a:r>
              <a:rPr lang="en-US" sz="1800" dirty="0" err="1">
                <a:solidFill>
                  <a:srgbClr val="EFEDE3"/>
                </a:solidFill>
              </a:rPr>
              <a:t>Fritschel</a:t>
            </a:r>
            <a:r>
              <a:rPr lang="en-US" sz="1800" dirty="0">
                <a:solidFill>
                  <a:srgbClr val="EFEDE3"/>
                </a:solidFill>
              </a:rPr>
              <a:t>, MIT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5FEFF-7E6C-42A0-3EB7-FEC4C707D3CC}"/>
              </a:ext>
            </a:extLst>
          </p:cNvPr>
          <p:cNvSpPr txBox="1"/>
          <p:nvPr/>
        </p:nvSpPr>
        <p:spPr>
          <a:xfrm>
            <a:off x="239486" y="5693229"/>
            <a:ext cx="39271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Photo: Matt Weber</a:t>
            </a:r>
          </a:p>
          <a:p>
            <a:endParaRPr lang="en-US" sz="1400" dirty="0"/>
          </a:p>
          <a:p>
            <a:r>
              <a:rPr lang="en-US" sz="1400" dirty="0"/>
              <a:t>Some material from AIP Oral History (w/ D </a:t>
            </a:r>
            <a:r>
              <a:rPr lang="en-US" sz="1400" dirty="0" err="1"/>
              <a:t>Zierler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079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423E-EF5B-B9E0-33F9-2FDEA60AF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921" y="2236614"/>
            <a:ext cx="4110894" cy="364490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400"/>
              </a:spcAft>
              <a:buNone/>
            </a:pPr>
            <a:r>
              <a:rPr lang="en-US" u="sng" dirty="0"/>
              <a:t>Noises analyzed in the report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Amplitude noise in laser output power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Laser phase noise or frequency instability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Mechanical thermal noise in the antenna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Radiation-pressure noise from the laser light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Seismic noise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Thermal gradient noise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Cosmic ray noise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Gravitational gradient noise</a:t>
            </a:r>
          </a:p>
          <a:p>
            <a:pPr marL="640080" lvl="1" indent="-457200">
              <a:spcBef>
                <a:spcPts val="0"/>
              </a:spcBef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Electric field and magnetic field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1D8B16-8FAE-06BE-7A54-3E193223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53" y="2214917"/>
            <a:ext cx="4406900" cy="364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9DD72-3E30-498D-50DD-D40B05A9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44" y="366346"/>
            <a:ext cx="9824712" cy="1140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FCC73-F610-6974-9A18-B206DFDAEE82}"/>
              </a:ext>
            </a:extLst>
          </p:cNvPr>
          <p:cNvSpPr txBox="1"/>
          <p:nvPr/>
        </p:nvSpPr>
        <p:spPr>
          <a:xfrm>
            <a:off x="1690391" y="1845585"/>
            <a:ext cx="412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 pages of text and equations; 1 figure: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90EE4-2E7F-8EDE-80D0-4CCDBDB6F80D}"/>
              </a:ext>
            </a:extLst>
          </p:cNvPr>
          <p:cNvSpPr txBox="1"/>
          <p:nvPr/>
        </p:nvSpPr>
        <p:spPr>
          <a:xfrm>
            <a:off x="866144" y="6383653"/>
            <a:ext cx="607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Part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was a 35 page report on two balloon flights in 1971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6C7A2-05D0-9AAE-820C-B2024F07C624}"/>
              </a:ext>
            </a:extLst>
          </p:cNvPr>
          <p:cNvSpPr txBox="1"/>
          <p:nvPr/>
        </p:nvSpPr>
        <p:spPr>
          <a:xfrm>
            <a:off x="10636737" y="289169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682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56BA-81AD-D4A8-15CB-C6372054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578" y="362399"/>
            <a:ext cx="4646246" cy="113430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MIT 1.5 m prototype </a:t>
            </a:r>
            <a:br>
              <a:rPr lang="en-US" sz="4000" dirty="0"/>
            </a:br>
            <a:r>
              <a:rPr lang="en-US" sz="4000" dirty="0"/>
              <a:t>interferometer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E1DE6-C710-31E7-FFF3-F5A33CFA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3471693"/>
            <a:ext cx="5130800" cy="339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E8EF90-D7D5-457E-4A33-5B935F07D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78" y="1658300"/>
            <a:ext cx="4793622" cy="3216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93E9EF-FC16-1C49-E05B-3CD516EE4352}"/>
              </a:ext>
            </a:extLst>
          </p:cNvPr>
          <p:cNvSpPr txBox="1"/>
          <p:nvPr/>
        </p:nvSpPr>
        <p:spPr>
          <a:xfrm>
            <a:off x="2690797" y="1658300"/>
            <a:ext cx="2169184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20 – F wing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01CE2-2ADA-43AF-5798-92017EF46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929" y="4961792"/>
            <a:ext cx="2676512" cy="1854573"/>
          </a:xfrm>
          <a:prstGeom prst="rect">
            <a:avLst/>
          </a:prstGeom>
        </p:spPr>
      </p:pic>
      <p:sp>
        <p:nvSpPr>
          <p:cNvPr id="10" name="Bent Arrow 9">
            <a:extLst>
              <a:ext uri="{FF2B5EF4-FFF2-40B4-BE49-F238E27FC236}">
                <a16:creationId xmlns:a16="http://schemas.microsoft.com/office/drawing/2014/main" id="{9545E116-797C-E552-9AEA-4A5FE6784C7C}"/>
              </a:ext>
            </a:extLst>
          </p:cNvPr>
          <p:cNvSpPr/>
          <p:nvPr/>
        </p:nvSpPr>
        <p:spPr>
          <a:xfrm>
            <a:off x="2579077" y="3751385"/>
            <a:ext cx="406573" cy="1375507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close-up of a laser show&#10;&#10;Description automatically generated">
            <a:extLst>
              <a:ext uri="{FF2B5EF4-FFF2-40B4-BE49-F238E27FC236}">
                <a16:creationId xmlns:a16="http://schemas.microsoft.com/office/drawing/2014/main" id="{9F05B5EB-3876-8193-E5E0-4185BB6601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338" b="23632"/>
          <a:stretch/>
        </p:blipFill>
        <p:spPr>
          <a:xfrm>
            <a:off x="7663912" y="416507"/>
            <a:ext cx="4297680" cy="3055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CC1A5-18BE-409B-3323-A0F8B0549641}"/>
              </a:ext>
            </a:extLst>
          </p:cNvPr>
          <p:cNvSpPr txBox="1"/>
          <p:nvPr/>
        </p:nvSpPr>
        <p:spPr>
          <a:xfrm>
            <a:off x="8864460" y="606388"/>
            <a:ext cx="3111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Delay line prototype, built and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operated from mid-1970s-80s</a:t>
            </a:r>
          </a:p>
        </p:txBody>
      </p:sp>
    </p:spTree>
    <p:extLst>
      <p:ext uri="{BB962C8B-B14F-4D97-AF65-F5344CB8AC3E}">
        <p14:creationId xmlns:p14="http://schemas.microsoft.com/office/powerpoint/2010/main" val="92625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3D06457-350C-075B-6381-F7BBDA476AA3}"/>
              </a:ext>
            </a:extLst>
          </p:cNvPr>
          <p:cNvSpPr>
            <a:spLocks noChangeAspect="1"/>
          </p:cNvSpPr>
          <p:nvPr/>
        </p:nvSpPr>
        <p:spPr>
          <a:xfrm>
            <a:off x="1083895" y="2483352"/>
            <a:ext cx="4297680" cy="30922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E265F-3CB6-1594-D527-7AE134D4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345" y="362510"/>
            <a:ext cx="9601200" cy="767862"/>
          </a:xfrm>
        </p:spPr>
        <p:txBody>
          <a:bodyPr/>
          <a:lstStyle/>
          <a:p>
            <a:r>
              <a:rPr lang="en-US" dirty="0"/>
              <a:t>Milestones on the path to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0AA0-B00C-3C0F-45CD-31520C7BD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130372"/>
            <a:ext cx="9601200" cy="3581400"/>
          </a:xfrm>
        </p:spPr>
        <p:txBody>
          <a:bodyPr/>
          <a:lstStyle/>
          <a:p>
            <a:r>
              <a:rPr lang="en-US" dirty="0"/>
              <a:t>Rai meets Kip Thorne at a committee meeting, in Wash, DC, in 1975</a:t>
            </a:r>
          </a:p>
          <a:p>
            <a:pPr lvl="1"/>
            <a:r>
              <a:rPr lang="en-US" dirty="0"/>
              <a:t>This interaction catalyzes the formation of the Caltech GW group</a:t>
            </a:r>
          </a:p>
          <a:p>
            <a:r>
              <a:rPr lang="en-US" dirty="0"/>
              <a:t>Steps to a multi-kilometer interferometer design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572FF-835D-CC07-6768-45BB474C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9886" y="1590500"/>
            <a:ext cx="762000" cy="350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F75F97-4AC8-592A-BF0B-44634FB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99750" y="2647946"/>
            <a:ext cx="1645920" cy="3989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18569-467A-9A98-42D4-56090C0C8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636" y="2869626"/>
            <a:ext cx="4660900" cy="90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2353B-1CF3-088C-992D-543D7019C138}"/>
              </a:ext>
            </a:extLst>
          </p:cNvPr>
          <p:cNvSpPr txBox="1"/>
          <p:nvPr/>
        </p:nvSpPr>
        <p:spPr>
          <a:xfrm>
            <a:off x="1946384" y="2561506"/>
            <a:ext cx="246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1983: aka ‘Blue book’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A4E05-C84A-427D-8321-96844D30AE7E}"/>
              </a:ext>
            </a:extLst>
          </p:cNvPr>
          <p:cNvSpPr txBox="1"/>
          <p:nvPr/>
        </p:nvSpPr>
        <p:spPr>
          <a:xfrm>
            <a:off x="6943092" y="2500294"/>
            <a:ext cx="4305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1984: Joint MIT &amp; Caltech proposal to NSF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D2665D-5B2C-766A-563C-82BAECDD3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436" y="3727415"/>
            <a:ext cx="6518564" cy="2938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E4B9A1-BFD7-7AB3-0E34-744AF4A09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450" y="5955339"/>
            <a:ext cx="5397500" cy="774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5017DC-F490-C8D5-B274-499BB037BDE4}"/>
              </a:ext>
            </a:extLst>
          </p:cNvPr>
          <p:cNvSpPr/>
          <p:nvPr/>
        </p:nvSpPr>
        <p:spPr>
          <a:xfrm>
            <a:off x="2430586" y="6200674"/>
            <a:ext cx="984738" cy="24799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55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8A3474-A3A2-4200-9E98-3433E3D19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ACA372-2FED-4BE9-A086-C3C5F482B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08DFDC-83E2-4D5A-933B-AA42493F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9" y="643466"/>
            <a:ext cx="4012521" cy="55710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9DFA7-4BA0-5CDA-C9ED-62C4CA290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5423" y="1774580"/>
            <a:ext cx="4297680" cy="37888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D4B9A4-218F-484D-9392-2C1E56AB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4336" y="643466"/>
            <a:ext cx="6574196" cy="55710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7258F-0907-B33D-2A8C-FB4373258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168054" y="696252"/>
            <a:ext cx="6126480" cy="393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7EEF3-A49A-5A99-A08B-BB9426517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70937" y="3704407"/>
            <a:ext cx="1663700" cy="3517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23432-C676-607B-5C99-26059D29197C}"/>
              </a:ext>
            </a:extLst>
          </p:cNvPr>
          <p:cNvSpPr txBox="1"/>
          <p:nvPr/>
        </p:nvSpPr>
        <p:spPr>
          <a:xfrm>
            <a:off x="1184790" y="754143"/>
            <a:ext cx="291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1989 Construction Proposal</a:t>
            </a:r>
          </a:p>
        </p:txBody>
      </p:sp>
    </p:spTree>
    <p:extLst>
      <p:ext uri="{BB962C8B-B14F-4D97-AF65-F5344CB8AC3E}">
        <p14:creationId xmlns:p14="http://schemas.microsoft.com/office/powerpoint/2010/main" val="278958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2C2B-4F8E-B88D-D6E5-FE6A2910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772" y="685800"/>
            <a:ext cx="5039628" cy="728785"/>
          </a:xfrm>
        </p:spPr>
        <p:txBody>
          <a:bodyPr>
            <a:normAutofit/>
          </a:bodyPr>
          <a:lstStyle/>
          <a:p>
            <a:r>
              <a:rPr lang="en-US" sz="4000" dirty="0"/>
              <a:t>My work with Rai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AA66-B5FE-1AAA-6958-E339C4EB2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772" y="1485900"/>
            <a:ext cx="7378700" cy="2031023"/>
          </a:xfrm>
        </p:spPr>
        <p:txBody>
          <a:bodyPr/>
          <a:lstStyle/>
          <a:p>
            <a:r>
              <a:rPr lang="en-US" dirty="0"/>
              <a:t>Mid/late 1980s: planned a new, 5 m prototype, with a new vacuum system, in the 20F high-bay</a:t>
            </a:r>
          </a:p>
          <a:p>
            <a:r>
              <a:rPr lang="en-US" dirty="0"/>
              <a:t>Lots of ambitions to improve over the 1.5 m, including shifting from the </a:t>
            </a:r>
            <a:r>
              <a:rPr lang="en-US" dirty="0" err="1"/>
              <a:t>Ar</a:t>
            </a:r>
            <a:r>
              <a:rPr lang="en-US" dirty="0"/>
              <a:t>+ laser @514 nm, to a </a:t>
            </a:r>
            <a:r>
              <a:rPr lang="en-US" dirty="0" err="1"/>
              <a:t>Nd:YAG</a:t>
            </a:r>
            <a:r>
              <a:rPr lang="en-US" dirty="0"/>
              <a:t> laser @1.06 um.</a:t>
            </a:r>
          </a:p>
          <a:p>
            <a:r>
              <a:rPr lang="en-US" dirty="0"/>
              <a:t>Worked on building our own </a:t>
            </a:r>
            <a:r>
              <a:rPr lang="en-US" dirty="0" err="1"/>
              <a:t>Nd:YAG</a:t>
            </a:r>
            <a:r>
              <a:rPr lang="en-US" dirty="0"/>
              <a:t> laser for a couple of years 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81EA65-3C4A-75D6-B5F8-23D28E0B00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machine on a wood stand&#10;&#10;Description automatically generated">
            <a:extLst>
              <a:ext uri="{FF2B5EF4-FFF2-40B4-BE49-F238E27FC236}">
                <a16:creationId xmlns:a16="http://schemas.microsoft.com/office/drawing/2014/main" id="{D21FE77D-4F52-9762-C5E7-727ED308B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02" y="4209066"/>
            <a:ext cx="3108574" cy="2331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C65A20-3B20-8419-2047-764640297890}"/>
              </a:ext>
            </a:extLst>
          </p:cNvPr>
          <p:cNvSpPr txBox="1"/>
          <p:nvPr/>
        </p:nvSpPr>
        <p:spPr>
          <a:xfrm>
            <a:off x="1454430" y="3670213"/>
            <a:ext cx="28552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Arc-lamp pumped slab </a:t>
            </a:r>
          </a:p>
          <a:p>
            <a:pPr algn="ctr"/>
            <a:r>
              <a:rPr lang="en-US" sz="1400" i="1" dirty="0"/>
              <a:t>laser head, donated by GE</a:t>
            </a:r>
          </a:p>
        </p:txBody>
      </p:sp>
      <p:pic>
        <p:nvPicPr>
          <p:cNvPr id="12" name="Picture 11" descr="A black and gold device&#10;&#10;Description automatically generated">
            <a:extLst>
              <a:ext uri="{FF2B5EF4-FFF2-40B4-BE49-F238E27FC236}">
                <a16:creationId xmlns:a16="http://schemas.microsoft.com/office/drawing/2014/main" id="{FEB5B3B2-81D3-29E5-AC56-E490528F1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352" y="4319243"/>
            <a:ext cx="2972098" cy="2229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C65FB7-4093-6D05-6727-C48F0C9A3190}"/>
              </a:ext>
            </a:extLst>
          </p:cNvPr>
          <p:cNvSpPr txBox="1"/>
          <p:nvPr/>
        </p:nvSpPr>
        <p:spPr>
          <a:xfrm>
            <a:off x="5074005" y="3767006"/>
            <a:ext cx="28552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One the first Lightwave NPRO lasers (née MISER), 5 </a:t>
            </a:r>
            <a:r>
              <a:rPr lang="en-US" sz="1400" i="1" dirty="0" err="1"/>
              <a:t>mW</a:t>
            </a:r>
            <a:r>
              <a:rPr lang="en-US" sz="1400" i="1" dirty="0"/>
              <a:t>!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184F54-C382-ABE5-9DE2-67190BC78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673" y="4412132"/>
            <a:ext cx="3127407" cy="2103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124A96-4352-04AC-CCBC-FBE4B66EBE92}"/>
              </a:ext>
            </a:extLst>
          </p:cNvPr>
          <p:cNvSpPr txBox="1"/>
          <p:nvPr/>
        </p:nvSpPr>
        <p:spPr>
          <a:xfrm>
            <a:off x="8878459" y="4377622"/>
            <a:ext cx="28552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First measurement of the NPRO frequency noise spectrum, in the 20F anechoic chamber</a:t>
            </a:r>
          </a:p>
        </p:txBody>
      </p:sp>
      <p:pic>
        <p:nvPicPr>
          <p:cNvPr id="6" name="Picture 5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367C7A6B-DFC0-76DA-06C3-50A450715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473" y="175426"/>
            <a:ext cx="274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8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9146B-CCF7-3233-AA23-B6910D79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23276"/>
            <a:ext cx="9601200" cy="87727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Then </a:t>
            </a:r>
            <a:r>
              <a:rPr lang="en-US" sz="3600" dirty="0" err="1"/>
              <a:t>Nd:YAG</a:t>
            </a:r>
            <a:r>
              <a:rPr lang="en-US" sz="3600" dirty="0"/>
              <a:t> development for LIGO was terminated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276FB-FFB0-A3F7-ED30-5B6CE680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500553"/>
            <a:ext cx="6438900" cy="4155831"/>
          </a:xfrm>
        </p:spPr>
        <p:txBody>
          <a:bodyPr/>
          <a:lstStyle/>
          <a:p>
            <a:r>
              <a:rPr lang="en-US" dirty="0"/>
              <a:t>Rai found a NASA program that might support work on absolute frequency stabilization of a </a:t>
            </a:r>
            <a:r>
              <a:rPr lang="en-US" dirty="0" err="1"/>
              <a:t>Nd:YAG</a:t>
            </a:r>
            <a:r>
              <a:rPr lang="en-US" dirty="0"/>
              <a:t> laser, but the proposal due date was not far away</a:t>
            </a:r>
          </a:p>
          <a:p>
            <a:pPr lvl="1"/>
            <a:r>
              <a:rPr lang="en-US" dirty="0"/>
              <a:t>We found a transition in the CO</a:t>
            </a:r>
            <a:r>
              <a:rPr lang="en-US" baseline="-25000" dirty="0"/>
              <a:t>2</a:t>
            </a:r>
            <a:r>
              <a:rPr lang="en-US" dirty="0"/>
              <a:t> molecule whose tabulated frequency looked promising</a:t>
            </a:r>
          </a:p>
          <a:p>
            <a:pPr lvl="1"/>
            <a:r>
              <a:rPr lang="en-US" dirty="0"/>
              <a:t>Spent an intense couple of weeks building the apparatus and making measurements</a:t>
            </a:r>
          </a:p>
          <a:p>
            <a:pPr lvl="1"/>
            <a:r>
              <a:rPr lang="en-US" dirty="0"/>
              <a:t>Proposal submitted just in time … but not funded</a:t>
            </a:r>
          </a:p>
          <a:p>
            <a:r>
              <a:rPr lang="en-US" dirty="0"/>
              <a:t>The group suffered with noisy </a:t>
            </a:r>
            <a:r>
              <a:rPr lang="en-US" dirty="0" err="1"/>
              <a:t>Ar</a:t>
            </a:r>
            <a:r>
              <a:rPr lang="en-US" dirty="0"/>
              <a:t>+ lasers for another five years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E009B-4D4F-45D2-347A-ADFDBF3E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061" y="3305472"/>
            <a:ext cx="3564776" cy="23622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319A25-2C38-1B7D-24AB-300EB436EE78}"/>
              </a:ext>
            </a:extLst>
          </p:cNvPr>
          <p:cNvSpPr txBox="1">
            <a:spLocks/>
          </p:cNvSpPr>
          <p:nvPr/>
        </p:nvSpPr>
        <p:spPr>
          <a:xfrm>
            <a:off x="1566985" y="5192890"/>
            <a:ext cx="6988059" cy="15804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… in 1995 changed course and adopted the </a:t>
            </a:r>
            <a:r>
              <a:rPr lang="en-US" sz="3600" dirty="0" err="1"/>
              <a:t>Nd:YAG</a:t>
            </a:r>
            <a:r>
              <a:rPr lang="en-US" sz="3600" dirty="0"/>
              <a:t> laser, confirming Rai’s foresight 10 years earlier</a:t>
            </a:r>
          </a:p>
        </p:txBody>
      </p:sp>
      <p:pic>
        <p:nvPicPr>
          <p:cNvPr id="7" name="Picture 6" descr="A metal rod with a clear plastic block&#10;&#10;Description automatically generated">
            <a:extLst>
              <a:ext uri="{FF2B5EF4-FFF2-40B4-BE49-F238E27FC236}">
                <a16:creationId xmlns:a16="http://schemas.microsoft.com/office/drawing/2014/main" id="{BAD984F5-7F05-177F-795D-6CCD2333A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12" b="12586"/>
          <a:stretch/>
        </p:blipFill>
        <p:spPr>
          <a:xfrm rot="10800000">
            <a:off x="8429484" y="1416700"/>
            <a:ext cx="3566160" cy="185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24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792E-729C-E249-EC33-C7FBB386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69" y="734324"/>
            <a:ext cx="5301138" cy="75587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cap="all" dirty="0"/>
              <a:t>Thank you, Rai</a:t>
            </a:r>
          </a:p>
        </p:txBody>
      </p:sp>
      <p:pic>
        <p:nvPicPr>
          <p:cNvPr id="5" name="Content Placeholder 4" descr="A person standing on a post&#10;&#10;Description automatically generated">
            <a:extLst>
              <a:ext uri="{FF2B5EF4-FFF2-40B4-BE49-F238E27FC236}">
                <a16:creationId xmlns:a16="http://schemas.microsoft.com/office/drawing/2014/main" id="{C192053B-B74C-8E5D-A002-AD2F603B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57" r="3" b="428"/>
          <a:stretch>
            <a:fillRect/>
          </a:stretch>
        </p:blipFill>
        <p:spPr>
          <a:xfrm>
            <a:off x="7623753" y="-9625"/>
            <a:ext cx="4599432" cy="68875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E9F6A-D591-D082-E9C0-A16D335B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4" y="1558720"/>
            <a:ext cx="6583680" cy="49619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L-Shape 3">
            <a:extLst>
              <a:ext uri="{FF2B5EF4-FFF2-40B4-BE49-F238E27FC236}">
                <a16:creationId xmlns:a16="http://schemas.microsoft.com/office/drawing/2014/main" id="{89B5AED0-E5FE-AF6A-4D87-18A697319BB4}"/>
              </a:ext>
            </a:extLst>
          </p:cNvPr>
          <p:cNvSpPr>
            <a:spLocks noChangeAspect="1"/>
          </p:cNvSpPr>
          <p:nvPr/>
        </p:nvSpPr>
        <p:spPr>
          <a:xfrm rot="5400000">
            <a:off x="260754" y="543783"/>
            <a:ext cx="4389120" cy="4391604"/>
          </a:xfrm>
          <a:prstGeom prst="corner">
            <a:avLst>
              <a:gd name="adj1" fmla="val 5976"/>
              <a:gd name="adj2" fmla="val 552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00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1832-C1FE-ED6B-0510-3D8761CC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dirty="0"/>
              <a:t>Rai’s intellectual fathers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B6E1F-02CB-3739-879A-AF5A53B43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5463428"/>
            <a:ext cx="3887438" cy="708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Rai’s graduate advisor at MIT and longtime mentor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D9A4A-3376-2645-2FEB-5B0A548CA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7" y="2155372"/>
            <a:ext cx="3778581" cy="3057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B63BA7-9377-24E5-6710-D236EC29B6BF}"/>
              </a:ext>
            </a:extLst>
          </p:cNvPr>
          <p:cNvSpPr txBox="1">
            <a:spLocks/>
          </p:cNvSpPr>
          <p:nvPr/>
        </p:nvSpPr>
        <p:spPr>
          <a:xfrm>
            <a:off x="1447799" y="1753801"/>
            <a:ext cx="3887438" cy="47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MIT: Jerrold Zacharias</a:t>
            </a:r>
          </a:p>
        </p:txBody>
      </p:sp>
      <p:pic>
        <p:nvPicPr>
          <p:cNvPr id="2050" name="Picture 2" descr="Robert Dicke - Linda Hall Library">
            <a:extLst>
              <a:ext uri="{FF2B5EF4-FFF2-40B4-BE49-F238E27FC236}">
                <a16:creationId xmlns:a16="http://schemas.microsoft.com/office/drawing/2014/main" id="{E94FA5CE-B7CD-A77F-531B-9C13BDC9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07" y="2155372"/>
            <a:ext cx="2972480" cy="35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A71FD2-64B8-8CA1-6CCD-0D637461B7D1}"/>
              </a:ext>
            </a:extLst>
          </p:cNvPr>
          <p:cNvSpPr txBox="1">
            <a:spLocks/>
          </p:cNvSpPr>
          <p:nvPr/>
        </p:nvSpPr>
        <p:spPr>
          <a:xfrm>
            <a:off x="7325407" y="1753801"/>
            <a:ext cx="3887438" cy="47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Princeton: Bob </a:t>
            </a:r>
            <a:r>
              <a:rPr lang="en-US" dirty="0" err="1"/>
              <a:t>Dicke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DA55B4-D97D-532A-4E5C-72D99EBB2B44}"/>
              </a:ext>
            </a:extLst>
          </p:cNvPr>
          <p:cNvSpPr txBox="1">
            <a:spLocks/>
          </p:cNvSpPr>
          <p:nvPr/>
        </p:nvSpPr>
        <p:spPr>
          <a:xfrm>
            <a:off x="7259753" y="5762784"/>
            <a:ext cx="3887438" cy="725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Rai’s postdoc advisor at Princeton, 1962-1965</a:t>
            </a:r>
          </a:p>
        </p:txBody>
      </p:sp>
    </p:spTree>
    <p:extLst>
      <p:ext uri="{BB962C8B-B14F-4D97-AF65-F5344CB8AC3E}">
        <p14:creationId xmlns:p14="http://schemas.microsoft.com/office/powerpoint/2010/main" val="1296314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37E1-03DF-7A45-9E65-3C72D7A7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098" y="171468"/>
            <a:ext cx="6231276" cy="711485"/>
          </a:xfrm>
        </p:spPr>
        <p:txBody>
          <a:bodyPr>
            <a:normAutofit/>
          </a:bodyPr>
          <a:lstStyle/>
          <a:p>
            <a:r>
              <a:rPr lang="en-US" dirty="0"/>
              <a:t>Zacharias lab at 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5C7A7-C70E-FF36-2C0E-C1BF1AA9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356" y="961918"/>
            <a:ext cx="8154655" cy="2927259"/>
          </a:xfrm>
        </p:spPr>
        <p:txBody>
          <a:bodyPr>
            <a:normAutofit/>
          </a:bodyPr>
          <a:lstStyle/>
          <a:p>
            <a:r>
              <a:rPr lang="en-US" dirty="0"/>
              <a:t>Atomic clocks: attempted to build an atomic fountain clock with the goal of measuring gravitational redshift on Earth</a:t>
            </a:r>
          </a:p>
          <a:p>
            <a:pPr lvl="1"/>
            <a:r>
              <a:rPr lang="en-US" dirty="0"/>
              <a:t>Experiment failed: no slow atoms</a:t>
            </a:r>
          </a:p>
          <a:p>
            <a:r>
              <a:rPr lang="en-US" dirty="0"/>
              <a:t>Rai built an ionizer to convert neutral atoms/molecules to a collimated ion beam</a:t>
            </a:r>
          </a:p>
          <a:p>
            <a:pPr lvl="1"/>
            <a:r>
              <a:rPr lang="en-US" dirty="0"/>
              <a:t>50 </a:t>
            </a:r>
            <a:r>
              <a:rPr lang="en-US" dirty="0" err="1"/>
              <a:t>yrs</a:t>
            </a:r>
            <a:r>
              <a:rPr lang="en-US" dirty="0"/>
              <a:t> later, Rai built an ionizer for LIGO</a:t>
            </a:r>
          </a:p>
          <a:p>
            <a:endParaRPr lang="en-US" dirty="0"/>
          </a:p>
        </p:txBody>
      </p:sp>
      <p:pic>
        <p:nvPicPr>
          <p:cNvPr id="4" name="Picture 3" descr="A machine on a cart&#10;&#10;Description automatically generated">
            <a:extLst>
              <a:ext uri="{FF2B5EF4-FFF2-40B4-BE49-F238E27FC236}">
                <a16:creationId xmlns:a16="http://schemas.microsoft.com/office/drawing/2014/main" id="{AB1B6C95-BE1D-3254-D8D2-855074991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20467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83FBF-B31C-2C12-2C89-04FEE69765F1}"/>
              </a:ext>
            </a:extLst>
          </p:cNvPr>
          <p:cNvSpPr txBox="1"/>
          <p:nvPr/>
        </p:nvSpPr>
        <p:spPr>
          <a:xfrm>
            <a:off x="678635" y="3581400"/>
            <a:ext cx="1541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First cesium clock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F96514-0711-7D53-9066-306AF2E6B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15111" y="3071540"/>
            <a:ext cx="2985518" cy="4005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5D43EE-F792-E37B-FBF3-685F0F8C0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361" y="2467547"/>
            <a:ext cx="1581202" cy="1618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1A8207-B56D-854C-5947-0D8D923F6539}"/>
              </a:ext>
            </a:extLst>
          </p:cNvPr>
          <p:cNvSpPr txBox="1"/>
          <p:nvPr/>
        </p:nvSpPr>
        <p:spPr>
          <a:xfrm>
            <a:off x="9914563" y="2600515"/>
            <a:ext cx="158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Hand-built field emission array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FB45CF0-FF4D-D237-13FD-9D344C307CBC}"/>
              </a:ext>
            </a:extLst>
          </p:cNvPr>
          <p:cNvSpPr txBox="1">
            <a:spLocks/>
          </p:cNvSpPr>
          <p:nvPr/>
        </p:nvSpPr>
        <p:spPr>
          <a:xfrm>
            <a:off x="1330583" y="4097248"/>
            <a:ext cx="6284249" cy="253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 to test the Finlay-Freundlich (‘tired light’) hypothesis on gamma rays using the Mossbauer effect (null result)</a:t>
            </a:r>
          </a:p>
          <a:p>
            <a:r>
              <a:rPr lang="en-US" dirty="0"/>
              <a:t>Time for a “boring” Ph.D. thesis (1962): </a:t>
            </a:r>
          </a:p>
          <a:p>
            <a:pPr lvl="1"/>
            <a:r>
              <a:rPr lang="en-US" dirty="0"/>
              <a:t>Stark effect and hyperfine structure of hydrogen fluoride </a:t>
            </a:r>
          </a:p>
        </p:txBody>
      </p:sp>
    </p:spTree>
    <p:extLst>
      <p:ext uri="{BB962C8B-B14F-4D97-AF65-F5344CB8AC3E}">
        <p14:creationId xmlns:p14="http://schemas.microsoft.com/office/powerpoint/2010/main" val="2018097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7BF3-3F71-C699-F703-B7C17BCA7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7854"/>
            <a:ext cx="9601200" cy="916969"/>
          </a:xfrm>
        </p:spPr>
        <p:txBody>
          <a:bodyPr/>
          <a:lstStyle/>
          <a:p>
            <a:r>
              <a:rPr lang="en-US" dirty="0"/>
              <a:t>2 years in the </a:t>
            </a:r>
            <a:r>
              <a:rPr lang="en-US" dirty="0" err="1"/>
              <a:t>Dicke</a:t>
            </a:r>
            <a:r>
              <a:rPr lang="en-US" dirty="0"/>
              <a:t> group at Princeton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B5DC1-965E-82C9-13F6-0ED4B29E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8111"/>
            <a:ext cx="5594279" cy="3924728"/>
          </a:xfrm>
        </p:spPr>
        <p:txBody>
          <a:bodyPr>
            <a:noAutofit/>
          </a:bodyPr>
          <a:lstStyle/>
          <a:p>
            <a:r>
              <a:rPr lang="en-US" dirty="0"/>
              <a:t>Built a quartz gravimeter to look for excitations of a 20m period, spherically symmetric mode of the Earth, as might be produced by scalar gravitational field radiation (Brans-</a:t>
            </a:r>
            <a:r>
              <a:rPr lang="en-US" dirty="0" err="1"/>
              <a:t>Dicke</a:t>
            </a:r>
            <a:r>
              <a:rPr lang="en-US" dirty="0"/>
              <a:t> theory of gravity)</a:t>
            </a:r>
          </a:p>
          <a:p>
            <a:pPr lvl="1"/>
            <a:r>
              <a:rPr lang="en-US" dirty="0"/>
              <a:t>Experiment ‘failed’ in that temperature and tilt fluctuations prevent it from measuring actual vertical earth noise</a:t>
            </a:r>
          </a:p>
          <a:p>
            <a:pPr lvl="1"/>
            <a:r>
              <a:rPr lang="en-US" dirty="0"/>
              <a:t>Device used a ‘null-seeking servo’, a technique that Rai attributes to </a:t>
            </a:r>
            <a:r>
              <a:rPr lang="en-US" dirty="0" err="1"/>
              <a:t>Dicke</a:t>
            </a:r>
            <a:r>
              <a:rPr lang="en-US" dirty="0"/>
              <a:t>, and the basis for LIGO’s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775BE-9A58-1267-7E96-0DC175179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240" y="2294276"/>
            <a:ext cx="4206240" cy="2754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25706-9E40-CCB2-BDFD-352A5B003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94" y="1507228"/>
            <a:ext cx="4206240" cy="75797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260635-88A8-CDFF-FEF6-5E033538644C}"/>
              </a:ext>
            </a:extLst>
          </p:cNvPr>
          <p:cNvSpPr txBox="1">
            <a:spLocks/>
          </p:cNvSpPr>
          <p:nvPr/>
        </p:nvSpPr>
        <p:spPr>
          <a:xfrm>
            <a:off x="1371600" y="5062942"/>
            <a:ext cx="10232034" cy="1795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Rai’s 2 years at Princeton had a profound impact on his scientific development</a:t>
            </a:r>
          </a:p>
          <a:p>
            <a:pPr lvl="1"/>
            <a:r>
              <a:rPr lang="en-US" dirty="0" err="1"/>
              <a:t>Dicke</a:t>
            </a:r>
            <a:r>
              <a:rPr lang="en-US" dirty="0"/>
              <a:t> group was involved in: gravitational equivalence principle measurement; gravitational red-shift of the sun; precise measurement of g; oblateness of the sun …</a:t>
            </a:r>
          </a:p>
          <a:p>
            <a:pPr lvl="1"/>
            <a:r>
              <a:rPr lang="en-US" dirty="0"/>
              <a:t>He learned from </a:t>
            </a:r>
            <a:r>
              <a:rPr lang="en-US" dirty="0" err="1"/>
              <a:t>Dicke</a:t>
            </a:r>
            <a:r>
              <a:rPr lang="en-US" dirty="0"/>
              <a:t> how to design an experiment to get to its fundamental limits</a:t>
            </a:r>
          </a:p>
        </p:txBody>
      </p:sp>
    </p:spTree>
    <p:extLst>
      <p:ext uri="{BB962C8B-B14F-4D97-AF65-F5344CB8AC3E}">
        <p14:creationId xmlns:p14="http://schemas.microsoft.com/office/powerpoint/2010/main" val="265317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2B8A2D-F46F-4DA5-8AFF-BC57461C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BBA6D-536C-166F-594E-C51654B5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35" y="400050"/>
            <a:ext cx="5793475" cy="1485900"/>
          </a:xfrm>
        </p:spPr>
        <p:txBody>
          <a:bodyPr>
            <a:normAutofit/>
          </a:bodyPr>
          <a:lstStyle/>
          <a:p>
            <a:r>
              <a:rPr lang="en-US" sz="4000" dirty="0"/>
              <a:t>Back to MIT as assistant professor: 1965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4AE0A-77A3-1A08-7091-46995F790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35" y="1638300"/>
            <a:ext cx="6642491" cy="4495372"/>
          </a:xfrm>
        </p:spPr>
        <p:txBody>
          <a:bodyPr>
            <a:normAutofit/>
          </a:bodyPr>
          <a:lstStyle/>
          <a:p>
            <a:r>
              <a:rPr lang="en-US" dirty="0"/>
              <a:t>Started the Gravitation and Cosmology research group and began a long-range program to see if Newton’s constant </a:t>
            </a:r>
            <a:r>
              <a:rPr lang="en-US" i="1" dirty="0"/>
              <a:t>G</a:t>
            </a:r>
            <a:r>
              <a:rPr lang="en-US" dirty="0"/>
              <a:t> changes with time</a:t>
            </a:r>
          </a:p>
          <a:p>
            <a:pPr marL="640080" lvl="1" indent="-292608"/>
            <a:r>
              <a:rPr lang="en-US" dirty="0"/>
              <a:t>Absolute gravimeters (around the earth) referenced to the Stark effect in a molecular beam</a:t>
            </a:r>
          </a:p>
          <a:p>
            <a:pPr marL="640080" lvl="1" indent="-292608"/>
            <a:r>
              <a:rPr lang="en-US" dirty="0"/>
              <a:t>Monitor earth’s shape with km-scale laser strain meters</a:t>
            </a:r>
          </a:p>
          <a:p>
            <a:pPr marL="640080" lvl="1" indent="-292608"/>
            <a:r>
              <a:rPr lang="en-US" dirty="0"/>
              <a:t>Began with frequency stabilization of an Argon laser</a:t>
            </a:r>
          </a:p>
          <a:p>
            <a:r>
              <a:rPr lang="en-US" dirty="0"/>
              <a:t>Another measurement of the Freundlich red-shift hypothesis, now with a laser interferometer</a:t>
            </a:r>
          </a:p>
          <a:p>
            <a:pPr lvl="1"/>
            <a:r>
              <a:rPr lang="en-US" dirty="0"/>
              <a:t>Phase sensitivity at 10 kHz limited by shot noise, at ~10</a:t>
            </a:r>
            <a:r>
              <a:rPr lang="en-US" baseline="30000" dirty="0"/>
              <a:t>-8</a:t>
            </a:r>
            <a:r>
              <a:rPr lang="en-US" dirty="0"/>
              <a:t> of a fringe (2-3 orders of magnitude from what LIGO would need)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2BAD85-00E4-4D0A-993C-8372E78E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B97A0-FEF1-28E9-23B8-05730B2B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49" y="3746119"/>
            <a:ext cx="4114800" cy="28947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CE9038-35D1-8499-A5E8-8D49C9F2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545" y="1780981"/>
            <a:ext cx="4114800" cy="13601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B0FCB-04F3-005E-19CA-E1ED35A1A29F}"/>
              </a:ext>
            </a:extLst>
          </p:cNvPr>
          <p:cNvSpPr txBox="1"/>
          <p:nvPr/>
        </p:nvSpPr>
        <p:spPr>
          <a:xfrm>
            <a:off x="7751296" y="3429000"/>
            <a:ext cx="3925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Blum &amp; Weiss, Phys Rev </a:t>
            </a:r>
            <a:r>
              <a:rPr lang="en-US" sz="1600" u="sng" dirty="0"/>
              <a:t>155</a:t>
            </a:r>
            <a:r>
              <a:rPr lang="en-US" sz="1600" dirty="0"/>
              <a:t> , 1412 (1967)</a:t>
            </a:r>
          </a:p>
        </p:txBody>
      </p:sp>
      <p:pic>
        <p:nvPicPr>
          <p:cNvPr id="2050" name="Picture 2" descr="A Celebration of Shaoul Ezekiel's Professional Life - RLE at MIT">
            <a:extLst>
              <a:ext uri="{FF2B5EF4-FFF2-40B4-BE49-F238E27FC236}">
                <a16:creationId xmlns:a16="http://schemas.microsoft.com/office/drawing/2014/main" id="{B32B0103-A671-C321-6C9E-F09DF67E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558" y="-9798"/>
            <a:ext cx="2878137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3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33F7-BFCE-BF83-6C05-0B8A64D9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748" y="685800"/>
            <a:ext cx="9601200" cy="824501"/>
          </a:xfrm>
        </p:spPr>
        <p:txBody>
          <a:bodyPr>
            <a:normAutofit/>
          </a:bodyPr>
          <a:lstStyle/>
          <a:p>
            <a:r>
              <a:rPr lang="en-US" sz="4000" dirty="0"/>
              <a:t>A transformative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741AB-0275-9BB9-37D5-9EA40745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474" y="1401996"/>
            <a:ext cx="7371705" cy="5122094"/>
          </a:xfrm>
        </p:spPr>
        <p:txBody>
          <a:bodyPr/>
          <a:lstStyle/>
          <a:p>
            <a:r>
              <a:rPr lang="en-US" dirty="0"/>
              <a:t>In 1966 Rai was asked to teach a graduate course in general relativity</a:t>
            </a:r>
          </a:p>
          <a:p>
            <a:pPr lvl="1"/>
            <a:r>
              <a:rPr lang="en-US" dirty="0"/>
              <a:t>The students had heard about Joe Weber’s bar detectors for gravitational waves, and asked how they worked</a:t>
            </a:r>
          </a:p>
          <a:p>
            <a:pPr lvl="1"/>
            <a:r>
              <a:rPr lang="en-US" dirty="0"/>
              <a:t>Instead, Rai presented them with the </a:t>
            </a:r>
            <a:r>
              <a:rPr lang="en-US" dirty="0" err="1"/>
              <a:t>gedanken</a:t>
            </a:r>
            <a:r>
              <a:rPr lang="en-US" dirty="0"/>
              <a:t> experiment of using a laser and a good clock to measure the light travel time to and from an inertial mass</a:t>
            </a:r>
          </a:p>
          <a:p>
            <a:pPr lvl="1"/>
            <a:r>
              <a:rPr lang="en-US" dirty="0"/>
              <a:t>Given as a problem to solve, which they did, but of course there was no clock that was good enough</a:t>
            </a:r>
          </a:p>
          <a:p>
            <a:r>
              <a:rPr lang="en-US" dirty="0"/>
              <a:t>The course moved on to cosmology …</a:t>
            </a:r>
          </a:p>
          <a:p>
            <a:pPr lvl="1"/>
            <a:r>
              <a:rPr lang="en-US" dirty="0"/>
              <a:t>Penzias &amp; Wilson had discovered the microwave background in 1964, interpreted by </a:t>
            </a:r>
            <a:r>
              <a:rPr lang="en-US" dirty="0" err="1"/>
              <a:t>Dicke</a:t>
            </a:r>
            <a:r>
              <a:rPr lang="en-US" dirty="0"/>
              <a:t> to be of cosmic origin</a:t>
            </a:r>
          </a:p>
          <a:p>
            <a:pPr lvl="1"/>
            <a:r>
              <a:rPr lang="en-US" dirty="0"/>
              <a:t>Had not yet been shown to be thermal or isotropic</a:t>
            </a:r>
          </a:p>
        </p:txBody>
      </p:sp>
      <p:pic>
        <p:nvPicPr>
          <p:cNvPr id="3074" name="Picture 2" descr="An outdoor garden features metal cylindrical sculptures reminiscent of Weber bars used in detecting gravitational waves, a sign with information, and landscaping with rocks and small plants in front of a modern building.">
            <a:extLst>
              <a:ext uri="{FF2B5EF4-FFF2-40B4-BE49-F238E27FC236}">
                <a16:creationId xmlns:a16="http://schemas.microsoft.com/office/drawing/2014/main" id="{03CC07D8-BD79-CB0C-4E4F-7D5031AAA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81" y="1214491"/>
            <a:ext cx="3294580" cy="24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enzias wilson cmb">
            <a:extLst>
              <a:ext uri="{FF2B5EF4-FFF2-40B4-BE49-F238E27FC236}">
                <a16:creationId xmlns:a16="http://schemas.microsoft.com/office/drawing/2014/main" id="{6498AD11-C66C-B1AA-3F01-E9EFD7BD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281" y="4214117"/>
            <a:ext cx="3219072" cy="25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866809-E6D2-0F04-924D-3E36F6E4C95D}"/>
              </a:ext>
            </a:extLst>
          </p:cNvPr>
          <p:cNvSpPr txBox="1"/>
          <p:nvPr/>
        </p:nvSpPr>
        <p:spPr>
          <a:xfrm>
            <a:off x="8863633" y="906714"/>
            <a:ext cx="3101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Weber memorial garden at U Maryland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58CEF-9A10-939E-FE17-04D41CB906E5}"/>
              </a:ext>
            </a:extLst>
          </p:cNvPr>
          <p:cNvSpPr txBox="1"/>
          <p:nvPr/>
        </p:nvSpPr>
        <p:spPr>
          <a:xfrm>
            <a:off x="8767281" y="4248421"/>
            <a:ext cx="1874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Holmdel horn antenna</a:t>
            </a:r>
          </a:p>
        </p:txBody>
      </p:sp>
    </p:spTree>
    <p:extLst>
      <p:ext uri="{BB962C8B-B14F-4D97-AF65-F5344CB8AC3E}">
        <p14:creationId xmlns:p14="http://schemas.microsoft.com/office/powerpoint/2010/main" val="388809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C50D8-E51A-C84D-DF0B-71707380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91" y="439220"/>
            <a:ext cx="9601200" cy="824501"/>
          </a:xfrm>
        </p:spPr>
        <p:txBody>
          <a:bodyPr>
            <a:normAutofit/>
          </a:bodyPr>
          <a:lstStyle/>
          <a:p>
            <a:r>
              <a:rPr lang="en-US" sz="4000" dirty="0"/>
              <a:t>Tenure pressure leads to CMB foray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75C56-EC70-4EF9-7201-1443C005D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391" y="1155844"/>
            <a:ext cx="8928901" cy="1477328"/>
          </a:xfrm>
        </p:spPr>
        <p:txBody>
          <a:bodyPr/>
          <a:lstStyle/>
          <a:p>
            <a:r>
              <a:rPr lang="en-US" dirty="0"/>
              <a:t>Rai wasn’t publishing much, and the gravity experiments weren’t going to give timely results</a:t>
            </a:r>
          </a:p>
          <a:p>
            <a:r>
              <a:rPr lang="en-US" dirty="0"/>
              <a:t>Bernard Burke suggested he pursue the microwave background, which he did, involving grad student Dirk </a:t>
            </a:r>
            <a:r>
              <a:rPr lang="en-US" dirty="0" err="1"/>
              <a:t>Muehlner</a:t>
            </a:r>
            <a:r>
              <a:rPr lang="en-US" dirty="0"/>
              <a:t>, who had experience w/ far infrared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78996-B86B-DCBA-9F8D-54CF63CB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701" y="3211095"/>
            <a:ext cx="2468880" cy="2943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A8473-48ED-85C9-0F96-750A9ADC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139" y="3243327"/>
            <a:ext cx="41402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93042-44A3-3A33-F118-E8510D54660A}"/>
              </a:ext>
            </a:extLst>
          </p:cNvPr>
          <p:cNvSpPr txBox="1"/>
          <p:nvPr/>
        </p:nvSpPr>
        <p:spPr>
          <a:xfrm>
            <a:off x="1205699" y="2831975"/>
            <a:ext cx="24403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Balloon-borne radiometer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CB242-1DE3-D7E5-3B16-98664FFE6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958" y="5414548"/>
            <a:ext cx="4206240" cy="1075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6578ED-8AF0-AC5D-238A-45C2169C2F5D}"/>
              </a:ext>
            </a:extLst>
          </p:cNvPr>
          <p:cNvSpPr txBox="1"/>
          <p:nvPr/>
        </p:nvSpPr>
        <p:spPr>
          <a:xfrm>
            <a:off x="3931140" y="3141718"/>
            <a:ext cx="3820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Between 1967 and 1982, Rai’s group flew around 20 balloon flights, first to measure the spectrum, then the isotropy of the cosmic microwave 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AFABD-CA4A-24EC-80EC-99A64710E0F7}"/>
              </a:ext>
            </a:extLst>
          </p:cNvPr>
          <p:cNvSpPr txBox="1"/>
          <p:nvPr/>
        </p:nvSpPr>
        <p:spPr>
          <a:xfrm>
            <a:off x="8110596" y="2901542"/>
            <a:ext cx="394454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Balloon launch from NCAR, Palestine, Texas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23FE9-75B6-AA76-3CEC-BFC9A20B9EFF}"/>
              </a:ext>
            </a:extLst>
          </p:cNvPr>
          <p:cNvSpPr txBox="1"/>
          <p:nvPr/>
        </p:nvSpPr>
        <p:spPr>
          <a:xfrm>
            <a:off x="3790462" y="5059711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From PRD, </a:t>
            </a:r>
            <a:r>
              <a:rPr lang="en-US" sz="1400" i="1" u="sng" dirty="0"/>
              <a:t>7</a:t>
            </a:r>
            <a:r>
              <a:rPr lang="en-US" sz="1400" i="1" dirty="0"/>
              <a:t> , 326 (1973)</a:t>
            </a:r>
          </a:p>
        </p:txBody>
      </p:sp>
    </p:spTree>
    <p:extLst>
      <p:ext uri="{BB962C8B-B14F-4D97-AF65-F5344CB8AC3E}">
        <p14:creationId xmlns:p14="http://schemas.microsoft.com/office/powerpoint/2010/main" val="251143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0B06-ECFC-BC6E-7653-8A354629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en-US" dirty="0"/>
              <a:t>CMB research into the 1980s </a:t>
            </a:r>
            <a:r>
              <a:rPr lang="en-US" dirty="0">
                <a:sym typeface="Wingdings" pitchFamily="2" charset="2"/>
              </a:rPr>
              <a:t> 90s</a:t>
            </a:r>
            <a:endParaRPr lang="en-US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0353-1B8A-7C28-6C90-2881996A2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424" y="1764225"/>
            <a:ext cx="5912947" cy="1761783"/>
          </a:xfrm>
        </p:spPr>
        <p:txBody>
          <a:bodyPr>
            <a:normAutofit/>
          </a:bodyPr>
          <a:lstStyle/>
          <a:p>
            <a:r>
              <a:rPr lang="en-US" sz="1800" dirty="0"/>
              <a:t>Rai hands over the MIT balloon work to Stephen Meyer</a:t>
            </a:r>
          </a:p>
          <a:p>
            <a:r>
              <a:rPr lang="en-US" sz="1800" dirty="0"/>
              <a:t>Rai joins John Mather on COBE (Cosmic Background Explorer), and becomes chair of the COBE science working group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A5FD24-CD16-358E-E0D1-758FFE923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6"/>
          <a:stretch/>
        </p:blipFill>
        <p:spPr bwMode="auto">
          <a:xfrm>
            <a:off x="1698324" y="3529499"/>
            <a:ext cx="4937760" cy="309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64ABEC-CF7F-86CD-3A8B-4BB15B2BE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53" y="1638300"/>
            <a:ext cx="38354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5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76DB-B372-B196-8BFA-97F11F05A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20969"/>
          </a:xfrm>
        </p:spPr>
        <p:txBody>
          <a:bodyPr>
            <a:normAutofit/>
          </a:bodyPr>
          <a:lstStyle/>
          <a:p>
            <a:r>
              <a:rPr lang="en-US" sz="4000" dirty="0"/>
              <a:t>Returning to 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CEF8B-2074-733F-A140-E005AAA8C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00554"/>
            <a:ext cx="9601200" cy="2078892"/>
          </a:xfrm>
        </p:spPr>
        <p:txBody>
          <a:bodyPr/>
          <a:lstStyle/>
          <a:p>
            <a:r>
              <a:rPr lang="en-US" dirty="0"/>
              <a:t>Weber announced in 1969 that he had detected gravitational waves</a:t>
            </a:r>
          </a:p>
          <a:p>
            <a:r>
              <a:rPr lang="en-US" dirty="0"/>
              <a:t>By 1971, other bar groups were seeing nothing</a:t>
            </a:r>
          </a:p>
          <a:p>
            <a:r>
              <a:rPr lang="en-US" dirty="0"/>
              <a:t>Rai returns to his </a:t>
            </a:r>
            <a:r>
              <a:rPr lang="en-US" dirty="0" err="1"/>
              <a:t>gedanken</a:t>
            </a:r>
            <a:r>
              <a:rPr lang="en-US" dirty="0"/>
              <a:t> experiment, but now makes it differential</a:t>
            </a:r>
          </a:p>
          <a:p>
            <a:pPr lvl="1"/>
            <a:r>
              <a:rPr lang="en-US" dirty="0"/>
              <a:t>Spent the summer of 1971 analyzing the Michelson interferometer scheme and calculating the noises that would affect it, later ‘publishing’ it in: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47BC8-3524-1A00-FE58-3ABD0D8D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018" y="3673228"/>
            <a:ext cx="6858000" cy="1085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C1211-5BBB-2F10-755B-870CF2687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73" y="5566240"/>
            <a:ext cx="5394960" cy="909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192C8-AA49-7678-83A6-A8728217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062" y="4935481"/>
            <a:ext cx="1828800" cy="4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582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10456</TotalTime>
  <Words>1099</Words>
  <Application>Microsoft Macintosh PowerPoint</Application>
  <PresentationFormat>Widescreen</PresentationFormat>
  <Paragraphs>102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Aptos Display</vt:lpstr>
      <vt:lpstr>Arial</vt:lpstr>
      <vt:lpstr>Franklin Gothic Book</vt:lpstr>
      <vt:lpstr>Times New Roman</vt:lpstr>
      <vt:lpstr>Crop</vt:lpstr>
      <vt:lpstr>Office Theme</vt:lpstr>
      <vt:lpstr>The Origins of Rai’s legacy</vt:lpstr>
      <vt:lpstr>Rai’s intellectual fathers</vt:lpstr>
      <vt:lpstr>Zacharias lab at MIT</vt:lpstr>
      <vt:lpstr>2 years in the Dicke group at Princeton</vt:lpstr>
      <vt:lpstr>Back to MIT as assistant professor: 1965</vt:lpstr>
      <vt:lpstr>A transformative assignment</vt:lpstr>
      <vt:lpstr>Tenure pressure leads to CMB foray</vt:lpstr>
      <vt:lpstr>CMB research into the 1980s  90s</vt:lpstr>
      <vt:lpstr>Returning to gravitational waves</vt:lpstr>
      <vt:lpstr>PowerPoint Presentation</vt:lpstr>
      <vt:lpstr>MIT 1.5 m prototype  interferometer </vt:lpstr>
      <vt:lpstr>Milestones on the path to LIGO</vt:lpstr>
      <vt:lpstr>PowerPoint Presentation</vt:lpstr>
      <vt:lpstr>My work with Rai</vt:lpstr>
      <vt:lpstr>Then Nd:YAG development for LIGO was terminated …</vt:lpstr>
      <vt:lpstr>Thank you, Rai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Fritschel</dc:creator>
  <cp:lastModifiedBy>Peter Fritschel</cp:lastModifiedBy>
  <cp:revision>21</cp:revision>
  <dcterms:created xsi:type="dcterms:W3CDTF">2026-02-18T15:54:01Z</dcterms:created>
  <dcterms:modified xsi:type="dcterms:W3CDTF">2026-02-25T23:55:56Z</dcterms:modified>
</cp:coreProperties>
</file>