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7" r:id="rId2"/>
    <p:sldId id="3053" r:id="rId3"/>
    <p:sldId id="2993" r:id="rId4"/>
    <p:sldId id="3016" r:id="rId5"/>
    <p:sldId id="3022" r:id="rId6"/>
    <p:sldId id="3075" r:id="rId7"/>
    <p:sldId id="274" r:id="rId8"/>
    <p:sldId id="3072" r:id="rId9"/>
    <p:sldId id="3012" r:id="rId10"/>
    <p:sldId id="3079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04E93"/>
    <a:srgbClr val="C40709"/>
    <a:srgbClr val="A906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29"/>
    <p:restoredTop sz="64847" autoAdjust="0"/>
  </p:normalViewPr>
  <p:slideViewPr>
    <p:cSldViewPr snapToGrid="0" snapToObjects="1">
      <p:cViewPr varScale="1">
        <p:scale>
          <a:sx n="82" d="100"/>
          <a:sy n="82" d="100"/>
        </p:scale>
        <p:origin x="302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C63DD0-9458-7441-B832-86527228C25D}" type="datetimeFigureOut">
              <a:rPr lang="en-US" smtClean="0"/>
              <a:pPr/>
              <a:t>2/20/26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3CEA0B-8A09-BD4B-9889-0813566536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677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Connections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CEA0B-8A09-BD4B-9889-08135665369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2000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Go over the pieces!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01F3CE-5B6F-D447-908A-00A2E5C0BA8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183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0.5 min 1 min at end </a:t>
            </a:r>
          </a:p>
          <a:p>
            <a:r>
              <a:rPr lang="en-US" dirty="0"/>
              <a:t>Frank’s quote is from Quantum Magazine, 2020</a:t>
            </a:r>
          </a:p>
          <a:p>
            <a:r>
              <a:rPr lang="en-US" dirty="0"/>
              <a:t>Ben’s is from a talk title at a Simons/Moore/Templeton/Sloan meeting.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01F3CE-5B6F-D447-908A-00A2E5C0BA8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785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r>
              <a:rPr lang="en-US" dirty="0"/>
              <a:t>Highlight </a:t>
            </a:r>
            <a:r>
              <a:rPr lang="en-US" dirty="0" err="1"/>
              <a:t>Saptarshi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01F3CE-5B6F-D447-908A-00A2E5C0BA8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522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3f8d333dde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3f8d333dde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Energy scale at 2 </a:t>
            </a:r>
            <a:r>
              <a:rPr lang="en-US" dirty="0" err="1"/>
              <a:t>ueV</a:t>
            </a:r>
            <a:r>
              <a:rPr lang="en-US" dirty="0"/>
              <a:t> is 3 e12 GeV</a:t>
            </a:r>
          </a:p>
          <a:p>
            <a:r>
              <a:rPr lang="en-US" baseline="0" dirty="0"/>
              <a:t>Dine-</a:t>
            </a:r>
            <a:r>
              <a:rPr lang="en-US" baseline="0" dirty="0" err="1"/>
              <a:t>Fishler</a:t>
            </a:r>
            <a:r>
              <a:rPr lang="en-US" baseline="0" dirty="0"/>
              <a:t>-</a:t>
            </a:r>
            <a:r>
              <a:rPr lang="en-US" baseline="0" dirty="0" err="1"/>
              <a:t>Srednicki-Zhitnitsky</a:t>
            </a:r>
            <a:endParaRPr lang="en-US" baseline="0" dirty="0"/>
          </a:p>
          <a:p>
            <a:r>
              <a:rPr lang="en-US" baseline="0" dirty="0"/>
              <a:t>Kim-</a:t>
            </a:r>
            <a:r>
              <a:rPr lang="en-US" baseline="0" dirty="0" err="1"/>
              <a:t>Shifman</a:t>
            </a:r>
            <a:r>
              <a:rPr lang="en-US" baseline="0" dirty="0"/>
              <a:t>-</a:t>
            </a:r>
            <a:r>
              <a:rPr lang="en-US" baseline="0" dirty="0" err="1"/>
              <a:t>Vainshtein-Zakahrov</a:t>
            </a:r>
            <a:endParaRPr lang="en-US" baseline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19155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40b8163493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40b8163493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 Bucking coil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6090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01F3CE-5B6F-D447-908A-00A2E5C0BA8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6365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5f420548518377f5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5f420548518377f5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69990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Two new recently funded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Note the Blue vs Black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Note that model comes from particle physics by forcing the axion to have the same form as a pion, another pseudo scalar.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Axions would be a fundamental pseudo scalar.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To me there seems an extra 2pi in the coherence time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r>
              <a:rPr lang="en-US" baseline="0" dirty="0"/>
              <a:t>Dine-</a:t>
            </a:r>
            <a:r>
              <a:rPr lang="en-US" baseline="0" dirty="0" err="1"/>
              <a:t>Fishler</a:t>
            </a:r>
            <a:r>
              <a:rPr lang="en-US" baseline="0" dirty="0"/>
              <a:t>-</a:t>
            </a:r>
            <a:r>
              <a:rPr lang="en-US" baseline="0" dirty="0" err="1"/>
              <a:t>Srednicki-Zhitnitsky</a:t>
            </a:r>
            <a:endParaRPr lang="en-US" baseline="0" dirty="0"/>
          </a:p>
          <a:p>
            <a:r>
              <a:rPr lang="en-US" baseline="0" dirty="0"/>
              <a:t>Kim-</a:t>
            </a:r>
            <a:r>
              <a:rPr lang="en-US" baseline="0" dirty="0" err="1"/>
              <a:t>Shifman</a:t>
            </a:r>
            <a:r>
              <a:rPr lang="en-US" baseline="0" dirty="0"/>
              <a:t>-</a:t>
            </a:r>
            <a:r>
              <a:rPr lang="en-US" baseline="0" dirty="0" err="1"/>
              <a:t>Vainshtein-Zakahrov</a:t>
            </a:r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Compton wavelength 1000x smaller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01F3CE-5B6F-D447-908A-00A2E5C0BA8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9021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Local density of dark matter is 0.3</a:t>
            </a:r>
            <a:r>
              <a:rPr lang="en-US" baseline="0" dirty="0"/>
              <a:t> GeV</a:t>
            </a:r>
            <a:r>
              <a:rPr lang="en-US" dirty="0"/>
              <a:t>/cm^3. Dark matter velocity 10^{-3}. Proton 0.938 </a:t>
            </a:r>
            <a:r>
              <a:rPr lang="en-US" dirty="0" err="1"/>
              <a:t>GeV</a:t>
            </a:r>
            <a:r>
              <a:rPr lang="en-US" dirty="0"/>
              <a:t>. To get to a real current density multiply by </a:t>
            </a:r>
            <a:r>
              <a:rPr lang="en-US" dirty="0" err="1"/>
              <a:t>sqrt</a:t>
            </a:r>
            <a:r>
              <a:rPr lang="en-US" dirty="0"/>
              <a:t>(</a:t>
            </a:r>
            <a:r>
              <a:rPr lang="en-US" dirty="0" err="1"/>
              <a:t>hbar</a:t>
            </a:r>
            <a:r>
              <a:rPr lang="en-US" dirty="0"/>
              <a:t>*c) and divide by mu_0. I get for g=10^{-12}GeV^{-1} and 1 Tesla </a:t>
            </a:r>
            <a:r>
              <a:rPr lang="en-US" dirty="0" err="1"/>
              <a:t>J_a</a:t>
            </a:r>
            <a:r>
              <a:rPr lang="en-US" dirty="0"/>
              <a:t>=8.7e-{-12} A/m^2.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CEA0B-8A09-BD4B-9889-08135665369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010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F4082-F053-8047-9669-FA3D69DA092B}" type="datetimeFigureOut">
              <a:rPr lang="en-US" smtClean="0"/>
              <a:pPr/>
              <a:t>2/20/26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8E2DB-3080-2240-A6E5-B674D09EAA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F4082-F053-8047-9669-FA3D69DA092B}" type="datetimeFigureOut">
              <a:rPr lang="en-US" smtClean="0"/>
              <a:pPr/>
              <a:t>2/20/26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8E2DB-3080-2240-A6E5-B674D09EAA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F4082-F053-8047-9669-FA3D69DA092B}" type="datetimeFigureOut">
              <a:rPr lang="en-US" smtClean="0"/>
              <a:pPr/>
              <a:t>2/20/26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8E2DB-3080-2240-A6E5-B674D09EAA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it" smtClean="0"/>
              <a:pPr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it"/>
          </a:p>
        </p:txBody>
      </p:sp>
    </p:spTree>
    <p:extLst>
      <p:ext uri="{BB962C8B-B14F-4D97-AF65-F5344CB8AC3E}">
        <p14:creationId xmlns:p14="http://schemas.microsoft.com/office/powerpoint/2010/main" val="2459136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F4082-F053-8047-9669-FA3D69DA092B}" type="datetimeFigureOut">
              <a:rPr lang="en-US" smtClean="0"/>
              <a:pPr/>
              <a:t>2/20/26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8E2DB-3080-2240-A6E5-B674D09EAA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F4082-F053-8047-9669-FA3D69DA092B}" type="datetimeFigureOut">
              <a:rPr lang="en-US" smtClean="0"/>
              <a:pPr/>
              <a:t>2/20/26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8E2DB-3080-2240-A6E5-B674D09EAA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F4082-F053-8047-9669-FA3D69DA092B}" type="datetimeFigureOut">
              <a:rPr lang="en-US" smtClean="0"/>
              <a:pPr/>
              <a:t>2/20/26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8E2DB-3080-2240-A6E5-B674D09EAA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F4082-F053-8047-9669-FA3D69DA092B}" type="datetimeFigureOut">
              <a:rPr lang="en-US" smtClean="0"/>
              <a:pPr/>
              <a:t>2/20/26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8E2DB-3080-2240-A6E5-B674D09EAA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F4082-F053-8047-9669-FA3D69DA092B}" type="datetimeFigureOut">
              <a:rPr lang="en-US" smtClean="0"/>
              <a:pPr/>
              <a:t>2/20/26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8E2DB-3080-2240-A6E5-B674D09EAA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F4082-F053-8047-9669-FA3D69DA092B}" type="datetimeFigureOut">
              <a:rPr lang="en-US" smtClean="0"/>
              <a:pPr/>
              <a:t>2/20/26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8E2DB-3080-2240-A6E5-B674D09EAA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F4082-F053-8047-9669-FA3D69DA092B}" type="datetimeFigureOut">
              <a:rPr lang="en-US" smtClean="0"/>
              <a:pPr/>
              <a:t>2/20/26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8E2DB-3080-2240-A6E5-B674D09EAA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F4082-F053-8047-9669-FA3D69DA092B}" type="datetimeFigureOut">
              <a:rPr lang="en-US" smtClean="0"/>
              <a:pPr/>
              <a:t>2/20/26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8E2DB-3080-2240-A6E5-B674D09EAA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F4082-F053-8047-9669-FA3D69DA092B}" type="datetimeFigureOut">
              <a:rPr lang="en-US" smtClean="0"/>
              <a:pPr/>
              <a:t>2/20/26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8E2DB-3080-2240-A6E5-B674D09EAA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rgbClr val="A9060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F0000"/>
        </a:buClr>
        <a:buFont typeface="Arial"/>
        <a:buChar char="•"/>
        <a:defRPr sz="2800" kern="1200">
          <a:solidFill>
            <a:srgbClr val="000090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F0000"/>
        </a:buClr>
        <a:buFont typeface="Arial"/>
        <a:buChar char="–"/>
        <a:defRPr sz="2400" kern="1200">
          <a:solidFill>
            <a:srgbClr val="00009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F0000"/>
        </a:buClr>
        <a:buFont typeface="Arial"/>
        <a:buChar char="•"/>
        <a:defRPr sz="1800" kern="1200">
          <a:solidFill>
            <a:srgbClr val="000090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truck parked outside a building&#10;&#10;AI-generated content may be incorrect.">
            <a:extLst>
              <a:ext uri="{FF2B5EF4-FFF2-40B4-BE49-F238E27FC236}">
                <a16:creationId xmlns:a16="http://schemas.microsoft.com/office/drawing/2014/main" id="{841BDDA6-E0DC-1B61-1AF6-13CCE345E3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980" y="3957942"/>
            <a:ext cx="4363747" cy="2920184"/>
          </a:xfrm>
          <a:prstGeom prst="rect">
            <a:avLst/>
          </a:prstGeom>
        </p:spPr>
      </p:pic>
      <p:pic>
        <p:nvPicPr>
          <p:cNvPr id="14" name="Picture 13" descr="A sign on a wall&#10;&#10;AI-generated content may be incorrect.">
            <a:extLst>
              <a:ext uri="{FF2B5EF4-FFF2-40B4-BE49-F238E27FC236}">
                <a16:creationId xmlns:a16="http://schemas.microsoft.com/office/drawing/2014/main" id="{D260D860-D3FE-3B4D-9930-6B8F06D8AE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45" y="1821021"/>
            <a:ext cx="4703135" cy="325601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8139847-7340-9BA9-624A-FF5EA8114A47}"/>
              </a:ext>
            </a:extLst>
          </p:cNvPr>
          <p:cNvSpPr txBox="1"/>
          <p:nvPr/>
        </p:nvSpPr>
        <p:spPr>
          <a:xfrm>
            <a:off x="5430579" y="2815985"/>
            <a:ext cx="2751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Building 20 F-wing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FB6F44A-9727-3464-A7C5-36E344DD524F}"/>
              </a:ext>
            </a:extLst>
          </p:cNvPr>
          <p:cNvCxnSpPr/>
          <p:nvPr/>
        </p:nvCxnSpPr>
        <p:spPr>
          <a:xfrm>
            <a:off x="4090877" y="4522820"/>
            <a:ext cx="2125980" cy="1100470"/>
          </a:xfrm>
          <a:prstGeom prst="straightConnector1">
            <a:avLst/>
          </a:prstGeom>
          <a:ln w="88900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6E539AC-2C27-3F49-ED00-7549C67BE391}"/>
              </a:ext>
            </a:extLst>
          </p:cNvPr>
          <p:cNvSpPr txBox="1"/>
          <p:nvPr/>
        </p:nvSpPr>
        <p:spPr>
          <a:xfrm>
            <a:off x="8910" y="5729102"/>
            <a:ext cx="184364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From Steve Meyer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8F4B54-1594-7AF1-EB44-D238ED8DBE35}"/>
              </a:ext>
            </a:extLst>
          </p:cNvPr>
          <p:cNvSpPr txBox="1"/>
          <p:nvPr/>
        </p:nvSpPr>
        <p:spPr>
          <a:xfrm>
            <a:off x="1270861" y="309966"/>
            <a:ext cx="66642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QCD Axions as Dark Matter are Within Experimental Reach!</a:t>
            </a:r>
          </a:p>
        </p:txBody>
      </p:sp>
    </p:spTree>
    <p:extLst>
      <p:ext uri="{BB962C8B-B14F-4D97-AF65-F5344CB8AC3E}">
        <p14:creationId xmlns:p14="http://schemas.microsoft.com/office/powerpoint/2010/main" val="2199256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5D394-E7A1-DFF0-BB54-6DA49CC60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2071" y="376631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For PXS (and others)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538472-510B-3C3F-0BAB-0A28618AE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390AC6-376D-FD4E-920F-57FF58FB2BB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Up Arrow 4">
            <a:extLst>
              <a:ext uri="{FF2B5EF4-FFF2-40B4-BE49-F238E27FC236}">
                <a16:creationId xmlns:a16="http://schemas.microsoft.com/office/drawing/2014/main" id="{6472A744-D1D9-7AE5-DEBE-CD3B95E3C1EA}"/>
              </a:ext>
            </a:extLst>
          </p:cNvPr>
          <p:cNvSpPr/>
          <p:nvPr/>
        </p:nvSpPr>
        <p:spPr bwMode="auto">
          <a:xfrm>
            <a:off x="2521125" y="2821576"/>
            <a:ext cx="261258" cy="3042335"/>
          </a:xfrm>
          <a:prstGeom prst="upArrow">
            <a:avLst/>
          </a:prstGeom>
          <a:solidFill>
            <a:srgbClr val="00206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72DE6C1-EC93-462B-5FE1-8B2F41CF6EAE}"/>
              </a:ext>
            </a:extLst>
          </p:cNvPr>
          <p:cNvSpPr/>
          <p:nvPr/>
        </p:nvSpPr>
        <p:spPr bwMode="auto">
          <a:xfrm>
            <a:off x="1071103" y="2416631"/>
            <a:ext cx="130629" cy="13062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72481B6-D6A6-2EBB-F52A-DF7AD0DA21E9}"/>
              </a:ext>
            </a:extLst>
          </p:cNvPr>
          <p:cNvSpPr/>
          <p:nvPr/>
        </p:nvSpPr>
        <p:spPr bwMode="auto">
          <a:xfrm>
            <a:off x="1079810" y="2582094"/>
            <a:ext cx="130629" cy="13062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234668A-701E-B163-6A8E-A7E990CC1407}"/>
              </a:ext>
            </a:extLst>
          </p:cNvPr>
          <p:cNvSpPr/>
          <p:nvPr/>
        </p:nvSpPr>
        <p:spPr bwMode="auto">
          <a:xfrm>
            <a:off x="1066747" y="2751913"/>
            <a:ext cx="130629" cy="13062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CFEB20E-0FF9-D8B5-FDD1-09A6C1193408}"/>
              </a:ext>
            </a:extLst>
          </p:cNvPr>
          <p:cNvSpPr/>
          <p:nvPr/>
        </p:nvSpPr>
        <p:spPr bwMode="auto">
          <a:xfrm>
            <a:off x="1075454" y="2930439"/>
            <a:ext cx="130629" cy="13062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9CCC7C-41FD-EAB1-625C-B51737284E61}"/>
              </a:ext>
            </a:extLst>
          </p:cNvPr>
          <p:cNvSpPr/>
          <p:nvPr/>
        </p:nvSpPr>
        <p:spPr bwMode="auto">
          <a:xfrm>
            <a:off x="1079810" y="3117677"/>
            <a:ext cx="130629" cy="13062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34C613F-1CDE-F8AB-A87B-29125A9F9AD1}"/>
              </a:ext>
            </a:extLst>
          </p:cNvPr>
          <p:cNvSpPr/>
          <p:nvPr/>
        </p:nvSpPr>
        <p:spPr bwMode="auto">
          <a:xfrm>
            <a:off x="1075454" y="3296203"/>
            <a:ext cx="130629" cy="13062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1671332-1E05-B757-A42F-E286947B8F9B}"/>
              </a:ext>
            </a:extLst>
          </p:cNvPr>
          <p:cNvSpPr/>
          <p:nvPr/>
        </p:nvSpPr>
        <p:spPr bwMode="auto">
          <a:xfrm>
            <a:off x="1075454" y="3479085"/>
            <a:ext cx="130629" cy="13062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83004E8-D1F6-63E8-3301-4E5052060ACB}"/>
              </a:ext>
            </a:extLst>
          </p:cNvPr>
          <p:cNvSpPr/>
          <p:nvPr/>
        </p:nvSpPr>
        <p:spPr bwMode="auto">
          <a:xfrm>
            <a:off x="1071098" y="3657611"/>
            <a:ext cx="130629" cy="13062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6973FBF-0EA1-84CC-4809-E67B93FD83DB}"/>
              </a:ext>
            </a:extLst>
          </p:cNvPr>
          <p:cNvSpPr/>
          <p:nvPr/>
        </p:nvSpPr>
        <p:spPr bwMode="auto">
          <a:xfrm>
            <a:off x="1079810" y="3836142"/>
            <a:ext cx="130629" cy="13062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84A3926-70F9-6736-6E0D-DE4029EC51BB}"/>
              </a:ext>
            </a:extLst>
          </p:cNvPr>
          <p:cNvSpPr/>
          <p:nvPr/>
        </p:nvSpPr>
        <p:spPr bwMode="auto">
          <a:xfrm>
            <a:off x="1075454" y="3988542"/>
            <a:ext cx="130629" cy="13062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B4CBBDD-9531-2555-734D-AF33DF82CD13}"/>
              </a:ext>
            </a:extLst>
          </p:cNvPr>
          <p:cNvSpPr/>
          <p:nvPr/>
        </p:nvSpPr>
        <p:spPr bwMode="auto">
          <a:xfrm>
            <a:off x="1075454" y="4171424"/>
            <a:ext cx="130629" cy="13062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8A9AC26-E4E8-A93D-7D9D-CD96BE3C4B84}"/>
              </a:ext>
            </a:extLst>
          </p:cNvPr>
          <p:cNvSpPr/>
          <p:nvPr/>
        </p:nvSpPr>
        <p:spPr bwMode="auto">
          <a:xfrm>
            <a:off x="1058035" y="4349950"/>
            <a:ext cx="130629" cy="13062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A926004-89B6-24E0-4FDE-1B128526D4E8}"/>
              </a:ext>
            </a:extLst>
          </p:cNvPr>
          <p:cNvSpPr/>
          <p:nvPr/>
        </p:nvSpPr>
        <p:spPr bwMode="auto">
          <a:xfrm>
            <a:off x="1062391" y="4537188"/>
            <a:ext cx="130629" cy="13062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6A4A34B-73FD-9DC8-C951-F63642543F8D}"/>
              </a:ext>
            </a:extLst>
          </p:cNvPr>
          <p:cNvSpPr/>
          <p:nvPr/>
        </p:nvSpPr>
        <p:spPr bwMode="auto">
          <a:xfrm>
            <a:off x="1071098" y="4715714"/>
            <a:ext cx="130629" cy="13062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9FBCFF6-8D6D-A0BA-A46F-C64C3399430E}"/>
              </a:ext>
            </a:extLst>
          </p:cNvPr>
          <p:cNvSpPr/>
          <p:nvPr/>
        </p:nvSpPr>
        <p:spPr bwMode="auto">
          <a:xfrm>
            <a:off x="1071098" y="4885533"/>
            <a:ext cx="130629" cy="13062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2AA43E4-0F37-7D17-843D-23333C6A7C84}"/>
              </a:ext>
            </a:extLst>
          </p:cNvPr>
          <p:cNvSpPr/>
          <p:nvPr/>
        </p:nvSpPr>
        <p:spPr bwMode="auto">
          <a:xfrm>
            <a:off x="1066742" y="5064059"/>
            <a:ext cx="130629" cy="13062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3F72966-24E2-EE39-35D0-6D2DC002733C}"/>
              </a:ext>
            </a:extLst>
          </p:cNvPr>
          <p:cNvSpPr/>
          <p:nvPr/>
        </p:nvSpPr>
        <p:spPr bwMode="auto">
          <a:xfrm>
            <a:off x="1066742" y="5220815"/>
            <a:ext cx="130629" cy="13062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390D1AD-BDFA-1BDF-C26D-00F5C48D5BFC}"/>
              </a:ext>
            </a:extLst>
          </p:cNvPr>
          <p:cNvSpPr/>
          <p:nvPr/>
        </p:nvSpPr>
        <p:spPr bwMode="auto">
          <a:xfrm>
            <a:off x="1071098" y="5394990"/>
            <a:ext cx="130629" cy="13062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F4709FC-94A3-98E0-D4B8-C513589ADC4A}"/>
              </a:ext>
            </a:extLst>
          </p:cNvPr>
          <p:cNvSpPr/>
          <p:nvPr/>
        </p:nvSpPr>
        <p:spPr bwMode="auto">
          <a:xfrm>
            <a:off x="1066742" y="5573516"/>
            <a:ext cx="130629" cy="13062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0CBBFD3-302F-DB36-2682-4E502AFB3032}"/>
              </a:ext>
            </a:extLst>
          </p:cNvPr>
          <p:cNvSpPr/>
          <p:nvPr/>
        </p:nvSpPr>
        <p:spPr bwMode="auto">
          <a:xfrm>
            <a:off x="1066742" y="5743335"/>
            <a:ext cx="130629" cy="13062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A85ADA4-806A-E3D8-66AC-FD4D4D31D1C1}"/>
              </a:ext>
            </a:extLst>
          </p:cNvPr>
          <p:cNvSpPr/>
          <p:nvPr/>
        </p:nvSpPr>
        <p:spPr bwMode="auto">
          <a:xfrm>
            <a:off x="1062386" y="5921861"/>
            <a:ext cx="130629" cy="13062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A7296D1-1D16-9D97-9C1B-5338E32D7886}"/>
              </a:ext>
            </a:extLst>
          </p:cNvPr>
          <p:cNvSpPr/>
          <p:nvPr/>
        </p:nvSpPr>
        <p:spPr bwMode="auto">
          <a:xfrm>
            <a:off x="4136551" y="2412275"/>
            <a:ext cx="130629" cy="13062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A93769A-5D8E-D3D2-E7FB-85038B57B450}"/>
              </a:ext>
            </a:extLst>
          </p:cNvPr>
          <p:cNvSpPr/>
          <p:nvPr/>
        </p:nvSpPr>
        <p:spPr bwMode="auto">
          <a:xfrm>
            <a:off x="4145258" y="2577738"/>
            <a:ext cx="130629" cy="13062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F651AF7-4EC6-9742-77ED-8177FA81B9C1}"/>
              </a:ext>
            </a:extLst>
          </p:cNvPr>
          <p:cNvSpPr/>
          <p:nvPr/>
        </p:nvSpPr>
        <p:spPr bwMode="auto">
          <a:xfrm>
            <a:off x="4145258" y="2747557"/>
            <a:ext cx="130629" cy="13062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5368ABF-D925-4312-46F4-DDBA5FE572AF}"/>
              </a:ext>
            </a:extLst>
          </p:cNvPr>
          <p:cNvSpPr/>
          <p:nvPr/>
        </p:nvSpPr>
        <p:spPr bwMode="auto">
          <a:xfrm>
            <a:off x="4140902" y="2926083"/>
            <a:ext cx="130629" cy="13062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DD72E55-BDEE-0FCE-08DE-F86F3F69F45D}"/>
              </a:ext>
            </a:extLst>
          </p:cNvPr>
          <p:cNvSpPr/>
          <p:nvPr/>
        </p:nvSpPr>
        <p:spPr bwMode="auto">
          <a:xfrm>
            <a:off x="4145258" y="3113321"/>
            <a:ext cx="130629" cy="13062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6CF65B0-F165-00F8-D403-EBDA3F1EB02C}"/>
              </a:ext>
            </a:extLst>
          </p:cNvPr>
          <p:cNvSpPr/>
          <p:nvPr/>
        </p:nvSpPr>
        <p:spPr bwMode="auto">
          <a:xfrm>
            <a:off x="4140902" y="3291847"/>
            <a:ext cx="130629" cy="13062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3DC246E-E0C6-B6B6-40D4-91BE807C8A94}"/>
              </a:ext>
            </a:extLst>
          </p:cNvPr>
          <p:cNvSpPr/>
          <p:nvPr/>
        </p:nvSpPr>
        <p:spPr bwMode="auto">
          <a:xfrm>
            <a:off x="4140902" y="3474729"/>
            <a:ext cx="130629" cy="13062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9025F00-6FC1-882B-2004-63DE8CECE362}"/>
              </a:ext>
            </a:extLst>
          </p:cNvPr>
          <p:cNvSpPr/>
          <p:nvPr/>
        </p:nvSpPr>
        <p:spPr bwMode="auto">
          <a:xfrm>
            <a:off x="4136546" y="3653255"/>
            <a:ext cx="130629" cy="13062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406F9614-7C19-67E2-9F71-DCD4D97FB018}"/>
              </a:ext>
            </a:extLst>
          </p:cNvPr>
          <p:cNvSpPr/>
          <p:nvPr/>
        </p:nvSpPr>
        <p:spPr bwMode="auto">
          <a:xfrm>
            <a:off x="4145258" y="3831786"/>
            <a:ext cx="130629" cy="13062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CAFDB1A4-8514-D65F-48D3-C7F804D60602}"/>
              </a:ext>
            </a:extLst>
          </p:cNvPr>
          <p:cNvSpPr/>
          <p:nvPr/>
        </p:nvSpPr>
        <p:spPr bwMode="auto">
          <a:xfrm>
            <a:off x="4140902" y="3984186"/>
            <a:ext cx="130629" cy="13062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A175EEB9-B207-3FFD-E26E-861D8097FA1C}"/>
              </a:ext>
            </a:extLst>
          </p:cNvPr>
          <p:cNvSpPr/>
          <p:nvPr/>
        </p:nvSpPr>
        <p:spPr bwMode="auto">
          <a:xfrm>
            <a:off x="4140902" y="4167068"/>
            <a:ext cx="130629" cy="13062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6A10DA7-24EF-C175-760C-C0BFDB452092}"/>
              </a:ext>
            </a:extLst>
          </p:cNvPr>
          <p:cNvSpPr/>
          <p:nvPr/>
        </p:nvSpPr>
        <p:spPr bwMode="auto">
          <a:xfrm>
            <a:off x="4136546" y="4345594"/>
            <a:ext cx="130629" cy="13062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E0CC9CDB-BB8C-AF80-1346-BF4DAFC07D87}"/>
              </a:ext>
            </a:extLst>
          </p:cNvPr>
          <p:cNvSpPr/>
          <p:nvPr/>
        </p:nvSpPr>
        <p:spPr bwMode="auto">
          <a:xfrm>
            <a:off x="4140902" y="4532832"/>
            <a:ext cx="130629" cy="13062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40860F3F-39DA-3B63-1796-C1E458CEBFC4}"/>
              </a:ext>
            </a:extLst>
          </p:cNvPr>
          <p:cNvSpPr/>
          <p:nvPr/>
        </p:nvSpPr>
        <p:spPr bwMode="auto">
          <a:xfrm>
            <a:off x="4136546" y="4711358"/>
            <a:ext cx="130629" cy="13062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E58BE1F0-A8C2-1C28-AFC7-F8B061C21BF0}"/>
              </a:ext>
            </a:extLst>
          </p:cNvPr>
          <p:cNvSpPr/>
          <p:nvPr/>
        </p:nvSpPr>
        <p:spPr bwMode="auto">
          <a:xfrm>
            <a:off x="4136546" y="4881177"/>
            <a:ext cx="130629" cy="13062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F915A9C1-FE17-BE88-5703-8D1573681F47}"/>
              </a:ext>
            </a:extLst>
          </p:cNvPr>
          <p:cNvSpPr/>
          <p:nvPr/>
        </p:nvSpPr>
        <p:spPr bwMode="auto">
          <a:xfrm>
            <a:off x="4132190" y="5059703"/>
            <a:ext cx="130629" cy="13062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06578235-9186-EE1A-6EF7-EA227176337A}"/>
              </a:ext>
            </a:extLst>
          </p:cNvPr>
          <p:cNvSpPr/>
          <p:nvPr/>
        </p:nvSpPr>
        <p:spPr bwMode="auto">
          <a:xfrm>
            <a:off x="4132190" y="5216459"/>
            <a:ext cx="130629" cy="13062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88569C5-8F29-C865-F39F-B4A8AECE8EC6}"/>
              </a:ext>
            </a:extLst>
          </p:cNvPr>
          <p:cNvSpPr/>
          <p:nvPr/>
        </p:nvSpPr>
        <p:spPr bwMode="auto">
          <a:xfrm>
            <a:off x="4136546" y="5390634"/>
            <a:ext cx="130629" cy="13062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36536186-6564-CAE5-CC78-98B74C818003}"/>
              </a:ext>
            </a:extLst>
          </p:cNvPr>
          <p:cNvSpPr/>
          <p:nvPr/>
        </p:nvSpPr>
        <p:spPr bwMode="auto">
          <a:xfrm>
            <a:off x="4132190" y="5569160"/>
            <a:ext cx="130629" cy="13062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A36475E3-B1B3-2062-CBFC-673F29BC713F}"/>
              </a:ext>
            </a:extLst>
          </p:cNvPr>
          <p:cNvSpPr/>
          <p:nvPr/>
        </p:nvSpPr>
        <p:spPr bwMode="auto">
          <a:xfrm>
            <a:off x="4132190" y="5738979"/>
            <a:ext cx="130629" cy="13062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3CCDAF45-FC27-E847-B589-97FA331F6243}"/>
              </a:ext>
            </a:extLst>
          </p:cNvPr>
          <p:cNvSpPr/>
          <p:nvPr/>
        </p:nvSpPr>
        <p:spPr bwMode="auto">
          <a:xfrm>
            <a:off x="4127834" y="5917505"/>
            <a:ext cx="130629" cy="13062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5E3B53C-4E08-E738-B1B1-0F52208767F9}"/>
              </a:ext>
            </a:extLst>
          </p:cNvPr>
          <p:cNvSpPr/>
          <p:nvPr/>
        </p:nvSpPr>
        <p:spPr bwMode="auto">
          <a:xfrm>
            <a:off x="1332410" y="2377440"/>
            <a:ext cx="2690948" cy="368375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737E51C-8C5E-29C3-70D6-FBACD9AE569E}"/>
              </a:ext>
            </a:extLst>
          </p:cNvPr>
          <p:cNvSpPr txBox="1"/>
          <p:nvPr/>
        </p:nvSpPr>
        <p:spPr>
          <a:xfrm>
            <a:off x="4728752" y="3593389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DC magnetic field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E763930-08A8-4F67-F111-A0209A6EC185}"/>
              </a:ext>
            </a:extLst>
          </p:cNvPr>
          <p:cNvSpPr txBox="1"/>
          <p:nvPr/>
        </p:nvSpPr>
        <p:spPr>
          <a:xfrm>
            <a:off x="4423947" y="5809743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Solenoid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E1ECAB21-AA2E-CB35-922F-9AD1E8D61117}"/>
              </a:ext>
            </a:extLst>
          </p:cNvPr>
          <p:cNvCxnSpPr/>
          <p:nvPr/>
        </p:nvCxnSpPr>
        <p:spPr bwMode="auto">
          <a:xfrm>
            <a:off x="3069771" y="3422475"/>
            <a:ext cx="0" cy="1637228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rgbClr val="FF0000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816D3305-3133-F3BE-1F1E-B39F790D8B8F}"/>
              </a:ext>
            </a:extLst>
          </p:cNvPr>
          <p:cNvCxnSpPr/>
          <p:nvPr/>
        </p:nvCxnSpPr>
        <p:spPr bwMode="auto">
          <a:xfrm>
            <a:off x="2246822" y="3447506"/>
            <a:ext cx="0" cy="1637228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rgbClr val="FF0000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89ADEC11-D173-D806-2A72-BAE0C6DEE1BA}"/>
              </a:ext>
            </a:extLst>
          </p:cNvPr>
          <p:cNvSpPr txBox="1"/>
          <p:nvPr/>
        </p:nvSpPr>
        <p:spPr>
          <a:xfrm>
            <a:off x="4763585" y="4189931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AC axion current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904999D-9396-9AC0-76B5-D0E36C6DE601}"/>
              </a:ext>
            </a:extLst>
          </p:cNvPr>
          <p:cNvCxnSpPr/>
          <p:nvPr/>
        </p:nvCxnSpPr>
        <p:spPr bwMode="auto">
          <a:xfrm>
            <a:off x="1972491" y="2116184"/>
            <a:ext cx="0" cy="465909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10B6B46-73F0-7F12-A8D1-ACA1ACF1936D}"/>
              </a:ext>
            </a:extLst>
          </p:cNvPr>
          <p:cNvCxnSpPr>
            <a:cxnSpLocks/>
          </p:cNvCxnSpPr>
          <p:nvPr/>
        </p:nvCxnSpPr>
        <p:spPr bwMode="auto">
          <a:xfrm flipH="1">
            <a:off x="1955072" y="2120532"/>
            <a:ext cx="3479077" cy="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47EC93FB-6556-F8E9-5D29-221F151E9B4F}"/>
              </a:ext>
            </a:extLst>
          </p:cNvPr>
          <p:cNvSpPr txBox="1"/>
          <p:nvPr/>
        </p:nvSpPr>
        <p:spPr>
          <a:xfrm>
            <a:off x="5486395" y="1879953"/>
            <a:ext cx="2573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Field probe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F5AA32B6-4337-1087-0439-14F08AFD3EAF}"/>
              </a:ext>
            </a:extLst>
          </p:cNvPr>
          <p:cNvCxnSpPr/>
          <p:nvPr/>
        </p:nvCxnSpPr>
        <p:spPr bwMode="auto">
          <a:xfrm>
            <a:off x="1685108" y="2821576"/>
            <a:ext cx="0" cy="269968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5CD975B3-873C-5E58-A756-317587FA8025}"/>
              </a:ext>
            </a:extLst>
          </p:cNvPr>
          <p:cNvCxnSpPr/>
          <p:nvPr/>
        </p:nvCxnSpPr>
        <p:spPr bwMode="auto">
          <a:xfrm>
            <a:off x="1942012" y="2843346"/>
            <a:ext cx="0" cy="269968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DD87C28C-D5F3-F73C-41D8-3962A197AB62}"/>
              </a:ext>
            </a:extLst>
          </p:cNvPr>
          <p:cNvCxnSpPr/>
          <p:nvPr/>
        </p:nvCxnSpPr>
        <p:spPr bwMode="auto">
          <a:xfrm>
            <a:off x="2185853" y="2838990"/>
            <a:ext cx="0" cy="269968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2E2114F6-7602-9FC3-E972-97CCA0A84669}"/>
              </a:ext>
            </a:extLst>
          </p:cNvPr>
          <p:cNvCxnSpPr/>
          <p:nvPr/>
        </p:nvCxnSpPr>
        <p:spPr bwMode="auto">
          <a:xfrm>
            <a:off x="2451464" y="2830278"/>
            <a:ext cx="0" cy="269968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CB232597-E1F0-C7F5-F451-1149EFB2706F}"/>
              </a:ext>
            </a:extLst>
          </p:cNvPr>
          <p:cNvCxnSpPr/>
          <p:nvPr/>
        </p:nvCxnSpPr>
        <p:spPr bwMode="auto">
          <a:xfrm>
            <a:off x="2656116" y="2825922"/>
            <a:ext cx="0" cy="269968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DAEF41F1-30CE-D74F-DA7E-3660B9188E22}"/>
              </a:ext>
            </a:extLst>
          </p:cNvPr>
          <p:cNvCxnSpPr/>
          <p:nvPr/>
        </p:nvCxnSpPr>
        <p:spPr bwMode="auto">
          <a:xfrm>
            <a:off x="2873831" y="2821566"/>
            <a:ext cx="0" cy="269968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C2D949E7-27E2-B62D-B6E2-AC6FC2BCCCD8}"/>
              </a:ext>
            </a:extLst>
          </p:cNvPr>
          <p:cNvCxnSpPr/>
          <p:nvPr/>
        </p:nvCxnSpPr>
        <p:spPr bwMode="auto">
          <a:xfrm>
            <a:off x="3126379" y="2812854"/>
            <a:ext cx="0" cy="269968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7B1CFF76-1667-74B0-C598-9F80D2612A78}"/>
              </a:ext>
            </a:extLst>
          </p:cNvPr>
          <p:cNvCxnSpPr/>
          <p:nvPr/>
        </p:nvCxnSpPr>
        <p:spPr bwMode="auto">
          <a:xfrm>
            <a:off x="3370220" y="2808498"/>
            <a:ext cx="0" cy="269968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23CA4636-85C7-E25A-F46A-82D1CC80DE76}"/>
              </a:ext>
            </a:extLst>
          </p:cNvPr>
          <p:cNvCxnSpPr/>
          <p:nvPr/>
        </p:nvCxnSpPr>
        <p:spPr bwMode="auto">
          <a:xfrm>
            <a:off x="3640187" y="2830268"/>
            <a:ext cx="0" cy="269968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73" name="Oval 72">
            <a:extLst>
              <a:ext uri="{FF2B5EF4-FFF2-40B4-BE49-F238E27FC236}">
                <a16:creationId xmlns:a16="http://schemas.microsoft.com/office/drawing/2014/main" id="{9E60995D-41AE-5214-D69E-552EE6561CFF}"/>
              </a:ext>
            </a:extLst>
          </p:cNvPr>
          <p:cNvSpPr/>
          <p:nvPr/>
        </p:nvSpPr>
        <p:spPr bwMode="auto">
          <a:xfrm>
            <a:off x="1502187" y="5103247"/>
            <a:ext cx="2272935" cy="335282"/>
          </a:xfrm>
          <a:prstGeom prst="ellipse">
            <a:avLst/>
          </a:prstGeom>
          <a:noFill/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745B8AE5-09E7-4C2A-A616-02B750EAF56C}"/>
              </a:ext>
            </a:extLst>
          </p:cNvPr>
          <p:cNvSpPr txBox="1"/>
          <p:nvPr/>
        </p:nvSpPr>
        <p:spPr>
          <a:xfrm>
            <a:off x="4720040" y="4930166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TM010 mode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C620C38-B0A9-2B74-50EE-5326186EA3C4}"/>
              </a:ext>
            </a:extLst>
          </p:cNvPr>
          <p:cNvSpPr txBox="1"/>
          <p:nvPr/>
        </p:nvSpPr>
        <p:spPr>
          <a:xfrm>
            <a:off x="1388975" y="4486024"/>
            <a:ext cx="544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E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C18DA0A-98F4-2720-3289-0E4910F09586}"/>
              </a:ext>
            </a:extLst>
          </p:cNvPr>
          <p:cNvSpPr txBox="1"/>
          <p:nvPr/>
        </p:nvSpPr>
        <p:spPr>
          <a:xfrm>
            <a:off x="1645879" y="5330763"/>
            <a:ext cx="544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B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24827C0E-BF1D-96B2-92E6-2DC5030086C8}"/>
              </a:ext>
            </a:extLst>
          </p:cNvPr>
          <p:cNvSpPr/>
          <p:nvPr/>
        </p:nvSpPr>
        <p:spPr bwMode="auto">
          <a:xfrm>
            <a:off x="1537020" y="2995748"/>
            <a:ext cx="2272935" cy="335282"/>
          </a:xfrm>
          <a:prstGeom prst="ellipse">
            <a:avLst/>
          </a:prstGeom>
          <a:noFill/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7090A523-09A4-B8E9-7A0D-E445ECCB7C33}"/>
              </a:ext>
            </a:extLst>
          </p:cNvPr>
          <p:cNvSpPr txBox="1"/>
          <p:nvPr/>
        </p:nvSpPr>
        <p:spPr>
          <a:xfrm>
            <a:off x="2721401" y="6040521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Cavity</a:t>
            </a:r>
          </a:p>
        </p:txBody>
      </p:sp>
    </p:spTree>
    <p:extLst>
      <p:ext uri="{BB962C8B-B14F-4D97-AF65-F5344CB8AC3E}">
        <p14:creationId xmlns:p14="http://schemas.microsoft.com/office/powerpoint/2010/main" val="2104893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864866-CB1E-2E27-59DC-139D8AA59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304" y="1482048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“Maybe the most important experiment in fundamental physics coming up is the search for axions.” </a:t>
            </a:r>
          </a:p>
          <a:p>
            <a:pPr marL="0" indent="0">
              <a:buNone/>
            </a:pPr>
            <a:r>
              <a:rPr lang="en-US" dirty="0"/>
              <a:t>Frank </a:t>
            </a:r>
            <a:r>
              <a:rPr lang="en-US" dirty="0" err="1"/>
              <a:t>Wilczek</a:t>
            </a:r>
            <a:r>
              <a:rPr lang="en-US" dirty="0"/>
              <a:t> (2020)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“Why Axions Could be the Next Big Discovery in Physics” </a:t>
            </a:r>
          </a:p>
          <a:p>
            <a:pPr marL="0" indent="0">
              <a:buNone/>
            </a:pPr>
            <a:r>
              <a:rPr lang="en-US" dirty="0"/>
              <a:t>Ben </a:t>
            </a:r>
            <a:r>
              <a:rPr lang="en-US" dirty="0" err="1"/>
              <a:t>Safdi</a:t>
            </a:r>
            <a:r>
              <a:rPr lang="en-US" dirty="0"/>
              <a:t> (2025)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AA1013-BDBD-378F-9079-12FC85CF1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2F6449-B1A6-CD4D-9F2D-62EE9F90C3A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FC0972-468F-E01E-CBA0-C71B008E6A77}"/>
              </a:ext>
            </a:extLst>
          </p:cNvPr>
          <p:cNvSpPr txBox="1"/>
          <p:nvPr/>
        </p:nvSpPr>
        <p:spPr>
          <a:xfrm>
            <a:off x="945397" y="5672380"/>
            <a:ext cx="67262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QCD axions could solve the strong CP problem and be the dark matter.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ABEE9A-3CF8-17AE-AFD9-91C8A754F91E}"/>
              </a:ext>
            </a:extLst>
          </p:cNvPr>
          <p:cNvSpPr txBox="1"/>
          <p:nvPr/>
        </p:nvSpPr>
        <p:spPr>
          <a:xfrm>
            <a:off x="1733234" y="353876"/>
            <a:ext cx="6726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Why Rai would like it.</a:t>
            </a:r>
          </a:p>
        </p:txBody>
      </p:sp>
    </p:spTree>
    <p:extLst>
      <p:ext uri="{BB962C8B-B14F-4D97-AF65-F5344CB8AC3E}">
        <p14:creationId xmlns:p14="http://schemas.microsoft.com/office/powerpoint/2010/main" val="3830979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293A93-4DD1-65DB-E571-EFAD004E0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5657850"/>
            <a:ext cx="2057400" cy="273844"/>
          </a:xfrm>
        </p:spPr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C4400945-9773-4EC7-835A-2448D742F231}" type="slidenum">
              <a:rPr lang="en-US" sz="135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en-US" sz="135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oogle Shape;56;p13" title="University-of-Princeton-Logo.png">
            <a:extLst>
              <a:ext uri="{FF2B5EF4-FFF2-40B4-BE49-F238E27FC236}">
                <a16:creationId xmlns:a16="http://schemas.microsoft.com/office/drawing/2014/main" id="{8BD22F63-262E-CA9E-3026-917732FEE1E3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27578" y="3575959"/>
            <a:ext cx="1843387" cy="1036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57;p13" title="Daco_5485081.png">
            <a:extLst>
              <a:ext uri="{FF2B5EF4-FFF2-40B4-BE49-F238E27FC236}">
                <a16:creationId xmlns:a16="http://schemas.microsoft.com/office/drawing/2014/main" id="{B32B0786-800F-AD2D-A4AC-9D7E3BED173E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02831" y="1343297"/>
            <a:ext cx="1850569" cy="1020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58;p13" title="Jet_Propulsion_Laboratory_logo.svg.png">
            <a:extLst>
              <a:ext uri="{FF2B5EF4-FFF2-40B4-BE49-F238E27FC236}">
                <a16:creationId xmlns:a16="http://schemas.microsoft.com/office/drawing/2014/main" id="{E4C3784C-C5D0-9479-9913-68E642F6AAD7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14161" y="2710154"/>
            <a:ext cx="1843387" cy="82987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1C348429-3CE5-20A4-D6D3-559DCE16CEC9}"/>
              </a:ext>
            </a:extLst>
          </p:cNvPr>
          <p:cNvSpPr txBox="1">
            <a:spLocks/>
          </p:cNvSpPr>
          <p:nvPr/>
        </p:nvSpPr>
        <p:spPr>
          <a:xfrm>
            <a:off x="685800" y="4714861"/>
            <a:ext cx="7940365" cy="1762139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u="sng" dirty="0">
                <a:solidFill>
                  <a:prstClr val="black"/>
                </a:solidFill>
                <a:latin typeface="Calibri" panose="020F0502020204030204"/>
              </a:rPr>
              <a:t>Princeton Axion Search (PXS) Team Members</a:t>
            </a:r>
          </a:p>
          <a:p>
            <a:pPr algn="l" defTabSz="6858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FF9300"/>
                </a:solidFill>
                <a:latin typeface="Calibri" panose="020F0502020204030204"/>
              </a:rPr>
              <a:t>Princeton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: Joelle-Marie Begin, Saptarshi Chaudhuri, Frank Fu, Roman Kolevatov, </a:t>
            </a:r>
          </a:p>
          <a:p>
            <a:pPr algn="l" defTabSz="6858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Nate Otto, Lyman Page, Joe Wiedemann. </a:t>
            </a:r>
          </a:p>
          <a:p>
            <a:pPr algn="l" defTabSz="6858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00B0F0"/>
                </a:solidFill>
                <a:latin typeface="Calibri" panose="020F0502020204030204"/>
              </a:rPr>
              <a:t>DOE PPPL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: Jon Dye, </a:t>
            </a:r>
            <a:r>
              <a:rPr lang="en-US" sz="2000" dirty="0" err="1">
                <a:solidFill>
                  <a:prstClr val="black"/>
                </a:solidFill>
                <a:latin typeface="Calibri" panose="020F0502020204030204"/>
              </a:rPr>
              <a:t>Yuhu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libri" panose="020F0502020204030204"/>
              </a:rPr>
              <a:t>Zhai</a:t>
            </a:r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  <a:p>
            <a:pPr algn="l" defTabSz="6858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FF0000"/>
                </a:solidFill>
                <a:latin typeface="Calibri" panose="020F0502020204030204"/>
              </a:rPr>
              <a:t>Caltech/JPL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: Peter Day, Farzad </a:t>
            </a:r>
            <a:r>
              <a:rPr lang="en-US" sz="2000" dirty="0" err="1">
                <a:solidFill>
                  <a:prstClr val="black"/>
                </a:solidFill>
                <a:latin typeface="Calibri" panose="020F0502020204030204"/>
              </a:rPr>
              <a:t>Faramarzi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, Jonas </a:t>
            </a:r>
            <a:r>
              <a:rPr lang="en-US" sz="2000" dirty="0" err="1">
                <a:solidFill>
                  <a:prstClr val="black"/>
                </a:solidFill>
                <a:latin typeface="Calibri" panose="020F0502020204030204"/>
              </a:rPr>
              <a:t>Zmuidzinas</a:t>
            </a:r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ECEC1C3-2AD8-8175-6874-92E1428953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74" y="0"/>
            <a:ext cx="5550725" cy="41630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474DEF0-FD2C-9A09-5BD9-597FC71837FA}"/>
              </a:ext>
            </a:extLst>
          </p:cNvPr>
          <p:cNvSpPr txBox="1"/>
          <p:nvPr/>
        </p:nvSpPr>
        <p:spPr>
          <a:xfrm>
            <a:off x="6614161" y="304800"/>
            <a:ext cx="16916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PXS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EA796E-F532-D221-9A0B-94B839EAABBC}"/>
              </a:ext>
            </a:extLst>
          </p:cNvPr>
          <p:cNvSpPr txBox="1"/>
          <p:nvPr/>
        </p:nvSpPr>
        <p:spPr>
          <a:xfrm>
            <a:off x="381000" y="16002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highlight>
                  <a:srgbClr val="00FF00"/>
                </a:highlight>
              </a:rPr>
              <a:t>Joelle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C9FA80-0F74-4CA6-B318-BEEB4A0578DC}"/>
              </a:ext>
            </a:extLst>
          </p:cNvPr>
          <p:cNvSpPr txBox="1"/>
          <p:nvPr/>
        </p:nvSpPr>
        <p:spPr>
          <a:xfrm>
            <a:off x="990600" y="9906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highlight>
                  <a:srgbClr val="00FF00"/>
                </a:highlight>
              </a:rPr>
              <a:t>Nate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372E6B-8ABD-C870-C3F1-E9A0929AA2FF}"/>
              </a:ext>
            </a:extLst>
          </p:cNvPr>
          <p:cNvSpPr txBox="1"/>
          <p:nvPr/>
        </p:nvSpPr>
        <p:spPr>
          <a:xfrm>
            <a:off x="1905000" y="81909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highlight>
                  <a:srgbClr val="00FF00"/>
                </a:highlight>
              </a:rPr>
              <a:t>Joe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59512C-CB83-6420-26BF-FCD69E8FB544}"/>
              </a:ext>
            </a:extLst>
          </p:cNvPr>
          <p:cNvSpPr txBox="1"/>
          <p:nvPr/>
        </p:nvSpPr>
        <p:spPr>
          <a:xfrm>
            <a:off x="3415941" y="112389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highlight>
                  <a:srgbClr val="00FF00"/>
                </a:highlight>
              </a:rPr>
              <a:t>Roman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98F34C5-C6B1-8D92-7E4B-889546C01512}"/>
              </a:ext>
            </a:extLst>
          </p:cNvPr>
          <p:cNvSpPr txBox="1"/>
          <p:nvPr/>
        </p:nvSpPr>
        <p:spPr>
          <a:xfrm>
            <a:off x="4038600" y="150489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highlight>
                  <a:srgbClr val="00FF00"/>
                </a:highlight>
              </a:rPr>
              <a:t>Saptarshi</a:t>
            </a:r>
            <a:endParaRPr lang="en-US" sz="2000" dirty="0">
              <a:highlight>
                <a:srgbClr val="00FF00"/>
              </a:highligh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5A4D6C0-10F9-9611-9774-7ECCCF1D8D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32173" y="1173482"/>
            <a:ext cx="812860" cy="81286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6093001-83A7-22F3-050D-3444D545D59B}"/>
              </a:ext>
            </a:extLst>
          </p:cNvPr>
          <p:cNvSpPr txBox="1"/>
          <p:nvPr/>
        </p:nvSpPr>
        <p:spPr>
          <a:xfrm>
            <a:off x="2627815" y="832153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highlight>
                  <a:srgbClr val="00FF00"/>
                </a:highlight>
              </a:rPr>
              <a:t>Frank</a:t>
            </a:r>
          </a:p>
        </p:txBody>
      </p:sp>
    </p:spTree>
    <p:extLst>
      <p:ext uri="{BB962C8B-B14F-4D97-AF65-F5344CB8AC3E}">
        <p14:creationId xmlns:p14="http://schemas.microsoft.com/office/powerpoint/2010/main" val="1405375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4" title="pxs-limit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9032" y="924364"/>
            <a:ext cx="4975525" cy="4946321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/>
        </p:nvSpPr>
        <p:spPr>
          <a:xfrm>
            <a:off x="490513" y="124086"/>
            <a:ext cx="3014687" cy="1846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" sz="3600" b="1" dirty="0">
                <a:solidFill>
                  <a:srgbClr val="C00000"/>
                </a:solidFill>
                <a:latin typeface="EB Garamond"/>
                <a:ea typeface="EB Garamond"/>
                <a:cs typeface="EB Garamond"/>
                <a:sym typeface="EB Garamond"/>
              </a:rPr>
              <a:t>The Princeton </a:t>
            </a:r>
            <a:r>
              <a:rPr lang="en" sz="3600" b="1" dirty="0" err="1">
                <a:solidFill>
                  <a:srgbClr val="C00000"/>
                </a:solidFill>
                <a:latin typeface="EB Garamond"/>
                <a:ea typeface="EB Garamond"/>
                <a:cs typeface="EB Garamond"/>
                <a:sym typeface="EB Garamond"/>
              </a:rPr>
              <a:t>aXion</a:t>
            </a:r>
            <a:r>
              <a:rPr lang="en" sz="3600" b="1" dirty="0">
                <a:solidFill>
                  <a:srgbClr val="C00000"/>
                </a:solidFill>
                <a:latin typeface="EB Garamond"/>
                <a:ea typeface="EB Garamond"/>
                <a:cs typeface="EB Garamond"/>
                <a:sym typeface="EB Garamond"/>
              </a:rPr>
              <a:t> Search (PXS)</a:t>
            </a:r>
            <a:endParaRPr sz="3600" b="1" dirty="0">
              <a:solidFill>
                <a:srgbClr val="C00000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8775748" y="5535525"/>
            <a:ext cx="5313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" sz="180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1</a:t>
            </a:r>
            <a:endParaRPr sz="1800">
              <a:solidFill>
                <a:schemeClr val="dk2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68" name="Google Shape;68;p14"/>
          <p:cNvSpPr txBox="1"/>
          <p:nvPr/>
        </p:nvSpPr>
        <p:spPr>
          <a:xfrm rot="-2534249">
            <a:off x="5546394" y="2417163"/>
            <a:ext cx="1628521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" sz="1600" b="1">
                <a:solidFill>
                  <a:schemeClr val="lt2"/>
                </a:solidFill>
                <a:latin typeface="EB Garamond"/>
                <a:ea typeface="EB Garamond"/>
                <a:cs typeface="EB Garamond"/>
                <a:sym typeface="EB Garamond"/>
              </a:rPr>
              <a:t>DMRadio-50L</a:t>
            </a:r>
            <a:endParaRPr sz="1600" b="1">
              <a:solidFill>
                <a:schemeClr val="lt2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69" name="Google Shape;69;p14"/>
          <p:cNvSpPr txBox="1"/>
          <p:nvPr/>
        </p:nvSpPr>
        <p:spPr>
          <a:xfrm rot="-2701791">
            <a:off x="6976820" y="3220780"/>
            <a:ext cx="1628326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" sz="1600" b="1" dirty="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DMRadio-m</a:t>
            </a:r>
            <a:r>
              <a:rPr lang="en" sz="1600" b="1" baseline="30000" dirty="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3</a:t>
            </a:r>
            <a:endParaRPr sz="1600" b="1" baseline="30000" dirty="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70" name="Google Shape;70;p14"/>
          <p:cNvSpPr txBox="1"/>
          <p:nvPr/>
        </p:nvSpPr>
        <p:spPr>
          <a:xfrm rot="-2534313">
            <a:off x="5671847" y="3846966"/>
            <a:ext cx="1743629" cy="415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" sz="1500" b="1" dirty="0" err="1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DMRadio</a:t>
            </a:r>
            <a:r>
              <a:rPr lang="en" sz="1500" b="1" dirty="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-GUT</a:t>
            </a:r>
            <a:endParaRPr sz="1500" b="1" dirty="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71" name="Google Shape;71;p14"/>
          <p:cNvSpPr txBox="1"/>
          <p:nvPr/>
        </p:nvSpPr>
        <p:spPr>
          <a:xfrm rot="-5401900">
            <a:off x="7807042" y="2347157"/>
            <a:ext cx="1628400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" sz="1600" b="1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ADMX</a:t>
            </a:r>
            <a:endParaRPr sz="1600" b="1" baseline="300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72" name="Google Shape;72;p14"/>
          <p:cNvSpPr txBox="1"/>
          <p:nvPr/>
        </p:nvSpPr>
        <p:spPr>
          <a:xfrm rot="-308256">
            <a:off x="5938760" y="1267515"/>
            <a:ext cx="1889491" cy="523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" sz="1100" b="1" dirty="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ABRA-</a:t>
            </a:r>
            <a:endParaRPr sz="1100" b="1" dirty="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r>
              <a:rPr lang="en" sz="1100" b="1" dirty="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CADABRA</a:t>
            </a:r>
            <a:endParaRPr sz="1100" b="1" baseline="30000" dirty="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73" name="Google Shape;73;p14"/>
          <p:cNvSpPr txBox="1"/>
          <p:nvPr/>
        </p:nvSpPr>
        <p:spPr>
          <a:xfrm rot="-1212">
            <a:off x="4929575" y="1424885"/>
            <a:ext cx="850800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" sz="1600" b="1" dirty="0">
                <a:solidFill>
                  <a:srgbClr val="999999"/>
                </a:solidFill>
                <a:latin typeface="EB Garamond"/>
                <a:ea typeface="EB Garamond"/>
                <a:cs typeface="EB Garamond"/>
                <a:sym typeface="EB Garamond"/>
              </a:rPr>
              <a:t>SHAFT</a:t>
            </a:r>
            <a:endParaRPr sz="1600" b="1" baseline="30000" dirty="0">
              <a:solidFill>
                <a:srgbClr val="999999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74" name="Google Shape;74;p14"/>
          <p:cNvSpPr txBox="1"/>
          <p:nvPr/>
        </p:nvSpPr>
        <p:spPr>
          <a:xfrm rot="-1212">
            <a:off x="8020423" y="1408898"/>
            <a:ext cx="850800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" sz="1600" b="1">
                <a:solidFill>
                  <a:srgbClr val="999999"/>
                </a:solidFill>
                <a:latin typeface="EB Garamond"/>
                <a:ea typeface="EB Garamond"/>
                <a:cs typeface="EB Garamond"/>
                <a:sym typeface="EB Garamond"/>
              </a:rPr>
              <a:t>CAST</a:t>
            </a:r>
            <a:endParaRPr sz="1600" b="1">
              <a:solidFill>
                <a:srgbClr val="999999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cxnSp>
        <p:nvCxnSpPr>
          <p:cNvPr id="75" name="Google Shape;75;p14"/>
          <p:cNvCxnSpPr/>
          <p:nvPr/>
        </p:nvCxnSpPr>
        <p:spPr>
          <a:xfrm rot="10800000">
            <a:off x="8404006" y="3879724"/>
            <a:ext cx="0" cy="7875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6" name="Google Shape;76;p14"/>
          <p:cNvSpPr txBox="1"/>
          <p:nvPr/>
        </p:nvSpPr>
        <p:spPr>
          <a:xfrm>
            <a:off x="8086623" y="4618501"/>
            <a:ext cx="6585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" sz="1800" b="1" dirty="0">
                <a:solidFill>
                  <a:srgbClr val="C00000"/>
                </a:solidFill>
                <a:latin typeface="EB Garamond"/>
                <a:ea typeface="EB Garamond"/>
                <a:cs typeface="EB Garamond"/>
                <a:sym typeface="EB Garamond"/>
              </a:rPr>
              <a:t>PXS</a:t>
            </a:r>
            <a:endParaRPr sz="1800" b="1" dirty="0">
              <a:solidFill>
                <a:srgbClr val="C00000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C950CD-3352-ECE0-8112-2E1EFD8A7CE3}"/>
              </a:ext>
            </a:extLst>
          </p:cNvPr>
          <p:cNvSpPr txBox="1"/>
          <p:nvPr/>
        </p:nvSpPr>
        <p:spPr>
          <a:xfrm>
            <a:off x="757655" y="2048678"/>
            <a:ext cx="372959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Target:</a:t>
            </a:r>
          </a:p>
          <a:p>
            <a:r>
              <a:rPr lang="en-US" sz="2800" dirty="0"/>
              <a:t>Mass range: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0.8 to 2 </a:t>
            </a:r>
            <a:r>
              <a:rPr lang="en-US" sz="2800" dirty="0" err="1">
                <a:latin typeface="Symbol" pitchFamily="2" charset="2"/>
              </a:rPr>
              <a:t>m</a:t>
            </a:r>
            <a:r>
              <a:rPr lang="en-US" sz="2800" dirty="0" err="1"/>
              <a:t>eV</a:t>
            </a:r>
            <a:endParaRPr lang="en-US" sz="28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800" dirty="0"/>
          </a:p>
          <a:p>
            <a:pPr>
              <a:spcBef>
                <a:spcPts val="0"/>
              </a:spcBef>
            </a:pPr>
            <a:r>
              <a:rPr lang="en-US" sz="2800" dirty="0"/>
              <a:t>Frequency range: </a:t>
            </a:r>
          </a:p>
          <a:p>
            <a:r>
              <a:rPr lang="en-US" sz="2800" dirty="0"/>
              <a:t>200-500 MHz</a:t>
            </a:r>
          </a:p>
          <a:p>
            <a:endParaRPr lang="en-US" dirty="0"/>
          </a:p>
        </p:txBody>
      </p:sp>
      <p:sp>
        <p:nvSpPr>
          <p:cNvPr id="3" name="Google Shape;76;p14">
            <a:extLst>
              <a:ext uri="{FF2B5EF4-FFF2-40B4-BE49-F238E27FC236}">
                <a16:creationId xmlns:a16="http://schemas.microsoft.com/office/drawing/2014/main" id="{10067BA0-CFE0-050C-5617-EBC13EDCD17A}"/>
              </a:ext>
            </a:extLst>
          </p:cNvPr>
          <p:cNvSpPr txBox="1"/>
          <p:nvPr/>
        </p:nvSpPr>
        <p:spPr>
          <a:xfrm>
            <a:off x="6459755" y="5943600"/>
            <a:ext cx="2684245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" sz="1800" b="1" dirty="0">
                <a:solidFill>
                  <a:srgbClr val="C00000"/>
                </a:solidFill>
                <a:latin typeface="EB Garamond"/>
                <a:ea typeface="EB Garamond"/>
                <a:cs typeface="EB Garamond"/>
                <a:sym typeface="EB Garamond"/>
              </a:rPr>
              <a:t>Alpha: 4-20x10</a:t>
            </a:r>
            <a:r>
              <a:rPr lang="en" sz="1800" b="1" baseline="30000" dirty="0">
                <a:solidFill>
                  <a:srgbClr val="C00000"/>
                </a:solidFill>
                <a:latin typeface="EB Garamond"/>
                <a:ea typeface="EB Garamond"/>
                <a:cs typeface="EB Garamond"/>
                <a:sym typeface="EB Garamond"/>
              </a:rPr>
              <a:t>-5</a:t>
            </a:r>
            <a:r>
              <a:rPr lang="en" sz="1800" b="1" dirty="0">
                <a:solidFill>
                  <a:srgbClr val="C00000"/>
                </a:solidFill>
                <a:latin typeface="EB Garamond"/>
                <a:ea typeface="EB Garamond"/>
                <a:cs typeface="EB Garamond"/>
                <a:sym typeface="EB Garamond"/>
              </a:rPr>
              <a:t> eV</a:t>
            </a:r>
            <a:endParaRPr sz="1800" b="1" dirty="0">
              <a:solidFill>
                <a:srgbClr val="C00000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cxnSp>
        <p:nvCxnSpPr>
          <p:cNvPr id="4" name="Google Shape;75;p14">
            <a:extLst>
              <a:ext uri="{FF2B5EF4-FFF2-40B4-BE49-F238E27FC236}">
                <a16:creationId xmlns:a16="http://schemas.microsoft.com/office/drawing/2014/main" id="{7A81A434-6BB3-738B-699C-BCDC5E0E848F}"/>
              </a:ext>
            </a:extLst>
          </p:cNvPr>
          <p:cNvCxnSpPr>
            <a:cxnSpLocks/>
          </p:cNvCxnSpPr>
          <p:nvPr/>
        </p:nvCxnSpPr>
        <p:spPr>
          <a:xfrm flipV="1">
            <a:off x="7696201" y="5481966"/>
            <a:ext cx="1228356" cy="461634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5" name="Picture 4" descr="DM Radio 1.png">
            <a:extLst>
              <a:ext uri="{FF2B5EF4-FFF2-40B4-BE49-F238E27FC236}">
                <a16:creationId xmlns:a16="http://schemas.microsoft.com/office/drawing/2014/main" id="{7D5005B9-CB30-C230-53B8-5EA3309C987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023" y="5639111"/>
            <a:ext cx="1962284" cy="11907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D094251-A960-4178-C985-47CA2D6D1598}"/>
              </a:ext>
            </a:extLst>
          </p:cNvPr>
          <p:cNvSpPr txBox="1"/>
          <p:nvPr/>
        </p:nvSpPr>
        <p:spPr>
          <a:xfrm>
            <a:off x="88813" y="5303432"/>
            <a:ext cx="4221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Lots of communication with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9E764D-06D2-5B90-D41B-13DC192A86CA}"/>
              </a:ext>
            </a:extLst>
          </p:cNvPr>
          <p:cNvSpPr txBox="1"/>
          <p:nvPr/>
        </p:nvSpPr>
        <p:spPr>
          <a:xfrm rot="19195908">
            <a:off x="8410157" y="2755012"/>
            <a:ext cx="1608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70C0"/>
                </a:solidFill>
              </a:rPr>
              <a:t>CAPP</a:t>
            </a:r>
          </a:p>
        </p:txBody>
      </p:sp>
      <p:sp>
        <p:nvSpPr>
          <p:cNvPr id="8" name="Google Shape;76;p14">
            <a:extLst>
              <a:ext uri="{FF2B5EF4-FFF2-40B4-BE49-F238E27FC236}">
                <a16:creationId xmlns:a16="http://schemas.microsoft.com/office/drawing/2014/main" id="{9FB39F94-EA5C-D490-466C-A10A95C72848}"/>
              </a:ext>
            </a:extLst>
          </p:cNvPr>
          <p:cNvSpPr txBox="1"/>
          <p:nvPr/>
        </p:nvSpPr>
        <p:spPr>
          <a:xfrm>
            <a:off x="6227321" y="4744775"/>
            <a:ext cx="85487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" sz="1800" b="1" dirty="0">
                <a:latin typeface="EB Garamond"/>
                <a:ea typeface="EB Garamond"/>
                <a:cs typeface="EB Garamond"/>
                <a:sym typeface="EB Garamond"/>
              </a:rPr>
              <a:t>DFSZ</a:t>
            </a:r>
            <a:endParaRPr sz="1800" b="1" dirty="0"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886133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0" title="pxs_master_assem_xsection_new.PNG"/>
          <p:cNvPicPr preferRelativeResize="0"/>
          <p:nvPr/>
        </p:nvPicPr>
        <p:blipFill rotWithShape="1">
          <a:blip r:embed="rId3">
            <a:alphaModFix/>
          </a:blip>
          <a:srcRect r="60063"/>
          <a:stretch/>
        </p:blipFill>
        <p:spPr>
          <a:xfrm>
            <a:off x="404276" y="1085850"/>
            <a:ext cx="3435351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0" title="pxs_master_assem_xsection_new.PNG"/>
          <p:cNvPicPr preferRelativeResize="0"/>
          <p:nvPr/>
        </p:nvPicPr>
        <p:blipFill rotWithShape="1">
          <a:blip r:embed="rId3">
            <a:alphaModFix/>
          </a:blip>
          <a:srcRect l="39050" r="24901"/>
          <a:stretch/>
        </p:blipFill>
        <p:spPr>
          <a:xfrm>
            <a:off x="4466149" y="1162050"/>
            <a:ext cx="3100923" cy="4838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6" name="Google Shape;156;p20"/>
          <p:cNvCxnSpPr>
            <a:stCxn id="157" idx="1"/>
          </p:cNvCxnSpPr>
          <p:nvPr/>
        </p:nvCxnSpPr>
        <p:spPr>
          <a:xfrm flipH="1">
            <a:off x="5831475" y="1460379"/>
            <a:ext cx="740100" cy="286022"/>
          </a:xfrm>
          <a:prstGeom prst="straightConnector1">
            <a:avLst/>
          </a:prstGeom>
          <a:noFill/>
          <a:ln w="28575" cap="flat" cmpd="sng">
            <a:solidFill>
              <a:srgbClr val="E69138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7" name="Google Shape;157;p20"/>
          <p:cNvSpPr txBox="1"/>
          <p:nvPr/>
        </p:nvSpPr>
        <p:spPr>
          <a:xfrm>
            <a:off x="6571575" y="1244950"/>
            <a:ext cx="2022300" cy="430857"/>
          </a:xfrm>
          <a:prstGeom prst="rect">
            <a:avLst/>
          </a:prstGeom>
          <a:noFill/>
          <a:ln w="28575" cap="flat" cmpd="sng">
            <a:solidFill>
              <a:srgbClr val="E691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" sz="1600" b="1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Dilution refrigerator</a:t>
            </a:r>
            <a:endParaRPr sz="1600" b="1">
              <a:solidFill>
                <a:schemeClr val="dk2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58" name="Google Shape;158;p20"/>
          <p:cNvSpPr txBox="1"/>
          <p:nvPr/>
        </p:nvSpPr>
        <p:spPr>
          <a:xfrm>
            <a:off x="6716175" y="2024851"/>
            <a:ext cx="2129400" cy="1169521"/>
          </a:xfrm>
          <a:prstGeom prst="rect">
            <a:avLst/>
          </a:prstGeom>
          <a:noFill/>
          <a:ln w="28575" cap="flat" cmpd="sng">
            <a:solidFill>
              <a:srgbClr val="E691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" sz="1600" b="1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40mK TWPA readout in low field area (bucking coil and passive shielding)</a:t>
            </a:r>
            <a:endParaRPr sz="1600" b="1">
              <a:solidFill>
                <a:schemeClr val="dk2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cxnSp>
        <p:nvCxnSpPr>
          <p:cNvPr id="159" name="Google Shape;159;p20"/>
          <p:cNvCxnSpPr/>
          <p:nvPr/>
        </p:nvCxnSpPr>
        <p:spPr>
          <a:xfrm flipH="1">
            <a:off x="5911875" y="2681825"/>
            <a:ext cx="804300" cy="503700"/>
          </a:xfrm>
          <a:prstGeom prst="straightConnector1">
            <a:avLst/>
          </a:prstGeom>
          <a:noFill/>
          <a:ln w="28575" cap="flat" cmpd="sng">
            <a:solidFill>
              <a:srgbClr val="E69138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0" name="Google Shape;160;p20"/>
          <p:cNvCxnSpPr/>
          <p:nvPr/>
        </p:nvCxnSpPr>
        <p:spPr>
          <a:xfrm>
            <a:off x="4381500" y="2518825"/>
            <a:ext cx="842700" cy="1471200"/>
          </a:xfrm>
          <a:prstGeom prst="straightConnector1">
            <a:avLst/>
          </a:prstGeom>
          <a:noFill/>
          <a:ln w="28575" cap="flat" cmpd="sng">
            <a:solidFill>
              <a:srgbClr val="E69138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1" name="Google Shape;161;p20"/>
          <p:cNvCxnSpPr/>
          <p:nvPr/>
        </p:nvCxnSpPr>
        <p:spPr>
          <a:xfrm>
            <a:off x="4095750" y="3439575"/>
            <a:ext cx="958800" cy="1227600"/>
          </a:xfrm>
          <a:prstGeom prst="straightConnector1">
            <a:avLst/>
          </a:prstGeom>
          <a:noFill/>
          <a:ln w="28575" cap="flat" cmpd="sng">
            <a:solidFill>
              <a:srgbClr val="E69138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62" name="Google Shape;162;p20"/>
          <p:cNvSpPr txBox="1"/>
          <p:nvPr/>
        </p:nvSpPr>
        <p:spPr>
          <a:xfrm>
            <a:off x="7460567" y="3520176"/>
            <a:ext cx="1579800" cy="923299"/>
          </a:xfrm>
          <a:prstGeom prst="rect">
            <a:avLst/>
          </a:prstGeom>
          <a:noFill/>
          <a:ln w="28575" cap="flat" cmpd="sng">
            <a:solidFill>
              <a:srgbClr val="E691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" sz="1600" b="1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Magnet current leads and pulse tube cryocooler</a:t>
            </a:r>
            <a:endParaRPr sz="1600" b="1">
              <a:solidFill>
                <a:schemeClr val="dk2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cxnSp>
        <p:nvCxnSpPr>
          <p:cNvPr id="163" name="Google Shape;163;p20"/>
          <p:cNvCxnSpPr/>
          <p:nvPr/>
        </p:nvCxnSpPr>
        <p:spPr>
          <a:xfrm flipH="1">
            <a:off x="7143763" y="4122775"/>
            <a:ext cx="316800" cy="205800"/>
          </a:xfrm>
          <a:prstGeom prst="straightConnector1">
            <a:avLst/>
          </a:prstGeom>
          <a:noFill/>
          <a:ln w="28575" cap="flat" cmpd="sng">
            <a:solidFill>
              <a:srgbClr val="E69138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64" name="Google Shape;164;p20"/>
          <p:cNvSpPr txBox="1"/>
          <p:nvPr/>
        </p:nvSpPr>
        <p:spPr>
          <a:xfrm>
            <a:off x="2839800" y="2785651"/>
            <a:ext cx="1579800" cy="677078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E691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" sz="1600" b="1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4K conduction cooled magnet</a:t>
            </a:r>
            <a:endParaRPr sz="1600" b="1">
              <a:solidFill>
                <a:schemeClr val="dk2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cxnSp>
        <p:nvCxnSpPr>
          <p:cNvPr id="165" name="Google Shape;165;p20"/>
          <p:cNvCxnSpPr/>
          <p:nvPr/>
        </p:nvCxnSpPr>
        <p:spPr>
          <a:xfrm rot="10800000">
            <a:off x="628905" y="1562475"/>
            <a:ext cx="0" cy="41547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66" name="Google Shape;166;p20"/>
          <p:cNvSpPr txBox="1"/>
          <p:nvPr/>
        </p:nvSpPr>
        <p:spPr>
          <a:xfrm rot="-5400000">
            <a:off x="-101664" y="3260188"/>
            <a:ext cx="914400" cy="477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" sz="1900" b="1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2.8 m</a:t>
            </a:r>
            <a:endParaRPr sz="1900" b="1">
              <a:solidFill>
                <a:schemeClr val="dk2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67" name="Google Shape;167;p20"/>
          <p:cNvSpPr txBox="1"/>
          <p:nvPr/>
        </p:nvSpPr>
        <p:spPr>
          <a:xfrm>
            <a:off x="2757750" y="1861076"/>
            <a:ext cx="1937100" cy="677078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E691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" sz="1600" b="1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40mK copper plated aluminum cavity</a:t>
            </a:r>
            <a:endParaRPr sz="1600" b="1">
              <a:solidFill>
                <a:schemeClr val="dk2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cxnSp>
        <p:nvCxnSpPr>
          <p:cNvPr id="168" name="Google Shape;168;p20"/>
          <p:cNvCxnSpPr/>
          <p:nvPr/>
        </p:nvCxnSpPr>
        <p:spPr>
          <a:xfrm>
            <a:off x="1509787" y="1188477"/>
            <a:ext cx="10479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9" name="Google Shape;169;p20"/>
          <p:cNvCxnSpPr/>
          <p:nvPr/>
        </p:nvCxnSpPr>
        <p:spPr>
          <a:xfrm rot="10800000">
            <a:off x="857512" y="1188477"/>
            <a:ext cx="7752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0" name="Google Shape;170;p20"/>
          <p:cNvSpPr txBox="1"/>
          <p:nvPr/>
        </p:nvSpPr>
        <p:spPr>
          <a:xfrm>
            <a:off x="1338526" y="791243"/>
            <a:ext cx="914400" cy="477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" sz="1900" b="1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1.2 m</a:t>
            </a:r>
            <a:endParaRPr sz="1900" b="1">
              <a:solidFill>
                <a:schemeClr val="dk2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20EDC3-9B6A-E3E0-6C89-3062AA423617}"/>
              </a:ext>
            </a:extLst>
          </p:cNvPr>
          <p:cNvSpPr txBox="1"/>
          <p:nvPr/>
        </p:nvSpPr>
        <p:spPr>
          <a:xfrm>
            <a:off x="1007390" y="6000750"/>
            <a:ext cx="71912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Many components already exist.</a:t>
            </a:r>
          </a:p>
        </p:txBody>
      </p:sp>
    </p:spTree>
    <p:extLst>
      <p:ext uri="{BB962C8B-B14F-4D97-AF65-F5344CB8AC3E}">
        <p14:creationId xmlns:p14="http://schemas.microsoft.com/office/powerpoint/2010/main" val="2437583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542B2-654E-75CB-DEDC-938985D28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2F6449-B1A6-CD4D-9F2D-62EE9F90C3A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5" name="Google Shape;59;p13" title="Simons-Foundation-Logo_blue.png">
            <a:extLst>
              <a:ext uri="{FF2B5EF4-FFF2-40B4-BE49-F238E27FC236}">
                <a16:creationId xmlns:a16="http://schemas.microsoft.com/office/drawing/2014/main" id="{F7682EE3-B0E9-1A18-C5DE-4DE47FE394D5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6349" y="1762900"/>
            <a:ext cx="3044074" cy="87100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A668978-99A5-36F3-402C-3369C13F2E3E}"/>
              </a:ext>
            </a:extLst>
          </p:cNvPr>
          <p:cNvSpPr txBox="1"/>
          <p:nvPr/>
        </p:nvSpPr>
        <p:spPr>
          <a:xfrm>
            <a:off x="234776" y="6240167"/>
            <a:ext cx="6598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New Ideas in Natural Sciences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9A3416-CFD9-5F51-05EB-94D1533520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2700" y="2707453"/>
            <a:ext cx="2272809" cy="13480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FF8E25-CA4B-0504-ADEF-9479D1F454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4441" y="1665686"/>
            <a:ext cx="2586041" cy="10038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C2D959-DA33-5D68-8E1D-0FCD369067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8490" y="2790739"/>
            <a:ext cx="2025101" cy="1104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0B93D43-3503-48E7-B25B-2E0D77475B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98115" y="4486896"/>
            <a:ext cx="4411355" cy="78265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7C6D9BB-E439-3C0A-54CC-8E38A7CC41B7}"/>
              </a:ext>
            </a:extLst>
          </p:cNvPr>
          <p:cNvSpPr txBox="1"/>
          <p:nvPr/>
        </p:nvSpPr>
        <p:spPr>
          <a:xfrm>
            <a:off x="1248031" y="240932"/>
            <a:ext cx="7414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With greatly appreciated support from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E0640E-3139-3BD8-63D6-34043E406B1B}"/>
              </a:ext>
            </a:extLst>
          </p:cNvPr>
          <p:cNvSpPr txBox="1"/>
          <p:nvPr/>
        </p:nvSpPr>
        <p:spPr>
          <a:xfrm>
            <a:off x="28830" y="949384"/>
            <a:ext cx="9115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Tabletop Experiments in Fundamental Physics program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AB7F98C-2494-FA00-4E56-0D237640EE68}"/>
              </a:ext>
            </a:extLst>
          </p:cNvPr>
          <p:cNvSpPr txBox="1"/>
          <p:nvPr/>
        </p:nvSpPr>
        <p:spPr>
          <a:xfrm>
            <a:off x="189461" y="4674970"/>
            <a:ext cx="4127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DOE HEP </a:t>
            </a:r>
            <a:r>
              <a:rPr lang="en-US" dirty="0" err="1"/>
              <a:t>Quantised</a:t>
            </a:r>
            <a:r>
              <a:rPr lang="en-US" dirty="0"/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40B90E-C866-8AD9-2A04-1DAF1EFF8E35}"/>
              </a:ext>
            </a:extLst>
          </p:cNvPr>
          <p:cNvSpPr txBox="1"/>
          <p:nvPr/>
        </p:nvSpPr>
        <p:spPr>
          <a:xfrm>
            <a:off x="181221" y="5506997"/>
            <a:ext cx="4127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NASA APRA at JPL </a:t>
            </a:r>
          </a:p>
        </p:txBody>
      </p:sp>
      <p:pic>
        <p:nvPicPr>
          <p:cNvPr id="18" name="Picture 4" descr="NASA Jet Propulsion Laboratory - NASA ...">
            <a:extLst>
              <a:ext uri="{FF2B5EF4-FFF2-40B4-BE49-F238E27FC236}">
                <a16:creationId xmlns:a16="http://schemas.microsoft.com/office/drawing/2014/main" id="{33265523-94F5-521C-3583-4C367A261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362" y="5222875"/>
            <a:ext cx="3627120" cy="105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oogle Shape;56;p13" title="University-of-Princeton-Logo.png">
            <a:extLst>
              <a:ext uri="{FF2B5EF4-FFF2-40B4-BE49-F238E27FC236}">
                <a16:creationId xmlns:a16="http://schemas.microsoft.com/office/drawing/2014/main" id="{8621E7A7-038C-C7C4-A628-879981F658C2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826836" y="5807749"/>
            <a:ext cx="2130742" cy="11985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3674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1"/>
          <p:cNvSpPr txBox="1"/>
          <p:nvPr/>
        </p:nvSpPr>
        <p:spPr>
          <a:xfrm>
            <a:off x="2190450" y="2133600"/>
            <a:ext cx="4763100" cy="313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-US" sz="6600" b="1" dirty="0">
                <a:solidFill>
                  <a:schemeClr val="dk2"/>
                </a:solidFill>
                <a:latin typeface="Times New Roman" panose="02020603050405020304" pitchFamily="18" charset="0"/>
                <a:ea typeface="EB Garamond"/>
                <a:cs typeface="Times New Roman" panose="02020603050405020304" pitchFamily="18" charset="0"/>
                <a:sym typeface="EB Garamond"/>
              </a:rPr>
              <a:t>THANK YOU</a:t>
            </a:r>
            <a:endParaRPr sz="6600" b="1" dirty="0">
              <a:solidFill>
                <a:schemeClr val="dk2"/>
              </a:solidFill>
              <a:latin typeface="Times New Roman" panose="02020603050405020304" pitchFamily="18" charset="0"/>
              <a:ea typeface="EB Garamond"/>
              <a:cs typeface="Times New Roman" panose="02020603050405020304" pitchFamily="18" charset="0"/>
              <a:sym typeface="EB Garamond"/>
            </a:endParaRPr>
          </a:p>
          <a:p>
            <a:pPr algn="ctr"/>
            <a:endParaRPr sz="3000" b="1" dirty="0">
              <a:solidFill>
                <a:schemeClr val="dk2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algn="ctr"/>
            <a:endParaRPr sz="3000" b="1" dirty="0">
              <a:solidFill>
                <a:schemeClr val="dk2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728740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B7ECF9CA-66BF-B88E-8335-D98BF6ADF9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9932" y="0"/>
            <a:ext cx="690964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220420-BC0F-8D0A-845D-F01D9ABC4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730" y="449674"/>
            <a:ext cx="3409410" cy="763600"/>
          </a:xfrm>
        </p:spPr>
        <p:txBody>
          <a:bodyPr>
            <a:normAutofit fontScale="90000"/>
          </a:bodyPr>
          <a:lstStyle/>
          <a:p>
            <a:r>
              <a:rPr lang="en-US" dirty="0"/>
              <a:t>QCD </a:t>
            </a:r>
            <a:br>
              <a:rPr lang="en-US" dirty="0"/>
            </a:br>
            <a:r>
              <a:rPr lang="en-US" dirty="0"/>
              <a:t>Axions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A0E6C2-3E33-6212-53CB-1C269F3F8E5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it" smtClean="0"/>
              <a:pPr>
                <a:spcBef>
                  <a:spcPts val="0"/>
                </a:spcBef>
                <a:spcAft>
                  <a:spcPts val="0"/>
                </a:spcAft>
              </a:pPr>
              <a:t>8</a:t>
            </a:fld>
            <a:endParaRPr lang="it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8F9BF3-E688-09A9-9E40-81FCBC88CACE}"/>
              </a:ext>
            </a:extLst>
          </p:cNvPr>
          <p:cNvSpPr txBox="1"/>
          <p:nvPr/>
        </p:nvSpPr>
        <p:spPr>
          <a:xfrm>
            <a:off x="1270389" y="1905709"/>
            <a:ext cx="19404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GUT</a:t>
            </a:r>
          </a:p>
          <a:p>
            <a:r>
              <a:rPr lang="en-US" dirty="0"/>
              <a:t>scale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E9DFCE-EA5E-D669-1317-0D87C70A61AF}"/>
              </a:ext>
            </a:extLst>
          </p:cNvPr>
          <p:cNvSpPr txBox="1"/>
          <p:nvPr/>
        </p:nvSpPr>
        <p:spPr>
          <a:xfrm>
            <a:off x="6587030" y="5406593"/>
            <a:ext cx="19404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Assume DM v/c=10</a:t>
            </a:r>
            <a:r>
              <a:rPr lang="en-US" baseline="30000" dirty="0">
                <a:solidFill>
                  <a:srgbClr val="0070C0"/>
                </a:solidFill>
              </a:rPr>
              <a:t>-3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2" name="Up Arrow 11">
            <a:extLst>
              <a:ext uri="{FF2B5EF4-FFF2-40B4-BE49-F238E27FC236}">
                <a16:creationId xmlns:a16="http://schemas.microsoft.com/office/drawing/2014/main" id="{3DCDA1C4-8098-433D-77C6-A51F9DBC7786}"/>
              </a:ext>
            </a:extLst>
          </p:cNvPr>
          <p:cNvSpPr/>
          <p:nvPr/>
        </p:nvSpPr>
        <p:spPr bwMode="auto">
          <a:xfrm rot="10800000">
            <a:off x="1541417" y="2710580"/>
            <a:ext cx="130629" cy="1260528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7D74D5-D666-A233-AB4A-626B1C25818B}"/>
              </a:ext>
            </a:extLst>
          </p:cNvPr>
          <p:cNvSpPr/>
          <p:nvPr/>
        </p:nvSpPr>
        <p:spPr bwMode="auto">
          <a:xfrm>
            <a:off x="3644536" y="3513905"/>
            <a:ext cx="274320" cy="2972791"/>
          </a:xfrm>
          <a:prstGeom prst="rect">
            <a:avLst/>
          </a:prstGeom>
          <a:solidFill>
            <a:srgbClr val="FF0000">
              <a:alpha val="2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D04A43-395F-2772-0583-B7AECC32E5DC}"/>
              </a:ext>
            </a:extLst>
          </p:cNvPr>
          <p:cNvSpPr txBox="1"/>
          <p:nvPr/>
        </p:nvSpPr>
        <p:spPr>
          <a:xfrm>
            <a:off x="3474729" y="378819"/>
            <a:ext cx="940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PXS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F077F9-959C-94B1-5E67-30C35D36666C}"/>
              </a:ext>
            </a:extLst>
          </p:cNvPr>
          <p:cNvSpPr txBox="1"/>
          <p:nvPr/>
        </p:nvSpPr>
        <p:spPr>
          <a:xfrm>
            <a:off x="6466124" y="3971108"/>
            <a:ext cx="2873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LHC 1.4x10</a:t>
            </a:r>
            <a:r>
              <a:rPr lang="en-US" baseline="30000" dirty="0"/>
              <a:t>4 </a:t>
            </a:r>
            <a:r>
              <a:rPr lang="en-US" dirty="0"/>
              <a:t>GeV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6DBC1BF-389B-C53B-0913-A2F22A8A140B}"/>
              </a:ext>
            </a:extLst>
          </p:cNvPr>
          <p:cNvSpPr txBox="1"/>
          <p:nvPr/>
        </p:nvSpPr>
        <p:spPr>
          <a:xfrm>
            <a:off x="4541539" y="361400"/>
            <a:ext cx="1145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Alpha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2F3B823-F1FE-E626-1E6A-D150E42E5D27}"/>
              </a:ext>
            </a:extLst>
          </p:cNvPr>
          <p:cNvSpPr txBox="1"/>
          <p:nvPr/>
        </p:nvSpPr>
        <p:spPr>
          <a:xfrm>
            <a:off x="5403665" y="910010"/>
            <a:ext cx="1287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DFSZ</a:t>
            </a:r>
          </a:p>
        </p:txBody>
      </p:sp>
    </p:spTree>
    <p:extLst>
      <p:ext uri="{BB962C8B-B14F-4D97-AF65-F5344CB8AC3E}">
        <p14:creationId xmlns:p14="http://schemas.microsoft.com/office/powerpoint/2010/main" val="843488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010" y="457200"/>
            <a:ext cx="6172200" cy="85725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The Idea, conceptually </a:t>
            </a:r>
          </a:p>
        </p:txBody>
      </p:sp>
      <p:pic>
        <p:nvPicPr>
          <p:cNvPr id="5" name="Picture 4" descr="GappedToroid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86" y="2715705"/>
            <a:ext cx="2756314" cy="23922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93627" y="5478762"/>
            <a:ext cx="41667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Kahn et al. geometry, also briefly considered by Thomas and Cabrera (</a:t>
            </a:r>
            <a:r>
              <a:rPr lang="en-US" sz="1800" dirty="0" err="1"/>
              <a:t>Axion</a:t>
            </a:r>
            <a:r>
              <a:rPr lang="en-US" sz="1800" dirty="0"/>
              <a:t> 2010 conference)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94063" y="2434575"/>
            <a:ext cx="5096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The axion couples to a toroidal DC magnetic field to produce a toroidal  </a:t>
            </a:r>
            <a:r>
              <a:rPr lang="en-US" sz="1800" b="1" dirty="0">
                <a:solidFill>
                  <a:srgbClr val="FF0000"/>
                </a:solidFill>
              </a:rPr>
              <a:t>AC</a:t>
            </a:r>
            <a:r>
              <a:rPr lang="en-US" sz="1800" dirty="0"/>
              <a:t> current:</a:t>
            </a:r>
          </a:p>
        </p:txBody>
      </p:sp>
      <p:pic>
        <p:nvPicPr>
          <p:cNvPr id="8" name="Picture 7" descr="ja_eq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669" y="3332880"/>
            <a:ext cx="3175254" cy="5577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6798" y="2356086"/>
            <a:ext cx="2987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solidFill>
                  <a:srgbClr val="0000FF"/>
                </a:solidFill>
              </a:rPr>
              <a:t>Toroidal</a:t>
            </a:r>
            <a:r>
              <a:rPr lang="en-US" sz="1800" b="1" dirty="0">
                <a:solidFill>
                  <a:srgbClr val="0000FF"/>
                </a:solidFill>
              </a:rPr>
              <a:t> DC Magnetic field</a:t>
            </a:r>
          </a:p>
        </p:txBody>
      </p:sp>
      <p:cxnSp>
        <p:nvCxnSpPr>
          <p:cNvPr id="11" name="Straight Arrow Connector 10"/>
          <p:cNvCxnSpPr>
            <a:cxnSpLocks/>
          </p:cNvCxnSpPr>
          <p:nvPr/>
        </p:nvCxnSpPr>
        <p:spPr>
          <a:xfrm>
            <a:off x="353290" y="2767663"/>
            <a:ext cx="632153" cy="897727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611095" y="4360237"/>
            <a:ext cx="52627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 AC current produces an AC field at the center of the coil that can be measured with a SQUID or pick-up coil</a:t>
            </a:r>
          </a:p>
        </p:txBody>
      </p:sp>
      <p:sp>
        <p:nvSpPr>
          <p:cNvPr id="23" name="Freeform 22"/>
          <p:cNvSpPr/>
          <p:nvPr/>
        </p:nvSpPr>
        <p:spPr>
          <a:xfrm>
            <a:off x="2118052" y="3061110"/>
            <a:ext cx="1022414" cy="742103"/>
          </a:xfrm>
          <a:custGeom>
            <a:avLst/>
            <a:gdLst>
              <a:gd name="connsiteX0" fmla="*/ 0 w 1679181"/>
              <a:gd name="connsiteY0" fmla="*/ 0 h 860949"/>
              <a:gd name="connsiteX1" fmla="*/ 818063 w 1679181"/>
              <a:gd name="connsiteY1" fmla="*/ 64571 h 860949"/>
              <a:gd name="connsiteX2" fmla="*/ 1313206 w 1679181"/>
              <a:gd name="connsiteY2" fmla="*/ 301332 h 860949"/>
              <a:gd name="connsiteX3" fmla="*/ 1679181 w 1679181"/>
              <a:gd name="connsiteY3" fmla="*/ 860949 h 860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9181" h="860949">
                <a:moveTo>
                  <a:pt x="0" y="0"/>
                </a:moveTo>
                <a:cubicBezTo>
                  <a:pt x="299597" y="7174"/>
                  <a:pt x="599195" y="14349"/>
                  <a:pt x="818063" y="64571"/>
                </a:cubicBezTo>
                <a:cubicBezTo>
                  <a:pt x="1036931" y="114793"/>
                  <a:pt x="1169686" y="168602"/>
                  <a:pt x="1313206" y="301332"/>
                </a:cubicBezTo>
                <a:cubicBezTo>
                  <a:pt x="1456726" y="434062"/>
                  <a:pt x="1679181" y="860949"/>
                  <a:pt x="1679181" y="860949"/>
                </a:cubicBezTo>
              </a:path>
            </a:pathLst>
          </a:custGeom>
          <a:ln w="28575" cmpd="sng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4" name="TextBox 23"/>
          <p:cNvSpPr txBox="1"/>
          <p:nvPr/>
        </p:nvSpPr>
        <p:spPr>
          <a:xfrm>
            <a:off x="2202473" y="2745771"/>
            <a:ext cx="581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1" dirty="0" err="1">
                <a:solidFill>
                  <a:srgbClr val="FF0000"/>
                </a:solidFill>
                <a:latin typeface="Times New Roman"/>
                <a:cs typeface="Times New Roman"/>
              </a:rPr>
              <a:t>J</a:t>
            </a:r>
            <a:r>
              <a:rPr lang="en-US" sz="1800" b="1" i="1" baseline="-25000" dirty="0" err="1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endParaRPr lang="en-US" sz="1800" b="1" i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3CC831-2097-A3E7-4B23-FE9D5E917835}"/>
              </a:ext>
            </a:extLst>
          </p:cNvPr>
          <p:cNvSpPr txBox="1"/>
          <p:nvPr/>
        </p:nvSpPr>
        <p:spPr>
          <a:xfrm>
            <a:off x="166255" y="5478761"/>
            <a:ext cx="4281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We will use a resonant cavity instead.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1A6AEF-68DF-B9F2-4BFE-08F447CCC692}"/>
              </a:ext>
            </a:extLst>
          </p:cNvPr>
          <p:cNvSpPr txBox="1"/>
          <p:nvPr/>
        </p:nvSpPr>
        <p:spPr>
          <a:xfrm>
            <a:off x="964811" y="1371600"/>
            <a:ext cx="6508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From Kahn, </a:t>
            </a:r>
            <a:r>
              <a:rPr lang="en-US" sz="1800" dirty="0" err="1"/>
              <a:t>Safdi</a:t>
            </a:r>
            <a:r>
              <a:rPr lang="en-US" sz="1800" dirty="0"/>
              <a:t>, and Thaler, “Broadband and Resonant Approaches to Axion Dark Matter Searches” PRL 117, 1801 (2016).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546D5A-D346-98C0-5669-C5122458B7CB}"/>
              </a:ext>
            </a:extLst>
          </p:cNvPr>
          <p:cNvSpPr txBox="1"/>
          <p:nvPr/>
        </p:nvSpPr>
        <p:spPr>
          <a:xfrm>
            <a:off x="7189923" y="1570121"/>
            <a:ext cx="213196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“ABRACADABRA”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B02F08-7F26-0F7D-09BC-4A10902C83FE}"/>
              </a:ext>
            </a:extLst>
          </p:cNvPr>
          <p:cNvSpPr txBox="1"/>
          <p:nvPr/>
        </p:nvSpPr>
        <p:spPr>
          <a:xfrm>
            <a:off x="7758889" y="3415759"/>
            <a:ext cx="1671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/>
              <a:t>Sikivie</a:t>
            </a:r>
            <a:r>
              <a:rPr lang="en-US" sz="1800" dirty="0"/>
              <a:t> 1983</a:t>
            </a:r>
          </a:p>
        </p:txBody>
      </p:sp>
    </p:spTree>
    <p:extLst>
      <p:ext uri="{BB962C8B-B14F-4D97-AF65-F5344CB8AC3E}">
        <p14:creationId xmlns:p14="http://schemas.microsoft.com/office/powerpoint/2010/main" val="9486646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195900</TotalTime>
  <Words>585</Words>
  <Application>Microsoft Macintosh PowerPoint</Application>
  <PresentationFormat>On-screen Show (4:3)</PresentationFormat>
  <Paragraphs>126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EB Garamond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QCD  Axions</vt:lpstr>
      <vt:lpstr>The Idea, conceptually </vt:lpstr>
      <vt:lpstr>For PXS (and others)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DOE Second-Generation Dark Matter Program Status</dc:title>
  <dc:creator>Michael Salamon</dc:creator>
  <cp:lastModifiedBy>Lyman A. Page Jr.</cp:lastModifiedBy>
  <cp:revision>551</cp:revision>
  <dcterms:created xsi:type="dcterms:W3CDTF">2013-03-11T12:58:34Z</dcterms:created>
  <dcterms:modified xsi:type="dcterms:W3CDTF">2026-02-25T04:37:13Z</dcterms:modified>
</cp:coreProperties>
</file>