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8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1" r:id="rId5"/>
    <p:sldMasterId id="2147483674" r:id="rId6"/>
    <p:sldMasterId id="2147483688" r:id="rId7"/>
    <p:sldMasterId id="2147483700" r:id="rId8"/>
    <p:sldMasterId id="2147483702" r:id="rId9"/>
  </p:sldMasterIdLst>
  <p:notesMasterIdLst>
    <p:notesMasterId r:id="rId10"/>
  </p:notes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297" r:id="rId52"/>
    <p:sldId id="298" r:id="rId53"/>
    <p:sldId id="299" r:id="rId54"/>
    <p:sldId id="300" r:id="rId55"/>
    <p:sldId id="301" r:id="rId56"/>
    <p:sldId id="302" r:id="rId57"/>
    <p:sldId id="303" r:id="rId58"/>
  </p:sldIdLst>
  <p:sldSz cy="6858000" cx="9144000"/>
  <p:notesSz cx="6858000" cy="9144000"/>
  <p:embeddedFontLst>
    <p:embeddedFont>
      <p:font typeface="Roboto"/>
      <p:regular r:id="rId59"/>
      <p:bold r:id="rId60"/>
      <p:italic r:id="rId61"/>
      <p:boldItalic r:id="rId62"/>
    </p:embeddedFont>
    <p:embeddedFont>
      <p:font typeface="Noto Sans Symbols"/>
      <p:regular r:id="rId63"/>
      <p:bold r:id="rId64"/>
    </p:embeddedFont>
    <p:embeddedFont>
      <p:font typeface="Helvetica Neue"/>
      <p:regular r:id="rId65"/>
      <p:bold r:id="rId66"/>
      <p:italic r:id="rId67"/>
      <p:boldItalic r:id="rId68"/>
    </p:embeddedFont>
    <p:embeddedFont>
      <p:font typeface="Gill Sans"/>
      <p:regular r:id="rId69"/>
      <p:bold r:id="rId7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71" roundtripDataSignature="AMtx7miDCQtTXl+e+d4GbMQ74qa3n+5ke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0.xml"/><Relationship Id="rId42" Type="http://schemas.openxmlformats.org/officeDocument/2006/relationships/slide" Target="slides/slide32.xml"/><Relationship Id="rId41" Type="http://schemas.openxmlformats.org/officeDocument/2006/relationships/slide" Target="slides/slide31.xml"/><Relationship Id="rId44" Type="http://schemas.openxmlformats.org/officeDocument/2006/relationships/slide" Target="slides/slide34.xml"/><Relationship Id="rId43" Type="http://schemas.openxmlformats.org/officeDocument/2006/relationships/slide" Target="slides/slide33.xml"/><Relationship Id="rId46" Type="http://schemas.openxmlformats.org/officeDocument/2006/relationships/slide" Target="slides/slide36.xml"/><Relationship Id="rId45" Type="http://schemas.openxmlformats.org/officeDocument/2006/relationships/slide" Target="slides/slide35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48" Type="http://schemas.openxmlformats.org/officeDocument/2006/relationships/slide" Target="slides/slide38.xml"/><Relationship Id="rId47" Type="http://schemas.openxmlformats.org/officeDocument/2006/relationships/slide" Target="slides/slide37.xml"/><Relationship Id="rId49" Type="http://schemas.openxmlformats.org/officeDocument/2006/relationships/slide" Target="slides/slide39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slide" Target="slides/slide21.xml"/><Relationship Id="rId30" Type="http://schemas.openxmlformats.org/officeDocument/2006/relationships/slide" Target="slides/slide20.xml"/><Relationship Id="rId33" Type="http://schemas.openxmlformats.org/officeDocument/2006/relationships/slide" Target="slides/slide23.xml"/><Relationship Id="rId32" Type="http://schemas.openxmlformats.org/officeDocument/2006/relationships/slide" Target="slides/slide22.xml"/><Relationship Id="rId35" Type="http://schemas.openxmlformats.org/officeDocument/2006/relationships/slide" Target="slides/slide25.xml"/><Relationship Id="rId34" Type="http://schemas.openxmlformats.org/officeDocument/2006/relationships/slide" Target="slides/slide24.xml"/><Relationship Id="rId71" Type="http://customschemas.google.com/relationships/presentationmetadata" Target="metadata"/><Relationship Id="rId70" Type="http://schemas.openxmlformats.org/officeDocument/2006/relationships/font" Target="fonts/GillSans-bold.fntdata"/><Relationship Id="rId37" Type="http://schemas.openxmlformats.org/officeDocument/2006/relationships/slide" Target="slides/slide27.xml"/><Relationship Id="rId36" Type="http://schemas.openxmlformats.org/officeDocument/2006/relationships/slide" Target="slides/slide26.xml"/><Relationship Id="rId39" Type="http://schemas.openxmlformats.org/officeDocument/2006/relationships/slide" Target="slides/slide29.xml"/><Relationship Id="rId38" Type="http://schemas.openxmlformats.org/officeDocument/2006/relationships/slide" Target="slides/slide28.xml"/><Relationship Id="rId62" Type="http://schemas.openxmlformats.org/officeDocument/2006/relationships/font" Target="fonts/Roboto-boldItalic.fntdata"/><Relationship Id="rId61" Type="http://schemas.openxmlformats.org/officeDocument/2006/relationships/font" Target="fonts/Roboto-italic.fntdata"/><Relationship Id="rId20" Type="http://schemas.openxmlformats.org/officeDocument/2006/relationships/slide" Target="slides/slide10.xml"/><Relationship Id="rId64" Type="http://schemas.openxmlformats.org/officeDocument/2006/relationships/font" Target="fonts/NotoSansSymbols-bold.fntdata"/><Relationship Id="rId63" Type="http://schemas.openxmlformats.org/officeDocument/2006/relationships/font" Target="fonts/NotoSansSymbols-regular.fntdata"/><Relationship Id="rId22" Type="http://schemas.openxmlformats.org/officeDocument/2006/relationships/slide" Target="slides/slide12.xml"/><Relationship Id="rId66" Type="http://schemas.openxmlformats.org/officeDocument/2006/relationships/font" Target="fonts/HelveticaNeue-bold.fntdata"/><Relationship Id="rId21" Type="http://schemas.openxmlformats.org/officeDocument/2006/relationships/slide" Target="slides/slide11.xml"/><Relationship Id="rId65" Type="http://schemas.openxmlformats.org/officeDocument/2006/relationships/font" Target="fonts/HelveticaNeue-regular.fntdata"/><Relationship Id="rId24" Type="http://schemas.openxmlformats.org/officeDocument/2006/relationships/slide" Target="slides/slide14.xml"/><Relationship Id="rId68" Type="http://schemas.openxmlformats.org/officeDocument/2006/relationships/font" Target="fonts/HelveticaNeue-boldItalic.fntdata"/><Relationship Id="rId23" Type="http://schemas.openxmlformats.org/officeDocument/2006/relationships/slide" Target="slides/slide13.xml"/><Relationship Id="rId67" Type="http://schemas.openxmlformats.org/officeDocument/2006/relationships/font" Target="fonts/HelveticaNeue-italic.fntdata"/><Relationship Id="rId60" Type="http://schemas.openxmlformats.org/officeDocument/2006/relationships/font" Target="fonts/Roboto-bold.fntdata"/><Relationship Id="rId26" Type="http://schemas.openxmlformats.org/officeDocument/2006/relationships/slide" Target="slides/slide16.xml"/><Relationship Id="rId25" Type="http://schemas.openxmlformats.org/officeDocument/2006/relationships/slide" Target="slides/slide15.xml"/><Relationship Id="rId69" Type="http://schemas.openxmlformats.org/officeDocument/2006/relationships/font" Target="fonts/GillSans-regular.fntdata"/><Relationship Id="rId28" Type="http://schemas.openxmlformats.org/officeDocument/2006/relationships/slide" Target="slides/slide18.xml"/><Relationship Id="rId27" Type="http://schemas.openxmlformats.org/officeDocument/2006/relationships/slide" Target="slides/slide17.xml"/><Relationship Id="rId29" Type="http://schemas.openxmlformats.org/officeDocument/2006/relationships/slide" Target="slides/slide19.xml"/><Relationship Id="rId51" Type="http://schemas.openxmlformats.org/officeDocument/2006/relationships/slide" Target="slides/slide41.xml"/><Relationship Id="rId50" Type="http://schemas.openxmlformats.org/officeDocument/2006/relationships/slide" Target="slides/slide40.xml"/><Relationship Id="rId53" Type="http://schemas.openxmlformats.org/officeDocument/2006/relationships/slide" Target="slides/slide43.xml"/><Relationship Id="rId52" Type="http://schemas.openxmlformats.org/officeDocument/2006/relationships/slide" Target="slides/slide42.xml"/><Relationship Id="rId11" Type="http://schemas.openxmlformats.org/officeDocument/2006/relationships/slide" Target="slides/slide1.xml"/><Relationship Id="rId55" Type="http://schemas.openxmlformats.org/officeDocument/2006/relationships/slide" Target="slides/slide45.xml"/><Relationship Id="rId10" Type="http://schemas.openxmlformats.org/officeDocument/2006/relationships/notesMaster" Target="notesMasters/notesMaster1.xml"/><Relationship Id="rId54" Type="http://schemas.openxmlformats.org/officeDocument/2006/relationships/slide" Target="slides/slide44.xml"/><Relationship Id="rId13" Type="http://schemas.openxmlformats.org/officeDocument/2006/relationships/slide" Target="slides/slide3.xml"/><Relationship Id="rId57" Type="http://schemas.openxmlformats.org/officeDocument/2006/relationships/slide" Target="slides/slide47.xml"/><Relationship Id="rId12" Type="http://schemas.openxmlformats.org/officeDocument/2006/relationships/slide" Target="slides/slide2.xml"/><Relationship Id="rId56" Type="http://schemas.openxmlformats.org/officeDocument/2006/relationships/slide" Target="slides/slide46.xml"/><Relationship Id="rId15" Type="http://schemas.openxmlformats.org/officeDocument/2006/relationships/slide" Target="slides/slide5.xml"/><Relationship Id="rId59" Type="http://schemas.openxmlformats.org/officeDocument/2006/relationships/font" Target="fonts/Roboto-regular.fntdata"/><Relationship Id="rId14" Type="http://schemas.openxmlformats.org/officeDocument/2006/relationships/slide" Target="slides/slide4.xml"/><Relationship Id="rId58" Type="http://schemas.openxmlformats.org/officeDocument/2006/relationships/slide" Target="slides/slide48.xml"/><Relationship Id="rId17" Type="http://schemas.openxmlformats.org/officeDocument/2006/relationships/slide" Target="slides/slide7.xml"/><Relationship Id="rId16" Type="http://schemas.openxmlformats.org/officeDocument/2006/relationships/slide" Target="slides/slide6.xml"/><Relationship Id="rId19" Type="http://schemas.openxmlformats.org/officeDocument/2006/relationships/slide" Target="slides/slide9.xml"/><Relationship Id="rId18" Type="http://schemas.openxmlformats.org/officeDocument/2006/relationships/slide" Target="slides/slide8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4" name="Google Shape;47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Current SO are xx</a:t>
            </a:r>
            <a:endParaRPr/>
          </a:p>
        </p:txBody>
      </p:sp>
      <p:sp>
        <p:nvSpPr>
          <p:cNvPr id="475" name="Google Shape;475;p1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0" name="Google Shape;540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2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546" name="Google Shape;546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7" name="Google Shape;547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2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Google Shape;571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2" name="Google Shape;572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2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2" name="Google Shape;592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93" name="Google Shape;593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2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2" name="Google Shape;612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3" name="Google Shape;613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2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1" name="Google Shape;631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32" name="Google Shape;632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2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9" name="Google Shape;639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40" name="Google Shape;640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2" name="Google Shape;652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53" name="Google Shape;653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2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3" name="Google Shape;663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64" name="Google Shape;664;p2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3" name="Google Shape;673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74" name="Google Shape;674;p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9" name="Google Shape;40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excess above the peak was around for a long time. There were the early rocket experiments.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Then Woody-Richards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Then Peterson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Then Matsumoto et al.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Finally solved with COBE/FIRAS and COBRA in relatively rapid succession in ??</a:t>
            </a:r>
            <a:endParaRPr/>
          </a:p>
        </p:txBody>
      </p:sp>
      <p:sp>
        <p:nvSpPr>
          <p:cNvPr id="410" name="Google Shape;410;p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3" name="Google Shape;683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8" name="Google Shape;688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6" name="Google Shape;696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4" name="Google Shape;704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9" name="Google Shape;719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0" name="Google Shape;720;p3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9" name="Google Shape;729;p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4" name="Google Shape;734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2" name="Google Shape;742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2" name="Google Shape;752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1" name="Google Shape;761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3" name="Google Shape;42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Flow from a balloon.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Version 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On the next flight, the let down reel failed.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Then Woody-Richards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Then Peterson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Then Matsumoto et al.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Finally solved with COBE/FIRAS and COBRA in relatively rapid succession in ??</a:t>
            </a:r>
            <a:endParaRPr/>
          </a:p>
        </p:txBody>
      </p:sp>
      <p:sp>
        <p:nvSpPr>
          <p:cNvPr id="424" name="Google Shape;424;p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3" name="Google Shape;773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0" name="Google Shape;780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2" name="Google Shape;792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4" name="Google Shape;804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4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4" name="Google Shape;814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5" name="Google Shape;825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4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4" name="Google Shape;834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2 SATs, 90 + 150 GHz, several months of data, detectors exceeding the baseline sensitivity goal set in the SO white paper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4" name="Google Shape;844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4" name="Google Shape;854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7" name="Google Shape;44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4" name="Google Shape;45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Guth question in 1996 or so.</a:t>
            </a:r>
            <a:endParaRPr/>
          </a:p>
        </p:txBody>
      </p:sp>
      <p:sp>
        <p:nvSpPr>
          <p:cNvPr id="455" name="Google Shape;455;p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A9060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5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5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5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71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A90602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71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71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75" name="Google Shape;75;p7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7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7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7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A9060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72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7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7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7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3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A9060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73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" name="Google Shape;87;p7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7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7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3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53"/>
          <p:cNvSpPr txBox="1"/>
          <p:nvPr>
            <p:ph idx="1"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00" name="Google Shape;100;p53"/>
          <p:cNvSpPr txBox="1"/>
          <p:nvPr>
            <p:ph idx="10" type="dt"/>
          </p:nvPr>
        </p:nvSpPr>
        <p:spPr>
          <a:xfrm>
            <a:off x="685800" y="640080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53"/>
          <p:cNvSpPr txBox="1"/>
          <p:nvPr>
            <p:ph idx="11" type="ftr"/>
          </p:nvPr>
        </p:nvSpPr>
        <p:spPr>
          <a:xfrm>
            <a:off x="2895600" y="6400800"/>
            <a:ext cx="3352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53"/>
          <p:cNvSpPr txBox="1"/>
          <p:nvPr>
            <p:ph idx="12" type="sldNum"/>
          </p:nvPr>
        </p:nvSpPr>
        <p:spPr>
          <a:xfrm>
            <a:off x="6553200" y="640080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8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58"/>
          <p:cNvSpPr txBox="1"/>
          <p:nvPr>
            <p:ph idx="10" type="dt"/>
          </p:nvPr>
        </p:nvSpPr>
        <p:spPr>
          <a:xfrm>
            <a:off x="685800" y="640080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58"/>
          <p:cNvSpPr txBox="1"/>
          <p:nvPr>
            <p:ph idx="11" type="ftr"/>
          </p:nvPr>
        </p:nvSpPr>
        <p:spPr>
          <a:xfrm>
            <a:off x="2895600" y="6400800"/>
            <a:ext cx="3352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58"/>
          <p:cNvSpPr txBox="1"/>
          <p:nvPr>
            <p:ph idx="12" type="sldNum"/>
          </p:nvPr>
        </p:nvSpPr>
        <p:spPr>
          <a:xfrm>
            <a:off x="6553200" y="640080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74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74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"/>
              <a:buNone/>
              <a:defRPr/>
            </a:lvl9pPr>
          </a:lstStyle>
          <a:p/>
        </p:txBody>
      </p:sp>
      <p:sp>
        <p:nvSpPr>
          <p:cNvPr id="111" name="Google Shape;111;p74"/>
          <p:cNvSpPr txBox="1"/>
          <p:nvPr>
            <p:ph idx="10" type="dt"/>
          </p:nvPr>
        </p:nvSpPr>
        <p:spPr>
          <a:xfrm>
            <a:off x="685800" y="640080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74"/>
          <p:cNvSpPr txBox="1"/>
          <p:nvPr>
            <p:ph idx="11" type="ftr"/>
          </p:nvPr>
        </p:nvSpPr>
        <p:spPr>
          <a:xfrm>
            <a:off x="2895600" y="6400800"/>
            <a:ext cx="3352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74"/>
          <p:cNvSpPr txBox="1"/>
          <p:nvPr>
            <p:ph idx="12" type="sldNum"/>
          </p:nvPr>
        </p:nvSpPr>
        <p:spPr>
          <a:xfrm>
            <a:off x="6553200" y="640080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7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"/>
              <a:buNone/>
              <a:defRPr sz="20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"/>
              <a:buNone/>
              <a:defRPr sz="1800"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"/>
              <a:buNone/>
              <a:defRPr sz="1600"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"/>
              <a:buNone/>
              <a:defRPr sz="1400"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"/>
              <a:buNone/>
              <a:defRPr sz="1400"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"/>
              <a:buNone/>
              <a:defRPr sz="1400"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"/>
              <a:buNone/>
              <a:defRPr sz="1400"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"/>
              <a:buNone/>
              <a:defRPr sz="1400"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"/>
              <a:buNone/>
              <a:defRPr sz="1400"/>
            </a:lvl9pPr>
          </a:lstStyle>
          <a:p/>
        </p:txBody>
      </p:sp>
      <p:sp>
        <p:nvSpPr>
          <p:cNvPr id="117" name="Google Shape;117;p75"/>
          <p:cNvSpPr txBox="1"/>
          <p:nvPr>
            <p:ph idx="10" type="dt"/>
          </p:nvPr>
        </p:nvSpPr>
        <p:spPr>
          <a:xfrm>
            <a:off x="685800" y="640080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75"/>
          <p:cNvSpPr txBox="1"/>
          <p:nvPr>
            <p:ph idx="11" type="ftr"/>
          </p:nvPr>
        </p:nvSpPr>
        <p:spPr>
          <a:xfrm>
            <a:off x="2895600" y="6400800"/>
            <a:ext cx="3352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75"/>
          <p:cNvSpPr txBox="1"/>
          <p:nvPr>
            <p:ph idx="12" type="sldNum"/>
          </p:nvPr>
        </p:nvSpPr>
        <p:spPr>
          <a:xfrm>
            <a:off x="6553200" y="640080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6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76"/>
          <p:cNvSpPr txBox="1"/>
          <p:nvPr>
            <p:ph idx="1" type="body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"/>
              <a:buChar char="»"/>
              <a:defRPr sz="1800"/>
            </a:lvl9pPr>
          </a:lstStyle>
          <a:p/>
        </p:txBody>
      </p:sp>
      <p:sp>
        <p:nvSpPr>
          <p:cNvPr id="123" name="Google Shape;123;p76"/>
          <p:cNvSpPr txBox="1"/>
          <p:nvPr>
            <p:ph idx="2" type="body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"/>
              <a:buChar char="»"/>
              <a:defRPr sz="1800"/>
            </a:lvl9pPr>
          </a:lstStyle>
          <a:p/>
        </p:txBody>
      </p:sp>
      <p:sp>
        <p:nvSpPr>
          <p:cNvPr id="124" name="Google Shape;124;p76"/>
          <p:cNvSpPr txBox="1"/>
          <p:nvPr>
            <p:ph idx="10" type="dt"/>
          </p:nvPr>
        </p:nvSpPr>
        <p:spPr>
          <a:xfrm>
            <a:off x="685800" y="640080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76"/>
          <p:cNvSpPr txBox="1"/>
          <p:nvPr>
            <p:ph idx="11" type="ftr"/>
          </p:nvPr>
        </p:nvSpPr>
        <p:spPr>
          <a:xfrm>
            <a:off x="2895600" y="6400800"/>
            <a:ext cx="3352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76"/>
          <p:cNvSpPr txBox="1"/>
          <p:nvPr>
            <p:ph idx="12" type="sldNum"/>
          </p:nvPr>
        </p:nvSpPr>
        <p:spPr>
          <a:xfrm>
            <a:off x="6553200" y="640080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7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"/>
              <a:buNone/>
              <a:defRPr b="1" sz="1600"/>
            </a:lvl9pPr>
          </a:lstStyle>
          <a:p/>
        </p:txBody>
      </p:sp>
      <p:sp>
        <p:nvSpPr>
          <p:cNvPr id="130" name="Google Shape;130;p7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"/>
              <a:buChar char="»"/>
              <a:defRPr sz="1600"/>
            </a:lvl9pPr>
          </a:lstStyle>
          <a:p/>
        </p:txBody>
      </p:sp>
      <p:sp>
        <p:nvSpPr>
          <p:cNvPr id="131" name="Google Shape;131;p7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"/>
              <a:buNone/>
              <a:defRPr b="1" sz="1600"/>
            </a:lvl9pPr>
          </a:lstStyle>
          <a:p/>
        </p:txBody>
      </p:sp>
      <p:sp>
        <p:nvSpPr>
          <p:cNvPr id="132" name="Google Shape;132;p7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"/>
              <a:buChar char="»"/>
              <a:defRPr sz="1600"/>
            </a:lvl9pPr>
          </a:lstStyle>
          <a:p/>
        </p:txBody>
      </p:sp>
      <p:sp>
        <p:nvSpPr>
          <p:cNvPr id="133" name="Google Shape;133;p77"/>
          <p:cNvSpPr txBox="1"/>
          <p:nvPr>
            <p:ph idx="10" type="dt"/>
          </p:nvPr>
        </p:nvSpPr>
        <p:spPr>
          <a:xfrm>
            <a:off x="685800" y="640080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77"/>
          <p:cNvSpPr txBox="1"/>
          <p:nvPr>
            <p:ph idx="11" type="ftr"/>
          </p:nvPr>
        </p:nvSpPr>
        <p:spPr>
          <a:xfrm>
            <a:off x="2895600" y="6400800"/>
            <a:ext cx="3352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77"/>
          <p:cNvSpPr txBox="1"/>
          <p:nvPr>
            <p:ph idx="12" type="sldNum"/>
          </p:nvPr>
        </p:nvSpPr>
        <p:spPr>
          <a:xfrm>
            <a:off x="6553200" y="640080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8"/>
          <p:cNvSpPr txBox="1"/>
          <p:nvPr>
            <p:ph idx="10" type="dt"/>
          </p:nvPr>
        </p:nvSpPr>
        <p:spPr>
          <a:xfrm>
            <a:off x="685800" y="640080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78"/>
          <p:cNvSpPr txBox="1"/>
          <p:nvPr>
            <p:ph idx="11" type="ftr"/>
          </p:nvPr>
        </p:nvSpPr>
        <p:spPr>
          <a:xfrm>
            <a:off x="2895600" y="6400800"/>
            <a:ext cx="3352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78"/>
          <p:cNvSpPr txBox="1"/>
          <p:nvPr>
            <p:ph idx="12" type="sldNum"/>
          </p:nvPr>
        </p:nvSpPr>
        <p:spPr>
          <a:xfrm>
            <a:off x="6553200" y="640080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A9060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5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5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5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5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7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"/>
              <a:buChar char="»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"/>
              <a:buChar char="»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"/>
              <a:buChar char="»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"/>
              <a:buChar char="»"/>
              <a:defRPr sz="2000"/>
            </a:lvl9pPr>
          </a:lstStyle>
          <a:p/>
        </p:txBody>
      </p:sp>
      <p:sp>
        <p:nvSpPr>
          <p:cNvPr id="143" name="Google Shape;143;p7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mes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imes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"/>
              <a:buNone/>
              <a:defRPr sz="900"/>
            </a:lvl9pPr>
          </a:lstStyle>
          <a:p/>
        </p:txBody>
      </p:sp>
      <p:sp>
        <p:nvSpPr>
          <p:cNvPr id="144" name="Google Shape;144;p79"/>
          <p:cNvSpPr txBox="1"/>
          <p:nvPr>
            <p:ph idx="10" type="dt"/>
          </p:nvPr>
        </p:nvSpPr>
        <p:spPr>
          <a:xfrm>
            <a:off x="685800" y="640080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79"/>
          <p:cNvSpPr txBox="1"/>
          <p:nvPr>
            <p:ph idx="11" type="ftr"/>
          </p:nvPr>
        </p:nvSpPr>
        <p:spPr>
          <a:xfrm>
            <a:off x="2895600" y="6400800"/>
            <a:ext cx="3352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79"/>
          <p:cNvSpPr txBox="1"/>
          <p:nvPr>
            <p:ph idx="12" type="sldNum"/>
          </p:nvPr>
        </p:nvSpPr>
        <p:spPr>
          <a:xfrm>
            <a:off x="6553200" y="640080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8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50" name="Google Shape;150;p8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mes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imes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"/>
              <a:buNone/>
              <a:defRPr sz="900"/>
            </a:lvl9pPr>
          </a:lstStyle>
          <a:p/>
        </p:txBody>
      </p:sp>
      <p:sp>
        <p:nvSpPr>
          <p:cNvPr id="151" name="Google Shape;151;p80"/>
          <p:cNvSpPr txBox="1"/>
          <p:nvPr>
            <p:ph idx="10" type="dt"/>
          </p:nvPr>
        </p:nvSpPr>
        <p:spPr>
          <a:xfrm>
            <a:off x="685800" y="640080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80"/>
          <p:cNvSpPr txBox="1"/>
          <p:nvPr>
            <p:ph idx="11" type="ftr"/>
          </p:nvPr>
        </p:nvSpPr>
        <p:spPr>
          <a:xfrm>
            <a:off x="2895600" y="6400800"/>
            <a:ext cx="3352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80"/>
          <p:cNvSpPr txBox="1"/>
          <p:nvPr>
            <p:ph idx="12" type="sldNum"/>
          </p:nvPr>
        </p:nvSpPr>
        <p:spPr>
          <a:xfrm>
            <a:off x="6553200" y="640080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81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81"/>
          <p:cNvSpPr txBox="1"/>
          <p:nvPr>
            <p:ph idx="1" type="body"/>
          </p:nvPr>
        </p:nvSpPr>
        <p:spPr>
          <a:xfrm rot="5400000">
            <a:off x="2514600" y="152400"/>
            <a:ext cx="4114800" cy="77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57" name="Google Shape;157;p81"/>
          <p:cNvSpPr txBox="1"/>
          <p:nvPr>
            <p:ph idx="10" type="dt"/>
          </p:nvPr>
        </p:nvSpPr>
        <p:spPr>
          <a:xfrm>
            <a:off x="685800" y="640080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81"/>
          <p:cNvSpPr txBox="1"/>
          <p:nvPr>
            <p:ph idx="11" type="ftr"/>
          </p:nvPr>
        </p:nvSpPr>
        <p:spPr>
          <a:xfrm>
            <a:off x="2895600" y="6400800"/>
            <a:ext cx="3352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81"/>
          <p:cNvSpPr txBox="1"/>
          <p:nvPr>
            <p:ph idx="12" type="sldNum"/>
          </p:nvPr>
        </p:nvSpPr>
        <p:spPr>
          <a:xfrm>
            <a:off x="6553200" y="640080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2"/>
          <p:cNvSpPr txBox="1"/>
          <p:nvPr>
            <p:ph type="title"/>
          </p:nvPr>
        </p:nvSpPr>
        <p:spPr>
          <a:xfrm rot="5400000">
            <a:off x="4743450" y="2381250"/>
            <a:ext cx="5486400" cy="19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82"/>
          <p:cNvSpPr txBox="1"/>
          <p:nvPr>
            <p:ph idx="1" type="body"/>
          </p:nvPr>
        </p:nvSpPr>
        <p:spPr>
          <a:xfrm rot="5400000">
            <a:off x="781050" y="514350"/>
            <a:ext cx="5486400" cy="56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63" name="Google Shape;163;p82"/>
          <p:cNvSpPr txBox="1"/>
          <p:nvPr>
            <p:ph idx="10" type="dt"/>
          </p:nvPr>
        </p:nvSpPr>
        <p:spPr>
          <a:xfrm>
            <a:off x="685800" y="640080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82"/>
          <p:cNvSpPr txBox="1"/>
          <p:nvPr>
            <p:ph idx="11" type="ftr"/>
          </p:nvPr>
        </p:nvSpPr>
        <p:spPr>
          <a:xfrm>
            <a:off x="2895600" y="6400800"/>
            <a:ext cx="3352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82"/>
          <p:cNvSpPr txBox="1"/>
          <p:nvPr>
            <p:ph idx="12" type="sldNum"/>
          </p:nvPr>
        </p:nvSpPr>
        <p:spPr>
          <a:xfrm>
            <a:off x="6553200" y="640080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" type="objOnly">
  <p:cSld name="OBJECT_ONLY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83"/>
          <p:cNvSpPr txBox="1"/>
          <p:nvPr>
            <p:ph idx="1" type="body"/>
          </p:nvPr>
        </p:nvSpPr>
        <p:spPr>
          <a:xfrm>
            <a:off x="685800" y="609600"/>
            <a:ext cx="7772400" cy="54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68" name="Google Shape;168;p83"/>
          <p:cNvSpPr txBox="1"/>
          <p:nvPr>
            <p:ph idx="10" type="dt"/>
          </p:nvPr>
        </p:nvSpPr>
        <p:spPr>
          <a:xfrm>
            <a:off x="685800" y="640080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p83"/>
          <p:cNvSpPr txBox="1"/>
          <p:nvPr>
            <p:ph idx="11" type="ftr"/>
          </p:nvPr>
        </p:nvSpPr>
        <p:spPr>
          <a:xfrm>
            <a:off x="2895600" y="6400800"/>
            <a:ext cx="3352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83"/>
          <p:cNvSpPr txBox="1"/>
          <p:nvPr>
            <p:ph idx="12" type="sldNum"/>
          </p:nvPr>
        </p:nvSpPr>
        <p:spPr>
          <a:xfrm>
            <a:off x="6553200" y="640080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55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55"/>
          <p:cNvSpPr txBox="1"/>
          <p:nvPr>
            <p:ph idx="10" type="dt"/>
          </p:nvPr>
        </p:nvSpPr>
        <p:spPr>
          <a:xfrm>
            <a:off x="685800" y="640080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55"/>
          <p:cNvSpPr txBox="1"/>
          <p:nvPr>
            <p:ph idx="11" type="ftr"/>
          </p:nvPr>
        </p:nvSpPr>
        <p:spPr>
          <a:xfrm>
            <a:off x="2895600" y="6400800"/>
            <a:ext cx="3352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55"/>
          <p:cNvSpPr txBox="1"/>
          <p:nvPr>
            <p:ph idx="12" type="sldNum"/>
          </p:nvPr>
        </p:nvSpPr>
        <p:spPr>
          <a:xfrm>
            <a:off x="6553200" y="640080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1pPr>
            <a:lvl2pPr indent="0" lvl="1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2pPr>
            <a:lvl3pPr indent="0" lvl="2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3pPr>
            <a:lvl4pPr indent="0" lvl="3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4pPr>
            <a:lvl5pPr indent="0" lvl="4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5pPr>
            <a:lvl6pPr indent="0" lvl="5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6pPr>
            <a:lvl7pPr indent="0" lvl="6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7pPr>
            <a:lvl8pPr indent="0" lvl="7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8pPr>
            <a:lvl9pPr indent="0" lvl="8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84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84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"/>
              <a:buNone/>
              <a:defRPr/>
            </a:lvl9pPr>
          </a:lstStyle>
          <a:p/>
        </p:txBody>
      </p:sp>
      <p:sp>
        <p:nvSpPr>
          <p:cNvPr id="186" name="Google Shape;186;p84"/>
          <p:cNvSpPr txBox="1"/>
          <p:nvPr>
            <p:ph idx="10" type="dt"/>
          </p:nvPr>
        </p:nvSpPr>
        <p:spPr>
          <a:xfrm>
            <a:off x="685800" y="640080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84"/>
          <p:cNvSpPr txBox="1"/>
          <p:nvPr>
            <p:ph idx="11" type="ftr"/>
          </p:nvPr>
        </p:nvSpPr>
        <p:spPr>
          <a:xfrm>
            <a:off x="2895600" y="6400800"/>
            <a:ext cx="3352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p84"/>
          <p:cNvSpPr txBox="1"/>
          <p:nvPr>
            <p:ph idx="12" type="sldNum"/>
          </p:nvPr>
        </p:nvSpPr>
        <p:spPr>
          <a:xfrm>
            <a:off x="6553200" y="640080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1pPr>
            <a:lvl2pPr indent="0" lvl="1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2pPr>
            <a:lvl3pPr indent="0" lvl="2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3pPr>
            <a:lvl4pPr indent="0" lvl="3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4pPr>
            <a:lvl5pPr indent="0" lvl="4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5pPr>
            <a:lvl6pPr indent="0" lvl="5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6pPr>
            <a:lvl7pPr indent="0" lvl="6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7pPr>
            <a:lvl8pPr indent="0" lvl="7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8pPr>
            <a:lvl9pPr indent="0" lvl="8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5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1" name="Google Shape;191;p85"/>
          <p:cNvSpPr txBox="1"/>
          <p:nvPr>
            <p:ph idx="1"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92" name="Google Shape;192;p85"/>
          <p:cNvSpPr txBox="1"/>
          <p:nvPr>
            <p:ph idx="10" type="dt"/>
          </p:nvPr>
        </p:nvSpPr>
        <p:spPr>
          <a:xfrm>
            <a:off x="685800" y="640080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" name="Google Shape;193;p85"/>
          <p:cNvSpPr txBox="1"/>
          <p:nvPr>
            <p:ph idx="11" type="ftr"/>
          </p:nvPr>
        </p:nvSpPr>
        <p:spPr>
          <a:xfrm>
            <a:off x="2895600" y="6400800"/>
            <a:ext cx="3352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" name="Google Shape;194;p85"/>
          <p:cNvSpPr txBox="1"/>
          <p:nvPr>
            <p:ph idx="12" type="sldNum"/>
          </p:nvPr>
        </p:nvSpPr>
        <p:spPr>
          <a:xfrm>
            <a:off x="6553200" y="640080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1pPr>
            <a:lvl2pPr indent="0" lvl="1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2pPr>
            <a:lvl3pPr indent="0" lvl="2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3pPr>
            <a:lvl4pPr indent="0" lvl="3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4pPr>
            <a:lvl5pPr indent="0" lvl="4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5pPr>
            <a:lvl6pPr indent="0" lvl="5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6pPr>
            <a:lvl7pPr indent="0" lvl="6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7pPr>
            <a:lvl8pPr indent="0" lvl="7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8pPr>
            <a:lvl9pPr indent="0" lvl="8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86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p86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"/>
              <a:buNone/>
              <a:defRPr sz="20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"/>
              <a:buNone/>
              <a:defRPr sz="1800"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"/>
              <a:buNone/>
              <a:defRPr sz="1600"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"/>
              <a:buNone/>
              <a:defRPr sz="1400"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"/>
              <a:buNone/>
              <a:defRPr sz="1400"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"/>
              <a:buNone/>
              <a:defRPr sz="1400"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"/>
              <a:buNone/>
              <a:defRPr sz="1400"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"/>
              <a:buNone/>
              <a:defRPr sz="1400"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"/>
              <a:buNone/>
              <a:defRPr sz="1400"/>
            </a:lvl9pPr>
          </a:lstStyle>
          <a:p/>
        </p:txBody>
      </p:sp>
      <p:sp>
        <p:nvSpPr>
          <p:cNvPr id="198" name="Google Shape;198;p86"/>
          <p:cNvSpPr txBox="1"/>
          <p:nvPr>
            <p:ph idx="10" type="dt"/>
          </p:nvPr>
        </p:nvSpPr>
        <p:spPr>
          <a:xfrm>
            <a:off x="685800" y="640080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" name="Google Shape;199;p86"/>
          <p:cNvSpPr txBox="1"/>
          <p:nvPr>
            <p:ph idx="11" type="ftr"/>
          </p:nvPr>
        </p:nvSpPr>
        <p:spPr>
          <a:xfrm>
            <a:off x="2895600" y="6400800"/>
            <a:ext cx="3352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p86"/>
          <p:cNvSpPr txBox="1"/>
          <p:nvPr>
            <p:ph idx="12" type="sldNum"/>
          </p:nvPr>
        </p:nvSpPr>
        <p:spPr>
          <a:xfrm>
            <a:off x="6553200" y="640080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1pPr>
            <a:lvl2pPr indent="0" lvl="1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2pPr>
            <a:lvl3pPr indent="0" lvl="2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3pPr>
            <a:lvl4pPr indent="0" lvl="3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4pPr>
            <a:lvl5pPr indent="0" lvl="4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5pPr>
            <a:lvl6pPr indent="0" lvl="5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6pPr>
            <a:lvl7pPr indent="0" lvl="6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7pPr>
            <a:lvl8pPr indent="0" lvl="7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8pPr>
            <a:lvl9pPr indent="0" lvl="8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87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p87"/>
          <p:cNvSpPr txBox="1"/>
          <p:nvPr>
            <p:ph idx="1" type="body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"/>
              <a:buChar char="»"/>
              <a:defRPr sz="1800"/>
            </a:lvl9pPr>
          </a:lstStyle>
          <a:p/>
        </p:txBody>
      </p:sp>
      <p:sp>
        <p:nvSpPr>
          <p:cNvPr id="204" name="Google Shape;204;p87"/>
          <p:cNvSpPr txBox="1"/>
          <p:nvPr>
            <p:ph idx="2" type="body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"/>
              <a:buChar char="»"/>
              <a:defRPr sz="1800"/>
            </a:lvl9pPr>
          </a:lstStyle>
          <a:p/>
        </p:txBody>
      </p:sp>
      <p:sp>
        <p:nvSpPr>
          <p:cNvPr id="205" name="Google Shape;205;p87"/>
          <p:cNvSpPr txBox="1"/>
          <p:nvPr>
            <p:ph idx="10" type="dt"/>
          </p:nvPr>
        </p:nvSpPr>
        <p:spPr>
          <a:xfrm>
            <a:off x="685800" y="640080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87"/>
          <p:cNvSpPr txBox="1"/>
          <p:nvPr>
            <p:ph idx="11" type="ftr"/>
          </p:nvPr>
        </p:nvSpPr>
        <p:spPr>
          <a:xfrm>
            <a:off x="2895600" y="6400800"/>
            <a:ext cx="3352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87"/>
          <p:cNvSpPr txBox="1"/>
          <p:nvPr>
            <p:ph idx="12" type="sldNum"/>
          </p:nvPr>
        </p:nvSpPr>
        <p:spPr>
          <a:xfrm>
            <a:off x="6553200" y="640080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1pPr>
            <a:lvl2pPr indent="0" lvl="1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2pPr>
            <a:lvl3pPr indent="0" lvl="2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3pPr>
            <a:lvl4pPr indent="0" lvl="3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4pPr>
            <a:lvl5pPr indent="0" lvl="4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5pPr>
            <a:lvl6pPr indent="0" lvl="5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6pPr>
            <a:lvl7pPr indent="0" lvl="6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7pPr>
            <a:lvl8pPr indent="0" lvl="7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8pPr>
            <a:lvl9pPr indent="0" lvl="8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6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6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8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p88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"/>
              <a:buNone/>
              <a:defRPr b="1" sz="1600"/>
            </a:lvl9pPr>
          </a:lstStyle>
          <a:p/>
        </p:txBody>
      </p:sp>
      <p:sp>
        <p:nvSpPr>
          <p:cNvPr id="211" name="Google Shape;211;p88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"/>
              <a:buChar char="»"/>
              <a:defRPr sz="1600"/>
            </a:lvl9pPr>
          </a:lstStyle>
          <a:p/>
        </p:txBody>
      </p:sp>
      <p:sp>
        <p:nvSpPr>
          <p:cNvPr id="212" name="Google Shape;212;p88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"/>
              <a:buNone/>
              <a:defRPr b="1" sz="1600"/>
            </a:lvl9pPr>
          </a:lstStyle>
          <a:p/>
        </p:txBody>
      </p:sp>
      <p:sp>
        <p:nvSpPr>
          <p:cNvPr id="213" name="Google Shape;213;p88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"/>
              <a:buChar char="»"/>
              <a:defRPr sz="1600"/>
            </a:lvl9pPr>
          </a:lstStyle>
          <a:p/>
        </p:txBody>
      </p:sp>
      <p:sp>
        <p:nvSpPr>
          <p:cNvPr id="214" name="Google Shape;214;p88"/>
          <p:cNvSpPr txBox="1"/>
          <p:nvPr>
            <p:ph idx="10" type="dt"/>
          </p:nvPr>
        </p:nvSpPr>
        <p:spPr>
          <a:xfrm>
            <a:off x="685800" y="640080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5" name="Google Shape;215;p88"/>
          <p:cNvSpPr txBox="1"/>
          <p:nvPr>
            <p:ph idx="11" type="ftr"/>
          </p:nvPr>
        </p:nvSpPr>
        <p:spPr>
          <a:xfrm>
            <a:off x="2895600" y="6400800"/>
            <a:ext cx="3352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6" name="Google Shape;216;p88"/>
          <p:cNvSpPr txBox="1"/>
          <p:nvPr>
            <p:ph idx="12" type="sldNum"/>
          </p:nvPr>
        </p:nvSpPr>
        <p:spPr>
          <a:xfrm>
            <a:off x="6553200" y="640080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1pPr>
            <a:lvl2pPr indent="0" lvl="1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2pPr>
            <a:lvl3pPr indent="0" lvl="2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3pPr>
            <a:lvl4pPr indent="0" lvl="3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4pPr>
            <a:lvl5pPr indent="0" lvl="4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5pPr>
            <a:lvl6pPr indent="0" lvl="5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6pPr>
            <a:lvl7pPr indent="0" lvl="6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7pPr>
            <a:lvl8pPr indent="0" lvl="7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8pPr>
            <a:lvl9pPr indent="0" lvl="8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89"/>
          <p:cNvSpPr txBox="1"/>
          <p:nvPr>
            <p:ph idx="10" type="dt"/>
          </p:nvPr>
        </p:nvSpPr>
        <p:spPr>
          <a:xfrm>
            <a:off x="685800" y="640080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9" name="Google Shape;219;p89"/>
          <p:cNvSpPr txBox="1"/>
          <p:nvPr>
            <p:ph idx="11" type="ftr"/>
          </p:nvPr>
        </p:nvSpPr>
        <p:spPr>
          <a:xfrm>
            <a:off x="2895600" y="6400800"/>
            <a:ext cx="3352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p89"/>
          <p:cNvSpPr txBox="1"/>
          <p:nvPr>
            <p:ph idx="12" type="sldNum"/>
          </p:nvPr>
        </p:nvSpPr>
        <p:spPr>
          <a:xfrm>
            <a:off x="6553200" y="640080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1pPr>
            <a:lvl2pPr indent="0" lvl="1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2pPr>
            <a:lvl3pPr indent="0" lvl="2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3pPr>
            <a:lvl4pPr indent="0" lvl="3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4pPr>
            <a:lvl5pPr indent="0" lvl="4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5pPr>
            <a:lvl6pPr indent="0" lvl="5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6pPr>
            <a:lvl7pPr indent="0" lvl="6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7pPr>
            <a:lvl8pPr indent="0" lvl="7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8pPr>
            <a:lvl9pPr indent="0" lvl="8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90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3" name="Google Shape;223;p90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"/>
              <a:buChar char="»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"/>
              <a:buChar char="»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"/>
              <a:buChar char="»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"/>
              <a:buChar char="»"/>
              <a:defRPr sz="2000"/>
            </a:lvl9pPr>
          </a:lstStyle>
          <a:p/>
        </p:txBody>
      </p:sp>
      <p:sp>
        <p:nvSpPr>
          <p:cNvPr id="224" name="Google Shape;224;p90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mes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imes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"/>
              <a:buNone/>
              <a:defRPr sz="900"/>
            </a:lvl9pPr>
          </a:lstStyle>
          <a:p/>
        </p:txBody>
      </p:sp>
      <p:sp>
        <p:nvSpPr>
          <p:cNvPr id="225" name="Google Shape;225;p90"/>
          <p:cNvSpPr txBox="1"/>
          <p:nvPr>
            <p:ph idx="10" type="dt"/>
          </p:nvPr>
        </p:nvSpPr>
        <p:spPr>
          <a:xfrm>
            <a:off x="685800" y="640080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p90"/>
          <p:cNvSpPr txBox="1"/>
          <p:nvPr>
            <p:ph idx="11" type="ftr"/>
          </p:nvPr>
        </p:nvSpPr>
        <p:spPr>
          <a:xfrm>
            <a:off x="2895600" y="6400800"/>
            <a:ext cx="3352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p90"/>
          <p:cNvSpPr txBox="1"/>
          <p:nvPr>
            <p:ph idx="12" type="sldNum"/>
          </p:nvPr>
        </p:nvSpPr>
        <p:spPr>
          <a:xfrm>
            <a:off x="6553200" y="640080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1pPr>
            <a:lvl2pPr indent="0" lvl="1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2pPr>
            <a:lvl3pPr indent="0" lvl="2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3pPr>
            <a:lvl4pPr indent="0" lvl="3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4pPr>
            <a:lvl5pPr indent="0" lvl="4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5pPr>
            <a:lvl6pPr indent="0" lvl="5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6pPr>
            <a:lvl7pPr indent="0" lvl="6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7pPr>
            <a:lvl8pPr indent="0" lvl="7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8pPr>
            <a:lvl9pPr indent="0" lvl="8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91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0" name="Google Shape;230;p91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31" name="Google Shape;231;p91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mes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imes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"/>
              <a:buNone/>
              <a:defRPr sz="900"/>
            </a:lvl9pPr>
          </a:lstStyle>
          <a:p/>
        </p:txBody>
      </p:sp>
      <p:sp>
        <p:nvSpPr>
          <p:cNvPr id="232" name="Google Shape;232;p91"/>
          <p:cNvSpPr txBox="1"/>
          <p:nvPr>
            <p:ph idx="10" type="dt"/>
          </p:nvPr>
        </p:nvSpPr>
        <p:spPr>
          <a:xfrm>
            <a:off x="685800" y="640080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3" name="Google Shape;233;p91"/>
          <p:cNvSpPr txBox="1"/>
          <p:nvPr>
            <p:ph idx="11" type="ftr"/>
          </p:nvPr>
        </p:nvSpPr>
        <p:spPr>
          <a:xfrm>
            <a:off x="2895600" y="6400800"/>
            <a:ext cx="3352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4" name="Google Shape;234;p91"/>
          <p:cNvSpPr txBox="1"/>
          <p:nvPr>
            <p:ph idx="12" type="sldNum"/>
          </p:nvPr>
        </p:nvSpPr>
        <p:spPr>
          <a:xfrm>
            <a:off x="6553200" y="640080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1pPr>
            <a:lvl2pPr indent="0" lvl="1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2pPr>
            <a:lvl3pPr indent="0" lvl="2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3pPr>
            <a:lvl4pPr indent="0" lvl="3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4pPr>
            <a:lvl5pPr indent="0" lvl="4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5pPr>
            <a:lvl6pPr indent="0" lvl="5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6pPr>
            <a:lvl7pPr indent="0" lvl="6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7pPr>
            <a:lvl8pPr indent="0" lvl="7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8pPr>
            <a:lvl9pPr indent="0" lvl="8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92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7" name="Google Shape;237;p92"/>
          <p:cNvSpPr txBox="1"/>
          <p:nvPr>
            <p:ph idx="1" type="body"/>
          </p:nvPr>
        </p:nvSpPr>
        <p:spPr>
          <a:xfrm rot="5400000">
            <a:off x="2514600" y="152400"/>
            <a:ext cx="4114800" cy="77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238" name="Google Shape;238;p92"/>
          <p:cNvSpPr txBox="1"/>
          <p:nvPr>
            <p:ph idx="10" type="dt"/>
          </p:nvPr>
        </p:nvSpPr>
        <p:spPr>
          <a:xfrm>
            <a:off x="685800" y="640080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9" name="Google Shape;239;p92"/>
          <p:cNvSpPr txBox="1"/>
          <p:nvPr>
            <p:ph idx="11" type="ftr"/>
          </p:nvPr>
        </p:nvSpPr>
        <p:spPr>
          <a:xfrm>
            <a:off x="2895600" y="6400800"/>
            <a:ext cx="3352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0" name="Google Shape;240;p92"/>
          <p:cNvSpPr txBox="1"/>
          <p:nvPr>
            <p:ph idx="12" type="sldNum"/>
          </p:nvPr>
        </p:nvSpPr>
        <p:spPr>
          <a:xfrm>
            <a:off x="6553200" y="640080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1pPr>
            <a:lvl2pPr indent="0" lvl="1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2pPr>
            <a:lvl3pPr indent="0" lvl="2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3pPr>
            <a:lvl4pPr indent="0" lvl="3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4pPr>
            <a:lvl5pPr indent="0" lvl="4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5pPr>
            <a:lvl6pPr indent="0" lvl="5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6pPr>
            <a:lvl7pPr indent="0" lvl="6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7pPr>
            <a:lvl8pPr indent="0" lvl="7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8pPr>
            <a:lvl9pPr indent="0" lvl="8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93"/>
          <p:cNvSpPr txBox="1"/>
          <p:nvPr>
            <p:ph type="title"/>
          </p:nvPr>
        </p:nvSpPr>
        <p:spPr>
          <a:xfrm rot="5400000">
            <a:off x="4743450" y="2381250"/>
            <a:ext cx="5486400" cy="19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3" name="Google Shape;243;p93"/>
          <p:cNvSpPr txBox="1"/>
          <p:nvPr>
            <p:ph idx="1" type="body"/>
          </p:nvPr>
        </p:nvSpPr>
        <p:spPr>
          <a:xfrm rot="5400000">
            <a:off x="781050" y="514350"/>
            <a:ext cx="5486400" cy="56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244" name="Google Shape;244;p93"/>
          <p:cNvSpPr txBox="1"/>
          <p:nvPr>
            <p:ph idx="10" type="dt"/>
          </p:nvPr>
        </p:nvSpPr>
        <p:spPr>
          <a:xfrm>
            <a:off x="685800" y="640080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5" name="Google Shape;245;p93"/>
          <p:cNvSpPr txBox="1"/>
          <p:nvPr>
            <p:ph idx="11" type="ftr"/>
          </p:nvPr>
        </p:nvSpPr>
        <p:spPr>
          <a:xfrm>
            <a:off x="2895600" y="6400800"/>
            <a:ext cx="3352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6" name="Google Shape;246;p93"/>
          <p:cNvSpPr txBox="1"/>
          <p:nvPr>
            <p:ph idx="12" type="sldNum"/>
          </p:nvPr>
        </p:nvSpPr>
        <p:spPr>
          <a:xfrm>
            <a:off x="6553200" y="640080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1pPr>
            <a:lvl2pPr indent="0" lvl="1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2pPr>
            <a:lvl3pPr indent="0" lvl="2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3pPr>
            <a:lvl4pPr indent="0" lvl="3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4pPr>
            <a:lvl5pPr indent="0" lvl="4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5pPr>
            <a:lvl6pPr indent="0" lvl="5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6pPr>
            <a:lvl7pPr indent="0" lvl="6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7pPr>
            <a:lvl8pPr indent="0" lvl="7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8pPr>
            <a:lvl9pPr indent="0" lvl="8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" type="objOnly">
  <p:cSld name="OBJECT_ONLY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94"/>
          <p:cNvSpPr txBox="1"/>
          <p:nvPr>
            <p:ph idx="1" type="body"/>
          </p:nvPr>
        </p:nvSpPr>
        <p:spPr>
          <a:xfrm>
            <a:off x="685800" y="609600"/>
            <a:ext cx="7772400" cy="54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249" name="Google Shape;249;p94"/>
          <p:cNvSpPr txBox="1"/>
          <p:nvPr>
            <p:ph idx="10" type="dt"/>
          </p:nvPr>
        </p:nvSpPr>
        <p:spPr>
          <a:xfrm>
            <a:off x="685800" y="640080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0" name="Google Shape;250;p94"/>
          <p:cNvSpPr txBox="1"/>
          <p:nvPr>
            <p:ph idx="11" type="ftr"/>
          </p:nvPr>
        </p:nvSpPr>
        <p:spPr>
          <a:xfrm>
            <a:off x="2895600" y="6400800"/>
            <a:ext cx="3352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1" name="Google Shape;251;p94"/>
          <p:cNvSpPr txBox="1"/>
          <p:nvPr>
            <p:ph idx="12" type="sldNum"/>
          </p:nvPr>
        </p:nvSpPr>
        <p:spPr>
          <a:xfrm>
            <a:off x="6553200" y="640080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1pPr>
            <a:lvl2pPr indent="0" lvl="1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2pPr>
            <a:lvl3pPr indent="0" lvl="2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3pPr>
            <a:lvl4pPr indent="0" lvl="3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4pPr>
            <a:lvl5pPr indent="0" lvl="4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5pPr>
            <a:lvl6pPr indent="0" lvl="5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6pPr>
            <a:lvl7pPr indent="0" lvl="6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7pPr>
            <a:lvl8pPr indent="0" lvl="7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8pPr>
            <a:lvl9pPr indent="0" lvl="8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2 Content over Text" type="twoObjOverTx">
  <p:cSld name="TWO_OBJECTS_OVER_TEXT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95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4" name="Google Shape;254;p95"/>
          <p:cNvSpPr txBox="1"/>
          <p:nvPr>
            <p:ph idx="1" type="body"/>
          </p:nvPr>
        </p:nvSpPr>
        <p:spPr>
          <a:xfrm>
            <a:off x="685800" y="1981200"/>
            <a:ext cx="38100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255" name="Google Shape;255;p95"/>
          <p:cNvSpPr txBox="1"/>
          <p:nvPr>
            <p:ph idx="2" type="body"/>
          </p:nvPr>
        </p:nvSpPr>
        <p:spPr>
          <a:xfrm>
            <a:off x="4648200" y="1981200"/>
            <a:ext cx="38100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256" name="Google Shape;256;p95"/>
          <p:cNvSpPr txBox="1"/>
          <p:nvPr>
            <p:ph idx="3" type="body"/>
          </p:nvPr>
        </p:nvSpPr>
        <p:spPr>
          <a:xfrm>
            <a:off x="685800" y="4114800"/>
            <a:ext cx="77724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257" name="Google Shape;257;p95"/>
          <p:cNvSpPr txBox="1"/>
          <p:nvPr>
            <p:ph idx="10" type="dt"/>
          </p:nvPr>
        </p:nvSpPr>
        <p:spPr>
          <a:xfrm>
            <a:off x="685800" y="640080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8" name="Google Shape;258;p95"/>
          <p:cNvSpPr txBox="1"/>
          <p:nvPr>
            <p:ph idx="11" type="ftr"/>
          </p:nvPr>
        </p:nvSpPr>
        <p:spPr>
          <a:xfrm>
            <a:off x="2895600" y="6400800"/>
            <a:ext cx="3352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9" name="Google Shape;259;p95"/>
          <p:cNvSpPr txBox="1"/>
          <p:nvPr>
            <p:ph idx="12" type="sldNum"/>
          </p:nvPr>
        </p:nvSpPr>
        <p:spPr>
          <a:xfrm>
            <a:off x="6553200" y="640080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1pPr>
            <a:lvl2pPr indent="0" lvl="1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2pPr>
            <a:lvl3pPr indent="0" lvl="2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3pPr>
            <a:lvl4pPr indent="0" lvl="3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4pPr>
            <a:lvl5pPr indent="0" lvl="4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5pPr>
            <a:lvl6pPr indent="0" lvl="5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6pPr>
            <a:lvl7pPr indent="0" lvl="6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7pPr>
            <a:lvl8pPr indent="0" lvl="7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8pPr>
            <a:lvl9pPr indent="0" lvl="8" marL="0" marR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57"/>
          <p:cNvSpPr txBox="1"/>
          <p:nvPr>
            <p:ph type="title"/>
          </p:nvPr>
        </p:nvSpPr>
        <p:spPr>
          <a:xfrm>
            <a:off x="446484" y="1080492"/>
            <a:ext cx="4125516" cy="2321719"/>
          </a:xfrm>
          <a:prstGeom prst="rect">
            <a:avLst/>
          </a:prstGeom>
          <a:noFill/>
          <a:ln>
            <a:noFill/>
          </a:ln>
        </p:spPr>
        <p:txBody>
          <a:bodyPr anchorCtr="0" anchor="b" bIns="35700" lIns="35700" spcFirstLastPara="1" rIns="35700" wrap="square" tIns="3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5" name="Google Shape;265;p57"/>
          <p:cNvSpPr txBox="1"/>
          <p:nvPr>
            <p:ph idx="1" type="body"/>
          </p:nvPr>
        </p:nvSpPr>
        <p:spPr>
          <a:xfrm>
            <a:off x="446484" y="3446859"/>
            <a:ext cx="4125516" cy="2321719"/>
          </a:xfrm>
          <a:prstGeom prst="rect">
            <a:avLst/>
          </a:prstGeom>
          <a:noFill/>
          <a:ln>
            <a:noFill/>
          </a:ln>
        </p:spPr>
        <p:txBody>
          <a:bodyPr anchorCtr="0" anchor="t" bIns="35700" lIns="35700" spcFirstLastPara="1" rIns="35700" wrap="square" tIns="35700">
            <a:noAutofit/>
          </a:bodyPr>
          <a:lstStyle>
            <a:lvl1pPr indent="-228600" lvl="0" marL="4572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96"/>
          <p:cNvSpPr txBox="1"/>
          <p:nvPr>
            <p:ph type="ctrTitle"/>
          </p:nvPr>
        </p:nvSpPr>
        <p:spPr>
          <a:xfrm>
            <a:off x="685354" y="2130848"/>
            <a:ext cx="7773293" cy="1470049"/>
          </a:xfrm>
          <a:prstGeom prst="rect">
            <a:avLst/>
          </a:prstGeom>
          <a:noFill/>
          <a:ln>
            <a:noFill/>
          </a:ln>
        </p:spPr>
        <p:txBody>
          <a:bodyPr anchorCtr="0" anchor="b" bIns="35700" lIns="35700" spcFirstLastPara="1" rIns="35700" wrap="square" tIns="3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8" name="Google Shape;268;p96"/>
          <p:cNvSpPr txBox="1"/>
          <p:nvPr>
            <p:ph idx="1" type="subTitle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  <a:noFill/>
          <a:ln>
            <a:noFill/>
          </a:ln>
        </p:spPr>
        <p:txBody>
          <a:bodyPr anchorCtr="0" anchor="t" bIns="35700" lIns="35700" spcFirstLastPara="1" rIns="35700" wrap="square" tIns="3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Gill Sans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Gill Sans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Gill Sans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Gill Sans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Gill Sans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Gill Sans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Gill Sans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Gill Sans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Gill Sans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5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A9060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65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560"/>
              </a:spcBef>
              <a:spcAft>
                <a:spcPts val="0"/>
              </a:spcAft>
              <a:buSzPts val="28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480"/>
              </a:spcBef>
              <a:spcAft>
                <a:spcPts val="0"/>
              </a:spcAft>
              <a:buSzPts val="2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3" name="Google Shape;33;p6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6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97"/>
          <p:cNvSpPr txBox="1"/>
          <p:nvPr>
            <p:ph type="title"/>
          </p:nvPr>
        </p:nvSpPr>
        <p:spPr>
          <a:xfrm>
            <a:off x="722189" y="4406801"/>
            <a:ext cx="7772176" cy="1361777"/>
          </a:xfrm>
          <a:prstGeom prst="rect">
            <a:avLst/>
          </a:prstGeom>
          <a:noFill/>
          <a:ln>
            <a:noFill/>
          </a:ln>
        </p:spPr>
        <p:txBody>
          <a:bodyPr anchorCtr="0" anchor="t" bIns="35700" lIns="35700" spcFirstLastPara="1" rIns="35700" wrap="square" tIns="3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800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1" name="Google Shape;271;p97"/>
          <p:cNvSpPr txBox="1"/>
          <p:nvPr>
            <p:ph idx="1" type="body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  <a:noFill/>
          <a:ln>
            <a:noFill/>
          </a:ln>
        </p:spPr>
        <p:txBody>
          <a:bodyPr anchorCtr="0" anchor="b" bIns="35700" lIns="35700" spcFirstLastPara="1" rIns="35700" wrap="square" tIns="35700">
            <a:noAutofit/>
          </a:bodyPr>
          <a:lstStyle>
            <a:lvl1pPr indent="-2286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ill Sans"/>
              <a:buNone/>
              <a:defRPr sz="1400"/>
            </a:lvl1pPr>
            <a:lvl2pPr indent="-2286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Gill Sans"/>
              <a:buNone/>
              <a:defRPr sz="1300"/>
            </a:lvl2pPr>
            <a:lvl3pPr indent="-2286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Gill Sans"/>
              <a:buNone/>
              <a:defRPr sz="1100"/>
            </a:lvl3pPr>
            <a:lvl4pPr indent="-2286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Gill Sans"/>
              <a:buNone/>
              <a:defRPr sz="1000"/>
            </a:lvl4pPr>
            <a:lvl5pPr indent="-2286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Gill Sans"/>
              <a:buNone/>
              <a:defRPr sz="1000"/>
            </a:lvl5pPr>
            <a:lvl6pPr indent="-2286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Gill Sans"/>
              <a:buNone/>
              <a:defRPr sz="1000"/>
            </a:lvl6pPr>
            <a:lvl7pPr indent="-2286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Gill Sans"/>
              <a:buNone/>
              <a:defRPr sz="1000"/>
            </a:lvl7pPr>
            <a:lvl8pPr indent="-2286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Gill Sans"/>
              <a:buNone/>
              <a:defRPr sz="1000"/>
            </a:lvl8pPr>
            <a:lvl9pPr indent="-2286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Gill Sans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98"/>
          <p:cNvSpPr txBox="1"/>
          <p:nvPr>
            <p:ph type="title"/>
          </p:nvPr>
        </p:nvSpPr>
        <p:spPr>
          <a:xfrm>
            <a:off x="446484" y="1080492"/>
            <a:ext cx="4125516" cy="2321719"/>
          </a:xfrm>
          <a:prstGeom prst="rect">
            <a:avLst/>
          </a:prstGeom>
          <a:noFill/>
          <a:ln>
            <a:noFill/>
          </a:ln>
        </p:spPr>
        <p:txBody>
          <a:bodyPr anchorCtr="0" anchor="b" bIns="35700" lIns="35700" spcFirstLastPara="1" rIns="35700" wrap="square" tIns="3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4" name="Google Shape;274;p98"/>
          <p:cNvSpPr txBox="1"/>
          <p:nvPr>
            <p:ph idx="1" type="body"/>
          </p:nvPr>
        </p:nvSpPr>
        <p:spPr>
          <a:xfrm>
            <a:off x="446484" y="3446859"/>
            <a:ext cx="2009180" cy="2321719"/>
          </a:xfrm>
          <a:prstGeom prst="rect">
            <a:avLst/>
          </a:prstGeom>
          <a:noFill/>
          <a:ln>
            <a:noFill/>
          </a:ln>
        </p:spPr>
        <p:txBody>
          <a:bodyPr anchorCtr="0" anchor="t" bIns="35700" lIns="35700" spcFirstLastPara="1" rIns="35700" wrap="square" tIns="35700">
            <a:noAutofit/>
          </a:bodyPr>
          <a:lstStyle>
            <a:lvl1pPr indent="-228600" lvl="0" marL="45720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indent="-228600" lvl="1" marL="91440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700"/>
            </a:lvl2pPr>
            <a:lvl3pPr indent="-228600" lvl="2" marL="137160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indent="-228600" lvl="3" marL="182880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300"/>
            </a:lvl4pPr>
            <a:lvl5pPr indent="-228600" lvl="4" marL="228600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300"/>
            </a:lvl5pPr>
            <a:lvl6pPr indent="-228600" lvl="5" marL="274320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300"/>
            </a:lvl6pPr>
            <a:lvl7pPr indent="-228600" lvl="6" marL="320040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300"/>
            </a:lvl7pPr>
            <a:lvl8pPr indent="-228600" lvl="7" marL="365760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300"/>
            </a:lvl8pPr>
            <a:lvl9pPr indent="-228600" lvl="8" marL="411480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300"/>
            </a:lvl9pPr>
          </a:lstStyle>
          <a:p/>
        </p:txBody>
      </p:sp>
      <p:sp>
        <p:nvSpPr>
          <p:cNvPr id="275" name="Google Shape;275;p98"/>
          <p:cNvSpPr txBox="1"/>
          <p:nvPr>
            <p:ph idx="2" type="body"/>
          </p:nvPr>
        </p:nvSpPr>
        <p:spPr>
          <a:xfrm>
            <a:off x="2562820" y="3446859"/>
            <a:ext cx="2009180" cy="2321719"/>
          </a:xfrm>
          <a:prstGeom prst="rect">
            <a:avLst/>
          </a:prstGeom>
          <a:noFill/>
          <a:ln>
            <a:noFill/>
          </a:ln>
        </p:spPr>
        <p:txBody>
          <a:bodyPr anchorCtr="0" anchor="t" bIns="35700" lIns="35700" spcFirstLastPara="1" rIns="35700" wrap="square" tIns="35700">
            <a:noAutofit/>
          </a:bodyPr>
          <a:lstStyle>
            <a:lvl1pPr indent="-228600" lvl="0" marL="45720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indent="-228600" lvl="1" marL="91440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700"/>
            </a:lvl2pPr>
            <a:lvl3pPr indent="-228600" lvl="2" marL="137160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indent="-228600" lvl="3" marL="182880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300"/>
            </a:lvl4pPr>
            <a:lvl5pPr indent="-228600" lvl="4" marL="228600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300"/>
            </a:lvl5pPr>
            <a:lvl6pPr indent="-228600" lvl="5" marL="274320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300"/>
            </a:lvl6pPr>
            <a:lvl7pPr indent="-228600" lvl="6" marL="320040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300"/>
            </a:lvl7pPr>
            <a:lvl8pPr indent="-228600" lvl="7" marL="365760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300"/>
            </a:lvl8pPr>
            <a:lvl9pPr indent="-228600" lvl="8" marL="411480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300"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99"/>
          <p:cNvSpPr txBox="1"/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35700" lIns="35700" spcFirstLastPara="1" rIns="35700" wrap="square" tIns="3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8" name="Google Shape;278;p99"/>
          <p:cNvSpPr txBox="1"/>
          <p:nvPr>
            <p:ph idx="1" type="body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  <a:noFill/>
          <a:ln>
            <a:noFill/>
          </a:ln>
        </p:spPr>
        <p:txBody>
          <a:bodyPr anchorCtr="0" anchor="b" bIns="35700" lIns="35700" spcFirstLastPara="1" rIns="35700" wrap="square" tIns="35700">
            <a:noAutofit/>
          </a:bodyPr>
          <a:lstStyle>
            <a:lvl1pPr indent="-2286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Gill Sans"/>
              <a:buNone/>
              <a:defRPr b="1" sz="1700"/>
            </a:lvl1pPr>
            <a:lvl2pPr indent="-2286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ill Sans"/>
              <a:buNone/>
              <a:defRPr b="1" sz="1400"/>
            </a:lvl2pPr>
            <a:lvl3pPr indent="-2286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Gill Sans"/>
              <a:buNone/>
              <a:defRPr b="1" sz="1300"/>
            </a:lvl3pPr>
            <a:lvl4pPr indent="-2286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Gill Sans"/>
              <a:buNone/>
              <a:defRPr b="1" sz="1100"/>
            </a:lvl4pPr>
            <a:lvl5pPr indent="-2286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Gill Sans"/>
              <a:buNone/>
              <a:defRPr b="1" sz="1100"/>
            </a:lvl5pPr>
            <a:lvl6pPr indent="-2286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Gill Sans"/>
              <a:buNone/>
              <a:defRPr b="1" sz="1100"/>
            </a:lvl6pPr>
            <a:lvl7pPr indent="-2286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Gill Sans"/>
              <a:buNone/>
              <a:defRPr b="1" sz="1100"/>
            </a:lvl7pPr>
            <a:lvl8pPr indent="-2286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Gill Sans"/>
              <a:buNone/>
              <a:defRPr b="1" sz="1100"/>
            </a:lvl8pPr>
            <a:lvl9pPr indent="-2286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Gill Sans"/>
              <a:buNone/>
              <a:defRPr b="1" sz="1100"/>
            </a:lvl9pPr>
          </a:lstStyle>
          <a:p/>
        </p:txBody>
      </p:sp>
      <p:sp>
        <p:nvSpPr>
          <p:cNvPr id="279" name="Google Shape;279;p99"/>
          <p:cNvSpPr txBox="1"/>
          <p:nvPr>
            <p:ph idx="2" type="body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  <a:noFill/>
          <a:ln>
            <a:noFill/>
          </a:ln>
        </p:spPr>
        <p:txBody>
          <a:bodyPr anchorCtr="0" anchor="t" bIns="35700" lIns="35700" spcFirstLastPara="1" rIns="35700" wrap="square" tIns="35700">
            <a:noAutofit/>
          </a:bodyPr>
          <a:lstStyle>
            <a:lvl1pPr indent="-228600" lvl="0" marL="45720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700"/>
            </a:lvl1pPr>
            <a:lvl2pPr indent="-228600" lvl="1" marL="91440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300"/>
            </a:lvl3pPr>
            <a:lvl4pPr indent="-228600" lvl="3" marL="182880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4pPr>
            <a:lvl5pPr indent="-228600" lvl="4" marL="228600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5pPr>
            <a:lvl6pPr indent="-228600" lvl="5" marL="274320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6pPr>
            <a:lvl7pPr indent="-228600" lvl="6" marL="320040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7pPr>
            <a:lvl8pPr indent="-228600" lvl="7" marL="365760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8pPr>
            <a:lvl9pPr indent="-228600" lvl="8" marL="411480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9pPr>
          </a:lstStyle>
          <a:p/>
        </p:txBody>
      </p:sp>
      <p:sp>
        <p:nvSpPr>
          <p:cNvPr id="280" name="Google Shape;280;p99"/>
          <p:cNvSpPr txBox="1"/>
          <p:nvPr>
            <p:ph idx="3" type="body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  <a:noFill/>
          <a:ln>
            <a:noFill/>
          </a:ln>
        </p:spPr>
        <p:txBody>
          <a:bodyPr anchorCtr="0" anchor="b" bIns="35700" lIns="35700" spcFirstLastPara="1" rIns="35700" wrap="square" tIns="35700">
            <a:noAutofit/>
          </a:bodyPr>
          <a:lstStyle>
            <a:lvl1pPr indent="-2286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Gill Sans"/>
              <a:buNone/>
              <a:defRPr b="1" sz="1700"/>
            </a:lvl1pPr>
            <a:lvl2pPr indent="-2286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ill Sans"/>
              <a:buNone/>
              <a:defRPr b="1" sz="1400"/>
            </a:lvl2pPr>
            <a:lvl3pPr indent="-2286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Gill Sans"/>
              <a:buNone/>
              <a:defRPr b="1" sz="1300"/>
            </a:lvl3pPr>
            <a:lvl4pPr indent="-2286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Gill Sans"/>
              <a:buNone/>
              <a:defRPr b="1" sz="1100"/>
            </a:lvl4pPr>
            <a:lvl5pPr indent="-2286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Gill Sans"/>
              <a:buNone/>
              <a:defRPr b="1" sz="1100"/>
            </a:lvl5pPr>
            <a:lvl6pPr indent="-2286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Gill Sans"/>
              <a:buNone/>
              <a:defRPr b="1" sz="1100"/>
            </a:lvl6pPr>
            <a:lvl7pPr indent="-2286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Gill Sans"/>
              <a:buNone/>
              <a:defRPr b="1" sz="1100"/>
            </a:lvl7pPr>
            <a:lvl8pPr indent="-2286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Gill Sans"/>
              <a:buNone/>
              <a:defRPr b="1" sz="1100"/>
            </a:lvl8pPr>
            <a:lvl9pPr indent="-2286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Gill Sans"/>
              <a:buNone/>
              <a:defRPr b="1" sz="1100"/>
            </a:lvl9pPr>
          </a:lstStyle>
          <a:p/>
        </p:txBody>
      </p:sp>
      <p:sp>
        <p:nvSpPr>
          <p:cNvPr id="281" name="Google Shape;281;p99"/>
          <p:cNvSpPr txBox="1"/>
          <p:nvPr>
            <p:ph idx="4" type="body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  <a:noFill/>
          <a:ln>
            <a:noFill/>
          </a:ln>
        </p:spPr>
        <p:txBody>
          <a:bodyPr anchorCtr="0" anchor="t" bIns="35700" lIns="35700" spcFirstLastPara="1" rIns="35700" wrap="square" tIns="35700">
            <a:noAutofit/>
          </a:bodyPr>
          <a:lstStyle>
            <a:lvl1pPr indent="-228600" lvl="0" marL="45720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700"/>
            </a:lvl1pPr>
            <a:lvl2pPr indent="-228600" lvl="1" marL="91440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300"/>
            </a:lvl3pPr>
            <a:lvl4pPr indent="-228600" lvl="3" marL="182880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4pPr>
            <a:lvl5pPr indent="-228600" lvl="4" marL="228600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5pPr>
            <a:lvl6pPr indent="-228600" lvl="5" marL="274320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6pPr>
            <a:lvl7pPr indent="-228600" lvl="6" marL="320040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7pPr>
            <a:lvl8pPr indent="-228600" lvl="7" marL="365760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8pPr>
            <a:lvl9pPr indent="-228600" lvl="8" marL="411480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00"/>
          <p:cNvSpPr txBox="1"/>
          <p:nvPr>
            <p:ph type="title"/>
          </p:nvPr>
        </p:nvSpPr>
        <p:spPr>
          <a:xfrm>
            <a:off x="446484" y="1080492"/>
            <a:ext cx="4125516" cy="2321719"/>
          </a:xfrm>
          <a:prstGeom prst="rect">
            <a:avLst/>
          </a:prstGeom>
          <a:noFill/>
          <a:ln>
            <a:noFill/>
          </a:ln>
        </p:spPr>
        <p:txBody>
          <a:bodyPr anchorCtr="0" anchor="b" bIns="35700" lIns="35700" spcFirstLastPara="1" rIns="35700" wrap="square" tIns="3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02"/>
          <p:cNvSpPr txBox="1"/>
          <p:nvPr>
            <p:ph type="title"/>
          </p:nvPr>
        </p:nvSpPr>
        <p:spPr>
          <a:xfrm>
            <a:off x="457647" y="273473"/>
            <a:ext cx="3008189" cy="1161975"/>
          </a:xfrm>
          <a:prstGeom prst="rect">
            <a:avLst/>
          </a:prstGeom>
          <a:noFill/>
          <a:ln>
            <a:noFill/>
          </a:ln>
        </p:spPr>
        <p:txBody>
          <a:bodyPr anchorCtr="0" anchor="b" bIns="35700" lIns="35700" spcFirstLastPara="1" rIns="35700" wrap="square" tIns="3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7" name="Google Shape;287;p102"/>
          <p:cNvSpPr txBox="1"/>
          <p:nvPr>
            <p:ph idx="1" type="body"/>
          </p:nvPr>
        </p:nvSpPr>
        <p:spPr>
          <a:xfrm>
            <a:off x="3575224" y="273472"/>
            <a:ext cx="5111130" cy="5852294"/>
          </a:xfrm>
          <a:prstGeom prst="rect">
            <a:avLst/>
          </a:prstGeom>
          <a:noFill/>
          <a:ln>
            <a:noFill/>
          </a:ln>
        </p:spPr>
        <p:txBody>
          <a:bodyPr anchorCtr="0" anchor="t" bIns="35700" lIns="35700" spcFirstLastPara="1" rIns="35700" wrap="square" tIns="35700">
            <a:noAutofit/>
          </a:bodyPr>
          <a:lstStyle>
            <a:lvl1pPr indent="-228600" lvl="0" marL="45720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200"/>
            </a:lvl1pPr>
            <a:lvl2pPr indent="-228600" lvl="1" marL="91440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2pPr>
            <a:lvl3pPr indent="-228600" lvl="2" marL="137160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700"/>
            </a:lvl3pPr>
            <a:lvl4pPr indent="-228600" lvl="3" marL="182880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indent="-228600" lvl="4" marL="228600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indent="-228600" lvl="5" marL="274320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indent="-228600" lvl="6" marL="320040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indent="-228600" lvl="7" marL="365760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indent="-228600" lvl="8" marL="411480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88" name="Google Shape;288;p102"/>
          <p:cNvSpPr txBox="1"/>
          <p:nvPr>
            <p:ph idx="2" type="body"/>
          </p:nvPr>
        </p:nvSpPr>
        <p:spPr>
          <a:xfrm>
            <a:off x="457647" y="1435448"/>
            <a:ext cx="3008189" cy="4690318"/>
          </a:xfrm>
          <a:prstGeom prst="rect">
            <a:avLst/>
          </a:prstGeom>
          <a:noFill/>
          <a:ln>
            <a:noFill/>
          </a:ln>
        </p:spPr>
        <p:txBody>
          <a:bodyPr anchorCtr="0" anchor="t" bIns="35700" lIns="35700" spcFirstLastPara="1" rIns="35700" wrap="square" tIns="35700">
            <a:noAutofit/>
          </a:bodyPr>
          <a:lstStyle>
            <a:lvl1pPr indent="-2286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Gill Sans"/>
              <a:buNone/>
              <a:defRPr sz="1000"/>
            </a:lvl1pPr>
            <a:lvl2pPr indent="-2286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Gill Sans"/>
              <a:buNone/>
              <a:defRPr sz="800"/>
            </a:lvl2pPr>
            <a:lvl3pPr indent="-2286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Gill Sans"/>
              <a:buNone/>
              <a:defRPr sz="700"/>
            </a:lvl3pPr>
            <a:lvl4pPr indent="-2286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Gill Sans"/>
              <a:buNone/>
              <a:defRPr sz="600"/>
            </a:lvl4pPr>
            <a:lvl5pPr indent="-2286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Gill Sans"/>
              <a:buNone/>
              <a:defRPr sz="600"/>
            </a:lvl5pPr>
            <a:lvl6pPr indent="-2286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Gill Sans"/>
              <a:buNone/>
              <a:defRPr sz="600"/>
            </a:lvl6pPr>
            <a:lvl7pPr indent="-2286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Gill Sans"/>
              <a:buNone/>
              <a:defRPr sz="600"/>
            </a:lvl7pPr>
            <a:lvl8pPr indent="-2286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Gill Sans"/>
              <a:buNone/>
              <a:defRPr sz="600"/>
            </a:lvl8pPr>
            <a:lvl9pPr indent="-2286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Gill Sans"/>
              <a:buNone/>
              <a:defRPr sz="600"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3"/>
          <p:cNvSpPr txBox="1"/>
          <p:nvPr>
            <p:ph type="title"/>
          </p:nvPr>
        </p:nvSpPr>
        <p:spPr>
          <a:xfrm>
            <a:off x="1792635" y="4800824"/>
            <a:ext cx="5486177" cy="567035"/>
          </a:xfrm>
          <a:prstGeom prst="rect">
            <a:avLst/>
          </a:prstGeom>
          <a:noFill/>
          <a:ln>
            <a:noFill/>
          </a:ln>
        </p:spPr>
        <p:txBody>
          <a:bodyPr anchorCtr="0" anchor="b" bIns="35700" lIns="35700" spcFirstLastPara="1" rIns="35700" wrap="square" tIns="3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1" name="Google Shape;291;p103"/>
          <p:cNvSpPr/>
          <p:nvPr>
            <p:ph idx="2" type="pic"/>
          </p:nvPr>
        </p:nvSpPr>
        <p:spPr>
          <a:xfrm>
            <a:off x="1792635" y="612800"/>
            <a:ext cx="5486177" cy="4114354"/>
          </a:xfrm>
          <a:prstGeom prst="rect">
            <a:avLst/>
          </a:prstGeom>
          <a:noFill/>
          <a:ln>
            <a:noFill/>
          </a:ln>
        </p:spPr>
      </p:sp>
      <p:sp>
        <p:nvSpPr>
          <p:cNvPr id="292" name="Google Shape;292;p103"/>
          <p:cNvSpPr txBox="1"/>
          <p:nvPr>
            <p:ph idx="1" type="body"/>
          </p:nvPr>
        </p:nvSpPr>
        <p:spPr>
          <a:xfrm>
            <a:off x="1792635" y="5367859"/>
            <a:ext cx="5486177" cy="804788"/>
          </a:xfrm>
          <a:prstGeom prst="rect">
            <a:avLst/>
          </a:prstGeom>
          <a:noFill/>
          <a:ln>
            <a:noFill/>
          </a:ln>
        </p:spPr>
        <p:txBody>
          <a:bodyPr anchorCtr="0" anchor="t" bIns="35700" lIns="35700" spcFirstLastPara="1" rIns="35700" wrap="square" tIns="35700">
            <a:noAutofit/>
          </a:bodyPr>
          <a:lstStyle>
            <a:lvl1pPr indent="-2286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Gill Sans"/>
              <a:buNone/>
              <a:defRPr sz="1000"/>
            </a:lvl1pPr>
            <a:lvl2pPr indent="-2286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Gill Sans"/>
              <a:buNone/>
              <a:defRPr sz="800"/>
            </a:lvl2pPr>
            <a:lvl3pPr indent="-2286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Gill Sans"/>
              <a:buNone/>
              <a:defRPr sz="700"/>
            </a:lvl3pPr>
            <a:lvl4pPr indent="-2286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Gill Sans"/>
              <a:buNone/>
              <a:defRPr sz="600"/>
            </a:lvl4pPr>
            <a:lvl5pPr indent="-2286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Gill Sans"/>
              <a:buNone/>
              <a:defRPr sz="600"/>
            </a:lvl5pPr>
            <a:lvl6pPr indent="-2286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Gill Sans"/>
              <a:buNone/>
              <a:defRPr sz="600"/>
            </a:lvl6pPr>
            <a:lvl7pPr indent="-2286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Gill Sans"/>
              <a:buNone/>
              <a:defRPr sz="600"/>
            </a:lvl7pPr>
            <a:lvl8pPr indent="-2286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Gill Sans"/>
              <a:buNone/>
              <a:defRPr sz="600"/>
            </a:lvl8pPr>
            <a:lvl9pPr indent="-2286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Gill Sans"/>
              <a:buNone/>
              <a:defRPr sz="600"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04"/>
          <p:cNvSpPr txBox="1"/>
          <p:nvPr>
            <p:ph type="title"/>
          </p:nvPr>
        </p:nvSpPr>
        <p:spPr>
          <a:xfrm>
            <a:off x="446484" y="1080492"/>
            <a:ext cx="4125516" cy="2321719"/>
          </a:xfrm>
          <a:prstGeom prst="rect">
            <a:avLst/>
          </a:prstGeom>
          <a:noFill/>
          <a:ln>
            <a:noFill/>
          </a:ln>
        </p:spPr>
        <p:txBody>
          <a:bodyPr anchorCtr="0" anchor="b" bIns="35700" lIns="35700" spcFirstLastPara="1" rIns="35700" wrap="square" tIns="3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5" name="Google Shape;295;p104"/>
          <p:cNvSpPr txBox="1"/>
          <p:nvPr>
            <p:ph idx="1" type="body"/>
          </p:nvPr>
        </p:nvSpPr>
        <p:spPr>
          <a:xfrm rot="5400000">
            <a:off x="1348382" y="2544960"/>
            <a:ext cx="2321719" cy="4125516"/>
          </a:xfrm>
          <a:prstGeom prst="rect">
            <a:avLst/>
          </a:prstGeom>
          <a:noFill/>
          <a:ln>
            <a:noFill/>
          </a:ln>
        </p:spPr>
        <p:txBody>
          <a:bodyPr anchorCtr="0" anchor="t" bIns="35700" lIns="35700" spcFirstLastPara="1" rIns="35700" wrap="square" tIns="35700">
            <a:noAutofit/>
          </a:bodyPr>
          <a:lstStyle>
            <a:lvl1pPr indent="-228600" lvl="0" marL="4572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05"/>
          <p:cNvSpPr txBox="1"/>
          <p:nvPr>
            <p:ph type="title"/>
          </p:nvPr>
        </p:nvSpPr>
        <p:spPr>
          <a:xfrm rot="5400000">
            <a:off x="1712267" y="2908846"/>
            <a:ext cx="4688086" cy="1031379"/>
          </a:xfrm>
          <a:prstGeom prst="rect">
            <a:avLst/>
          </a:prstGeom>
          <a:noFill/>
          <a:ln>
            <a:noFill/>
          </a:ln>
        </p:spPr>
        <p:txBody>
          <a:bodyPr anchorCtr="0" anchor="b" bIns="35700" lIns="35700" spcFirstLastPara="1" rIns="35700" wrap="square" tIns="3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8" name="Google Shape;298;p105"/>
          <p:cNvSpPr txBox="1"/>
          <p:nvPr>
            <p:ph idx="1" type="body"/>
          </p:nvPr>
        </p:nvSpPr>
        <p:spPr>
          <a:xfrm rot="5400000">
            <a:off x="-404068" y="1931045"/>
            <a:ext cx="4688086" cy="2986980"/>
          </a:xfrm>
          <a:prstGeom prst="rect">
            <a:avLst/>
          </a:prstGeom>
          <a:noFill/>
          <a:ln>
            <a:noFill/>
          </a:ln>
        </p:spPr>
        <p:txBody>
          <a:bodyPr anchorCtr="0" anchor="t" bIns="35700" lIns="35700" spcFirstLastPara="1" rIns="35700" wrap="square" tIns="35700">
            <a:noAutofit/>
          </a:bodyPr>
          <a:lstStyle>
            <a:lvl1pPr indent="-228600" lvl="0" marL="4572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62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8" name="Google Shape;308;p62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9" name="Google Shape;309;p62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6"/>
          <p:cNvSpPr txBox="1"/>
          <p:nvPr>
            <p:ph type="title"/>
          </p:nvPr>
        </p:nvSpPr>
        <p:spPr>
          <a:xfrm>
            <a:off x="311700" y="3890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800"/>
              <a:buFont typeface="Arial"/>
              <a:buNone/>
              <a:defRPr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8" name="Google Shape;38;p66"/>
          <p:cNvSpPr txBox="1"/>
          <p:nvPr>
            <p:ph idx="1" type="body"/>
          </p:nvPr>
        </p:nvSpPr>
        <p:spPr>
          <a:xfrm>
            <a:off x="311700" y="1357567"/>
            <a:ext cx="8520600" cy="48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Char char="■"/>
              <a:defRPr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Char char="●"/>
              <a:defRPr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Char char="○"/>
              <a:defRPr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Char char="■"/>
              <a:defRPr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Char char="●"/>
              <a:defRPr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Char char="○"/>
              <a:defRPr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Char char="■"/>
              <a:defRPr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" name="Google Shape;39;p66"/>
          <p:cNvSpPr txBox="1"/>
          <p:nvPr>
            <p:ph idx="12" type="sldNum"/>
          </p:nvPr>
        </p:nvSpPr>
        <p:spPr>
          <a:xfrm>
            <a:off x="8480708" y="6391889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r">
              <a:buClr>
                <a:srgbClr val="1C4587"/>
              </a:buClr>
              <a:buSzPts val="1500"/>
              <a:buFont typeface="Calibri"/>
              <a:buNone/>
              <a:defRPr sz="150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buClr>
                <a:srgbClr val="1C4587"/>
              </a:buClr>
              <a:buSzPts val="1500"/>
              <a:buFont typeface="Calibri"/>
              <a:buNone/>
              <a:defRPr sz="150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buClr>
                <a:srgbClr val="1C4587"/>
              </a:buClr>
              <a:buSzPts val="1500"/>
              <a:buFont typeface="Calibri"/>
              <a:buNone/>
              <a:defRPr sz="150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buClr>
                <a:srgbClr val="1C4587"/>
              </a:buClr>
              <a:buSzPts val="1500"/>
              <a:buFont typeface="Calibri"/>
              <a:buNone/>
              <a:defRPr sz="150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buClr>
                <a:srgbClr val="1C4587"/>
              </a:buClr>
              <a:buSzPts val="1500"/>
              <a:buFont typeface="Calibri"/>
              <a:buNone/>
              <a:defRPr sz="150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buClr>
                <a:srgbClr val="1C4587"/>
              </a:buClr>
              <a:buSzPts val="1500"/>
              <a:buFont typeface="Calibri"/>
              <a:buNone/>
              <a:defRPr sz="150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buClr>
                <a:srgbClr val="1C4587"/>
              </a:buClr>
              <a:buSzPts val="1500"/>
              <a:buFont typeface="Calibri"/>
              <a:buNone/>
              <a:defRPr sz="150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buClr>
                <a:srgbClr val="1C4587"/>
              </a:buClr>
              <a:buSzPts val="1500"/>
              <a:buFont typeface="Calibri"/>
              <a:buNone/>
              <a:defRPr sz="150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buClr>
                <a:srgbClr val="1C4587"/>
              </a:buClr>
              <a:buSzPts val="1500"/>
              <a:buFont typeface="Calibri"/>
              <a:buNone/>
              <a:defRPr sz="150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0" name="Google Shape;40;p66"/>
          <p:cNvCxnSpPr/>
          <p:nvPr/>
        </p:nvCxnSpPr>
        <p:spPr>
          <a:xfrm>
            <a:off x="0" y="1221900"/>
            <a:ext cx="9139500" cy="0"/>
          </a:xfrm>
          <a:prstGeom prst="straightConnector1">
            <a:avLst/>
          </a:prstGeom>
          <a:noFill/>
          <a:ln cap="flat" cmpd="sng" w="28575">
            <a:solidFill>
              <a:srgbClr val="A4C2F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66"/>
          <p:cNvSpPr txBox="1"/>
          <p:nvPr/>
        </p:nvSpPr>
        <p:spPr>
          <a:xfrm>
            <a:off x="0" y="6450700"/>
            <a:ext cx="9144000" cy="4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Font typeface="Calibri"/>
              <a:buNone/>
            </a:pPr>
            <a:r>
              <a:rPr lang="en-US" sz="180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Rai Weiss Symposium, Friday, February 27th, 2026												</a:t>
            </a:r>
            <a:endParaRPr sz="180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" type="objOnly">
  <p:cSld name="OBJECT_ONLY"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63"/>
          <p:cNvSpPr txBox="1"/>
          <p:nvPr>
            <p:ph idx="1" type="body"/>
          </p:nvPr>
        </p:nvSpPr>
        <p:spPr>
          <a:xfrm>
            <a:off x="457200" y="274638"/>
            <a:ext cx="8229600" cy="5851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319" name="Google Shape;319;p63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0" name="Google Shape;320;p63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1" name="Google Shape;321;p63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06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4" name="Google Shape;324;p106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/>
            </a:lvl9pPr>
          </a:lstStyle>
          <a:p/>
        </p:txBody>
      </p:sp>
      <p:sp>
        <p:nvSpPr>
          <p:cNvPr id="325" name="Google Shape;325;p106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6" name="Google Shape;326;p106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7" name="Google Shape;327;p106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0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0" name="Google Shape;330;p10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331" name="Google Shape;331;p107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2" name="Google Shape;332;p107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3" name="Google Shape;333;p107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08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6" name="Google Shape;336;p108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 sz="20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None/>
              <a:defRPr sz="1800"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None/>
              <a:defRPr sz="1600"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sz="1400"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sz="1400"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sz="1400"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sz="1400"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sz="1400"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sz="1400"/>
            </a:lvl9pPr>
          </a:lstStyle>
          <a:p/>
        </p:txBody>
      </p:sp>
      <p:sp>
        <p:nvSpPr>
          <p:cNvPr id="337" name="Google Shape;337;p108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8" name="Google Shape;338;p108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9" name="Google Shape;339;p108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0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2" name="Google Shape;342;p109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»"/>
              <a:defRPr sz="1800"/>
            </a:lvl9pPr>
          </a:lstStyle>
          <a:p/>
        </p:txBody>
      </p:sp>
      <p:sp>
        <p:nvSpPr>
          <p:cNvPr id="343" name="Google Shape;343;p109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»"/>
              <a:defRPr sz="1800"/>
            </a:lvl9pPr>
          </a:lstStyle>
          <a:p/>
        </p:txBody>
      </p:sp>
      <p:sp>
        <p:nvSpPr>
          <p:cNvPr id="344" name="Google Shape;344;p109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5" name="Google Shape;345;p109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6" name="Google Shape;346;p109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1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9" name="Google Shape;349;p110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None/>
              <a:defRPr b="1" sz="1600"/>
            </a:lvl9pPr>
          </a:lstStyle>
          <a:p/>
        </p:txBody>
      </p:sp>
      <p:sp>
        <p:nvSpPr>
          <p:cNvPr id="350" name="Google Shape;350;p110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»"/>
              <a:defRPr sz="1600"/>
            </a:lvl9pPr>
          </a:lstStyle>
          <a:p/>
        </p:txBody>
      </p:sp>
      <p:sp>
        <p:nvSpPr>
          <p:cNvPr id="351" name="Google Shape;351;p110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None/>
              <a:defRPr b="1" sz="1600"/>
            </a:lvl9pPr>
          </a:lstStyle>
          <a:p/>
        </p:txBody>
      </p:sp>
      <p:sp>
        <p:nvSpPr>
          <p:cNvPr id="352" name="Google Shape;352;p110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»"/>
              <a:defRPr sz="1600"/>
            </a:lvl9pPr>
          </a:lstStyle>
          <a:p/>
        </p:txBody>
      </p:sp>
      <p:sp>
        <p:nvSpPr>
          <p:cNvPr id="353" name="Google Shape;353;p110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4" name="Google Shape;354;p110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5" name="Google Shape;355;p110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8" name="Google Shape;358;p111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9" name="Google Shape;359;p111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0" name="Google Shape;360;p111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61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3" name="Google Shape;363;p61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4" name="Google Shape;364;p61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12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7" name="Google Shape;367;p112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»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»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»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»"/>
              <a:defRPr sz="2000"/>
            </a:lvl9pPr>
          </a:lstStyle>
          <a:p/>
        </p:txBody>
      </p:sp>
      <p:sp>
        <p:nvSpPr>
          <p:cNvPr id="368" name="Google Shape;368;p112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mes New Roman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imes New Roman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 New Roman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 New Roman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 New Roman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 New Roman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 New Roman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 New Roman"/>
              <a:buNone/>
              <a:defRPr sz="900"/>
            </a:lvl9pPr>
          </a:lstStyle>
          <a:p/>
        </p:txBody>
      </p:sp>
      <p:sp>
        <p:nvSpPr>
          <p:cNvPr id="369" name="Google Shape;369;p112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0" name="Google Shape;370;p112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1" name="Google Shape;371;p112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13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4" name="Google Shape;374;p113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375" name="Google Shape;375;p113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mes New Roman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imes New Roman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 New Roman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 New Roman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 New Roman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 New Roman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 New Roman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 New Roman"/>
              <a:buNone/>
              <a:defRPr sz="900"/>
            </a:lvl9pPr>
          </a:lstStyle>
          <a:p/>
        </p:txBody>
      </p:sp>
      <p:sp>
        <p:nvSpPr>
          <p:cNvPr id="376" name="Google Shape;376;p113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7" name="Google Shape;377;p113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8" name="Google Shape;378;p113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7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A90602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67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5" name="Google Shape;45;p6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6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1" name="Google Shape;381;p114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382" name="Google Shape;382;p114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3" name="Google Shape;383;p114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4" name="Google Shape;384;p114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15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7" name="Google Shape;387;p115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388" name="Google Shape;388;p115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9" name="Google Shape;389;p115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0" name="Google Shape;390;p115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A9060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68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51" name="Google Shape;51;p68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52" name="Google Shape;52;p6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6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6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6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A90602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69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8" name="Google Shape;58;p69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9" name="Google Shape;59;p69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0" name="Google Shape;60;p69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61" name="Google Shape;61;p6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6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6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70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A90602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70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7" name="Google Shape;67;p70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8" name="Google Shape;68;p7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7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7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4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5.xml"/><Relationship Id="rId1" Type="http://schemas.openxmlformats.org/officeDocument/2006/relationships/image" Target="../media/image2.jpg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7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49.xml"/><Relationship Id="rId3" Type="http://schemas.openxmlformats.org/officeDocument/2006/relationships/theme" Target="../theme/theme1.xml"/></Relationships>
</file>

<file path=ppt/slideMasters/_rels/slideMaster6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0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7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A90602"/>
              </a:buClr>
              <a:buSzPts val="3600"/>
              <a:buFont typeface="Calibri"/>
              <a:buNone/>
              <a:defRPr b="0" i="0" sz="3600" u="none" cap="none" strike="noStrike">
                <a:solidFill>
                  <a:srgbClr val="A9060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4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4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4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4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2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imes"/>
                <a:ea typeface="Times"/>
                <a:cs typeface="Times"/>
                <a:sym typeface="Times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imes"/>
                <a:ea typeface="Times"/>
                <a:cs typeface="Times"/>
                <a:sym typeface="Times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imes"/>
                <a:ea typeface="Times"/>
                <a:cs typeface="Times"/>
                <a:sym typeface="Times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imes"/>
                <a:ea typeface="Times"/>
                <a:cs typeface="Times"/>
                <a:sym typeface="Times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imes"/>
                <a:ea typeface="Times"/>
                <a:cs typeface="Times"/>
                <a:sym typeface="Times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imes"/>
                <a:ea typeface="Times"/>
                <a:cs typeface="Times"/>
                <a:sym typeface="Times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imes"/>
                <a:ea typeface="Times"/>
                <a:cs typeface="Times"/>
                <a:sym typeface="Times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imes"/>
                <a:ea typeface="Times"/>
                <a:cs typeface="Times"/>
                <a:sym typeface="Times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/>
        </p:txBody>
      </p:sp>
      <p:sp>
        <p:nvSpPr>
          <p:cNvPr id="92" name="Google Shape;92;p52"/>
          <p:cNvSpPr txBox="1"/>
          <p:nvPr>
            <p:ph idx="1"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"/>
              <a:buChar char="•"/>
              <a:defRPr b="0" i="0" sz="32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"/>
              <a:buChar char="–"/>
              <a:defRPr b="0" i="0" sz="28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"/>
              <a:buChar char="•"/>
              <a:defRPr b="0" i="0" sz="24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"/>
              <a:buChar char="–"/>
              <a:defRPr b="0" i="0" sz="20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"/>
              <a:buChar char="»"/>
              <a:defRPr b="0" i="0" sz="20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"/>
              <a:buChar char="»"/>
              <a:defRPr b="0" i="0" sz="20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"/>
              <a:buChar char="»"/>
              <a:defRPr b="0" i="0" sz="20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"/>
              <a:buChar char="»"/>
              <a:defRPr b="0" i="0" sz="20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"/>
              <a:buChar char="»"/>
              <a:defRPr b="0" i="0" sz="20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/>
        </p:txBody>
      </p:sp>
      <p:sp>
        <p:nvSpPr>
          <p:cNvPr id="93" name="Google Shape;93;p52"/>
          <p:cNvSpPr txBox="1"/>
          <p:nvPr>
            <p:ph idx="10" type="dt"/>
          </p:nvPr>
        </p:nvSpPr>
        <p:spPr>
          <a:xfrm>
            <a:off x="685800" y="640080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/>
        </p:txBody>
      </p:sp>
      <p:sp>
        <p:nvSpPr>
          <p:cNvPr id="94" name="Google Shape;94;p52"/>
          <p:cNvSpPr txBox="1"/>
          <p:nvPr>
            <p:ph idx="11" type="ftr"/>
          </p:nvPr>
        </p:nvSpPr>
        <p:spPr>
          <a:xfrm>
            <a:off x="2895600" y="6400800"/>
            <a:ext cx="3352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/>
        </p:txBody>
      </p:sp>
      <p:sp>
        <p:nvSpPr>
          <p:cNvPr id="95" name="Google Shape;95;p52"/>
          <p:cNvSpPr txBox="1"/>
          <p:nvPr>
            <p:ph idx="12" type="sldNum"/>
          </p:nvPr>
        </p:nvSpPr>
        <p:spPr>
          <a:xfrm>
            <a:off x="6553200" y="640080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Meatball_black" id="96" name="Google Shape;96;p5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52400" y="152400"/>
            <a:ext cx="990600" cy="80962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54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imes"/>
                <a:ea typeface="Times"/>
                <a:cs typeface="Times"/>
                <a:sym typeface="Times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imes"/>
                <a:ea typeface="Times"/>
                <a:cs typeface="Times"/>
                <a:sym typeface="Times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imes"/>
                <a:ea typeface="Times"/>
                <a:cs typeface="Times"/>
                <a:sym typeface="Times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imes"/>
                <a:ea typeface="Times"/>
                <a:cs typeface="Times"/>
                <a:sym typeface="Times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imes"/>
                <a:ea typeface="Times"/>
                <a:cs typeface="Times"/>
                <a:sym typeface="Times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imes"/>
                <a:ea typeface="Times"/>
                <a:cs typeface="Times"/>
                <a:sym typeface="Times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imes"/>
                <a:ea typeface="Times"/>
                <a:cs typeface="Times"/>
                <a:sym typeface="Times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imes"/>
                <a:ea typeface="Times"/>
                <a:cs typeface="Times"/>
                <a:sym typeface="Times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/>
        </p:txBody>
      </p:sp>
      <p:sp>
        <p:nvSpPr>
          <p:cNvPr id="173" name="Google Shape;173;p54"/>
          <p:cNvSpPr txBox="1"/>
          <p:nvPr>
            <p:ph idx="1"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"/>
              <a:buChar char="•"/>
              <a:defRPr b="0" i="0" sz="32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"/>
              <a:buChar char="–"/>
              <a:defRPr b="0" i="0" sz="28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"/>
              <a:buChar char="•"/>
              <a:defRPr b="0" i="0" sz="24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"/>
              <a:buChar char="–"/>
              <a:defRPr b="0" i="0" sz="20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"/>
              <a:buChar char="»"/>
              <a:defRPr b="0" i="0" sz="20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"/>
              <a:buChar char="»"/>
              <a:defRPr b="0" i="0" sz="20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"/>
              <a:buChar char="»"/>
              <a:defRPr b="0" i="0" sz="20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"/>
              <a:buChar char="»"/>
              <a:defRPr b="0" i="0" sz="20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"/>
              <a:buChar char="»"/>
              <a:defRPr b="0" i="0" sz="20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/>
        </p:txBody>
      </p:sp>
      <p:sp>
        <p:nvSpPr>
          <p:cNvPr id="174" name="Google Shape;174;p54"/>
          <p:cNvSpPr txBox="1"/>
          <p:nvPr>
            <p:ph idx="10" type="dt"/>
          </p:nvPr>
        </p:nvSpPr>
        <p:spPr>
          <a:xfrm>
            <a:off x="685800" y="640080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/>
        </p:txBody>
      </p:sp>
      <p:sp>
        <p:nvSpPr>
          <p:cNvPr id="175" name="Google Shape;175;p54"/>
          <p:cNvSpPr txBox="1"/>
          <p:nvPr>
            <p:ph idx="11" type="ftr"/>
          </p:nvPr>
        </p:nvSpPr>
        <p:spPr>
          <a:xfrm>
            <a:off x="2895600" y="6400800"/>
            <a:ext cx="3352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/>
        </p:txBody>
      </p:sp>
      <p:sp>
        <p:nvSpPr>
          <p:cNvPr id="176" name="Google Shape;176;p54"/>
          <p:cNvSpPr txBox="1"/>
          <p:nvPr>
            <p:ph idx="12" type="sldNum"/>
          </p:nvPr>
        </p:nvSpPr>
        <p:spPr>
          <a:xfrm>
            <a:off x="6553200" y="640080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Meatball_black" id="177" name="Google Shape;177;p5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52400" y="152400"/>
            <a:ext cx="990600" cy="80962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56"/>
          <p:cNvSpPr txBox="1"/>
          <p:nvPr>
            <p:ph idx="1" type="body"/>
          </p:nvPr>
        </p:nvSpPr>
        <p:spPr>
          <a:xfrm>
            <a:off x="446484" y="3446859"/>
            <a:ext cx="4125516" cy="2321719"/>
          </a:xfrm>
          <a:prstGeom prst="rect">
            <a:avLst/>
          </a:prstGeom>
          <a:noFill/>
          <a:ln>
            <a:noFill/>
          </a:ln>
        </p:spPr>
        <p:txBody>
          <a:bodyPr anchorCtr="0" anchor="t" bIns="35700" lIns="35700" spcFirstLastPara="1" rIns="35700" wrap="square" tIns="35700">
            <a:noAutofit/>
          </a:bodyPr>
          <a:lstStyle>
            <a:lvl1pPr indent="-228600" lvl="0" marL="4572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228600" lvl="1" marL="9144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228600" lvl="2" marL="13716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228600" lvl="3" marL="18288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228600" lvl="4" marL="22860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228600" lvl="5" marL="27432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228600" lvl="6" marL="32004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228600" lvl="7" marL="36576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228600" lvl="8" marL="41148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262" name="Google Shape;262;p56"/>
          <p:cNvSpPr txBox="1"/>
          <p:nvPr>
            <p:ph type="title"/>
          </p:nvPr>
        </p:nvSpPr>
        <p:spPr>
          <a:xfrm>
            <a:off x="446484" y="1080492"/>
            <a:ext cx="4125516" cy="2321719"/>
          </a:xfrm>
          <a:prstGeom prst="rect">
            <a:avLst/>
          </a:prstGeom>
          <a:noFill/>
          <a:ln>
            <a:noFill/>
          </a:ln>
        </p:spPr>
        <p:txBody>
          <a:bodyPr anchorCtr="0" anchor="b" bIns="35700" lIns="35700" spcFirstLastPara="1" rIns="35700" wrap="square" tIns="3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6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301" name="Google Shape;301;p60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302" name="Google Shape;302;p60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303" name="Google Shape;303;p60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304" name="Google Shape;304;p60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Meatball_black" id="305" name="Google Shape;305;p6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52400" y="152400"/>
            <a:ext cx="1225550" cy="1001713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01" r:id="rId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312" name="Google Shape;312;p5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•"/>
              <a:defRPr b="0" i="0" sz="32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Char char="–"/>
              <a:defRPr b="0" i="0" sz="2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Char char="•"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–"/>
              <a:defRPr b="0" i="0" sz="2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313" name="Google Shape;313;p59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314" name="Google Shape;314;p59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315" name="Google Shape;315;p59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Meatball_black" id="316" name="Google Shape;316;p5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52400" y="152400"/>
            <a:ext cx="1225550" cy="1001713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Relationship Id="rId4" Type="http://schemas.openxmlformats.org/officeDocument/2006/relationships/image" Target="../media/image8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g"/><Relationship Id="rId4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jpg"/><Relationship Id="rId4" Type="http://schemas.openxmlformats.org/officeDocument/2006/relationships/image" Target="../media/image3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jpg"/><Relationship Id="rId4" Type="http://schemas.openxmlformats.org/officeDocument/2006/relationships/image" Target="../media/image20.jpg"/><Relationship Id="rId5" Type="http://schemas.openxmlformats.org/officeDocument/2006/relationships/image" Target="../media/image21.jpg"/><Relationship Id="rId6" Type="http://schemas.openxmlformats.org/officeDocument/2006/relationships/image" Target="../media/image27.jpg"/><Relationship Id="rId7" Type="http://schemas.openxmlformats.org/officeDocument/2006/relationships/image" Target="../media/image22.jpg"/><Relationship Id="rId8" Type="http://schemas.openxmlformats.org/officeDocument/2006/relationships/image" Target="../media/image36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2.jpg"/><Relationship Id="rId4" Type="http://schemas.openxmlformats.org/officeDocument/2006/relationships/image" Target="../media/image37.jpg"/><Relationship Id="rId9" Type="http://schemas.openxmlformats.org/officeDocument/2006/relationships/image" Target="../media/image29.jpg"/><Relationship Id="rId5" Type="http://schemas.openxmlformats.org/officeDocument/2006/relationships/image" Target="../media/image25.jpg"/><Relationship Id="rId6" Type="http://schemas.openxmlformats.org/officeDocument/2006/relationships/image" Target="../media/image34.jpg"/><Relationship Id="rId7" Type="http://schemas.openxmlformats.org/officeDocument/2006/relationships/image" Target="../media/image24.jpg"/><Relationship Id="rId8" Type="http://schemas.openxmlformats.org/officeDocument/2006/relationships/image" Target="../media/image23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jpg"/><Relationship Id="rId4" Type="http://schemas.openxmlformats.org/officeDocument/2006/relationships/image" Target="../media/image39.jpg"/><Relationship Id="rId9" Type="http://schemas.openxmlformats.org/officeDocument/2006/relationships/image" Target="../media/image44.jpg"/><Relationship Id="rId5" Type="http://schemas.openxmlformats.org/officeDocument/2006/relationships/image" Target="../media/image33.jpg"/><Relationship Id="rId6" Type="http://schemas.openxmlformats.org/officeDocument/2006/relationships/image" Target="../media/image38.jpg"/><Relationship Id="rId7" Type="http://schemas.openxmlformats.org/officeDocument/2006/relationships/image" Target="../media/image40.jpg"/><Relationship Id="rId8" Type="http://schemas.openxmlformats.org/officeDocument/2006/relationships/image" Target="../media/image43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7.jpg"/><Relationship Id="rId4" Type="http://schemas.openxmlformats.org/officeDocument/2006/relationships/image" Target="../media/image42.jpg"/><Relationship Id="rId5" Type="http://schemas.openxmlformats.org/officeDocument/2006/relationships/image" Target="../media/image46.jpg"/><Relationship Id="rId6" Type="http://schemas.openxmlformats.org/officeDocument/2006/relationships/image" Target="../media/image41.jpg"/><Relationship Id="rId7" Type="http://schemas.openxmlformats.org/officeDocument/2006/relationships/image" Target="../media/image48.jpg"/><Relationship Id="rId8" Type="http://schemas.openxmlformats.org/officeDocument/2006/relationships/image" Target="../media/image75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5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9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6.png"/><Relationship Id="rId4" Type="http://schemas.openxmlformats.org/officeDocument/2006/relationships/image" Target="../media/image5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4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3.jpg"/><Relationship Id="rId4" Type="http://schemas.openxmlformats.org/officeDocument/2006/relationships/image" Target="../media/image58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2.png"/><Relationship Id="rId4" Type="http://schemas.openxmlformats.org/officeDocument/2006/relationships/image" Target="../media/image50.jpg"/><Relationship Id="rId5" Type="http://schemas.openxmlformats.org/officeDocument/2006/relationships/image" Target="../media/image57.jpg"/><Relationship Id="rId6" Type="http://schemas.openxmlformats.org/officeDocument/2006/relationships/image" Target="../media/image68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90.jpg"/><Relationship Id="rId4" Type="http://schemas.openxmlformats.org/officeDocument/2006/relationships/image" Target="../media/image59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1.jpg"/><Relationship Id="rId4" Type="http://schemas.openxmlformats.org/officeDocument/2006/relationships/image" Target="../media/image64.jpg"/><Relationship Id="rId5" Type="http://schemas.openxmlformats.org/officeDocument/2006/relationships/hyperlink" Target="https://ahf.nuclearmuseum.org/ahf/profile/jerrold-zacharias" TargetMode="External"/><Relationship Id="rId6" Type="http://schemas.openxmlformats.org/officeDocument/2006/relationships/hyperlink" Target="https://ahf.nuclearmuseum.org/ahf/profile/isidor-i-rabi" TargetMode="External"/><Relationship Id="rId7" Type="http://schemas.openxmlformats.org/officeDocument/2006/relationships/hyperlink" Target="https://ahf.nuclearmuseum.org/ahf/profile/charles-c-lauritsen" TargetMode="External"/><Relationship Id="rId8" Type="http://schemas.openxmlformats.org/officeDocument/2006/relationships/image" Target="../media/image62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8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5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3.png"/><Relationship Id="rId4" Type="http://schemas.openxmlformats.org/officeDocument/2006/relationships/image" Target="../media/image6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78.png"/><Relationship Id="rId4" Type="http://schemas.openxmlformats.org/officeDocument/2006/relationships/image" Target="../media/image73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8.png"/><Relationship Id="rId4" Type="http://schemas.openxmlformats.org/officeDocument/2006/relationships/image" Target="../media/image69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2.jpg"/><Relationship Id="rId4" Type="http://schemas.openxmlformats.org/officeDocument/2006/relationships/image" Target="../media/image66.jpg"/><Relationship Id="rId5" Type="http://schemas.openxmlformats.org/officeDocument/2006/relationships/image" Target="../media/image67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0.jpg"/><Relationship Id="rId4" Type="http://schemas.openxmlformats.org/officeDocument/2006/relationships/image" Target="../media/image81.jpg"/><Relationship Id="rId5" Type="http://schemas.openxmlformats.org/officeDocument/2006/relationships/image" Target="../media/image74.jpg"/><Relationship Id="rId6" Type="http://schemas.openxmlformats.org/officeDocument/2006/relationships/image" Target="../media/image88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83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7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80.png"/><Relationship Id="rId4" Type="http://schemas.openxmlformats.org/officeDocument/2006/relationships/image" Target="../media/image79.png"/><Relationship Id="rId5" Type="http://schemas.openxmlformats.org/officeDocument/2006/relationships/image" Target="../media/image86.jpg"/><Relationship Id="rId6" Type="http://schemas.openxmlformats.org/officeDocument/2006/relationships/image" Target="../media/image87.png"/><Relationship Id="rId7" Type="http://schemas.openxmlformats.org/officeDocument/2006/relationships/image" Target="../media/image84.png"/><Relationship Id="rId8" Type="http://schemas.openxmlformats.org/officeDocument/2006/relationships/image" Target="../media/image8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Relationship Id="rId4" Type="http://schemas.openxmlformats.org/officeDocument/2006/relationships/image" Target="../media/image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625" y="1014684"/>
            <a:ext cx="5890229" cy="4874672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1"/>
          <p:cNvSpPr txBox="1"/>
          <p:nvPr>
            <p:ph type="title"/>
          </p:nvPr>
        </p:nvSpPr>
        <p:spPr>
          <a:xfrm>
            <a:off x="457200" y="2666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6000"/>
              <a:buFont typeface="Times"/>
              <a:buNone/>
            </a:pPr>
            <a:r>
              <a:rPr b="1" lang="en-US" sz="6000">
                <a:solidFill>
                  <a:srgbClr val="C00000"/>
                </a:solidFill>
                <a:latin typeface="Times"/>
                <a:ea typeface="Times"/>
                <a:cs typeface="Times"/>
                <a:sym typeface="Times"/>
              </a:rPr>
              <a:t>Rai and the CMB</a:t>
            </a:r>
            <a:r>
              <a:rPr b="1" lang="en-US" sz="4000">
                <a:solidFill>
                  <a:srgbClr val="C00000"/>
                </a:solidFill>
                <a:latin typeface="Times"/>
                <a:ea typeface="Times"/>
                <a:cs typeface="Times"/>
                <a:sym typeface="Times"/>
              </a:rPr>
              <a:t> </a:t>
            </a:r>
            <a:endParaRPr sz="4000">
              <a:solidFill>
                <a:srgbClr val="C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397" name="Google Shape;397;p1"/>
          <p:cNvSpPr txBox="1"/>
          <p:nvPr/>
        </p:nvSpPr>
        <p:spPr>
          <a:xfrm>
            <a:off x="588936" y="6090834"/>
            <a:ext cx="6478291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COBE/FIRAS spectrum</a:t>
            </a:r>
            <a:endParaRPr/>
          </a:p>
        </p:txBody>
      </p:sp>
      <p:pic>
        <p:nvPicPr>
          <p:cNvPr descr="A close-up of a puzzle&#10;&#10;AI-generated content may be incorrect." id="398" name="Google Shape;398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843942">
            <a:off x="7070036" y="3773090"/>
            <a:ext cx="1554113" cy="2259556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1"/>
          <p:cNvSpPr txBox="1"/>
          <p:nvPr/>
        </p:nvSpPr>
        <p:spPr>
          <a:xfrm>
            <a:off x="1814431" y="4618778"/>
            <a:ext cx="221512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70C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λ</a:t>
            </a:r>
            <a:r>
              <a:rPr lang="en-US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=2 mm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holding a toothpick&#10;&#10;AI-generated content may be incorrect." id="477" name="Google Shape;47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7536" y="-14"/>
            <a:ext cx="4395788" cy="4125656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10"/>
          <p:cNvSpPr txBox="1"/>
          <p:nvPr/>
        </p:nvSpPr>
        <p:spPr>
          <a:xfrm>
            <a:off x="1137138" y="4397932"/>
            <a:ext cx="268759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 Downey</a:t>
            </a:r>
            <a:endParaRPr/>
          </a:p>
        </p:txBody>
      </p:sp>
      <p:sp>
        <p:nvSpPr>
          <p:cNvPr id="479" name="Google Shape;479;p10"/>
          <p:cNvSpPr txBox="1"/>
          <p:nvPr/>
        </p:nvSpPr>
        <p:spPr>
          <a:xfrm>
            <a:off x="5101717" y="366542"/>
            <a:ext cx="3670324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first monolithic silicon bolometer.</a:t>
            </a:r>
            <a:endParaRPr/>
          </a:p>
        </p:txBody>
      </p:sp>
      <p:sp>
        <p:nvSpPr>
          <p:cNvPr id="480" name="Google Shape;480;p10"/>
          <p:cNvSpPr txBox="1"/>
          <p:nvPr/>
        </p:nvSpPr>
        <p:spPr>
          <a:xfrm>
            <a:off x="5337648" y="1574518"/>
            <a:ext cx="3169508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Downey et al. Applied Optics, 1984</a:t>
            </a:r>
            <a:endParaRPr/>
          </a:p>
        </p:txBody>
      </p:sp>
      <p:sp>
        <p:nvSpPr>
          <p:cNvPr id="481" name="Google Shape;481;p10"/>
          <p:cNvSpPr txBox="1"/>
          <p:nvPr/>
        </p:nvSpPr>
        <p:spPr>
          <a:xfrm>
            <a:off x="8910" y="6318037"/>
            <a:ext cx="1843644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Steve Meyer</a:t>
            </a:r>
            <a:endParaRPr/>
          </a:p>
        </p:txBody>
      </p:sp>
      <p:pic>
        <p:nvPicPr>
          <p:cNvPr id="482" name="Google Shape;482;p10"/>
          <p:cNvPicPr preferRelativeResize="0"/>
          <p:nvPr/>
        </p:nvPicPr>
        <p:blipFill rotWithShape="1">
          <a:blip r:embed="rId4">
            <a:alphaModFix/>
          </a:blip>
          <a:srcRect b="6603" l="4972" r="9598" t="7306"/>
          <a:stretch/>
        </p:blipFill>
        <p:spPr>
          <a:xfrm>
            <a:off x="4378252" y="2550898"/>
            <a:ext cx="4657259" cy="3408212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10"/>
          <p:cNvSpPr txBox="1"/>
          <p:nvPr/>
        </p:nvSpPr>
        <p:spPr>
          <a:xfrm>
            <a:off x="3359714" y="6248787"/>
            <a:ext cx="439578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NEP 6x10</a:t>
            </a:r>
            <a:r>
              <a:rPr baseline="30000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-16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W/rtHz,  0.5 cm</a:t>
            </a:r>
            <a:r>
              <a:rPr baseline="30000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sr</a:t>
            </a:r>
            <a:endParaRPr baseline="30000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and person standing next to a table with a microscope&#10;&#10;AI-generated content may be incorrect." id="488" name="Google Shape;488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816" y="971550"/>
            <a:ext cx="5652897" cy="4054821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11"/>
          <p:cNvSpPr txBox="1"/>
          <p:nvPr/>
        </p:nvSpPr>
        <p:spPr>
          <a:xfrm>
            <a:off x="5820033" y="1459642"/>
            <a:ext cx="315097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Ned Wright and David Shoemaker next to a FIRAS test  FTS.</a:t>
            </a:r>
            <a:endParaRPr/>
          </a:p>
        </p:txBody>
      </p:sp>
      <p:sp>
        <p:nvSpPr>
          <p:cNvPr id="490" name="Google Shape;490;p11"/>
          <p:cNvSpPr txBox="1"/>
          <p:nvPr/>
        </p:nvSpPr>
        <p:spPr>
          <a:xfrm>
            <a:off x="8910" y="5729102"/>
            <a:ext cx="1843644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Steve Meyer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ouple of men sitting at a desk&#10;&#10;AI-generated content may be incorrect." id="495" name="Google Shape;495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9929" y="-4935"/>
            <a:ext cx="8189122" cy="4563597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12"/>
          <p:cNvSpPr txBox="1"/>
          <p:nvPr/>
        </p:nvSpPr>
        <p:spPr>
          <a:xfrm>
            <a:off x="8910" y="5729102"/>
            <a:ext cx="1843644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Steve Meyer</a:t>
            </a:r>
            <a:endParaRPr/>
          </a:p>
        </p:txBody>
      </p:sp>
      <p:sp>
        <p:nvSpPr>
          <p:cNvPr id="497" name="Google Shape;497;p12"/>
          <p:cNvSpPr txBox="1"/>
          <p:nvPr/>
        </p:nvSpPr>
        <p:spPr>
          <a:xfrm>
            <a:off x="1683328" y="4731574"/>
            <a:ext cx="439980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 Cheng and Steve Meyer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sitting on a rock&#10;&#10;AI-generated content may be incorrect." id="502" name="Google Shape;50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172" y="189282"/>
            <a:ext cx="4278343" cy="6462394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13"/>
          <p:cNvSpPr txBox="1"/>
          <p:nvPr/>
        </p:nvSpPr>
        <p:spPr>
          <a:xfrm>
            <a:off x="5013754" y="1913753"/>
            <a:ext cx="3379808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?, D. Benford, Nergis?,   Peter, Nelson</a:t>
            </a:r>
            <a:endParaRPr/>
          </a:p>
        </p:txBody>
      </p:sp>
      <p:sp>
        <p:nvSpPr>
          <p:cNvPr id="504" name="Google Shape;504;p13"/>
          <p:cNvSpPr txBox="1"/>
          <p:nvPr/>
        </p:nvSpPr>
        <p:spPr>
          <a:xfrm>
            <a:off x="5128054" y="2750926"/>
            <a:ext cx="2437370" cy="7155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RW Dave Cottingham, LP, Steve, Boris G.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p13"/>
          <p:cNvSpPr txBox="1"/>
          <p:nvPr/>
        </p:nvSpPr>
        <p:spPr>
          <a:xfrm>
            <a:off x="8910" y="5729102"/>
            <a:ext cx="1843644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Steve Meyer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standing on a pole&#10;&#10;AI-generated content may be incorrect." id="510" name="Google Shape;51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838" y="857250"/>
            <a:ext cx="319820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men on a mountain&#10;&#10;AI-generated content may be incorrect." id="511" name="Google Shape;511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95250" y="838714"/>
            <a:ext cx="352823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14"/>
          <p:cNvSpPr txBox="1"/>
          <p:nvPr/>
        </p:nvSpPr>
        <p:spPr>
          <a:xfrm>
            <a:off x="8910" y="5729102"/>
            <a:ext cx="1843644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Steve Meyer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men sitting at a picnic table&#10;&#10;AI-generated content may be incorrect." id="517" name="Google Shape;51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3349" y="1362344"/>
            <a:ext cx="5884905" cy="3261789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15"/>
          <p:cNvSpPr txBox="1"/>
          <p:nvPr/>
        </p:nvSpPr>
        <p:spPr>
          <a:xfrm>
            <a:off x="454111" y="4888642"/>
            <a:ext cx="4448432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Steve, Bill Barnes, RW, Virginie Landre</a:t>
            </a:r>
            <a:endParaRPr/>
          </a:p>
        </p:txBody>
      </p:sp>
      <p:sp>
        <p:nvSpPr>
          <p:cNvPr id="519" name="Google Shape;519;p15"/>
          <p:cNvSpPr txBox="1"/>
          <p:nvPr/>
        </p:nvSpPr>
        <p:spPr>
          <a:xfrm>
            <a:off x="8910" y="5729102"/>
            <a:ext cx="1843644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Steve Meyer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and person sitting at a picnic table&#10;&#10;AI-generated content may be incorrect." id="524" name="Google Shape;52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76981" y="1391989"/>
            <a:ext cx="5371457" cy="3222874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16"/>
          <p:cNvSpPr txBox="1"/>
          <p:nvPr/>
        </p:nvSpPr>
        <p:spPr>
          <a:xfrm>
            <a:off x="769208" y="5046190"/>
            <a:ext cx="380279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Mrs. Burka, Sam Fritschel, and Rai</a:t>
            </a:r>
            <a:endParaRPr/>
          </a:p>
        </p:txBody>
      </p:sp>
      <p:sp>
        <p:nvSpPr>
          <p:cNvPr id="526" name="Google Shape;526;p16"/>
          <p:cNvSpPr txBox="1"/>
          <p:nvPr/>
        </p:nvSpPr>
        <p:spPr>
          <a:xfrm>
            <a:off x="8910" y="5729102"/>
            <a:ext cx="1843644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Steve Meyer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walking in a hallway&#10;&#10;AI-generated content may be incorrect." id="531" name="Google Shape;53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4590" y="345050"/>
            <a:ext cx="7407037" cy="4978786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17"/>
          <p:cNvSpPr txBox="1"/>
          <p:nvPr/>
        </p:nvSpPr>
        <p:spPr>
          <a:xfrm>
            <a:off x="8910" y="5729102"/>
            <a:ext cx="1843644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Steve Meyer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8"/>
          <p:cNvSpPr txBox="1"/>
          <p:nvPr>
            <p:ph type="title"/>
          </p:nvPr>
        </p:nvSpPr>
        <p:spPr>
          <a:xfrm>
            <a:off x="457200" y="241340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A90602"/>
              </a:buClr>
              <a:buSzPts val="3600"/>
              <a:buFont typeface="Calibri"/>
              <a:buNone/>
            </a:pPr>
            <a:r>
              <a:rPr lang="en-US"/>
              <a:t>John Mather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9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Physics in 1970</a:t>
            </a:r>
            <a:endParaRPr/>
          </a:p>
        </p:txBody>
      </p:sp>
      <p:sp>
        <p:nvSpPr>
          <p:cNvPr id="543" name="Google Shape;543;p19"/>
          <p:cNvSpPr txBox="1"/>
          <p:nvPr>
            <p:ph idx="1"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"/>
              <a:buChar char="•"/>
            </a:pPr>
            <a:r>
              <a:rPr lang="en-US" sz="2800"/>
              <a:t>Lockin amplifier was Berkeley electronic shop design, with vacuum tubes, twin-tee fixed filters, and nuvistor preamps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"/>
              <a:buChar char="•"/>
            </a:pPr>
            <a:r>
              <a:rPr lang="en-US" sz="2800"/>
              <a:t>Fast Fourier transform just invented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"/>
              <a:buChar char="•"/>
            </a:pPr>
            <a:r>
              <a:rPr lang="en-US" sz="2800"/>
              <a:t>No HP calculators yet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"/>
              <a:buChar char="•"/>
            </a:pPr>
            <a:r>
              <a:rPr lang="en-US" sz="2800"/>
              <a:t>Advanced lab computer: PDP-11 programmed by paper tape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"/>
              <a:buChar char="•"/>
            </a:pPr>
            <a:r>
              <a:rPr lang="en-US" sz="2800"/>
              <a:t>Made IR detectors with a wire saw, CP-4 acid etch, indium solder, and tiny wires, with tweezers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"/>
          <p:cNvSpPr txBox="1"/>
          <p:nvPr/>
        </p:nvSpPr>
        <p:spPr>
          <a:xfrm>
            <a:off x="601025" y="751275"/>
            <a:ext cx="8109300" cy="71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l">
              <a:lnSpc>
                <a:spcPct val="156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1964 RW returned to MIT from Princeton to start a faculty position. Works on measuring G to a part in 10</a:t>
            </a:r>
            <a:r>
              <a:rPr baseline="30000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indent="0" lvl="0" marL="0" marR="0" rtl="0" algn="l">
              <a:lnSpc>
                <a:spcPct val="156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1967 Bernie Burke suggests that Rai try to measure CMB near the peak ~ 2 mm.</a:t>
            </a:r>
            <a:endParaRPr/>
          </a:p>
          <a:p>
            <a:pPr indent="0" lvl="0" marL="0" marR="0" rtl="0" algn="l">
              <a:lnSpc>
                <a:spcPct val="156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1969 First flight</a:t>
            </a:r>
            <a:endParaRPr/>
          </a:p>
          <a:p>
            <a:pPr indent="0" lvl="0" marL="0" marR="0" rtl="0" algn="l">
              <a:lnSpc>
                <a:spcPct val="156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1970 Dirk Muehlner PhD</a:t>
            </a:r>
            <a:endParaRPr/>
          </a:p>
          <a:p>
            <a:pPr indent="0" lvl="0" marL="0" marR="0" rtl="0" algn="l">
              <a:lnSpc>
                <a:spcPct val="156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1974 Mather, Thaddeus, Weiss, Muehlner, Wilkinson, Hauser, &amp; Binsack met in NYC to discuss what would become COBE.</a:t>
            </a:r>
            <a:endParaRPr/>
          </a:p>
          <a:p>
            <a:pPr indent="0" lvl="0" marL="0" marR="0" rtl="0" algn="l">
              <a:lnSpc>
                <a:spcPct val="156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1975 Rai gets an NSF award for 53K to work on “Interferometric Broad Band Gravitational Antenna”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6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1976 David Owens PhD</a:t>
            </a:r>
            <a:endParaRPr/>
          </a:p>
          <a:p>
            <a:pPr indent="0" lvl="0" marL="0" marR="0" rtl="0" algn="l">
              <a:lnSpc>
                <a:spcPct val="156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1980 Pat Downey PhD</a:t>
            </a:r>
            <a:endParaRPr/>
          </a:p>
          <a:p>
            <a:pPr indent="0" lvl="0" marL="0" marR="0" rtl="0" algn="l">
              <a:lnSpc>
                <a:spcPct val="156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1980 Steve Meyer joins group as PD</a:t>
            </a:r>
            <a:endParaRPr/>
          </a:p>
          <a:p>
            <a:pPr indent="0" lvl="0" marL="0" marR="0" rtl="0" algn="l">
              <a:lnSpc>
                <a:spcPct val="156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1982 LP starts hanging out in lab, joins in 1983</a:t>
            </a:r>
            <a:endParaRPr/>
          </a:p>
          <a:p>
            <a:pPr indent="0" lvl="0" marL="0" marR="0" rtl="0" algn="l">
              <a:lnSpc>
                <a:spcPct val="156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1983 Andrew Jeffries PhD (SZ) &amp; Mark Halpern PhD, </a:t>
            </a:r>
            <a:r>
              <a:rPr lang="en-US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Ed Cheng 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arrives as PD</a:t>
            </a:r>
            <a:endParaRPr/>
          </a:p>
          <a:p>
            <a:pPr indent="0" lvl="0" marL="0" marR="0" rtl="0" algn="l">
              <a:lnSpc>
                <a:spcPct val="156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1986 </a:t>
            </a:r>
            <a:r>
              <a:rPr lang="en-US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Steve Meyer 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starts as Asst Prof. with LP as first student.</a:t>
            </a:r>
            <a:endParaRPr/>
          </a:p>
          <a:p>
            <a:pPr indent="0" lvl="0" marL="0" marR="0" rtl="0" algn="l">
              <a:lnSpc>
                <a:spcPct val="156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1987 </a:t>
            </a:r>
            <a:r>
              <a:rPr lang="en-US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Dave Cottingham 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arrives as PD</a:t>
            </a:r>
            <a:endParaRPr/>
          </a:p>
          <a:p>
            <a:pPr indent="0" lvl="0" marL="0" marR="0" rtl="0" algn="l">
              <a:lnSpc>
                <a:spcPct val="156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1989 COBE launch. FIRAS: 1990, DMR 1992</a:t>
            </a:r>
            <a:endParaRPr/>
          </a:p>
          <a:p>
            <a:pPr indent="0" lvl="0" marL="0" marR="0" rtl="0" algn="l">
              <a:lnSpc>
                <a:spcPct val="156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2006 Task Force on CMB research: “Weiss report”  on the future of the CMB</a:t>
            </a:r>
            <a:endParaRPr/>
          </a:p>
          <a:p>
            <a:pPr indent="0" lvl="0" marL="0" marR="0" rtl="0" algn="l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l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405" name="Google Shape;405;p2"/>
          <p:cNvSpPr txBox="1"/>
          <p:nvPr/>
        </p:nvSpPr>
        <p:spPr>
          <a:xfrm>
            <a:off x="7299703" y="6416291"/>
            <a:ext cx="190629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Peter Saulson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2"/>
          <p:cNvSpPr txBox="1"/>
          <p:nvPr/>
        </p:nvSpPr>
        <p:spPr>
          <a:xfrm>
            <a:off x="1407966" y="108507"/>
            <a:ext cx="7237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Rai’s two plus decades on the CMB 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20"/>
          <p:cNvSpPr txBox="1"/>
          <p:nvPr>
            <p:ph idx="12" type="sldNum"/>
          </p:nvPr>
        </p:nvSpPr>
        <p:spPr>
          <a:xfrm>
            <a:off x="6553200" y="640080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imes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‹#›</a:t>
            </a:fld>
            <a:endParaRPr b="0" i="0" sz="1400" u="none" cap="none" strike="noStrike">
              <a:solidFill>
                <a:srgbClr val="FFFFFF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550" name="Google Shape;550;p20"/>
          <p:cNvSpPr txBox="1"/>
          <p:nvPr>
            <p:ph type="title"/>
          </p:nvPr>
        </p:nvSpPr>
        <p:spPr>
          <a:xfrm>
            <a:off x="685800" y="381000"/>
            <a:ext cx="77724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Power of Thought</a:t>
            </a:r>
            <a:endParaRPr/>
          </a:p>
        </p:txBody>
      </p:sp>
      <p:pic>
        <p:nvPicPr>
          <p:cNvPr descr="gamcova" id="551" name="Google Shape;55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00800" y="1295400"/>
            <a:ext cx="1744663" cy="2133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uny1" id="552" name="Google Shape;552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76800" y="3962400"/>
            <a:ext cx="1443038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emaitre4" id="553" name="Google Shape;553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67000" y="1295400"/>
            <a:ext cx="3200400" cy="2114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lpher Herman COBE Team_1" id="554" name="Google Shape;554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9600" y="3962400"/>
            <a:ext cx="3810000" cy="1933575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20"/>
          <p:cNvSpPr txBox="1"/>
          <p:nvPr/>
        </p:nvSpPr>
        <p:spPr>
          <a:xfrm>
            <a:off x="990600" y="6019800"/>
            <a:ext cx="3130550" cy="366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imes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Robert Herman &amp; Ralph Alpher</a:t>
            </a:r>
            <a:endParaRPr/>
          </a:p>
        </p:txBody>
      </p:sp>
      <p:sp>
        <p:nvSpPr>
          <p:cNvPr id="556" name="Google Shape;556;p20"/>
          <p:cNvSpPr txBox="1"/>
          <p:nvPr/>
        </p:nvSpPr>
        <p:spPr>
          <a:xfrm>
            <a:off x="2286000" y="3429000"/>
            <a:ext cx="4191000" cy="366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imes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Georges Lemaître &amp; Albert Einstein</a:t>
            </a:r>
            <a:endParaRPr b="0" i="0" sz="2400" u="none" cap="none" strike="noStrike">
              <a:solidFill>
                <a:srgbClr val="FFFFFF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557" name="Google Shape;557;p20"/>
          <p:cNvSpPr txBox="1"/>
          <p:nvPr/>
        </p:nvSpPr>
        <p:spPr>
          <a:xfrm>
            <a:off x="6553200" y="3429000"/>
            <a:ext cx="1638300" cy="366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imes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George Gamow</a:t>
            </a:r>
            <a:endParaRPr b="0" i="0" sz="2000" u="none" cap="none" strike="noStrike">
              <a:solidFill>
                <a:srgbClr val="FFFFFF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558" name="Google Shape;558;p20"/>
          <p:cNvSpPr txBox="1"/>
          <p:nvPr/>
        </p:nvSpPr>
        <p:spPr>
          <a:xfrm>
            <a:off x="4724400" y="6011863"/>
            <a:ext cx="1663700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imes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Rashid Sunyaev</a:t>
            </a:r>
            <a:endParaRPr/>
          </a:p>
        </p:txBody>
      </p:sp>
      <p:pic>
        <p:nvPicPr>
          <p:cNvPr descr="Peebles" id="559" name="Google Shape;559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629400" y="4038600"/>
            <a:ext cx="1930400" cy="1854200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20"/>
          <p:cNvSpPr txBox="1"/>
          <p:nvPr/>
        </p:nvSpPr>
        <p:spPr>
          <a:xfrm>
            <a:off x="6858000" y="6019800"/>
            <a:ext cx="1752600" cy="366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imes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Jim Peebles</a:t>
            </a:r>
            <a:endParaRPr/>
          </a:p>
        </p:txBody>
      </p:sp>
      <p:pic>
        <p:nvPicPr>
          <p:cNvPr descr="Aleksandr_Fridman" id="561" name="Google Shape;561;p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23913" y="1295400"/>
            <a:ext cx="1274762" cy="2133600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20"/>
          <p:cNvSpPr txBox="1"/>
          <p:nvPr/>
        </p:nvSpPr>
        <p:spPr>
          <a:xfrm>
            <a:off x="228600" y="3429000"/>
            <a:ext cx="2209800" cy="366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imes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Alexander Friedman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Google Shape;567;p21"/>
          <p:cNvPicPr preferRelativeResize="0"/>
          <p:nvPr/>
        </p:nvPicPr>
        <p:blipFill rotWithShape="1">
          <a:blip r:embed="rId3">
            <a:alphaModFix/>
          </a:blip>
          <a:srcRect b="345" l="0" r="283" t="0"/>
          <a:stretch/>
        </p:blipFill>
        <p:spPr>
          <a:xfrm>
            <a:off x="1745779" y="348304"/>
            <a:ext cx="5976978" cy="6062717"/>
          </a:xfrm>
          <a:prstGeom prst="rect">
            <a:avLst/>
          </a:prstGeom>
          <a:noFill/>
          <a:ln cap="flat" cmpd="sng" w="254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568" name="Google Shape;568;p21"/>
          <p:cNvSpPr/>
          <p:nvPr/>
        </p:nvSpPr>
        <p:spPr>
          <a:xfrm>
            <a:off x="4532908" y="6411021"/>
            <a:ext cx="551433" cy="33855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E4E4"/>
              </a:buClr>
              <a:buSzPts val="2200"/>
              <a:buFont typeface="Arial Hebrew"/>
              <a:buNone/>
            </a:pPr>
            <a:r>
              <a:rPr b="0" i="0" lang="en-US" sz="2200" u="none" cap="none" strike="noStrike">
                <a:solidFill>
                  <a:srgbClr val="E4E4E4"/>
                </a:solidFill>
                <a:latin typeface="Arial Hebrew"/>
                <a:ea typeface="Arial Hebrew"/>
                <a:cs typeface="Arial Hebrew"/>
                <a:sym typeface="Arial Hebrew"/>
              </a:rPr>
              <a:t>1974</a:t>
            </a:r>
            <a:endParaRPr/>
          </a:p>
        </p:txBody>
      </p:sp>
    </p:spTree>
  </p:cSld>
  <p:clrMapOvr>
    <a:masterClrMapping/>
  </p:clrMapOvr>
  <p:transition spd="med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22"/>
          <p:cNvSpPr txBox="1"/>
          <p:nvPr>
            <p:ph idx="12" type="sldNum"/>
          </p:nvPr>
        </p:nvSpPr>
        <p:spPr>
          <a:xfrm>
            <a:off x="6553200" y="640080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imes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‹#›</a:t>
            </a:fld>
            <a:endParaRPr b="0" i="0" sz="1400" u="none" cap="none" strike="noStrike">
              <a:solidFill>
                <a:srgbClr val="FFFFFF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575" name="Google Shape;575;p22"/>
          <p:cNvSpPr txBox="1"/>
          <p:nvPr>
            <p:ph type="title"/>
          </p:nvPr>
        </p:nvSpPr>
        <p:spPr>
          <a:xfrm>
            <a:off x="685800" y="228600"/>
            <a:ext cx="7772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Starting COBE</a:t>
            </a:r>
            <a:endParaRPr/>
          </a:p>
        </p:txBody>
      </p:sp>
      <p:pic>
        <p:nvPicPr>
          <p:cNvPr descr="Thaddeus_trim" id="576" name="Google Shape;57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1066800"/>
            <a:ext cx="1684338" cy="20605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BE Weissweb" id="577" name="Google Shape;577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600" y="3733800"/>
            <a:ext cx="1387475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moot" id="578" name="Google Shape;578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67000" y="3810000"/>
            <a:ext cx="1482725" cy="1752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ulkis Party for SWG_1" id="579" name="Google Shape;579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10200" y="3657600"/>
            <a:ext cx="2590800" cy="1819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ASM John Jane_1" id="580" name="Google Shape;580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133600" y="1066800"/>
            <a:ext cx="1981200" cy="19161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ASM Mike Deanna_1" id="581" name="Google Shape;581;p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553200" y="990600"/>
            <a:ext cx="2286000" cy="16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22"/>
          <p:cNvSpPr txBox="1"/>
          <p:nvPr/>
        </p:nvSpPr>
        <p:spPr>
          <a:xfrm>
            <a:off x="381000" y="3276600"/>
            <a:ext cx="183515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"/>
              <a:buNone/>
            </a:pPr>
            <a:r>
              <a:rPr b="0" i="0" lang="en-US" sz="2400" u="sng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Pat</a:t>
            </a:r>
            <a:r>
              <a:rPr b="0" i="0" lang="en-US" sz="2400" u="none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 Thaddeus</a:t>
            </a:r>
            <a:endParaRPr/>
          </a:p>
        </p:txBody>
      </p:sp>
      <p:sp>
        <p:nvSpPr>
          <p:cNvPr id="583" name="Google Shape;583;p22"/>
          <p:cNvSpPr txBox="1"/>
          <p:nvPr/>
        </p:nvSpPr>
        <p:spPr>
          <a:xfrm>
            <a:off x="2057400" y="3048000"/>
            <a:ext cx="2438400" cy="822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"/>
              <a:buNone/>
            </a:pPr>
            <a:r>
              <a:rPr b="0" i="0" lang="en-US" sz="2400" u="sng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John</a:t>
            </a:r>
            <a:r>
              <a:rPr b="0" i="0" lang="en-US" sz="2400" u="none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 &amp; Jane Mather </a:t>
            </a:r>
            <a:endParaRPr/>
          </a:p>
        </p:txBody>
      </p:sp>
      <p:sp>
        <p:nvSpPr>
          <p:cNvPr id="584" name="Google Shape;584;p22"/>
          <p:cNvSpPr txBox="1"/>
          <p:nvPr/>
        </p:nvSpPr>
        <p:spPr>
          <a:xfrm>
            <a:off x="4191000" y="2895600"/>
            <a:ext cx="2438400" cy="822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"/>
              <a:buNone/>
            </a:pPr>
            <a:r>
              <a:rPr b="0" i="0" lang="en-US" sz="2400" u="sng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Dave</a:t>
            </a:r>
            <a:r>
              <a:rPr b="0" i="0" lang="en-US" sz="2400" u="none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 &amp; Eunice Wilkinson</a:t>
            </a:r>
            <a:endParaRPr/>
          </a:p>
        </p:txBody>
      </p:sp>
      <p:sp>
        <p:nvSpPr>
          <p:cNvPr id="585" name="Google Shape;585;p22"/>
          <p:cNvSpPr txBox="1"/>
          <p:nvPr/>
        </p:nvSpPr>
        <p:spPr>
          <a:xfrm>
            <a:off x="6629400" y="2743200"/>
            <a:ext cx="2057400" cy="822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"/>
              <a:buNone/>
            </a:pPr>
            <a:r>
              <a:rPr b="0" i="0" lang="en-US" sz="2400" u="sng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Mike</a:t>
            </a:r>
            <a:r>
              <a:rPr b="0" i="0" lang="en-US" sz="2400" u="none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 &amp; Deanna Hauser</a:t>
            </a:r>
            <a:endParaRPr/>
          </a:p>
        </p:txBody>
      </p:sp>
      <p:sp>
        <p:nvSpPr>
          <p:cNvPr id="586" name="Google Shape;586;p22"/>
          <p:cNvSpPr txBox="1"/>
          <p:nvPr/>
        </p:nvSpPr>
        <p:spPr>
          <a:xfrm>
            <a:off x="381000" y="5715000"/>
            <a:ext cx="1828800" cy="822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"/>
              <a:buNone/>
            </a:pPr>
            <a:r>
              <a:rPr b="0" i="0" lang="en-US" sz="2400" u="sng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Rai</a:t>
            </a:r>
            <a:r>
              <a:rPr b="0" i="0" lang="en-US" sz="2400" u="none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 &amp; Becky Weiss</a:t>
            </a:r>
            <a:endParaRPr/>
          </a:p>
        </p:txBody>
      </p:sp>
      <p:sp>
        <p:nvSpPr>
          <p:cNvPr id="587" name="Google Shape;587;p22"/>
          <p:cNvSpPr txBox="1"/>
          <p:nvPr/>
        </p:nvSpPr>
        <p:spPr>
          <a:xfrm>
            <a:off x="2819400" y="5562600"/>
            <a:ext cx="1295400" cy="822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"/>
              <a:buNone/>
            </a:pPr>
            <a:r>
              <a:rPr b="0" i="0" lang="en-US" sz="2400" u="sng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George</a:t>
            </a:r>
            <a:r>
              <a:rPr b="0" i="0" lang="en-US" sz="2400" u="none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 Smoot</a:t>
            </a:r>
            <a:endParaRPr/>
          </a:p>
        </p:txBody>
      </p:sp>
      <p:sp>
        <p:nvSpPr>
          <p:cNvPr id="588" name="Google Shape;588;p22"/>
          <p:cNvSpPr txBox="1"/>
          <p:nvPr/>
        </p:nvSpPr>
        <p:spPr>
          <a:xfrm>
            <a:off x="5181600" y="5562600"/>
            <a:ext cx="3200400" cy="822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"/>
              <a:buNone/>
            </a:pPr>
            <a:r>
              <a:rPr b="0" i="0" lang="en-US" sz="2400" u="sng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Sam</a:t>
            </a:r>
            <a:r>
              <a:rPr b="0" i="0" lang="en-US" sz="2400" u="none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 &amp; Margie Gulkis, </a:t>
            </a:r>
            <a:r>
              <a:rPr b="0" i="0" lang="en-US" sz="2400" u="sng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Mike</a:t>
            </a:r>
            <a:r>
              <a:rPr b="0" i="0" lang="en-US" sz="2400" u="none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 &amp; Sandie Janssen</a:t>
            </a:r>
            <a:endParaRPr/>
          </a:p>
        </p:txBody>
      </p:sp>
      <p:pic>
        <p:nvPicPr>
          <p:cNvPr descr="Dave Eunice Wilkinson" id="589" name="Google Shape;589;p2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114800" y="1295400"/>
            <a:ext cx="2332038" cy="1398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23"/>
          <p:cNvSpPr txBox="1"/>
          <p:nvPr>
            <p:ph idx="12" type="sldNum"/>
          </p:nvPr>
        </p:nvSpPr>
        <p:spPr>
          <a:xfrm>
            <a:off x="6553200" y="640080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imes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‹#›</a:t>
            </a:fld>
            <a:endParaRPr b="0" i="0" sz="1400" u="none" cap="none" strike="noStrike">
              <a:solidFill>
                <a:srgbClr val="FFFFFF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596" name="Google Shape;596;p23"/>
          <p:cNvSpPr txBox="1"/>
          <p:nvPr>
            <p:ph type="title"/>
          </p:nvPr>
        </p:nvSpPr>
        <p:spPr>
          <a:xfrm>
            <a:off x="990600" y="152400"/>
            <a:ext cx="61722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COBE Science Team</a:t>
            </a:r>
            <a:endParaRPr/>
          </a:p>
        </p:txBody>
      </p:sp>
      <p:pic>
        <p:nvPicPr>
          <p:cNvPr descr="NASM Bennett_1" id="597" name="Google Shape;597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914400"/>
            <a:ext cx="1905000" cy="17383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ASM Kelsall Anne_1" id="598" name="Google Shape;598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05200" y="3733800"/>
            <a:ext cx="2514600" cy="1812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ASM Nancy Al_1" id="599" name="Google Shape;599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81400" y="927100"/>
            <a:ext cx="2057400" cy="17176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nee Marlin Bennett" id="600" name="Google Shape;600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05000" y="914400"/>
            <a:ext cx="1398588" cy="1752600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23"/>
          <p:cNvSpPr txBox="1"/>
          <p:nvPr/>
        </p:nvSpPr>
        <p:spPr>
          <a:xfrm>
            <a:off x="381000" y="2819400"/>
            <a:ext cx="2819400" cy="822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"/>
              <a:buNone/>
            </a:pPr>
            <a:r>
              <a:rPr b="0" i="0" lang="en-US" sz="2400" u="sng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Chuck</a:t>
            </a:r>
            <a:r>
              <a:rPr b="0" i="0" lang="en-US" sz="2400" u="none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 &amp; Renee Bennett</a:t>
            </a:r>
            <a:endParaRPr/>
          </a:p>
        </p:txBody>
      </p:sp>
      <p:sp>
        <p:nvSpPr>
          <p:cNvPr id="602" name="Google Shape;602;p23"/>
          <p:cNvSpPr txBox="1"/>
          <p:nvPr/>
        </p:nvSpPr>
        <p:spPr>
          <a:xfrm>
            <a:off x="3581400" y="5638800"/>
            <a:ext cx="2438400" cy="822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"/>
              <a:buNone/>
            </a:pPr>
            <a:r>
              <a:rPr b="0" i="0" lang="en-US" sz="2400" u="sng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Tom</a:t>
            </a:r>
            <a:r>
              <a:rPr b="0" i="0" lang="en-US" sz="2400" u="none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 &amp; Ann Kelsall</a:t>
            </a:r>
            <a:endParaRPr/>
          </a:p>
        </p:txBody>
      </p:sp>
      <p:sp>
        <p:nvSpPr>
          <p:cNvPr id="603" name="Google Shape;603;p23"/>
          <p:cNvSpPr txBox="1"/>
          <p:nvPr/>
        </p:nvSpPr>
        <p:spPr>
          <a:xfrm>
            <a:off x="3276600" y="2895600"/>
            <a:ext cx="2667000" cy="822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"/>
              <a:buNone/>
            </a:pPr>
            <a:r>
              <a:rPr b="0" i="0" lang="en-US" sz="2400" u="sng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Nancy</a:t>
            </a:r>
            <a:r>
              <a:rPr b="0" i="0" lang="en-US" sz="2400" u="none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 &amp; Al Boggess</a:t>
            </a:r>
            <a:endParaRPr/>
          </a:p>
        </p:txBody>
      </p:sp>
      <p:pic>
        <p:nvPicPr>
          <p:cNvPr descr="COBE Party Ed Cheng" id="604" name="Google Shape;604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324600" y="990600"/>
            <a:ext cx="1652588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BE Party Eli Flo Bob_1" id="605" name="Google Shape;605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66800" y="3810000"/>
            <a:ext cx="1498600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23"/>
          <p:cNvSpPr txBox="1"/>
          <p:nvPr/>
        </p:nvSpPr>
        <p:spPr>
          <a:xfrm>
            <a:off x="685800" y="5715000"/>
            <a:ext cx="2286000" cy="822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"/>
              <a:buNone/>
            </a:pPr>
            <a:r>
              <a:rPr b="0" i="0" lang="en-US" sz="2400" u="sng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Eli</a:t>
            </a:r>
            <a:r>
              <a:rPr b="0" i="0" lang="en-US" sz="2400" u="none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 &amp; Florence Dwek</a:t>
            </a:r>
            <a:endParaRPr/>
          </a:p>
        </p:txBody>
      </p:sp>
      <p:sp>
        <p:nvSpPr>
          <p:cNvPr id="607" name="Google Shape;607;p23"/>
          <p:cNvSpPr txBox="1"/>
          <p:nvPr/>
        </p:nvSpPr>
        <p:spPr>
          <a:xfrm>
            <a:off x="5715000" y="2819400"/>
            <a:ext cx="2819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"/>
              <a:buNone/>
            </a:pPr>
            <a:r>
              <a:rPr b="0" i="0" lang="en-US" sz="2400" u="sng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Ed</a:t>
            </a:r>
            <a:r>
              <a:rPr b="0" i="0" lang="en-US" sz="2400" u="none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 &amp; Tammy Cheng</a:t>
            </a:r>
            <a:endParaRPr/>
          </a:p>
        </p:txBody>
      </p:sp>
      <p:pic>
        <p:nvPicPr>
          <p:cNvPr descr="Lubin" id="608" name="Google Shape;608;p2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781800" y="3657600"/>
            <a:ext cx="1368425" cy="1981200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23"/>
          <p:cNvSpPr txBox="1"/>
          <p:nvPr/>
        </p:nvSpPr>
        <p:spPr>
          <a:xfrm>
            <a:off x="6324600" y="5715000"/>
            <a:ext cx="2514600" cy="822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"/>
              <a:buNone/>
            </a:pPr>
            <a:r>
              <a:rPr b="0" i="0" lang="en-US" sz="2400" u="sng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Philip</a:t>
            </a:r>
            <a:r>
              <a:rPr b="0" i="0" lang="en-US" sz="2400" u="none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 &amp; Georganne Lubin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24"/>
          <p:cNvSpPr txBox="1"/>
          <p:nvPr>
            <p:ph idx="12" type="sldNum"/>
          </p:nvPr>
        </p:nvSpPr>
        <p:spPr>
          <a:xfrm>
            <a:off x="6553200" y="640080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imes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‹#›</a:t>
            </a:fld>
            <a:endParaRPr b="0" i="0" sz="1400" u="none" cap="none" strike="noStrike">
              <a:solidFill>
                <a:srgbClr val="FFFFFF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616" name="Google Shape;616;p24"/>
          <p:cNvSpPr txBox="1"/>
          <p:nvPr>
            <p:ph type="title"/>
          </p:nvPr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COBE Science Team</a:t>
            </a:r>
            <a:endParaRPr/>
          </a:p>
        </p:txBody>
      </p:sp>
      <p:pic>
        <p:nvPicPr>
          <p:cNvPr descr="COBE Meyer" id="617" name="Google Shape;61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" y="1143000"/>
            <a:ext cx="1481138" cy="1701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BE Murdock" id="618" name="Google Shape;618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05600" y="1066800"/>
            <a:ext cx="1568450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24"/>
          <p:cNvSpPr txBox="1"/>
          <p:nvPr/>
        </p:nvSpPr>
        <p:spPr>
          <a:xfrm>
            <a:off x="6324600" y="2743200"/>
            <a:ext cx="2438400" cy="822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"/>
              <a:buNone/>
            </a:pPr>
            <a:r>
              <a:rPr b="0" i="0" lang="en-US" sz="2400" u="sng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Tom</a:t>
            </a:r>
            <a:r>
              <a:rPr b="0" i="0" lang="en-US" sz="2400" u="none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 &amp; Jeanne Murdock</a:t>
            </a:r>
            <a:endParaRPr/>
          </a:p>
        </p:txBody>
      </p:sp>
      <p:sp>
        <p:nvSpPr>
          <p:cNvPr id="620" name="Google Shape;620;p24"/>
          <p:cNvSpPr txBox="1"/>
          <p:nvPr/>
        </p:nvSpPr>
        <p:spPr>
          <a:xfrm>
            <a:off x="6553200" y="5562600"/>
            <a:ext cx="1828800" cy="822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"/>
              <a:buNone/>
            </a:pPr>
            <a:r>
              <a:rPr b="0" i="0" lang="en-US" sz="2400" u="sng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Ned</a:t>
            </a:r>
            <a:r>
              <a:rPr b="0" i="0" lang="en-US" sz="2400" u="none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 &amp; Pat Wright</a:t>
            </a:r>
            <a:endParaRPr/>
          </a:p>
        </p:txBody>
      </p:sp>
      <p:sp>
        <p:nvSpPr>
          <p:cNvPr id="621" name="Google Shape;621;p24"/>
          <p:cNvSpPr txBox="1"/>
          <p:nvPr/>
        </p:nvSpPr>
        <p:spPr>
          <a:xfrm>
            <a:off x="381000" y="2971800"/>
            <a:ext cx="2514600" cy="822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"/>
              <a:buNone/>
            </a:pPr>
            <a:r>
              <a:rPr b="0" i="0" lang="en-US" sz="2400" u="sng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Steve</a:t>
            </a:r>
            <a:r>
              <a:rPr b="0" i="0" lang="en-US" sz="2400" u="none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 &amp; Sharon Meyer</a:t>
            </a:r>
            <a:endParaRPr/>
          </a:p>
        </p:txBody>
      </p:sp>
      <p:pic>
        <p:nvPicPr>
          <p:cNvPr descr="NASM Silverberg Bob Bev_1" id="622" name="Google Shape;622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24200" y="3733800"/>
            <a:ext cx="2819400" cy="1782763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24"/>
          <p:cNvSpPr txBox="1"/>
          <p:nvPr/>
        </p:nvSpPr>
        <p:spPr>
          <a:xfrm>
            <a:off x="3048000" y="5638800"/>
            <a:ext cx="2971800" cy="822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"/>
              <a:buNone/>
            </a:pPr>
            <a:r>
              <a:rPr b="0" i="0" lang="en-US" sz="2400" u="sng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Bob</a:t>
            </a:r>
            <a:r>
              <a:rPr b="0" i="0" lang="en-US" sz="2400" u="none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 &amp; Beverly Silverberg</a:t>
            </a:r>
            <a:endParaRPr/>
          </a:p>
        </p:txBody>
      </p:sp>
      <p:pic>
        <p:nvPicPr>
          <p:cNvPr descr="NASM Shafer Rick Gwen_1" id="624" name="Google Shape;624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9600" y="3810000"/>
            <a:ext cx="2133600" cy="1741488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24"/>
          <p:cNvSpPr txBox="1"/>
          <p:nvPr/>
        </p:nvSpPr>
        <p:spPr>
          <a:xfrm>
            <a:off x="533400" y="5638800"/>
            <a:ext cx="2362200" cy="822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"/>
              <a:buNone/>
            </a:pPr>
            <a:r>
              <a:rPr b="0" i="0" lang="en-US" sz="2400" u="sng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Rick</a:t>
            </a:r>
            <a:r>
              <a:rPr b="0" i="0" lang="en-US" sz="2400" u="none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 &amp; Gwen Shafer</a:t>
            </a:r>
            <a:endParaRPr/>
          </a:p>
        </p:txBody>
      </p:sp>
      <p:pic>
        <p:nvPicPr>
          <p:cNvPr descr="NASM Harvey Sarah_1" id="626" name="Google Shape;626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124200" y="1052513"/>
            <a:ext cx="2819400" cy="1797050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p24"/>
          <p:cNvSpPr txBox="1"/>
          <p:nvPr/>
        </p:nvSpPr>
        <p:spPr>
          <a:xfrm>
            <a:off x="3200400" y="2819400"/>
            <a:ext cx="2743200" cy="822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"/>
              <a:buNone/>
            </a:pPr>
            <a:r>
              <a:rPr b="0" i="0" lang="en-US" sz="2400" u="sng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Harvey</a:t>
            </a:r>
            <a:r>
              <a:rPr b="0" i="0" lang="en-US" sz="2400" u="none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 &amp; Sarah Moseley</a:t>
            </a:r>
            <a:endParaRPr/>
          </a:p>
        </p:txBody>
      </p:sp>
      <p:pic>
        <p:nvPicPr>
          <p:cNvPr descr="Wright_2006" id="628" name="Google Shape;628;p2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781800" y="3505200"/>
            <a:ext cx="1314450" cy="2017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25"/>
          <p:cNvSpPr txBox="1"/>
          <p:nvPr>
            <p:ph idx="12" type="sldNum"/>
          </p:nvPr>
        </p:nvSpPr>
        <p:spPr>
          <a:xfrm>
            <a:off x="6553200" y="640080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imes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‹#›</a:t>
            </a:fld>
            <a:endParaRPr b="0" i="0" sz="1400" u="none" cap="none" strike="noStrike">
              <a:solidFill>
                <a:srgbClr val="FFFFFF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descr="COBE Labeled Trimmed 3" id="635" name="Google Shape;63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p25"/>
          <p:cNvSpPr txBox="1"/>
          <p:nvPr>
            <p:ph type="title"/>
          </p:nvPr>
        </p:nvSpPr>
        <p:spPr>
          <a:xfrm>
            <a:off x="1905000" y="0"/>
            <a:ext cx="4953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</a:rPr>
              <a:t>COBE Satellite, 1989-1994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26"/>
          <p:cNvSpPr txBox="1"/>
          <p:nvPr>
            <p:ph idx="10" type="dt"/>
          </p:nvPr>
        </p:nvSpPr>
        <p:spPr>
          <a:xfrm>
            <a:off x="685800" y="640080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imes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July 31, 2008</a:t>
            </a:r>
            <a:endParaRPr/>
          </a:p>
        </p:txBody>
      </p:sp>
      <p:sp>
        <p:nvSpPr>
          <p:cNvPr id="643" name="Google Shape;643;p26"/>
          <p:cNvSpPr txBox="1"/>
          <p:nvPr>
            <p:ph idx="11" type="ftr"/>
          </p:nvPr>
        </p:nvSpPr>
        <p:spPr>
          <a:xfrm>
            <a:off x="2895600" y="6400800"/>
            <a:ext cx="3352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imes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John Mather Nobel Ceremony 2008</a:t>
            </a:r>
            <a:endParaRPr/>
          </a:p>
        </p:txBody>
      </p:sp>
      <p:sp>
        <p:nvSpPr>
          <p:cNvPr id="644" name="Google Shape;644;p26"/>
          <p:cNvSpPr txBox="1"/>
          <p:nvPr>
            <p:ph idx="12" type="sldNum"/>
          </p:nvPr>
        </p:nvSpPr>
        <p:spPr>
          <a:xfrm>
            <a:off x="6553200" y="6400800"/>
            <a:ext cx="1905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imes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‹#›</a:t>
            </a:fld>
            <a:endParaRPr b="0" i="0" sz="1400" u="none" cap="none" strike="noStrike">
              <a:solidFill>
                <a:srgbClr val="FFFFFF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645" name="Google Shape;645;p26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6" name="Google Shape;64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26"/>
          <p:cNvSpPr txBox="1"/>
          <p:nvPr/>
        </p:nvSpPr>
        <p:spPr>
          <a:xfrm>
            <a:off x="3886200" y="457200"/>
            <a:ext cx="4876800" cy="396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1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Far Infrared Absolute Spectrophotometer</a:t>
            </a:r>
            <a:endParaRPr/>
          </a:p>
        </p:txBody>
      </p:sp>
      <p:sp>
        <p:nvSpPr>
          <p:cNvPr id="648" name="Google Shape;648;p26"/>
          <p:cNvSpPr txBox="1"/>
          <p:nvPr/>
        </p:nvSpPr>
        <p:spPr>
          <a:xfrm>
            <a:off x="6248400" y="1447800"/>
            <a:ext cx="2667000" cy="21002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"/>
              <a:buNone/>
            </a:pPr>
            <a:r>
              <a:rPr b="0" i="1" lang="en-US" sz="2400" u="none" cap="none" strike="noStrik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John Mather, PI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"/>
              <a:buNone/>
            </a:pPr>
            <a:r>
              <a:rPr b="0" i="1" lang="en-US" sz="2400" u="none" cap="none" strike="noStrik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Rick Shafer, DPI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"/>
              <a:buNone/>
            </a:pPr>
            <a:r>
              <a:rPr b="0" i="1" lang="en-US" sz="2400" u="none" cap="none" strike="noStrik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Bob Maichle, IE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"/>
              <a:buNone/>
            </a:pPr>
            <a:r>
              <a:rPr b="0" i="1" lang="en-US" sz="2400" u="none" cap="none" strike="noStrik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Mike Roberto, ISE</a:t>
            </a:r>
            <a:endParaRPr/>
          </a:p>
        </p:txBody>
      </p:sp>
      <p:sp>
        <p:nvSpPr>
          <p:cNvPr id="649" name="Google Shape;649;p26"/>
          <p:cNvSpPr txBox="1"/>
          <p:nvPr/>
        </p:nvSpPr>
        <p:spPr>
          <a:xfrm>
            <a:off x="3962400" y="6400800"/>
            <a:ext cx="518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"/>
              <a:buNone/>
            </a:pPr>
            <a:r>
              <a:rPr b="0" i="1" lang="en-US" sz="2400" u="none" cap="none" strike="noStrik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Michelson Interferometer (Nobel 1907)</a:t>
            </a:r>
            <a:endParaRPr b="0" i="0" sz="2400" u="none" cap="none" strike="noStrik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27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July 31, 2008</a:t>
            </a:r>
            <a:endParaRPr/>
          </a:p>
        </p:txBody>
      </p:sp>
      <p:sp>
        <p:nvSpPr>
          <p:cNvPr id="656" name="Google Shape;656;p27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John Mather Nobel Ceremony 2008</a:t>
            </a:r>
            <a:endParaRPr/>
          </a:p>
        </p:txBody>
      </p:sp>
      <p:sp>
        <p:nvSpPr>
          <p:cNvPr id="657" name="Google Shape;657;p27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58" name="Google Shape;658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27"/>
          <p:cNvSpPr txBox="1"/>
          <p:nvPr/>
        </p:nvSpPr>
        <p:spPr>
          <a:xfrm>
            <a:off x="1219200" y="4648200"/>
            <a:ext cx="4648200" cy="13700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Based on 9 minutes of data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Presented at American Astronomical Society, January 1990</a:t>
            </a:r>
            <a:endParaRPr/>
          </a:p>
        </p:txBody>
      </p:sp>
      <p:pic>
        <p:nvPicPr>
          <p:cNvPr id="660" name="Google Shape;660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33600" y="2895600"/>
            <a:ext cx="1447800" cy="1033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28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imes New Roman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John Mather Nobel Ceremony 2008</a:t>
            </a:r>
            <a:endParaRPr/>
          </a:p>
        </p:txBody>
      </p:sp>
      <p:sp>
        <p:nvSpPr>
          <p:cNvPr id="667" name="Google Shape;667;p28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68" name="Google Shape;668;p2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35200" y="0"/>
            <a:ext cx="45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28"/>
          <p:cNvSpPr txBox="1"/>
          <p:nvPr/>
        </p:nvSpPr>
        <p:spPr>
          <a:xfrm>
            <a:off x="2362200" y="381000"/>
            <a:ext cx="4419600" cy="396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Helvetica Neue"/>
              <a:buNone/>
            </a:pPr>
            <a:r>
              <a:rPr b="0" i="1" lang="en-US" sz="2000" u="none" cap="none" strike="noStrike">
                <a:solidFill>
                  <a:srgbClr val="33669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Differential Microwave Radiometers</a:t>
            </a:r>
            <a:endParaRPr b="0" i="0" sz="2400" u="none" cap="none" strike="noStrike">
              <a:solidFill>
                <a:srgbClr val="336699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670" name="Google Shape;670;p28"/>
          <p:cNvSpPr txBox="1"/>
          <p:nvPr/>
        </p:nvSpPr>
        <p:spPr>
          <a:xfrm>
            <a:off x="6934200" y="1371600"/>
            <a:ext cx="1905000" cy="28305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"/>
              <a:buNone/>
            </a:pPr>
            <a:r>
              <a:rPr b="0" i="1" lang="en-US" sz="2400" u="none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George Smoot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"/>
              <a:buNone/>
            </a:pPr>
            <a:r>
              <a:rPr b="0" i="1" lang="en-US" sz="2400" u="none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Chuck Bennett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"/>
              <a:buNone/>
            </a:pPr>
            <a:r>
              <a:rPr b="0" i="1" lang="en-US" sz="2400" u="none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Bernie Klein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"/>
              <a:buNone/>
            </a:pPr>
            <a:r>
              <a:rPr b="0" i="1" lang="en-US" sz="2400" u="none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Steve Leete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2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77" name="Google Shape;677;p29"/>
          <p:cNvSpPr txBox="1"/>
          <p:nvPr/>
        </p:nvSpPr>
        <p:spPr>
          <a:xfrm>
            <a:off x="1219200" y="2133600"/>
            <a:ext cx="2895600" cy="822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Sky map from DMR, 2.7 K +/- 0.003 K</a:t>
            </a:r>
            <a:endParaRPr/>
          </a:p>
        </p:txBody>
      </p:sp>
      <p:sp>
        <p:nvSpPr>
          <p:cNvPr id="678" name="Google Shape;678;p29"/>
          <p:cNvSpPr txBox="1"/>
          <p:nvPr/>
        </p:nvSpPr>
        <p:spPr>
          <a:xfrm>
            <a:off x="381000" y="3352800"/>
            <a:ext cx="4038600" cy="822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Doppler Effect of Sun</a:t>
            </a: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’</a:t>
            </a:r>
            <a:r>
              <a:rPr b="0" i="0" lang="en-US" sz="2400" u="none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s motion removed (v/c = 0.001)</a:t>
            </a:r>
            <a:endParaRPr/>
          </a:p>
        </p:txBody>
      </p:sp>
      <p:sp>
        <p:nvSpPr>
          <p:cNvPr id="679" name="Google Shape;679;p29"/>
          <p:cNvSpPr txBox="1"/>
          <p:nvPr/>
        </p:nvSpPr>
        <p:spPr>
          <a:xfrm>
            <a:off x="533400" y="4800600"/>
            <a:ext cx="4038600" cy="1187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Cosmic temperature/density variations at 389,000 years, +/- 0.00003 K (part in 100,000)</a:t>
            </a:r>
            <a:endParaRPr/>
          </a:p>
        </p:txBody>
      </p:sp>
      <p:pic>
        <p:nvPicPr>
          <p:cNvPr descr="Phys Today" id="680" name="Google Shape;68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95800" y="152400"/>
            <a:ext cx="4251325" cy="617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diagram of a graph&#10;&#10;AI-generated content may be incorrect." id="412" name="Google Shape;412;p3"/>
          <p:cNvPicPr preferRelativeResize="0"/>
          <p:nvPr/>
        </p:nvPicPr>
        <p:blipFill rotWithShape="1">
          <a:blip r:embed="rId3">
            <a:alphaModFix/>
          </a:blip>
          <a:srcRect b="0" l="0" r="8752" t="27547"/>
          <a:stretch/>
        </p:blipFill>
        <p:spPr>
          <a:xfrm rot="10800000">
            <a:off x="1145802" y="1476620"/>
            <a:ext cx="6029698" cy="3468054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3"/>
          <p:cNvSpPr txBox="1"/>
          <p:nvPr/>
        </p:nvSpPr>
        <p:spPr>
          <a:xfrm>
            <a:off x="913446" y="362370"/>
            <a:ext cx="5940635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Status of the temperature spectrum measurements in 1970 (from Peebles).</a:t>
            </a:r>
            <a:endParaRPr/>
          </a:p>
        </p:txBody>
      </p:sp>
      <p:sp>
        <p:nvSpPr>
          <p:cNvPr id="414" name="Google Shape;414;p3"/>
          <p:cNvSpPr txBox="1"/>
          <p:nvPr/>
        </p:nvSpPr>
        <p:spPr>
          <a:xfrm>
            <a:off x="2778826" y="4437660"/>
            <a:ext cx="1407226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3K Blackbody</a:t>
            </a:r>
            <a:endParaRPr/>
          </a:p>
        </p:txBody>
      </p:sp>
      <p:sp>
        <p:nvSpPr>
          <p:cNvPr id="415" name="Google Shape;415;p3"/>
          <p:cNvSpPr txBox="1"/>
          <p:nvPr/>
        </p:nvSpPr>
        <p:spPr>
          <a:xfrm>
            <a:off x="641269" y="4957376"/>
            <a:ext cx="850273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 the number of measurements with an excess “above the peak” at 2 mm emission. Was there a “turn over” as expected from a Planck blackbody?</a:t>
            </a:r>
            <a:endParaRPr/>
          </a:p>
        </p:txBody>
      </p:sp>
      <p:cxnSp>
        <p:nvCxnSpPr>
          <p:cNvPr id="416" name="Google Shape;416;p3"/>
          <p:cNvCxnSpPr>
            <a:stCxn id="414" idx="0"/>
          </p:cNvCxnSpPr>
          <p:nvPr/>
        </p:nvCxnSpPr>
        <p:spPr>
          <a:xfrm rot="10800000">
            <a:off x="3155739" y="2938860"/>
            <a:ext cx="326700" cy="149880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lg" w="lg" type="triangle"/>
          </a:ln>
          <a:effectLst>
            <a:outerShdw blurRad="40000" rotWithShape="0" dir="5400000" dist="20000">
              <a:srgbClr val="000000">
                <a:alpha val="38039"/>
              </a:srgbClr>
            </a:outerShdw>
          </a:effectLst>
        </p:spPr>
      </p:cxnSp>
      <p:cxnSp>
        <p:nvCxnSpPr>
          <p:cNvPr id="417" name="Google Shape;417;p3"/>
          <p:cNvCxnSpPr/>
          <p:nvPr/>
        </p:nvCxnSpPr>
        <p:spPr>
          <a:xfrm flipH="1" rot="10800000">
            <a:off x="3945574" y="4523989"/>
            <a:ext cx="719942" cy="118522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lg" w="lg" type="triangle"/>
          </a:ln>
          <a:effectLst>
            <a:outerShdw blurRad="40000" rotWithShape="0" dir="5400000" dist="20000">
              <a:srgbClr val="000000">
                <a:alpha val="38039"/>
              </a:srgbClr>
            </a:outerShdw>
          </a:effectLst>
        </p:spPr>
      </p:cxnSp>
      <p:sp>
        <p:nvSpPr>
          <p:cNvPr id="418" name="Google Shape;418;p3"/>
          <p:cNvSpPr txBox="1"/>
          <p:nvPr/>
        </p:nvSpPr>
        <p:spPr>
          <a:xfrm>
            <a:off x="8158348" y="5889418"/>
            <a:ext cx="184731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3"/>
          <p:cNvSpPr txBox="1"/>
          <p:nvPr/>
        </p:nvSpPr>
        <p:spPr>
          <a:xfrm>
            <a:off x="2260767" y="5729544"/>
            <a:ext cx="459331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was this important to know?</a:t>
            </a:r>
            <a:endParaRPr/>
          </a:p>
        </p:txBody>
      </p:sp>
      <p:sp>
        <p:nvSpPr>
          <p:cNvPr id="420" name="Google Shape;420;p3"/>
          <p:cNvSpPr txBox="1"/>
          <p:nvPr/>
        </p:nvSpPr>
        <p:spPr>
          <a:xfrm>
            <a:off x="3234789" y="2860468"/>
            <a:ext cx="589313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2 mm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30"/>
          <p:cNvSpPr txBox="1"/>
          <p:nvPr>
            <p:ph type="title"/>
          </p:nvPr>
        </p:nvSpPr>
        <p:spPr>
          <a:xfrm>
            <a:off x="457200" y="241340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A90602"/>
              </a:buClr>
              <a:buSzPts val="3600"/>
              <a:buFont typeface="Calibri"/>
              <a:buNone/>
            </a:pPr>
            <a:r>
              <a:rPr lang="en-US"/>
              <a:t>Mark Halpern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iagram of a balloon-blown machine&#10;&#10;AI-generated content may be incorrect." id="690" name="Google Shape;690;p3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87068" y="2425536"/>
            <a:ext cx="5228027" cy="42229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working on a machine&#10;&#10;AI-generated content may be incorrect." id="691" name="Google Shape;691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6513" y="4843"/>
            <a:ext cx="5041034" cy="3144645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p31"/>
          <p:cNvSpPr txBox="1"/>
          <p:nvPr/>
        </p:nvSpPr>
        <p:spPr>
          <a:xfrm>
            <a:off x="91997" y="4085529"/>
            <a:ext cx="4023671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Dirk and Rai flew a series of balloon borne radiometers to search for anisotropy of the CMB.  </a:t>
            </a:r>
            <a:b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D.Kingston Owens and Dick Benford were involved.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1976 a flight used bolometers which were hand made by me and by Rai.  In 1981 we flew a four- channel radiometer using monolithic bolometers Pat Downey made.</a:t>
            </a:r>
            <a:endParaRPr/>
          </a:p>
        </p:txBody>
      </p:sp>
      <p:sp>
        <p:nvSpPr>
          <p:cNvPr id="693" name="Google Shape;693;p31"/>
          <p:cNvSpPr txBox="1"/>
          <p:nvPr/>
        </p:nvSpPr>
        <p:spPr>
          <a:xfrm>
            <a:off x="0" y="3724896"/>
            <a:ext cx="2174489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Palestine Tx, 1981</a:t>
            </a: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aph of a data&#10;&#10;AI-generated content may be incorrect." id="698" name="Google Shape;698;p3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176185"/>
            <a:ext cx="6374275" cy="38245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diagram of a satellite&#10;&#10;AI-generated content may be incorrect." id="699" name="Google Shape;699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95011" y="4068801"/>
            <a:ext cx="2621096" cy="17833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math equations and formulas&#10;&#10;AI-generated content may be incorrect." id="700" name="Google Shape;700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2590" y="333548"/>
            <a:ext cx="7846632" cy="17833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diagram of a satellite&#10;&#10;AI-generated content may be incorrect." id="701" name="Google Shape;701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74275" y="2226351"/>
            <a:ext cx="2662568" cy="178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en standing next to a machine&#10;&#10;AI-generated content may be incorrect." id="706" name="Google Shape;706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03488" y="833517"/>
            <a:ext cx="3540512" cy="51672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aph of a polar temperature&#10;&#10;AI-generated content may be incorrect." id="707" name="Google Shape;707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7143" y="2557818"/>
            <a:ext cx="4573277" cy="3348883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33"/>
          <p:cNvSpPr txBox="1"/>
          <p:nvPr/>
        </p:nvSpPr>
        <p:spPr>
          <a:xfrm>
            <a:off x="1304692" y="3040102"/>
            <a:ext cx="91161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Fixsen ‘83</a:t>
            </a:r>
            <a:endParaRPr/>
          </a:p>
        </p:txBody>
      </p:sp>
      <p:sp>
        <p:nvSpPr>
          <p:cNvPr id="709" name="Google Shape;709;p33"/>
          <p:cNvSpPr txBox="1"/>
          <p:nvPr/>
        </p:nvSpPr>
        <p:spPr>
          <a:xfrm>
            <a:off x="1170879" y="3776300"/>
            <a:ext cx="84470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Lubin ‘85</a:t>
            </a:r>
            <a:endParaRPr/>
          </a:p>
        </p:txBody>
      </p:sp>
      <p:sp>
        <p:nvSpPr>
          <p:cNvPr id="710" name="Google Shape;710;p33"/>
          <p:cNvSpPr txBox="1"/>
          <p:nvPr/>
        </p:nvSpPr>
        <p:spPr>
          <a:xfrm>
            <a:off x="3744022" y="4612424"/>
            <a:ext cx="82797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IRAS ‘86</a:t>
            </a:r>
            <a:endParaRPr/>
          </a:p>
        </p:txBody>
      </p:sp>
      <p:sp>
        <p:nvSpPr>
          <p:cNvPr id="711" name="Google Shape;711;p33"/>
          <p:cNvSpPr txBox="1"/>
          <p:nvPr/>
        </p:nvSpPr>
        <p:spPr>
          <a:xfrm>
            <a:off x="2463781" y="4344794"/>
            <a:ext cx="1140851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MIT Balloon</a:t>
            </a:r>
            <a:endParaRPr/>
          </a:p>
        </p:txBody>
      </p:sp>
      <p:sp>
        <p:nvSpPr>
          <p:cNvPr id="712" name="Google Shape;712;p33"/>
          <p:cNvSpPr txBox="1"/>
          <p:nvPr/>
        </p:nvSpPr>
        <p:spPr>
          <a:xfrm>
            <a:off x="177142" y="1024519"/>
            <a:ext cx="5225624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 important lesson from this series of flights is that the Galaxy is  bright, a lot brighter than anticipated in the early 1970’s.  </a:t>
            </a:r>
            <a:endParaRPr/>
          </a:p>
        </p:txBody>
      </p:sp>
      <p:sp>
        <p:nvSpPr>
          <p:cNvPr id="713" name="Google Shape;713;p33"/>
          <p:cNvSpPr txBox="1"/>
          <p:nvPr/>
        </p:nvSpPr>
        <p:spPr>
          <a:xfrm>
            <a:off x="6524741" y="5348404"/>
            <a:ext cx="2442117" cy="7155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Rai and Dick Benford, Palestine      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                      Texas, October 1981</a:t>
            </a:r>
            <a:endParaRPr/>
          </a:p>
        </p:txBody>
      </p:sp>
      <p:sp>
        <p:nvSpPr>
          <p:cNvPr id="714" name="Google Shape;714;p33"/>
          <p:cNvSpPr txBox="1"/>
          <p:nvPr/>
        </p:nvSpPr>
        <p:spPr>
          <a:xfrm>
            <a:off x="1049608" y="2442401"/>
            <a:ext cx="710890" cy="25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30 GHz</a:t>
            </a:r>
            <a:endParaRPr/>
          </a:p>
        </p:txBody>
      </p:sp>
      <p:sp>
        <p:nvSpPr>
          <p:cNvPr id="715" name="Google Shape;715;p33"/>
          <p:cNvSpPr txBox="1"/>
          <p:nvPr/>
        </p:nvSpPr>
        <p:spPr>
          <a:xfrm>
            <a:off x="2361152" y="2442401"/>
            <a:ext cx="710890" cy="25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300 GHz</a:t>
            </a:r>
            <a:endParaRPr/>
          </a:p>
        </p:txBody>
      </p:sp>
      <p:sp>
        <p:nvSpPr>
          <p:cNvPr id="716" name="Google Shape;716;p33"/>
          <p:cNvSpPr txBox="1"/>
          <p:nvPr/>
        </p:nvSpPr>
        <p:spPr>
          <a:xfrm>
            <a:off x="3744023" y="2442400"/>
            <a:ext cx="710890" cy="25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100 μm</a:t>
            </a:r>
            <a:endParaRPr sz="105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logo&#10;&#10;AI-generated content may be incorrect." id="722" name="Google Shape;722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1095" y="2585127"/>
            <a:ext cx="4829172" cy="6577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working on a machine&#10;&#10;AI-generated content may be incorrect." id="723" name="Google Shape;723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81828" y="2412412"/>
            <a:ext cx="2662172" cy="3579340"/>
          </a:xfrm>
          <a:prstGeom prst="rect">
            <a:avLst/>
          </a:prstGeom>
          <a:noFill/>
          <a:ln>
            <a:noFill/>
          </a:ln>
        </p:spPr>
      </p:pic>
      <p:sp>
        <p:nvSpPr>
          <p:cNvPr id="724" name="Google Shape;724;p34"/>
          <p:cNvSpPr txBox="1"/>
          <p:nvPr/>
        </p:nvSpPr>
        <p:spPr>
          <a:xfrm>
            <a:off x="218833" y="3395303"/>
            <a:ext cx="5979842" cy="32932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 of the more bizarre components of the campaign to undermine  Oppenheimer was the 1953 Fortune article accusing Oppenheimer of being the leader of a cabal of scientists scheming to undermine the policies of the American military.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charged that Oppenheimer was one of the leaders of group ominously titled </a:t>
            </a: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“ZORC,” 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acronym derived from Oppenheimer’s last name as well as those of his alleged conspirators, </a:t>
            </a:r>
            <a:r>
              <a:rPr lang="en-US" sz="16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Jerrold Zacharias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  </a:t>
            </a:r>
            <a:r>
              <a:rPr lang="en-US" sz="16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Isidor I. Rabi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and </a:t>
            </a:r>
            <a:r>
              <a:rPr lang="en-US" sz="16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Charles Lauritsen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 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According to the article, </a:t>
            </a: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ZORC met in secret during the spring of 1952 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a singular goal: to create a nuclear air defense model that would “undercut the ‘Deterrent-Retaliatory’ argument.”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5" name="Google Shape;725;p3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103328" y="2641891"/>
            <a:ext cx="2735993" cy="335380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p34"/>
          <p:cNvSpPr txBox="1"/>
          <p:nvPr/>
        </p:nvSpPr>
        <p:spPr>
          <a:xfrm>
            <a:off x="281569" y="473851"/>
            <a:ext cx="8580863" cy="155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I started as a student the lab, the name for a candy bar—specifically a candy bar from the vending machine down the hall</a:t>
            </a: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-- 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was a </a:t>
            </a: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Zorc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runs to characterize radiometers always started in the evening, when Rai and Dirk were done teaching.  We would transfer Helium, go for dinner, and then work  all night.  </a:t>
            </a:r>
            <a:endParaRPr/>
          </a:p>
          <a:p>
            <a:pPr indent="0" lvl="0" marL="0" marR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These runs were fueled on Zorcs and coffee, especially if they did not go well.</a:t>
            </a:r>
            <a:endParaRPr b="1"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35"/>
          <p:cNvSpPr txBox="1"/>
          <p:nvPr>
            <p:ph type="title"/>
          </p:nvPr>
        </p:nvSpPr>
        <p:spPr>
          <a:xfrm>
            <a:off x="457200" y="241340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A90602"/>
              </a:buClr>
              <a:buSzPts val="3600"/>
              <a:buFont typeface="Calibri"/>
              <a:buNone/>
            </a:pPr>
            <a:r>
              <a:rPr lang="en-US"/>
              <a:t>Sam Day-Weiss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36"/>
          <p:cNvSpPr txBox="1"/>
          <p:nvPr>
            <p:ph type="ctrTitle"/>
          </p:nvPr>
        </p:nvSpPr>
        <p:spPr>
          <a:xfrm>
            <a:off x="311708" y="152562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sz="4000">
                <a:solidFill>
                  <a:schemeClr val="lt1"/>
                </a:solidFill>
              </a:rPr>
              <a:t>The Simons Observatory: New Measurements of the CMB</a:t>
            </a:r>
            <a:endParaRPr sz="4000">
              <a:solidFill>
                <a:schemeClr val="lt1"/>
              </a:solidFill>
            </a:endParaRPr>
          </a:p>
        </p:txBody>
      </p:sp>
      <p:sp>
        <p:nvSpPr>
          <p:cNvPr id="737" name="Google Shape;737;p36"/>
          <p:cNvSpPr txBox="1"/>
          <p:nvPr>
            <p:ph idx="1" type="subTitle"/>
          </p:nvPr>
        </p:nvSpPr>
        <p:spPr>
          <a:xfrm>
            <a:off x="311700" y="361517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>
                <a:solidFill>
                  <a:schemeClr val="lt1"/>
                </a:solidFill>
              </a:rPr>
              <a:t>Samuel Day-Weiss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>
                <a:solidFill>
                  <a:schemeClr val="lt1"/>
                </a:solidFill>
              </a:rPr>
              <a:t>Princeton University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38" name="Google Shape;738;p36"/>
          <p:cNvSpPr txBox="1"/>
          <p:nvPr/>
        </p:nvSpPr>
        <p:spPr>
          <a:xfrm>
            <a:off x="6673475" y="5521900"/>
            <a:ext cx="2470500" cy="2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Photo credit: Hironobu Nakata 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9" name="Google Shape;739;p36"/>
          <p:cNvSpPr txBox="1"/>
          <p:nvPr>
            <p:ph idx="12" type="sldNum"/>
          </p:nvPr>
        </p:nvSpPr>
        <p:spPr>
          <a:xfrm>
            <a:off x="8472458" y="5520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4" name="Google Shape;744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86375" y="857251"/>
            <a:ext cx="3857614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45" name="Google Shape;745;p37"/>
          <p:cNvSpPr txBox="1"/>
          <p:nvPr>
            <p:ph type="title"/>
          </p:nvPr>
        </p:nvSpPr>
        <p:spPr>
          <a:xfrm>
            <a:off x="311700" y="2727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86419"/>
              <a:buNone/>
            </a:pPr>
            <a:r>
              <a:rPr lang="en-US"/>
              <a:t>Outline</a:t>
            </a:r>
            <a:endParaRPr/>
          </a:p>
        </p:txBody>
      </p:sp>
      <p:sp>
        <p:nvSpPr>
          <p:cNvPr id="746" name="Google Shape;746;p37"/>
          <p:cNvSpPr txBox="1"/>
          <p:nvPr>
            <p:ph idx="12" type="sldNum"/>
          </p:nvPr>
        </p:nvSpPr>
        <p:spPr>
          <a:xfrm>
            <a:off x="8480708" y="56511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47" name="Google Shape;747;p37"/>
          <p:cNvSpPr txBox="1"/>
          <p:nvPr>
            <p:ph idx="1" type="body"/>
          </p:nvPr>
        </p:nvSpPr>
        <p:spPr>
          <a:xfrm>
            <a:off x="311700" y="1875425"/>
            <a:ext cx="4974600" cy="36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Simons Observatory (SO) Overview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The Small Aperture Telescopes (SATs)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A search for gravitational waves from the Big Bang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A journey to the Atacama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Initial observations</a:t>
            </a:r>
            <a:endParaRPr sz="2000"/>
          </a:p>
        </p:txBody>
      </p:sp>
      <p:sp>
        <p:nvSpPr>
          <p:cNvPr id="748" name="Google Shape;748;p37"/>
          <p:cNvSpPr txBox="1"/>
          <p:nvPr/>
        </p:nvSpPr>
        <p:spPr>
          <a:xfrm>
            <a:off x="5339400" y="5674300"/>
            <a:ext cx="2204400" cy="2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Photo credit: Allen Foster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9" name="Google Shape;749;p37"/>
          <p:cNvSpPr txBox="1"/>
          <p:nvPr/>
        </p:nvSpPr>
        <p:spPr>
          <a:xfrm>
            <a:off x="5418175" y="5046200"/>
            <a:ext cx="3594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 SAT observes Jupiter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38"/>
          <p:cNvSpPr txBox="1"/>
          <p:nvPr>
            <p:ph type="title"/>
          </p:nvPr>
        </p:nvSpPr>
        <p:spPr>
          <a:xfrm>
            <a:off x="311700" y="2727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86419"/>
              <a:buNone/>
            </a:pPr>
            <a:r>
              <a:rPr lang="en-US"/>
              <a:t>The Simons Observatory (SO)</a:t>
            </a:r>
            <a:endParaRPr/>
          </a:p>
        </p:txBody>
      </p:sp>
      <p:sp>
        <p:nvSpPr>
          <p:cNvPr id="755" name="Google Shape;755;p38"/>
          <p:cNvSpPr txBox="1"/>
          <p:nvPr>
            <p:ph idx="12" type="sldNum"/>
          </p:nvPr>
        </p:nvSpPr>
        <p:spPr>
          <a:xfrm>
            <a:off x="8480708" y="56511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56" name="Google Shape;756;p38" title="Screenshot 2026-02-17 at 12.26.20 PM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925950"/>
            <a:ext cx="8839204" cy="2857204"/>
          </a:xfrm>
          <a:prstGeom prst="rect">
            <a:avLst/>
          </a:prstGeom>
          <a:noFill/>
          <a:ln>
            <a:noFill/>
          </a:ln>
        </p:spPr>
      </p:pic>
      <p:sp>
        <p:nvSpPr>
          <p:cNvPr id="757" name="Google Shape;757;p38"/>
          <p:cNvSpPr txBox="1"/>
          <p:nvPr/>
        </p:nvSpPr>
        <p:spPr>
          <a:xfrm>
            <a:off x="1174800" y="4783150"/>
            <a:ext cx="6794400" cy="4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Cerro Toco, Parque Astronómico, Chile, 5200 m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8" name="Google Shape;758;p38"/>
          <p:cNvSpPr/>
          <p:nvPr/>
        </p:nvSpPr>
        <p:spPr>
          <a:xfrm>
            <a:off x="3599350" y="3742250"/>
            <a:ext cx="531300" cy="4122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39"/>
          <p:cNvSpPr txBox="1"/>
          <p:nvPr>
            <p:ph type="title"/>
          </p:nvPr>
        </p:nvSpPr>
        <p:spPr>
          <a:xfrm>
            <a:off x="311700" y="139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200"/>
              <a:t>The SATs: a search for primordial gravitational waves</a:t>
            </a:r>
            <a:endParaRPr sz="3200"/>
          </a:p>
        </p:txBody>
      </p:sp>
      <p:sp>
        <p:nvSpPr>
          <p:cNvPr id="764" name="Google Shape;764;p39"/>
          <p:cNvSpPr txBox="1"/>
          <p:nvPr>
            <p:ph idx="12" type="sldNum"/>
          </p:nvPr>
        </p:nvSpPr>
        <p:spPr>
          <a:xfrm>
            <a:off x="8480708" y="56511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65" name="Google Shape;765;p39"/>
          <p:cNvSpPr txBox="1"/>
          <p:nvPr/>
        </p:nvSpPr>
        <p:spPr>
          <a:xfrm>
            <a:off x="0" y="3764350"/>
            <a:ext cx="9094500" cy="16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●"/>
            </a:pPr>
            <a:r>
              <a:rPr lang="en-US"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Temperature anisotropies: scalar perturbations with </a:t>
            </a:r>
            <a:r>
              <a:rPr b="1" lang="en-US"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~110 uK </a:t>
            </a:r>
            <a:r>
              <a:rPr lang="en-US"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rms</a:t>
            </a:r>
            <a:endParaRPr sz="1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925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●"/>
            </a:pPr>
            <a:r>
              <a:rPr lang="en-US"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CMB ~5% linearly polarized</a:t>
            </a:r>
            <a:endParaRPr sz="1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925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○"/>
            </a:pPr>
            <a:r>
              <a:rPr b="0" i="0" lang="en-US" sz="1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Contribution from scalar perturbations: </a:t>
            </a:r>
            <a:r>
              <a:rPr b="1" i="0" lang="en-US" sz="1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~ 6.4 uK </a:t>
            </a:r>
            <a:r>
              <a:rPr b="0" i="0" lang="en-US" sz="1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rms (“E-modes”)</a:t>
            </a:r>
            <a:endParaRPr b="0" i="0" sz="19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925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○"/>
            </a:pPr>
            <a:r>
              <a:rPr b="0" i="0" lang="en-US" sz="1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Contribution from gravitational waves: </a:t>
            </a:r>
            <a:r>
              <a:rPr b="1" i="0" lang="en-US" sz="1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&lt; 57 nK </a:t>
            </a:r>
            <a:r>
              <a:rPr b="0" i="0" lang="en-US" sz="1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rms (primordial “B-modes”, BICEP/Keck 2021)</a:t>
            </a:r>
            <a:endParaRPr b="0" i="0" sz="19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6" name="Google Shape;766;p39"/>
          <p:cNvSpPr txBox="1"/>
          <p:nvPr/>
        </p:nvSpPr>
        <p:spPr>
          <a:xfrm>
            <a:off x="2976737" y="1778800"/>
            <a:ext cx="31905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ACT DR6 + Planck (Naess+2025)</a:t>
            </a:r>
            <a:endParaRPr b="1"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67" name="Google Shape;767;p39" title="Screenshot 2026-02-23 at 12.33.06 AM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950" y="2441837"/>
            <a:ext cx="4395150" cy="109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39" title="Screenshot 2026-02-23 at 12.32.45 AM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34150" y="2452887"/>
            <a:ext cx="4395250" cy="1098788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39"/>
          <p:cNvSpPr txBox="1"/>
          <p:nvPr/>
        </p:nvSpPr>
        <p:spPr>
          <a:xfrm>
            <a:off x="712287" y="2052578"/>
            <a:ext cx="31905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Temperature</a:t>
            </a:r>
            <a:endParaRPr b="1"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0" name="Google Shape;770;p39"/>
          <p:cNvSpPr txBox="1"/>
          <p:nvPr/>
        </p:nvSpPr>
        <p:spPr>
          <a:xfrm>
            <a:off x="5236537" y="2076408"/>
            <a:ext cx="31905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E-mode</a:t>
            </a:r>
            <a:endParaRPr b="1"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"/>
          <p:cNvSpPr txBox="1"/>
          <p:nvPr/>
        </p:nvSpPr>
        <p:spPr>
          <a:xfrm>
            <a:off x="5083447" y="139485"/>
            <a:ext cx="7237708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The Instrument</a:t>
            </a:r>
            <a:endParaRPr/>
          </a:p>
        </p:txBody>
      </p:sp>
      <p:pic>
        <p:nvPicPr>
          <p:cNvPr id="427" name="Google Shape;42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2188" y="61992"/>
            <a:ext cx="494885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10054" y="945395"/>
            <a:ext cx="3908669" cy="4701336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4"/>
          <p:cNvSpPr txBox="1"/>
          <p:nvPr/>
        </p:nvSpPr>
        <p:spPr>
          <a:xfrm>
            <a:off x="5238430" y="5672379"/>
            <a:ext cx="299117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Muehlner &amp; Weiss PRL 1970</a:t>
            </a:r>
            <a:endParaRPr/>
          </a:p>
        </p:txBody>
      </p:sp>
      <p:sp>
        <p:nvSpPr>
          <p:cNvPr id="430" name="Google Shape;430;p4"/>
          <p:cNvSpPr txBox="1"/>
          <p:nvPr/>
        </p:nvSpPr>
        <p:spPr>
          <a:xfrm>
            <a:off x="5235847" y="6181243"/>
            <a:ext cx="299117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Reported, preliminarily, an excess over a BB</a:t>
            </a:r>
            <a:endParaRPr/>
          </a:p>
        </p:txBody>
      </p:sp>
      <p:cxnSp>
        <p:nvCxnSpPr>
          <p:cNvPr id="431" name="Google Shape;431;p4"/>
          <p:cNvCxnSpPr/>
          <p:nvPr/>
        </p:nvCxnSpPr>
        <p:spPr>
          <a:xfrm>
            <a:off x="604434" y="1211269"/>
            <a:ext cx="1224366" cy="338562"/>
          </a:xfrm>
          <a:prstGeom prst="straightConnector1">
            <a:avLst/>
          </a:prstGeom>
          <a:noFill/>
          <a:ln cap="flat" cmpd="sng" w="82550">
            <a:solidFill>
              <a:schemeClr val="accent1"/>
            </a:solidFill>
            <a:prstDash val="solid"/>
            <a:round/>
            <a:headEnd len="sm" w="sm" type="none"/>
            <a:tailEnd len="lg" w="lg" type="triangle"/>
          </a:ln>
          <a:effectLst>
            <a:outerShdw blurRad="40000" rotWithShape="0" dir="5400000" dist="20000">
              <a:srgbClr val="000000">
                <a:alpha val="38039"/>
              </a:srgbClr>
            </a:outerShdw>
          </a:effectLst>
        </p:spPr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40"/>
          <p:cNvSpPr txBox="1"/>
          <p:nvPr>
            <p:ph type="title"/>
          </p:nvPr>
        </p:nvSpPr>
        <p:spPr>
          <a:xfrm>
            <a:off x="311700" y="139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86419"/>
              <a:buNone/>
            </a:pPr>
            <a:r>
              <a:rPr lang="en-US"/>
              <a:t>The SATs: a search for primordial gravitational waves</a:t>
            </a:r>
            <a:endParaRPr/>
          </a:p>
        </p:txBody>
      </p:sp>
      <p:sp>
        <p:nvSpPr>
          <p:cNvPr id="776" name="Google Shape;776;p40"/>
          <p:cNvSpPr txBox="1"/>
          <p:nvPr>
            <p:ph idx="12" type="sldNum"/>
          </p:nvPr>
        </p:nvSpPr>
        <p:spPr>
          <a:xfrm>
            <a:off x="8480708" y="56511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77" name="Google Shape;777;p40"/>
          <p:cNvSpPr txBox="1"/>
          <p:nvPr/>
        </p:nvSpPr>
        <p:spPr>
          <a:xfrm>
            <a:off x="220700" y="2007225"/>
            <a:ext cx="6667500" cy="325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 summary: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●"/>
            </a:pP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&lt;57 nK RMS signal through a 12K fluctuating atmosphere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●"/>
            </a:pP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Need high signal-to-noise over a large sky area to capture the primordial signal at the ~2 deg scale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41"/>
          <p:cNvSpPr txBox="1"/>
          <p:nvPr>
            <p:ph type="title"/>
          </p:nvPr>
        </p:nvSpPr>
        <p:spPr>
          <a:xfrm>
            <a:off x="311700" y="1584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86419"/>
              <a:buNone/>
            </a:pPr>
            <a:r>
              <a:rPr lang="en-US"/>
              <a:t>The SATs: a tiny signal on large angular scales</a:t>
            </a:r>
            <a:endParaRPr/>
          </a:p>
        </p:txBody>
      </p:sp>
      <p:sp>
        <p:nvSpPr>
          <p:cNvPr id="783" name="Google Shape;783;p41"/>
          <p:cNvSpPr txBox="1"/>
          <p:nvPr>
            <p:ph idx="12" type="sldNum"/>
          </p:nvPr>
        </p:nvSpPr>
        <p:spPr>
          <a:xfrm>
            <a:off x="8595308" y="566522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84" name="Google Shape;784;p41" title="Screenshot 2026-02-19 at 4.40.16 PM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815051"/>
            <a:ext cx="4804446" cy="3971087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Google Shape;785;p41"/>
          <p:cNvSpPr/>
          <p:nvPr/>
        </p:nvSpPr>
        <p:spPr>
          <a:xfrm>
            <a:off x="2457981" y="4707414"/>
            <a:ext cx="1253700" cy="242700"/>
          </a:xfrm>
          <a:prstGeom prst="rect">
            <a:avLst/>
          </a:prstGeom>
          <a:noFill/>
          <a:ln cap="flat" cmpd="sng" w="73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8275" lIns="88275" spcFirstLastPara="1" rIns="88275" wrap="square" tIns="88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6" name="Google Shape;786;p41"/>
          <p:cNvSpPr txBox="1"/>
          <p:nvPr/>
        </p:nvSpPr>
        <p:spPr>
          <a:xfrm>
            <a:off x="2360802" y="1951888"/>
            <a:ext cx="1448100" cy="380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88275" lIns="88275" spcFirstLastPara="1" rIns="88275" wrap="square" tIns="88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3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35° FOV</a:t>
            </a:r>
            <a:endParaRPr sz="1737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7" name="Google Shape;787;p41"/>
          <p:cNvSpPr txBox="1"/>
          <p:nvPr/>
        </p:nvSpPr>
        <p:spPr>
          <a:xfrm>
            <a:off x="1884464" y="5545833"/>
            <a:ext cx="1497600" cy="3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88275" lIns="88275" spcFirstLastPara="1" rIns="88275" wrap="square" tIns="88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2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Yamada+2024</a:t>
            </a:r>
            <a:endParaRPr sz="1062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88" name="Google Shape;788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61462" y="2553276"/>
            <a:ext cx="4181924" cy="3136401"/>
          </a:xfrm>
          <a:prstGeom prst="rect">
            <a:avLst/>
          </a:prstGeom>
          <a:noFill/>
          <a:ln cap="flat" cmpd="sng" w="762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89" name="Google Shape;789;p41"/>
          <p:cNvSpPr txBox="1"/>
          <p:nvPr/>
        </p:nvSpPr>
        <p:spPr>
          <a:xfrm>
            <a:off x="5066609" y="1838269"/>
            <a:ext cx="3771600" cy="572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3x O(10,000) TES detectors on-sky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42"/>
          <p:cNvSpPr txBox="1"/>
          <p:nvPr>
            <p:ph type="title"/>
          </p:nvPr>
        </p:nvSpPr>
        <p:spPr>
          <a:xfrm>
            <a:off x="311700" y="1775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86419"/>
              <a:buNone/>
            </a:pPr>
            <a:r>
              <a:rPr lang="en-US"/>
              <a:t>The SATs: decoupling from the unpolarized atmosphere</a:t>
            </a:r>
            <a:endParaRPr/>
          </a:p>
        </p:txBody>
      </p:sp>
      <p:sp>
        <p:nvSpPr>
          <p:cNvPr id="795" name="Google Shape;795;p42"/>
          <p:cNvSpPr txBox="1"/>
          <p:nvPr>
            <p:ph idx="12" type="sldNum"/>
          </p:nvPr>
        </p:nvSpPr>
        <p:spPr>
          <a:xfrm>
            <a:off x="8595308" y="568845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96" name="Google Shape;796;p42" title="Screenshot 2026-02-19 at 4.40.16 PM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815051"/>
            <a:ext cx="4804446" cy="3971087"/>
          </a:xfrm>
          <a:prstGeom prst="rect">
            <a:avLst/>
          </a:prstGeom>
          <a:noFill/>
          <a:ln>
            <a:noFill/>
          </a:ln>
        </p:spPr>
      </p:pic>
      <p:sp>
        <p:nvSpPr>
          <p:cNvPr id="797" name="Google Shape;797;p42"/>
          <p:cNvSpPr/>
          <p:nvPr/>
        </p:nvSpPr>
        <p:spPr>
          <a:xfrm>
            <a:off x="2458006" y="2930189"/>
            <a:ext cx="1253700" cy="242700"/>
          </a:xfrm>
          <a:prstGeom prst="rect">
            <a:avLst/>
          </a:prstGeom>
          <a:noFill/>
          <a:ln cap="flat" cmpd="sng" w="73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8275" lIns="88275" spcFirstLastPara="1" rIns="88275" wrap="square" tIns="88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8" name="Google Shape;798;p42"/>
          <p:cNvSpPr txBox="1"/>
          <p:nvPr/>
        </p:nvSpPr>
        <p:spPr>
          <a:xfrm>
            <a:off x="2360802" y="1951888"/>
            <a:ext cx="1448100" cy="380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88275" lIns="88275" spcFirstLastPara="1" rIns="88275" wrap="square" tIns="88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3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35° FOV</a:t>
            </a:r>
            <a:endParaRPr sz="1737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9" name="Google Shape;799;p42"/>
          <p:cNvSpPr txBox="1"/>
          <p:nvPr/>
        </p:nvSpPr>
        <p:spPr>
          <a:xfrm>
            <a:off x="1884464" y="5545833"/>
            <a:ext cx="1497600" cy="3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88275" lIns="88275" spcFirstLastPara="1" rIns="88275" wrap="square" tIns="88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2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Yamada+2024</a:t>
            </a:r>
            <a:endParaRPr sz="1062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00" name="Google Shape;800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04450" y="2603975"/>
            <a:ext cx="4174602" cy="3130952"/>
          </a:xfrm>
          <a:prstGeom prst="rect">
            <a:avLst/>
          </a:prstGeom>
          <a:noFill/>
          <a:ln cap="flat" cmpd="sng" w="762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01" name="Google Shape;801;p42"/>
          <p:cNvSpPr txBox="1"/>
          <p:nvPr/>
        </p:nvSpPr>
        <p:spPr>
          <a:xfrm>
            <a:off x="4954000" y="1808348"/>
            <a:ext cx="3915300" cy="679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30 kg sapphire HWP modulates incident polarization at 2 Hz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6" name="Google Shape;806;p43" title="IMG_3131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6342" y="2789926"/>
            <a:ext cx="3943711" cy="2957775"/>
          </a:xfrm>
          <a:prstGeom prst="rect">
            <a:avLst/>
          </a:prstGeom>
          <a:noFill/>
          <a:ln>
            <a:noFill/>
          </a:ln>
        </p:spPr>
      </p:pic>
      <p:sp>
        <p:nvSpPr>
          <p:cNvPr id="807" name="Google Shape;807;p43"/>
          <p:cNvSpPr txBox="1"/>
          <p:nvPr>
            <p:ph type="title"/>
          </p:nvPr>
        </p:nvSpPr>
        <p:spPr>
          <a:xfrm>
            <a:off x="311700" y="3108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86419"/>
              <a:buNone/>
            </a:pPr>
            <a:r>
              <a:rPr lang="en-US"/>
              <a:t>A journey to the Atacama: Princeton, NJ </a:t>
            </a:r>
            <a:endParaRPr/>
          </a:p>
        </p:txBody>
      </p:sp>
      <p:sp>
        <p:nvSpPr>
          <p:cNvPr id="808" name="Google Shape;808;p43"/>
          <p:cNvSpPr txBox="1"/>
          <p:nvPr>
            <p:ph idx="12" type="sldNum"/>
          </p:nvPr>
        </p:nvSpPr>
        <p:spPr>
          <a:xfrm>
            <a:off x="8480708" y="56511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09" name="Google Shape;809;p43" title="34786e25-a778-4262-9903-bb06a24a5856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63350" y="1773500"/>
            <a:ext cx="2980650" cy="3974200"/>
          </a:xfrm>
          <a:prstGeom prst="rect">
            <a:avLst/>
          </a:prstGeom>
          <a:noFill/>
          <a:ln>
            <a:noFill/>
          </a:ln>
        </p:spPr>
      </p:pic>
      <p:sp>
        <p:nvSpPr>
          <p:cNvPr id="810" name="Google Shape;810;p43"/>
          <p:cNvSpPr txBox="1"/>
          <p:nvPr/>
        </p:nvSpPr>
        <p:spPr>
          <a:xfrm>
            <a:off x="1088313" y="2034900"/>
            <a:ext cx="35610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In-lab testing: 2019 → 2023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11" name="Google Shape;811;p43" title="33ABAAEC-63CB-452E-8271-D458D1AC6EA4_1_105_c.jpe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45200" y="2789919"/>
            <a:ext cx="3943700" cy="2957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44"/>
          <p:cNvSpPr txBox="1"/>
          <p:nvPr>
            <p:ph type="title"/>
          </p:nvPr>
        </p:nvSpPr>
        <p:spPr>
          <a:xfrm>
            <a:off x="311700" y="2918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86419"/>
              <a:buNone/>
            </a:pPr>
            <a:r>
              <a:rPr lang="en-US"/>
              <a:t>A journey to the Atacama: Cerro Toco, Chile </a:t>
            </a:r>
            <a:endParaRPr/>
          </a:p>
        </p:txBody>
      </p:sp>
      <p:sp>
        <p:nvSpPr>
          <p:cNvPr id="817" name="Google Shape;817;p44"/>
          <p:cNvSpPr txBox="1"/>
          <p:nvPr>
            <p:ph idx="12" type="sldNum"/>
          </p:nvPr>
        </p:nvSpPr>
        <p:spPr>
          <a:xfrm>
            <a:off x="8480708" y="56511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18" name="Google Shape;818;p44" title="IMG_4683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78604" y="2007207"/>
            <a:ext cx="2132694" cy="2843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45905" y="2007207"/>
            <a:ext cx="2132694" cy="2843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11304" y="2007207"/>
            <a:ext cx="2132694" cy="2843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p4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2007191"/>
            <a:ext cx="2745902" cy="2059419"/>
          </a:xfrm>
          <a:prstGeom prst="rect">
            <a:avLst/>
          </a:prstGeom>
          <a:noFill/>
          <a:ln>
            <a:noFill/>
          </a:ln>
        </p:spPr>
      </p:pic>
      <p:sp>
        <p:nvSpPr>
          <p:cNvPr id="822" name="Google Shape;822;p44"/>
          <p:cNvSpPr txBox="1"/>
          <p:nvPr/>
        </p:nvSpPr>
        <p:spPr>
          <a:xfrm>
            <a:off x="-89353" y="4169950"/>
            <a:ext cx="2745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In-field: 2023 → Present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45"/>
          <p:cNvSpPr txBox="1"/>
          <p:nvPr>
            <p:ph type="title"/>
          </p:nvPr>
        </p:nvSpPr>
        <p:spPr>
          <a:xfrm>
            <a:off x="311700" y="2537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86419"/>
              <a:buNone/>
            </a:pPr>
            <a:r>
              <a:rPr lang="en-US"/>
              <a:t>Initial observations: the Crab Nebula </a:t>
            </a:r>
            <a:endParaRPr/>
          </a:p>
        </p:txBody>
      </p:sp>
      <p:sp>
        <p:nvSpPr>
          <p:cNvPr id="828" name="Google Shape;828;p45"/>
          <p:cNvSpPr txBox="1"/>
          <p:nvPr>
            <p:ph idx="12" type="sldNum"/>
          </p:nvPr>
        </p:nvSpPr>
        <p:spPr>
          <a:xfrm>
            <a:off x="8480708" y="56511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29" name="Google Shape;829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34650" y="1796400"/>
            <a:ext cx="3995700" cy="39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830" name="Google Shape;830;p45"/>
          <p:cNvSpPr txBox="1"/>
          <p:nvPr/>
        </p:nvSpPr>
        <p:spPr>
          <a:xfrm>
            <a:off x="746400" y="2316600"/>
            <a:ext cx="30684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●"/>
            </a:pP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Crab Nebula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●"/>
            </a:pP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Flux (temperature) with polarization direction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●"/>
            </a:pP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28’ resolution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●"/>
            </a:pP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90 GHz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31" name="Google Shape;831;p45"/>
          <p:cNvSpPr/>
          <p:nvPr/>
        </p:nvSpPr>
        <p:spPr>
          <a:xfrm>
            <a:off x="4722775" y="1900875"/>
            <a:ext cx="1538100" cy="572700"/>
          </a:xfrm>
          <a:prstGeom prst="roundRect">
            <a:avLst>
              <a:gd fmla="val 16667" name="adj"/>
            </a:avLst>
          </a:prstGeom>
          <a:solidFill>
            <a:srgbClr val="B45F06">
              <a:alpha val="82745"/>
            </a:srgbClr>
          </a:solidFill>
          <a:ln>
            <a:noFill/>
          </a:ln>
        </p:spPr>
        <p:txBody>
          <a:bodyPr anchorCtr="0" anchor="ctr" bIns="75850" lIns="75850" spcFirstLastPara="1" rIns="75850" wrap="square" tIns="75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42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PRELIMINARY</a:t>
            </a:r>
            <a:endParaRPr b="1" sz="1742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46"/>
          <p:cNvSpPr txBox="1"/>
          <p:nvPr>
            <p:ph type="title"/>
          </p:nvPr>
        </p:nvSpPr>
        <p:spPr>
          <a:xfrm>
            <a:off x="311700" y="2918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86419"/>
              <a:buNone/>
            </a:pPr>
            <a:r>
              <a:rPr lang="en-US"/>
              <a:t>Initial observations: CMB E-modes</a:t>
            </a:r>
            <a:endParaRPr/>
          </a:p>
        </p:txBody>
      </p:sp>
      <p:sp>
        <p:nvSpPr>
          <p:cNvPr id="837" name="Google Shape;837;p46"/>
          <p:cNvSpPr txBox="1"/>
          <p:nvPr>
            <p:ph idx="12" type="sldNum"/>
          </p:nvPr>
        </p:nvSpPr>
        <p:spPr>
          <a:xfrm>
            <a:off x="8480708" y="56511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838" name="Google Shape;838;p46"/>
          <p:cNvGrpSpPr/>
          <p:nvPr/>
        </p:nvGrpSpPr>
        <p:grpSpPr>
          <a:xfrm>
            <a:off x="152400" y="1963565"/>
            <a:ext cx="8839204" cy="3109858"/>
            <a:chOff x="152400" y="724325"/>
            <a:chExt cx="8839204" cy="3109858"/>
          </a:xfrm>
        </p:grpSpPr>
        <p:pic>
          <p:nvPicPr>
            <p:cNvPr id="839" name="Google Shape;839;p46" title="SATP13_f090+f150_cutout_patch_QU_E.png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52400" y="1309313"/>
              <a:ext cx="8839204" cy="25248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0" name="Google Shape;840;p46"/>
            <p:cNvSpPr/>
            <p:nvPr/>
          </p:nvSpPr>
          <p:spPr>
            <a:xfrm>
              <a:off x="3767375" y="724325"/>
              <a:ext cx="1960500" cy="585000"/>
            </a:xfrm>
            <a:prstGeom prst="roundRect">
              <a:avLst>
                <a:gd fmla="val 16667" name="adj"/>
              </a:avLst>
            </a:prstGeom>
            <a:solidFill>
              <a:srgbClr val="B45F06">
                <a:alpha val="82745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1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PRELIMINARY</a:t>
              </a:r>
              <a:endParaRPr b="1" sz="2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3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SO Initial Science Data</a:t>
              </a:r>
              <a:endParaRPr b="1" sz="2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41" name="Google Shape;841;p46"/>
          <p:cNvSpPr txBox="1"/>
          <p:nvPr/>
        </p:nvSpPr>
        <p:spPr>
          <a:xfrm>
            <a:off x="0" y="1803417"/>
            <a:ext cx="2748000" cy="2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Credit: SO Collaboration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47"/>
          <p:cNvSpPr txBox="1"/>
          <p:nvPr>
            <p:ph type="title"/>
          </p:nvPr>
        </p:nvSpPr>
        <p:spPr>
          <a:xfrm>
            <a:off x="311700" y="822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86419"/>
              <a:buNone/>
            </a:pPr>
            <a:r>
              <a:rPr lang="en-US"/>
              <a:t>Initial observations: EE angular power spectrum</a:t>
            </a:r>
            <a:endParaRPr/>
          </a:p>
        </p:txBody>
      </p:sp>
      <p:sp>
        <p:nvSpPr>
          <p:cNvPr id="847" name="Google Shape;847;p47"/>
          <p:cNvSpPr txBox="1"/>
          <p:nvPr>
            <p:ph idx="12" type="sldNum"/>
          </p:nvPr>
        </p:nvSpPr>
        <p:spPr>
          <a:xfrm>
            <a:off x="8480708" y="56511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48" name="Google Shape;848;p47" title="EE_SO90-150_Planck_ISOv1 (3)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95751" y="1848824"/>
            <a:ext cx="5619077" cy="3901527"/>
          </a:xfrm>
          <a:prstGeom prst="rect">
            <a:avLst/>
          </a:prstGeom>
          <a:noFill/>
          <a:ln>
            <a:noFill/>
          </a:ln>
        </p:spPr>
      </p:pic>
      <p:sp>
        <p:nvSpPr>
          <p:cNvPr id="849" name="Google Shape;849;p47"/>
          <p:cNvSpPr/>
          <p:nvPr/>
        </p:nvSpPr>
        <p:spPr>
          <a:xfrm>
            <a:off x="6645317" y="4127469"/>
            <a:ext cx="1551600" cy="681300"/>
          </a:xfrm>
          <a:prstGeom prst="roundRect">
            <a:avLst>
              <a:gd fmla="val 16667" name="adj"/>
            </a:avLst>
          </a:prstGeom>
          <a:solidFill>
            <a:srgbClr val="B45F06">
              <a:alpha val="82745"/>
            </a:srgbClr>
          </a:solidFill>
          <a:ln>
            <a:noFill/>
          </a:ln>
        </p:spPr>
        <p:txBody>
          <a:bodyPr anchorCtr="0" anchor="ctr" bIns="75850" lIns="75850" spcFirstLastPara="1" rIns="75850" wrap="square" tIns="75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42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PRELIMINARY</a:t>
            </a:r>
            <a:endParaRPr b="1" sz="1742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7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 Initial Science Data</a:t>
            </a:r>
            <a:endParaRPr b="1" sz="1078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7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Dust not subtracted</a:t>
            </a:r>
            <a:endParaRPr b="1" sz="1742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0" name="Google Shape;850;p47"/>
          <p:cNvSpPr txBox="1"/>
          <p:nvPr/>
        </p:nvSpPr>
        <p:spPr>
          <a:xfrm>
            <a:off x="0" y="1803417"/>
            <a:ext cx="2748000" cy="2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Credit: SO Collaboration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51" name="Google Shape;851;p47"/>
          <p:cNvSpPr txBox="1"/>
          <p:nvPr/>
        </p:nvSpPr>
        <p:spPr>
          <a:xfrm>
            <a:off x="0" y="2481849"/>
            <a:ext cx="30684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●"/>
            </a:pP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1x SO SAT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●"/>
            </a:pP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Overall calibration factor to LCDM (Planck) applied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●"/>
            </a:pP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No dust subtraction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48"/>
          <p:cNvSpPr txBox="1"/>
          <p:nvPr>
            <p:ph type="title"/>
          </p:nvPr>
        </p:nvSpPr>
        <p:spPr>
          <a:xfrm>
            <a:off x="311700" y="2918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86419"/>
              <a:buNone/>
            </a:pPr>
            <a:r>
              <a:rPr lang="en-US"/>
              <a:t>Thank You</a:t>
            </a:r>
            <a:endParaRPr/>
          </a:p>
        </p:txBody>
      </p:sp>
      <p:sp>
        <p:nvSpPr>
          <p:cNvPr id="857" name="Google Shape;857;p48"/>
          <p:cNvSpPr txBox="1"/>
          <p:nvPr>
            <p:ph idx="12" type="sldNum"/>
          </p:nvPr>
        </p:nvSpPr>
        <p:spPr>
          <a:xfrm>
            <a:off x="8480708" y="56511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58" name="Google Shape;858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4814960"/>
            <a:ext cx="9144003" cy="776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9" name="Google Shape;859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884764"/>
            <a:ext cx="3697904" cy="121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0" name="Google Shape;860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73451" y="2124501"/>
            <a:ext cx="3872749" cy="73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1" name="Google Shape;861;p4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9901" y="3128326"/>
            <a:ext cx="1525023" cy="1525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2" name="Google Shape;862;p4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558405" y="3490464"/>
            <a:ext cx="2939045" cy="866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p4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696330" y="3490475"/>
            <a:ext cx="2044744" cy="86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5"/>
          <p:cNvSpPr txBox="1"/>
          <p:nvPr/>
        </p:nvSpPr>
        <p:spPr>
          <a:xfrm>
            <a:off x="309967" y="790414"/>
            <a:ext cx="8508569" cy="5078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Muehlner-Weiss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Muehlner-Weiss 1970 PRL. Emission at f &gt; peak not BB, they saw an excess, but not as large as others had reported: “spectrum of the isotropic background radiation may not be thermal.”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Second flight. Let down reel failure. Package free fell. Hit the ground at 250 mph.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Rebuilt payload but without IR emitting rim that led to initial excess. Redesigned let-down reel etc. Dick Benford joined. Made 5 additional flights in two years.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Muelhner-Weiss 1973 PRD. Many improvements and checks, added two passbands. After three more flights: “The results are consistent with a 2.7K thermal radiation background.” But, there was uncertain atmospheric emission above ~300 GHz (&lt;0.91 cm).  Two more flights to nail down the atmosphere and corrections.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men working on a truck&#10;&#10;AI-generated content may be incorrect." id="441" name="Google Shape;44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412" y="404557"/>
            <a:ext cx="5045038" cy="33633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cable reel&#10;&#10;AI-generated content may be incorrect." id="442" name="Google Shape;442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97678" y="857250"/>
            <a:ext cx="3429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6"/>
          <p:cNvSpPr txBox="1"/>
          <p:nvPr/>
        </p:nvSpPr>
        <p:spPr>
          <a:xfrm>
            <a:off x="8910" y="5729102"/>
            <a:ext cx="1843644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Steve Meyer</a:t>
            </a:r>
            <a:endParaRPr/>
          </a:p>
        </p:txBody>
      </p:sp>
      <p:sp>
        <p:nvSpPr>
          <p:cNvPr id="444" name="Google Shape;444;p6"/>
          <p:cNvSpPr txBox="1"/>
          <p:nvPr/>
        </p:nvSpPr>
        <p:spPr>
          <a:xfrm>
            <a:off x="596736" y="4069774"/>
            <a:ext cx="3117272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Payload recovery crew, with Rai, from the 1971 balloon flight with Dirk Muehlner and Dick Benford.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7"/>
          <p:cNvSpPr txBox="1"/>
          <p:nvPr/>
        </p:nvSpPr>
        <p:spPr>
          <a:xfrm>
            <a:off x="526945" y="1146875"/>
            <a:ext cx="7857640" cy="42473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“The results of these flights (Muehlner and Weiss 1973a) were published in PRD rather than PRL. This was a significant mistake…. PRL  offers rapid response but not much space, and we were not experienced enough to write our results in a convincing and short manner. To us they were clear enough. The results of the initial flights were wrong: there is no excess near the peak… the second set of measurements showed the curve turning down at higher frequencies.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….atmospheric modeling was needed..that took more flights.”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7"/>
          <p:cNvSpPr txBox="1"/>
          <p:nvPr/>
        </p:nvSpPr>
        <p:spPr>
          <a:xfrm>
            <a:off x="5010150" y="4972050"/>
            <a:ext cx="337443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FTBB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8"/>
          <p:cNvSpPr txBox="1"/>
          <p:nvPr>
            <p:ph type="title"/>
          </p:nvPr>
        </p:nvSpPr>
        <p:spPr>
          <a:xfrm>
            <a:off x="-247974" y="274638"/>
            <a:ext cx="9453966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A90602"/>
              </a:buClr>
              <a:buSzPct val="100000"/>
              <a:buFont typeface="Calibri"/>
              <a:buNone/>
            </a:pPr>
            <a:r>
              <a:rPr lang="en-US"/>
              <a:t>Follow-up, prompted by a question from Alan Guth. </a:t>
            </a:r>
            <a:endParaRPr/>
          </a:p>
        </p:txBody>
      </p:sp>
      <p:pic>
        <p:nvPicPr>
          <p:cNvPr id="458" name="Google Shape;458;p8"/>
          <p:cNvPicPr preferRelativeResize="0"/>
          <p:nvPr/>
        </p:nvPicPr>
        <p:blipFill rotWithShape="1">
          <a:blip r:embed="rId3">
            <a:alphaModFix/>
          </a:blip>
          <a:srcRect b="67114" l="48546" r="7183" t="5876"/>
          <a:stretch/>
        </p:blipFill>
        <p:spPr>
          <a:xfrm>
            <a:off x="46496" y="1336141"/>
            <a:ext cx="6137328" cy="4491223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8"/>
          <p:cNvSpPr txBox="1"/>
          <p:nvPr/>
        </p:nvSpPr>
        <p:spPr>
          <a:xfrm>
            <a:off x="1610575" y="6026762"/>
            <a:ext cx="390682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Analysis of 5 flights</a:t>
            </a:r>
            <a:endParaRPr/>
          </a:p>
        </p:txBody>
      </p:sp>
      <p:sp>
        <p:nvSpPr>
          <p:cNvPr id="460" name="Google Shape;460;p8"/>
          <p:cNvSpPr txBox="1"/>
          <p:nvPr/>
        </p:nvSpPr>
        <p:spPr>
          <a:xfrm>
            <a:off x="6323308" y="2278251"/>
            <a:ext cx="2293750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best way to do the analysis did not occur to MW until later.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standing next to a machine&#10;&#10;AI-generated content may be incorrect." id="465" name="Google Shape;46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798" y="-130588"/>
            <a:ext cx="4702909" cy="6988587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9"/>
          <p:cNvSpPr txBox="1"/>
          <p:nvPr/>
        </p:nvSpPr>
        <p:spPr>
          <a:xfrm>
            <a:off x="5440621" y="2039894"/>
            <a:ext cx="346607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Owens, Muehlner, Weiss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 J, 1979 </a:t>
            </a:r>
            <a:endParaRPr/>
          </a:p>
        </p:txBody>
      </p:sp>
      <p:sp>
        <p:nvSpPr>
          <p:cNvPr id="467" name="Google Shape;467;p9"/>
          <p:cNvSpPr txBox="1"/>
          <p:nvPr/>
        </p:nvSpPr>
        <p:spPr>
          <a:xfrm>
            <a:off x="47010" y="6262502"/>
            <a:ext cx="1843644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Steve Meyer</a:t>
            </a:r>
            <a:endParaRPr/>
          </a:p>
        </p:txBody>
      </p:sp>
      <p:sp>
        <p:nvSpPr>
          <p:cNvPr id="468" name="Google Shape;468;p9"/>
          <p:cNvSpPr txBox="1"/>
          <p:nvPr/>
        </p:nvSpPr>
        <p:spPr>
          <a:xfrm>
            <a:off x="5967889" y="3431837"/>
            <a:ext cx="2430578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large beam sky survey at mm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sub-mm wavelengths made from balloon altitudes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sp>
        <p:nvSpPr>
          <p:cNvPr id="469" name="Google Shape;469;p9"/>
          <p:cNvSpPr txBox="1"/>
          <p:nvPr/>
        </p:nvSpPr>
        <p:spPr>
          <a:xfrm>
            <a:off x="1803685" y="5981494"/>
            <a:ext cx="1469685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Muehlner </a:t>
            </a:r>
            <a:endParaRPr/>
          </a:p>
        </p:txBody>
      </p:sp>
      <p:sp>
        <p:nvSpPr>
          <p:cNvPr id="470" name="Google Shape;470;p9"/>
          <p:cNvSpPr txBox="1"/>
          <p:nvPr/>
        </p:nvSpPr>
        <p:spPr>
          <a:xfrm>
            <a:off x="4105509" y="6035226"/>
            <a:ext cx="759346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Rai </a:t>
            </a:r>
            <a:endParaRPr/>
          </a:p>
        </p:txBody>
      </p:sp>
      <p:sp>
        <p:nvSpPr>
          <p:cNvPr id="471" name="Google Shape;471;p9"/>
          <p:cNvSpPr txBox="1"/>
          <p:nvPr/>
        </p:nvSpPr>
        <p:spPr>
          <a:xfrm>
            <a:off x="5448300" y="617672"/>
            <a:ext cx="2936283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 flights, 1975 and 1976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5_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1_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Photo - Vertical Reflec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0000"/>
      </a:accent1>
      <a:accent2>
        <a:srgbClr val="333399"/>
      </a:accent2>
      <a:accent3>
        <a:srgbClr val="AAAAAA"/>
      </a:accent3>
      <a:accent4>
        <a:srgbClr val="DADADA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1_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2013-03-11T12:58:34Z</dcterms:created>
  <dc:creator>Michael Salamon</dc:creator>
</cp:coreProperties>
</file>