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y="6858000" cx="12192000"/>
  <p:notesSz cx="6858000" cy="9144000"/>
  <p:embeddedFontLst>
    <p:embeddedFont>
      <p:font typeface="Play"/>
      <p:regular r:id="rId41"/>
      <p:bold r:id="rId42"/>
    </p:embeddedFont>
    <p:embeddedFont>
      <p:font typeface="Tahoma"/>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iUCPJO3dWnPKL7GSB6UFAvSr2m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Play-bold.fntdata"/><Relationship Id="rId41" Type="http://schemas.openxmlformats.org/officeDocument/2006/relationships/font" Target="fonts/Play-regular.fntdata"/><Relationship Id="rId22" Type="http://schemas.openxmlformats.org/officeDocument/2006/relationships/slide" Target="slides/slide18.xml"/><Relationship Id="rId44" Type="http://schemas.openxmlformats.org/officeDocument/2006/relationships/font" Target="fonts/Tahoma-bold.fntdata"/><Relationship Id="rId21" Type="http://schemas.openxmlformats.org/officeDocument/2006/relationships/slide" Target="slides/slide17.xml"/><Relationship Id="rId43" Type="http://schemas.openxmlformats.org/officeDocument/2006/relationships/font" Target="fonts/Tahoma-regular.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282" name="Google Shape;28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288" name="Google Shape;28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294" name="Google Shape;29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301" name="Google Shape;30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308" name="Google Shape;30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320" name="Google Shape;320;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325" name="Google Shape;325;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330" name="Google Shape;330;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335" name="Google Shape;335;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Arial"/>
                <a:ea typeface="Arial"/>
                <a:cs typeface="Arial"/>
                <a:sym typeface="Arial"/>
              </a:rPr>
              <a:t>Abstract: Gravitational-wave observations have ushered in a new era in physics and astronomy, giving us the ability to witness the dynamics of spacetime directly. In less than a decade, detections by LIGO and Virgo have revealed unexpected populations of black holes and neutron stars, challenging long-standing ideas of how massive stars form, evolve, and die. The multi-messenger event GW170817 was transformative: it demonstrated the cosmic origin of heavy elements, established gravitational waves as “standard sirens” for cosmology, confirmed that gravity and light travel at the same speed. Gravitational-wave observations have also provided unprecedented tests of general relativity in the strong-field, dynamical regime—and Einstein’s theory remains unshaken. Yet current detectors can probe only the nearby Universe. Next-generation observatories—Cosmic Explorer and the Einstein Telescope—will open access to black hole mergers at cosmic dawn and neutron star mergers beyond the epoch of peak star formation. Together, they promise discoveries that will reshape astrophysics, cosmology, and fundamental physics.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8" name="Google Shape;18;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47"/>
          <p:cNvSpPr/>
          <p:nvPr>
            <p:ph idx="2" type="pic"/>
          </p:nvPr>
        </p:nvSpPr>
        <p:spPr>
          <a:xfrm>
            <a:off x="5183188" y="987425"/>
            <a:ext cx="6172200" cy="4873625"/>
          </a:xfrm>
          <a:prstGeom prst="rect">
            <a:avLst/>
          </a:prstGeom>
          <a:noFill/>
          <a:ln>
            <a:noFill/>
          </a:ln>
        </p:spPr>
      </p:sp>
      <p:sp>
        <p:nvSpPr>
          <p:cNvPr id="72" name="Google Shape;72;p4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73" name="Google Shape;73;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4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79" name="Google Shape;7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4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4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5" name="Google Shape;85;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9E9E9"/>
              </a:buClr>
              <a:buSzPts val="2400"/>
              <a:buNone/>
              <a:defRPr sz="2400">
                <a:solidFill>
                  <a:srgbClr val="E9E9E9"/>
                </a:solidFill>
              </a:defRPr>
            </a:lvl1pPr>
            <a:lvl2pPr indent="-228600" lvl="1" marL="914400" algn="l">
              <a:lnSpc>
                <a:spcPct val="90000"/>
              </a:lnSpc>
              <a:spcBef>
                <a:spcPts val="500"/>
              </a:spcBef>
              <a:spcAft>
                <a:spcPts val="0"/>
              </a:spcAft>
              <a:buClr>
                <a:srgbClr val="E9E9E9"/>
              </a:buClr>
              <a:buSzPts val="2000"/>
              <a:buNone/>
              <a:defRPr sz="2000">
                <a:solidFill>
                  <a:srgbClr val="E9E9E9"/>
                </a:solidFill>
              </a:defRPr>
            </a:lvl2pPr>
            <a:lvl3pPr indent="-228600" lvl="2" marL="1371600" algn="l">
              <a:lnSpc>
                <a:spcPct val="90000"/>
              </a:lnSpc>
              <a:spcBef>
                <a:spcPts val="500"/>
              </a:spcBef>
              <a:spcAft>
                <a:spcPts val="0"/>
              </a:spcAft>
              <a:buClr>
                <a:srgbClr val="E9E9E9"/>
              </a:buClr>
              <a:buSzPts val="1800"/>
              <a:buNone/>
              <a:defRPr sz="1800">
                <a:solidFill>
                  <a:srgbClr val="E9E9E9"/>
                </a:solidFill>
              </a:defRPr>
            </a:lvl3pPr>
            <a:lvl4pPr indent="-228600" lvl="3" marL="1828800" algn="l">
              <a:lnSpc>
                <a:spcPct val="90000"/>
              </a:lnSpc>
              <a:spcBef>
                <a:spcPts val="500"/>
              </a:spcBef>
              <a:spcAft>
                <a:spcPts val="0"/>
              </a:spcAft>
              <a:buClr>
                <a:srgbClr val="E9E9E9"/>
              </a:buClr>
              <a:buSzPts val="1600"/>
              <a:buNone/>
              <a:defRPr sz="1600">
                <a:solidFill>
                  <a:srgbClr val="E9E9E9"/>
                </a:solidFill>
              </a:defRPr>
            </a:lvl4pPr>
            <a:lvl5pPr indent="-228600" lvl="4" marL="2286000" algn="l">
              <a:lnSpc>
                <a:spcPct val="90000"/>
              </a:lnSpc>
              <a:spcBef>
                <a:spcPts val="500"/>
              </a:spcBef>
              <a:spcAft>
                <a:spcPts val="0"/>
              </a:spcAft>
              <a:buClr>
                <a:srgbClr val="E9E9E9"/>
              </a:buClr>
              <a:buSzPts val="1600"/>
              <a:buNone/>
              <a:defRPr sz="1600">
                <a:solidFill>
                  <a:srgbClr val="E9E9E9"/>
                </a:solidFill>
              </a:defRPr>
            </a:lvl5pPr>
            <a:lvl6pPr indent="-228600" lvl="5" marL="2743200" algn="l">
              <a:lnSpc>
                <a:spcPct val="90000"/>
              </a:lnSpc>
              <a:spcBef>
                <a:spcPts val="500"/>
              </a:spcBef>
              <a:spcAft>
                <a:spcPts val="0"/>
              </a:spcAft>
              <a:buClr>
                <a:srgbClr val="E9E9E9"/>
              </a:buClr>
              <a:buSzPts val="1600"/>
              <a:buNone/>
              <a:defRPr sz="1600">
                <a:solidFill>
                  <a:srgbClr val="E9E9E9"/>
                </a:solidFill>
              </a:defRPr>
            </a:lvl6pPr>
            <a:lvl7pPr indent="-228600" lvl="6" marL="3200400" algn="l">
              <a:lnSpc>
                <a:spcPct val="90000"/>
              </a:lnSpc>
              <a:spcBef>
                <a:spcPts val="500"/>
              </a:spcBef>
              <a:spcAft>
                <a:spcPts val="0"/>
              </a:spcAft>
              <a:buClr>
                <a:srgbClr val="E9E9E9"/>
              </a:buClr>
              <a:buSzPts val="1600"/>
              <a:buNone/>
              <a:defRPr sz="1600">
                <a:solidFill>
                  <a:srgbClr val="E9E9E9"/>
                </a:solidFill>
              </a:defRPr>
            </a:lvl7pPr>
            <a:lvl8pPr indent="-228600" lvl="7" marL="3657600" algn="l">
              <a:lnSpc>
                <a:spcPct val="90000"/>
              </a:lnSpc>
              <a:spcBef>
                <a:spcPts val="500"/>
              </a:spcBef>
              <a:spcAft>
                <a:spcPts val="0"/>
              </a:spcAft>
              <a:buClr>
                <a:srgbClr val="E9E9E9"/>
              </a:buClr>
              <a:buSzPts val="1600"/>
              <a:buNone/>
              <a:defRPr sz="1600">
                <a:solidFill>
                  <a:srgbClr val="E9E9E9"/>
                </a:solidFill>
              </a:defRPr>
            </a:lvl8pPr>
            <a:lvl9pPr indent="-228600" lvl="8" marL="4114800" algn="l">
              <a:lnSpc>
                <a:spcPct val="90000"/>
              </a:lnSpc>
              <a:spcBef>
                <a:spcPts val="500"/>
              </a:spcBef>
              <a:spcAft>
                <a:spcPts val="0"/>
              </a:spcAft>
              <a:buClr>
                <a:srgbClr val="E9E9E9"/>
              </a:buClr>
              <a:buSzPts val="1600"/>
              <a:buNone/>
              <a:defRPr sz="1600">
                <a:solidFill>
                  <a:srgbClr val="E9E9E9"/>
                </a:solidFill>
              </a:defRPr>
            </a:lvl9pPr>
          </a:lstStyle>
          <a:p/>
        </p:txBody>
      </p:sp>
      <p:sp>
        <p:nvSpPr>
          <p:cNvPr id="24" name="Google Shape;24;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0" name="Google Shape;30;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33" name="Shape 33"/>
        <p:cNvGrpSpPr/>
        <p:nvPr/>
      </p:nvGrpSpPr>
      <p:grpSpPr>
        <a:xfrm>
          <a:off x="0" y="0"/>
          <a:ext cx="0" cy="0"/>
          <a:chOff x="0" y="0"/>
          <a:chExt cx="0" cy="0"/>
        </a:xfrm>
      </p:grpSpPr>
      <p:sp>
        <p:nvSpPr>
          <p:cNvPr id="34" name="Google Shape;34;p41"/>
          <p:cNvSpPr txBox="1"/>
          <p:nvPr>
            <p:ph type="title"/>
          </p:nvPr>
        </p:nvSpPr>
        <p:spPr>
          <a:xfrm>
            <a:off x="844550" y="-272"/>
            <a:ext cx="10502900" cy="70559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venir"/>
              <a:buNone/>
              <a:defRPr sz="3000" cap="none">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1"/>
          <p:cNvSpPr txBox="1"/>
          <p:nvPr>
            <p:ph idx="1" type="body"/>
          </p:nvPr>
        </p:nvSpPr>
        <p:spPr>
          <a:xfrm>
            <a:off x="844550" y="1019576"/>
            <a:ext cx="10502900" cy="5483424"/>
          </a:xfrm>
          <a:prstGeom prst="rect">
            <a:avLst/>
          </a:prstGeom>
          <a:noFill/>
          <a:ln>
            <a:noFill/>
          </a:ln>
        </p:spPr>
        <p:txBody>
          <a:bodyPr anchorCtr="0" anchor="t" bIns="45700" lIns="91425" spcFirstLastPara="1" rIns="91425" wrap="square" tIns="45700">
            <a:normAutofit/>
          </a:bodyPr>
          <a:lstStyle>
            <a:lvl1pPr indent="-314325" lvl="0" marL="457200" algn="l">
              <a:lnSpc>
                <a:spcPct val="90000"/>
              </a:lnSpc>
              <a:spcBef>
                <a:spcPts val="1000"/>
              </a:spcBef>
              <a:spcAft>
                <a:spcPts val="0"/>
              </a:spcAft>
              <a:buClr>
                <a:srgbClr val="26A236"/>
              </a:buClr>
              <a:buSzPts val="1350"/>
              <a:buChar char="•"/>
              <a:defRPr sz="2250">
                <a:solidFill>
                  <a:srgbClr val="26A236"/>
                </a:solidFill>
                <a:latin typeface="Avenir"/>
                <a:ea typeface="Avenir"/>
                <a:cs typeface="Avenir"/>
                <a:sym typeface="Avenir"/>
              </a:defRPr>
            </a:lvl1pPr>
            <a:lvl2pPr indent="-304800" lvl="1" marL="914400" algn="l">
              <a:lnSpc>
                <a:spcPct val="90000"/>
              </a:lnSpc>
              <a:spcBef>
                <a:spcPts val="1000"/>
              </a:spcBef>
              <a:spcAft>
                <a:spcPts val="0"/>
              </a:spcAft>
              <a:buClr>
                <a:schemeClr val="lt1"/>
              </a:buClr>
              <a:buSzPts val="1200"/>
              <a:buChar char="•"/>
              <a:defRPr sz="2000">
                <a:latin typeface="Avenir"/>
                <a:ea typeface="Avenir"/>
                <a:cs typeface="Avenir"/>
                <a:sym typeface="Avenir"/>
              </a:defRPr>
            </a:lvl2pPr>
            <a:lvl3pPr indent="-304800" lvl="2" marL="1371600" algn="l">
              <a:lnSpc>
                <a:spcPct val="90000"/>
              </a:lnSpc>
              <a:spcBef>
                <a:spcPts val="1000"/>
              </a:spcBef>
              <a:spcAft>
                <a:spcPts val="0"/>
              </a:spcAft>
              <a:buClr>
                <a:srgbClr val="FF2600"/>
              </a:buClr>
              <a:buSzPts val="1200"/>
              <a:buChar char="•"/>
              <a:defRPr sz="2000">
                <a:solidFill>
                  <a:srgbClr val="FF2600"/>
                </a:solidFill>
                <a:latin typeface="Avenir"/>
                <a:ea typeface="Avenir"/>
                <a:cs typeface="Avenir"/>
                <a:sym typeface="Avenir"/>
              </a:defRPr>
            </a:lvl3pPr>
            <a:lvl4pPr indent="-299719" lvl="3" marL="1828800" algn="l">
              <a:lnSpc>
                <a:spcPct val="90000"/>
              </a:lnSpc>
              <a:spcBef>
                <a:spcPts val="1000"/>
              </a:spcBef>
              <a:spcAft>
                <a:spcPts val="0"/>
              </a:spcAft>
              <a:buClr>
                <a:srgbClr val="000000"/>
              </a:buClr>
              <a:buSzPts val="1120"/>
              <a:buChar char="•"/>
              <a:defRPr sz="1600">
                <a:solidFill>
                  <a:srgbClr val="000000"/>
                </a:solidFill>
                <a:latin typeface="Avenir"/>
                <a:ea typeface="Avenir"/>
                <a:cs typeface="Avenir"/>
                <a:sym typeface="Avenir"/>
              </a:defRPr>
            </a:lvl4pPr>
            <a:lvl5pPr indent="-299720" lvl="4" marL="2286000" algn="l">
              <a:lnSpc>
                <a:spcPct val="90000"/>
              </a:lnSpc>
              <a:spcBef>
                <a:spcPts val="1000"/>
              </a:spcBef>
              <a:spcAft>
                <a:spcPts val="0"/>
              </a:spcAft>
              <a:buClr>
                <a:srgbClr val="000000"/>
              </a:buClr>
              <a:buSzPts val="1120"/>
              <a:buChar char="•"/>
              <a:defRPr sz="1600">
                <a:solidFill>
                  <a:srgbClr val="000000"/>
                </a:solidFill>
                <a:latin typeface="Avenir"/>
                <a:ea typeface="Avenir"/>
                <a:cs typeface="Avenir"/>
                <a:sym typeface="Aveni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6" name="Google Shape;36;p41"/>
          <p:cNvSpPr txBox="1"/>
          <p:nvPr>
            <p:ph idx="12" type="sldNum"/>
          </p:nvPr>
        </p:nvSpPr>
        <p:spPr>
          <a:xfrm>
            <a:off x="11793982" y="6483350"/>
            <a:ext cx="268987" cy="311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500">
                <a:latin typeface="Avenir"/>
                <a:ea typeface="Avenir"/>
                <a:cs typeface="Avenir"/>
                <a:sym typeface="Avenir"/>
              </a:defRPr>
            </a:lvl1pPr>
            <a:lvl2pPr indent="0" lvl="1" marL="0" algn="r">
              <a:spcBef>
                <a:spcPts val="0"/>
              </a:spcBef>
              <a:buNone/>
              <a:defRPr sz="1500">
                <a:latin typeface="Avenir"/>
                <a:ea typeface="Avenir"/>
                <a:cs typeface="Avenir"/>
                <a:sym typeface="Avenir"/>
              </a:defRPr>
            </a:lvl2pPr>
            <a:lvl3pPr indent="0" lvl="2" marL="0" algn="r">
              <a:spcBef>
                <a:spcPts val="0"/>
              </a:spcBef>
              <a:buNone/>
              <a:defRPr sz="1500">
                <a:latin typeface="Avenir"/>
                <a:ea typeface="Avenir"/>
                <a:cs typeface="Avenir"/>
                <a:sym typeface="Avenir"/>
              </a:defRPr>
            </a:lvl3pPr>
            <a:lvl4pPr indent="0" lvl="3" marL="0" algn="r">
              <a:spcBef>
                <a:spcPts val="0"/>
              </a:spcBef>
              <a:buNone/>
              <a:defRPr sz="1500">
                <a:latin typeface="Avenir"/>
                <a:ea typeface="Avenir"/>
                <a:cs typeface="Avenir"/>
                <a:sym typeface="Avenir"/>
              </a:defRPr>
            </a:lvl4pPr>
            <a:lvl5pPr indent="0" lvl="4" marL="0" algn="r">
              <a:spcBef>
                <a:spcPts val="0"/>
              </a:spcBef>
              <a:buNone/>
              <a:defRPr sz="1500">
                <a:latin typeface="Avenir"/>
                <a:ea typeface="Avenir"/>
                <a:cs typeface="Avenir"/>
                <a:sym typeface="Avenir"/>
              </a:defRPr>
            </a:lvl5pPr>
            <a:lvl6pPr indent="0" lvl="5" marL="0" algn="r">
              <a:spcBef>
                <a:spcPts val="0"/>
              </a:spcBef>
              <a:buNone/>
              <a:defRPr sz="1500">
                <a:latin typeface="Avenir"/>
                <a:ea typeface="Avenir"/>
                <a:cs typeface="Avenir"/>
                <a:sym typeface="Avenir"/>
              </a:defRPr>
            </a:lvl6pPr>
            <a:lvl7pPr indent="0" lvl="6" marL="0" algn="r">
              <a:spcBef>
                <a:spcPts val="0"/>
              </a:spcBef>
              <a:buNone/>
              <a:defRPr sz="1500">
                <a:latin typeface="Avenir"/>
                <a:ea typeface="Avenir"/>
                <a:cs typeface="Avenir"/>
                <a:sym typeface="Avenir"/>
              </a:defRPr>
            </a:lvl7pPr>
            <a:lvl8pPr indent="0" lvl="7" marL="0" algn="r">
              <a:spcBef>
                <a:spcPts val="0"/>
              </a:spcBef>
              <a:buNone/>
              <a:defRPr sz="1500">
                <a:latin typeface="Avenir"/>
                <a:ea typeface="Avenir"/>
                <a:cs typeface="Avenir"/>
                <a:sym typeface="Avenir"/>
              </a:defRPr>
            </a:lvl8pPr>
            <a:lvl9pPr indent="0" lvl="8" marL="0" algn="r">
              <a:spcBef>
                <a:spcPts val="0"/>
              </a:spcBef>
              <a:buNone/>
              <a:defRPr sz="1500">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solidFill>
                <a:srgbClr val="E9E9E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sp>
        <p:nvSpPr>
          <p:cNvPr id="42" name="Google Shape;42;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4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4" name="Google Shape;44;p4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5" name="Google Shape;4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4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4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51" name="Google Shape;51;p4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2" name="Google Shape;52;p4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53" name="Google Shape;53;p4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4" name="Google Shape;54;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4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65" name="Google Shape;65;p4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6" name="Google Shape;66;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Play"/>
              <a:buNone/>
              <a:defRPr b="0" i="0" sz="4400" u="none" cap="none" strike="noStrike">
                <a:solidFill>
                  <a:schemeClr val="lt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12" name="Google Shape;12;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E9E9E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3" name="Google Shape;13;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E9E9E9"/>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4" name="Google Shape;14;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E9E9E9"/>
                </a:solidFill>
                <a:latin typeface="Arial"/>
                <a:ea typeface="Arial"/>
                <a:cs typeface="Arial"/>
                <a:sym typeface="Arial"/>
              </a:defRPr>
            </a:lvl1pPr>
            <a:lvl2pPr indent="0" lvl="1" marL="0" marR="0" rtl="0" algn="r">
              <a:spcBef>
                <a:spcPts val="0"/>
              </a:spcBef>
              <a:buNone/>
              <a:defRPr b="0" i="0" sz="1200" u="none" cap="none" strike="noStrike">
                <a:solidFill>
                  <a:srgbClr val="E9E9E9"/>
                </a:solidFill>
                <a:latin typeface="Arial"/>
                <a:ea typeface="Arial"/>
                <a:cs typeface="Arial"/>
                <a:sym typeface="Arial"/>
              </a:defRPr>
            </a:lvl2pPr>
            <a:lvl3pPr indent="0" lvl="2" marL="0" marR="0" rtl="0" algn="r">
              <a:spcBef>
                <a:spcPts val="0"/>
              </a:spcBef>
              <a:buNone/>
              <a:defRPr b="0" i="0" sz="1200" u="none" cap="none" strike="noStrike">
                <a:solidFill>
                  <a:srgbClr val="E9E9E9"/>
                </a:solidFill>
                <a:latin typeface="Arial"/>
                <a:ea typeface="Arial"/>
                <a:cs typeface="Arial"/>
                <a:sym typeface="Arial"/>
              </a:defRPr>
            </a:lvl3pPr>
            <a:lvl4pPr indent="0" lvl="3" marL="0" marR="0" rtl="0" algn="r">
              <a:spcBef>
                <a:spcPts val="0"/>
              </a:spcBef>
              <a:buNone/>
              <a:defRPr b="0" i="0" sz="1200" u="none" cap="none" strike="noStrike">
                <a:solidFill>
                  <a:srgbClr val="E9E9E9"/>
                </a:solidFill>
                <a:latin typeface="Arial"/>
                <a:ea typeface="Arial"/>
                <a:cs typeface="Arial"/>
                <a:sym typeface="Arial"/>
              </a:defRPr>
            </a:lvl4pPr>
            <a:lvl5pPr indent="0" lvl="4" marL="0" marR="0" rtl="0" algn="r">
              <a:spcBef>
                <a:spcPts val="0"/>
              </a:spcBef>
              <a:buNone/>
              <a:defRPr b="0" i="0" sz="1200" u="none" cap="none" strike="noStrike">
                <a:solidFill>
                  <a:srgbClr val="E9E9E9"/>
                </a:solidFill>
                <a:latin typeface="Arial"/>
                <a:ea typeface="Arial"/>
                <a:cs typeface="Arial"/>
                <a:sym typeface="Arial"/>
              </a:defRPr>
            </a:lvl5pPr>
            <a:lvl6pPr indent="0" lvl="5" marL="0" marR="0" rtl="0" algn="r">
              <a:spcBef>
                <a:spcPts val="0"/>
              </a:spcBef>
              <a:buNone/>
              <a:defRPr b="0" i="0" sz="1200" u="none" cap="none" strike="noStrike">
                <a:solidFill>
                  <a:srgbClr val="E9E9E9"/>
                </a:solidFill>
                <a:latin typeface="Arial"/>
                <a:ea typeface="Arial"/>
                <a:cs typeface="Arial"/>
                <a:sym typeface="Arial"/>
              </a:defRPr>
            </a:lvl6pPr>
            <a:lvl7pPr indent="0" lvl="6" marL="0" marR="0" rtl="0" algn="r">
              <a:spcBef>
                <a:spcPts val="0"/>
              </a:spcBef>
              <a:buNone/>
              <a:defRPr b="0" i="0" sz="1200" u="none" cap="none" strike="noStrike">
                <a:solidFill>
                  <a:srgbClr val="E9E9E9"/>
                </a:solidFill>
                <a:latin typeface="Arial"/>
                <a:ea typeface="Arial"/>
                <a:cs typeface="Arial"/>
                <a:sym typeface="Arial"/>
              </a:defRPr>
            </a:lvl7pPr>
            <a:lvl8pPr indent="0" lvl="7" marL="0" marR="0" rtl="0" algn="r">
              <a:spcBef>
                <a:spcPts val="0"/>
              </a:spcBef>
              <a:buNone/>
              <a:defRPr b="0" i="0" sz="1200" u="none" cap="none" strike="noStrike">
                <a:solidFill>
                  <a:srgbClr val="E9E9E9"/>
                </a:solidFill>
                <a:latin typeface="Arial"/>
                <a:ea typeface="Arial"/>
                <a:cs typeface="Arial"/>
                <a:sym typeface="Arial"/>
              </a:defRPr>
            </a:lvl8pPr>
            <a:lvl9pPr indent="0" lvl="8" marL="0" marR="0" rtl="0" algn="r">
              <a:spcBef>
                <a:spcPts val="0"/>
              </a:spcBef>
              <a:buNone/>
              <a:defRPr b="0" i="0" sz="1200" u="none" cap="none" strike="noStrike">
                <a:solidFill>
                  <a:srgbClr val="E9E9E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digital.archives.caltech.edu/collections/OralHistories/OH_Weiss_R/"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1.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6.pn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Play"/>
              <a:buNone/>
            </a:pPr>
            <a:r>
              <a:rPr lang="en-US"/>
              <a:t>Rai Stories</a:t>
            </a:r>
            <a:endParaRPr/>
          </a:p>
        </p:txBody>
      </p:sp>
      <p:sp>
        <p:nvSpPr>
          <p:cNvPr id="93" name="Google Shape;93;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US"/>
              <a:t>Rainer Weiss Symposium</a:t>
            </a:r>
            <a:endParaRPr/>
          </a:p>
          <a:p>
            <a:pPr indent="0" lvl="0" marL="0" rtl="0" algn="ctr">
              <a:lnSpc>
                <a:spcPct val="90000"/>
              </a:lnSpc>
              <a:spcBef>
                <a:spcPts val="1000"/>
              </a:spcBef>
              <a:spcAft>
                <a:spcPts val="0"/>
              </a:spcAft>
              <a:buClr>
                <a:schemeClr val="lt1"/>
              </a:buClr>
              <a:buSzPts val="2400"/>
              <a:buNone/>
            </a:pPr>
            <a:r>
              <a:rPr lang="en-US"/>
              <a:t>February 27, 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0"/>
          <p:cNvSpPr txBox="1"/>
          <p:nvPr>
            <p:ph type="title"/>
          </p:nvPr>
        </p:nvSpPr>
        <p:spPr>
          <a:xfrm>
            <a:off x="54427" y="65043"/>
            <a:ext cx="12235543" cy="11024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RAI BEGINS BY TALKING ABOUT EINSTEIN’S PAPER 2016 ON GRAVITATIONAL WAVES: INSIGHT AND MISSTEPS</a:t>
            </a:r>
            <a:endParaRPr/>
          </a:p>
        </p:txBody>
      </p:sp>
      <p:sp>
        <p:nvSpPr>
          <p:cNvPr id="164" name="Google Shape;164;p10"/>
          <p:cNvSpPr txBox="1"/>
          <p:nvPr>
            <p:ph idx="1" type="body"/>
          </p:nvPr>
        </p:nvSpPr>
        <p:spPr>
          <a:xfrm>
            <a:off x="844549" y="1358475"/>
            <a:ext cx="10944679" cy="5314468"/>
          </a:xfrm>
          <a:prstGeom prst="rect">
            <a:avLst/>
          </a:prstGeom>
          <a:noFill/>
          <a:ln>
            <a:noFill/>
          </a:ln>
        </p:spPr>
        <p:txBody>
          <a:bodyPr anchorCtr="0" anchor="t" bIns="45700" lIns="91425" spcFirstLastPara="1" rIns="91425" wrap="square" tIns="45700">
            <a:normAutofit fontScale="62500" lnSpcReduction="20000"/>
          </a:bodyPr>
          <a:lstStyle/>
          <a:p>
            <a:pPr indent="-387985" lvl="0" marL="387985" rtl="0" algn="l">
              <a:lnSpc>
                <a:spcPct val="120000"/>
              </a:lnSpc>
              <a:spcBef>
                <a:spcPts val="0"/>
              </a:spcBef>
              <a:spcAft>
                <a:spcPts val="0"/>
              </a:spcAft>
              <a:buClr>
                <a:srgbClr val="4892DC"/>
              </a:buClr>
              <a:buSzPct val="112000"/>
              <a:buChar char="•"/>
            </a:pPr>
            <a:r>
              <a:rPr lang="en-US">
                <a:solidFill>
                  <a:srgbClr val="4892DC"/>
                </a:solidFill>
                <a:latin typeface="Calibri"/>
                <a:ea typeface="Calibri"/>
                <a:cs typeface="Calibri"/>
                <a:sym typeface="Calibri"/>
              </a:rPr>
              <a:t>Einstein’s 1916 perturbative treatment already contained the essentials of gravitational waves.</a:t>
            </a:r>
            <a:endParaRPr/>
          </a:p>
          <a:p>
            <a:pPr indent="-387985" lvl="0" marL="387985" rtl="0" algn="l">
              <a:lnSpc>
                <a:spcPct val="120000"/>
              </a:lnSpc>
              <a:spcBef>
                <a:spcPts val="900"/>
              </a:spcBef>
              <a:spcAft>
                <a:spcPts val="0"/>
              </a:spcAft>
              <a:buClr>
                <a:srgbClr val="4892DC"/>
              </a:buClr>
              <a:buSzPct val="112000"/>
              <a:buChar char="•"/>
            </a:pPr>
            <a:r>
              <a:rPr lang="en-US">
                <a:solidFill>
                  <a:srgbClr val="4892DC"/>
                </a:solidFill>
                <a:latin typeface="Calibri"/>
                <a:ea typeface="Calibri"/>
                <a:cs typeface="Calibri"/>
                <a:sym typeface="Calibri"/>
              </a:rPr>
              <a:t>He identified traveling metric perturbations and an energy flux expression remarkably close to modern usage.</a:t>
            </a:r>
            <a:endParaRPr/>
          </a:p>
          <a:p>
            <a:pPr indent="-387985" lvl="0" marL="387985" rtl="0" algn="l">
              <a:lnSpc>
                <a:spcPct val="120000"/>
              </a:lnSpc>
              <a:spcBef>
                <a:spcPts val="900"/>
              </a:spcBef>
              <a:spcAft>
                <a:spcPts val="0"/>
              </a:spcAft>
              <a:buClr>
                <a:srgbClr val="4892DC"/>
              </a:buClr>
              <a:buSzPct val="112000"/>
              <a:buChar char="•"/>
            </a:pPr>
            <a:r>
              <a:rPr lang="en-US">
                <a:solidFill>
                  <a:srgbClr val="4892DC"/>
                </a:solidFill>
                <a:latin typeface="Calibri"/>
                <a:ea typeface="Calibri"/>
                <a:cs typeface="Calibri"/>
                <a:sym typeface="Calibri"/>
              </a:rPr>
              <a:t>Yet the first radiation formula was flawed: it predicted waves from spherically symmetric motion.</a:t>
            </a:r>
            <a:endParaRPr/>
          </a:p>
          <a:p>
            <a:pPr indent="-387985" lvl="0" marL="387985" rtl="0" algn="l">
              <a:lnSpc>
                <a:spcPct val="120000"/>
              </a:lnSpc>
              <a:spcBef>
                <a:spcPts val="900"/>
              </a:spcBef>
              <a:spcAft>
                <a:spcPts val="0"/>
              </a:spcAft>
              <a:buClr>
                <a:srgbClr val="4892DC"/>
              </a:buClr>
              <a:buSzPct val="112000"/>
              <a:buChar char="•"/>
            </a:pPr>
            <a:r>
              <a:rPr lang="en-US">
                <a:solidFill>
                  <a:srgbClr val="4892DC"/>
                </a:solidFill>
                <a:latin typeface="Calibri"/>
                <a:ea typeface="Calibri"/>
                <a:cs typeface="Calibri"/>
                <a:sym typeface="Calibri"/>
              </a:rPr>
              <a:t>In 1918 Einstein revisited the calculation, admitted an arithmetic error, and obtained the quadrupole formula (with a lingering factor-of-two issue).</a:t>
            </a:r>
            <a:endParaRPr/>
          </a:p>
          <a:p>
            <a:pPr indent="-387985" lvl="0" marL="387985" rtl="0" algn="l">
              <a:lnSpc>
                <a:spcPct val="120000"/>
              </a:lnSpc>
              <a:spcBef>
                <a:spcPts val="900"/>
              </a:spcBef>
              <a:spcAft>
                <a:spcPts val="0"/>
              </a:spcAft>
              <a:buClr>
                <a:srgbClr val="4892DC"/>
              </a:buClr>
              <a:buSzPct val="112000"/>
              <a:buChar char="•"/>
            </a:pPr>
            <a:r>
              <a:rPr lang="en-US">
                <a:solidFill>
                  <a:srgbClr val="4892DC"/>
                </a:solidFill>
                <a:latin typeface="Calibri"/>
                <a:ea typeface="Calibri"/>
                <a:cs typeface="Calibri"/>
                <a:sym typeface="Calibri"/>
              </a:rPr>
              <a:t>Rai’s message: </a:t>
            </a:r>
            <a:endParaRPr/>
          </a:p>
          <a:p>
            <a:pPr indent="-358159" lvl="1" marL="656590" rtl="0" algn="l">
              <a:lnSpc>
                <a:spcPct val="120000"/>
              </a:lnSpc>
              <a:spcBef>
                <a:spcPts val="900"/>
              </a:spcBef>
              <a:spcAft>
                <a:spcPts val="0"/>
              </a:spcAft>
              <a:buClr>
                <a:schemeClr val="lt1"/>
              </a:buClr>
              <a:buSzPct val="111000"/>
              <a:buChar char="•"/>
            </a:pPr>
            <a:r>
              <a:rPr lang="en-US"/>
              <a:t>Scientific progress is nonlinear—even Einstein’s discovery involved confusion, correction, and reinterpretation.</a:t>
            </a:r>
            <a:endParaRPr/>
          </a:p>
        </p:txBody>
      </p:sp>
      <p:sp>
        <p:nvSpPr>
          <p:cNvPr id="165" name="Google Shape;165;p10"/>
          <p:cNvSpPr txBox="1"/>
          <p:nvPr/>
        </p:nvSpPr>
        <p:spPr>
          <a:xfrm>
            <a:off x="11321145" y="6519446"/>
            <a:ext cx="78810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Sathya</a:t>
            </a:r>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1"/>
          <p:cNvSpPr txBox="1"/>
          <p:nvPr>
            <p:ph type="title"/>
          </p:nvPr>
        </p:nvSpPr>
        <p:spPr>
          <a:xfrm>
            <a:off x="594179" y="163015"/>
            <a:ext cx="11165460" cy="912379"/>
          </a:xfrm>
          <a:prstGeom prst="rect">
            <a:avLst/>
          </a:prstGeom>
          <a:noFill/>
          <a:ln>
            <a:noFill/>
          </a:ln>
        </p:spPr>
        <p:txBody>
          <a:bodyPr anchorCtr="0" anchor="ctr" bIns="45700" lIns="91425" spcFirstLastPara="1" rIns="91425" wrap="square" tIns="45700">
            <a:normAutofit fontScale="90000"/>
          </a:bodyPr>
          <a:lstStyle/>
          <a:p>
            <a:pPr indent="0" lvl="0" marL="0" marR="0" rtl="0" algn="l">
              <a:lnSpc>
                <a:spcPct val="100000"/>
              </a:lnSpc>
              <a:spcBef>
                <a:spcPts val="0"/>
              </a:spcBef>
              <a:spcAft>
                <a:spcPts val="0"/>
              </a:spcAft>
              <a:buClr>
                <a:schemeClr val="lt1"/>
              </a:buClr>
              <a:buSzPct val="100000"/>
              <a:buFont typeface="Calibri"/>
              <a:buNone/>
            </a:pPr>
            <a:r>
              <a:rPr b="0" i="0" lang="en-US" sz="2800" u="none" cap="none" strike="noStrike">
                <a:solidFill>
                  <a:schemeClr val="lt1"/>
                </a:solidFill>
                <a:latin typeface="Calibri"/>
                <a:ea typeface="Calibri"/>
                <a:cs typeface="Calibri"/>
                <a:sym typeface="Calibri"/>
              </a:rPr>
              <a:t>THEN HE POINTS TO A CENTURY OF SKEPTICISM AND CONTROVERSY</a:t>
            </a:r>
            <a:endParaRPr/>
          </a:p>
        </p:txBody>
      </p:sp>
      <p:sp>
        <p:nvSpPr>
          <p:cNvPr id="171" name="Google Shape;171;p11"/>
          <p:cNvSpPr txBox="1"/>
          <p:nvPr>
            <p:ph idx="1" type="body"/>
          </p:nvPr>
        </p:nvSpPr>
        <p:spPr>
          <a:xfrm>
            <a:off x="844550" y="1374576"/>
            <a:ext cx="10502900" cy="5483424"/>
          </a:xfrm>
          <a:prstGeom prst="rect">
            <a:avLst/>
          </a:prstGeom>
          <a:noFill/>
          <a:ln>
            <a:noFill/>
          </a:ln>
        </p:spPr>
        <p:txBody>
          <a:bodyPr anchorCtr="0" anchor="t" bIns="45700" lIns="91425" spcFirstLastPara="1" rIns="91425" wrap="square" tIns="45700">
            <a:normAutofit/>
          </a:bodyPr>
          <a:lstStyle/>
          <a:p>
            <a:pPr indent="-412750" lvl="0" marL="412750" rtl="0" algn="l">
              <a:lnSpc>
                <a:spcPct val="90000"/>
              </a:lnSpc>
              <a:spcBef>
                <a:spcPts val="0"/>
              </a:spcBef>
              <a:spcAft>
                <a:spcPts val="0"/>
              </a:spcAft>
              <a:buClr>
                <a:srgbClr val="4892DC"/>
              </a:buClr>
              <a:buSzPts val="1320"/>
              <a:buChar char="•"/>
            </a:pPr>
            <a:r>
              <a:rPr lang="en-US">
                <a:solidFill>
                  <a:srgbClr val="4892DC"/>
                </a:solidFill>
              </a:rPr>
              <a:t>Gravitational waves were historically controversial.</a:t>
            </a:r>
            <a:endParaRPr/>
          </a:p>
          <a:p>
            <a:pPr indent="-412750" lvl="0" marL="412750" rtl="0" algn="l">
              <a:lnSpc>
                <a:spcPct val="90000"/>
              </a:lnSpc>
              <a:spcBef>
                <a:spcPts val="1000"/>
              </a:spcBef>
              <a:spcAft>
                <a:spcPts val="0"/>
              </a:spcAft>
              <a:buClr>
                <a:srgbClr val="4892DC"/>
              </a:buClr>
              <a:buSzPts val="1320"/>
              <a:buChar char="•"/>
            </a:pPr>
            <a:r>
              <a:rPr lang="en-US">
                <a:solidFill>
                  <a:srgbClr val="4892DC"/>
                </a:solidFill>
              </a:rPr>
              <a:t>Einstein himself doubted their existence in the 1930s.</a:t>
            </a:r>
            <a:endParaRPr/>
          </a:p>
          <a:p>
            <a:pPr indent="-412750" lvl="0" marL="412750" rtl="0" algn="l">
              <a:lnSpc>
                <a:spcPct val="90000"/>
              </a:lnSpc>
              <a:spcBef>
                <a:spcPts val="1000"/>
              </a:spcBef>
              <a:spcAft>
                <a:spcPts val="0"/>
              </a:spcAft>
              <a:buClr>
                <a:srgbClr val="4892DC"/>
              </a:buClr>
              <a:buSzPts val="1320"/>
              <a:buChar char="•"/>
            </a:pPr>
            <a:r>
              <a:rPr lang="en-US">
                <a:solidFill>
                  <a:srgbClr val="4892DC"/>
                </a:solidFill>
              </a:rPr>
              <a:t>The field experienced experimental uncertainty and debate (e.g., Weber’s claims).</a:t>
            </a:r>
            <a:endParaRPr/>
          </a:p>
          <a:p>
            <a:pPr indent="-412750" lvl="0" marL="412750" rtl="0" algn="l">
              <a:lnSpc>
                <a:spcPct val="90000"/>
              </a:lnSpc>
              <a:spcBef>
                <a:spcPts val="1000"/>
              </a:spcBef>
              <a:spcAft>
                <a:spcPts val="0"/>
              </a:spcAft>
              <a:buClr>
                <a:srgbClr val="4892DC"/>
              </a:buClr>
              <a:buSzPts val="1320"/>
              <a:buChar char="•"/>
            </a:pPr>
            <a:r>
              <a:rPr lang="en-US">
                <a:solidFill>
                  <a:srgbClr val="4892DC"/>
                </a:solidFill>
              </a:rPr>
              <a:t>Detection would therefore represent not only a measurement but the resolution of a century-long question.</a:t>
            </a:r>
            <a:endParaRPr/>
          </a:p>
          <a:p>
            <a:pPr indent="-412750" lvl="0" marL="412750" rtl="0" algn="l">
              <a:lnSpc>
                <a:spcPct val="90000"/>
              </a:lnSpc>
              <a:spcBef>
                <a:spcPts val="1000"/>
              </a:spcBef>
              <a:spcAft>
                <a:spcPts val="0"/>
              </a:spcAft>
              <a:buClr>
                <a:srgbClr val="4892DC"/>
              </a:buClr>
              <a:buSzPts val="1320"/>
              <a:buChar char="•"/>
            </a:pPr>
            <a:r>
              <a:rPr lang="en-US">
                <a:solidFill>
                  <a:srgbClr val="4892DC"/>
                </a:solidFill>
              </a:rPr>
              <a:t>Key quote: </a:t>
            </a:r>
            <a:endParaRPr/>
          </a:p>
          <a:p>
            <a:pPr indent="-381000" lvl="1" marL="698500" rtl="0" algn="l">
              <a:lnSpc>
                <a:spcPct val="90000"/>
              </a:lnSpc>
              <a:spcBef>
                <a:spcPts val="1000"/>
              </a:spcBef>
              <a:spcAft>
                <a:spcPts val="0"/>
              </a:spcAft>
              <a:buClr>
                <a:schemeClr val="lt1"/>
              </a:buClr>
              <a:buSzPts val="1200"/>
              <a:buChar char="•"/>
            </a:pPr>
            <a:r>
              <a:rPr lang="en-US"/>
              <a:t>“Just imagine all the controversy that this field has been through.”</a:t>
            </a:r>
            <a:endParaRPr/>
          </a:p>
          <a:p>
            <a:pPr indent="-412750" lvl="0" marL="412750" rtl="0" algn="l">
              <a:lnSpc>
                <a:spcPct val="90000"/>
              </a:lnSpc>
              <a:spcBef>
                <a:spcPts val="1000"/>
              </a:spcBef>
              <a:spcAft>
                <a:spcPts val="0"/>
              </a:spcAft>
              <a:buClr>
                <a:srgbClr val="4892DC"/>
              </a:buClr>
              <a:buSzPts val="1320"/>
              <a:buChar char="•"/>
            </a:pPr>
            <a:r>
              <a:rPr lang="en-US">
                <a:solidFill>
                  <a:srgbClr val="4892DC"/>
                </a:solidFill>
              </a:rPr>
              <a:t>Rai’s Message</a:t>
            </a:r>
            <a:endParaRPr/>
          </a:p>
          <a:p>
            <a:pPr indent="-381000" lvl="1" marL="698500" rtl="0" algn="l">
              <a:lnSpc>
                <a:spcPct val="90000"/>
              </a:lnSpc>
              <a:spcBef>
                <a:spcPts val="1000"/>
              </a:spcBef>
              <a:spcAft>
                <a:spcPts val="0"/>
              </a:spcAft>
              <a:buClr>
                <a:schemeClr val="lt1"/>
              </a:buClr>
              <a:buSzPts val="1200"/>
              <a:buChar char="•"/>
            </a:pPr>
            <a:r>
              <a:rPr lang="en-US"/>
              <a:t>The quest for gravitational waves is as much a story of perseverance as of theory and experiment.</a:t>
            </a:r>
            <a:endParaRPr/>
          </a:p>
        </p:txBody>
      </p:sp>
      <p:sp>
        <p:nvSpPr>
          <p:cNvPr id="172" name="Google Shape;172;p11"/>
          <p:cNvSpPr txBox="1"/>
          <p:nvPr/>
        </p:nvSpPr>
        <p:spPr>
          <a:xfrm>
            <a:off x="11321145" y="6519446"/>
            <a:ext cx="78810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Sathya</a:t>
            </a:r>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2"/>
          <p:cNvSpPr txBox="1"/>
          <p:nvPr>
            <p:ph type="title"/>
          </p:nvPr>
        </p:nvSpPr>
        <p:spPr>
          <a:xfrm>
            <a:off x="424543" y="315413"/>
            <a:ext cx="11582400" cy="101919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500"/>
              <a:buFont typeface="Calibri"/>
              <a:buNone/>
            </a:pPr>
            <a:r>
              <a:rPr lang="en-US" sz="2500">
                <a:latin typeface="Calibri"/>
                <a:ea typeface="Calibri"/>
                <a:cs typeface="Calibri"/>
                <a:sym typeface="Calibri"/>
              </a:rPr>
              <a:t>THE MOST INSPIRATIONAL PART –– A STRATEGIC GOAL: DETECT BEFORE THE CENTENARY</a:t>
            </a:r>
            <a:endParaRPr/>
          </a:p>
        </p:txBody>
      </p:sp>
      <p:sp>
        <p:nvSpPr>
          <p:cNvPr id="178" name="Google Shape;178;p12"/>
          <p:cNvSpPr txBox="1"/>
          <p:nvPr>
            <p:ph idx="1" type="body"/>
          </p:nvPr>
        </p:nvSpPr>
        <p:spPr>
          <a:xfrm>
            <a:off x="844550" y="1665964"/>
            <a:ext cx="10502900" cy="5483424"/>
          </a:xfrm>
          <a:prstGeom prst="rect">
            <a:avLst/>
          </a:prstGeom>
          <a:noFill/>
          <a:ln>
            <a:noFill/>
          </a:ln>
        </p:spPr>
        <p:txBody>
          <a:bodyPr anchorCtr="0" anchor="t" bIns="45700" lIns="91425" spcFirstLastPara="1" rIns="91425" wrap="square" tIns="45700">
            <a:normAutofit/>
          </a:bodyPr>
          <a:lstStyle/>
          <a:p>
            <a:pPr indent="-412750" lvl="0" marL="412750" rtl="0" algn="l">
              <a:lnSpc>
                <a:spcPct val="90000"/>
              </a:lnSpc>
              <a:spcBef>
                <a:spcPts val="0"/>
              </a:spcBef>
              <a:spcAft>
                <a:spcPts val="0"/>
              </a:spcAft>
              <a:buClr>
                <a:srgbClr val="4892DC"/>
              </a:buClr>
              <a:buSzPts val="1320"/>
              <a:buChar char="•"/>
            </a:pPr>
            <a:r>
              <a:rPr lang="en-US">
                <a:solidFill>
                  <a:srgbClr val="4892DC"/>
                </a:solidFill>
              </a:rPr>
              <a:t>Weiss proposes an internal community goal: aim for detection around 2016.</a:t>
            </a:r>
            <a:endParaRPr/>
          </a:p>
          <a:p>
            <a:pPr indent="-412750" lvl="0" marL="412750" rtl="0" algn="l">
              <a:lnSpc>
                <a:spcPct val="90000"/>
              </a:lnSpc>
              <a:spcBef>
                <a:spcPts val="1000"/>
              </a:spcBef>
              <a:spcAft>
                <a:spcPts val="0"/>
              </a:spcAft>
              <a:buClr>
                <a:srgbClr val="4892DC"/>
              </a:buClr>
              <a:buSzPts val="1320"/>
              <a:buChar char="•"/>
            </a:pPr>
            <a:r>
              <a:rPr lang="en-US">
                <a:solidFill>
                  <a:srgbClr val="4892DC"/>
                </a:solidFill>
              </a:rPr>
              <a:t>This is a motivational target, not a promise to funding agencies.</a:t>
            </a:r>
            <a:endParaRPr/>
          </a:p>
          <a:p>
            <a:pPr indent="-412750" lvl="0" marL="412750" rtl="0" algn="l">
              <a:lnSpc>
                <a:spcPct val="90000"/>
              </a:lnSpc>
              <a:spcBef>
                <a:spcPts val="1000"/>
              </a:spcBef>
              <a:spcAft>
                <a:spcPts val="0"/>
              </a:spcAft>
              <a:buClr>
                <a:srgbClr val="4892DC"/>
              </a:buClr>
              <a:buSzPts val="1320"/>
              <a:buChar char="•"/>
            </a:pPr>
            <a:r>
              <a:rPr lang="en-US">
                <a:solidFill>
                  <a:srgbClr val="4892DC"/>
                </a:solidFill>
              </a:rPr>
              <a:t>Setting such a goal creates urgency and discipline across the collaboration.</a:t>
            </a:r>
            <a:endParaRPr/>
          </a:p>
          <a:p>
            <a:pPr indent="-412750" lvl="0" marL="412750" rtl="0" algn="l">
              <a:lnSpc>
                <a:spcPct val="90000"/>
              </a:lnSpc>
              <a:spcBef>
                <a:spcPts val="1000"/>
              </a:spcBef>
              <a:spcAft>
                <a:spcPts val="0"/>
              </a:spcAft>
              <a:buClr>
                <a:srgbClr val="4892DC"/>
              </a:buClr>
              <a:buSzPts val="1320"/>
              <a:buChar char="•"/>
            </a:pPr>
            <a:r>
              <a:rPr lang="en-US">
                <a:solidFill>
                  <a:srgbClr val="4892DC"/>
                </a:solidFill>
              </a:rPr>
              <a:t>Key quote: </a:t>
            </a:r>
            <a:endParaRPr/>
          </a:p>
          <a:p>
            <a:pPr indent="-381000" lvl="1" marL="698500" rtl="0" algn="l">
              <a:lnSpc>
                <a:spcPct val="90000"/>
              </a:lnSpc>
              <a:spcBef>
                <a:spcPts val="1000"/>
              </a:spcBef>
              <a:spcAft>
                <a:spcPts val="0"/>
              </a:spcAft>
              <a:buClr>
                <a:schemeClr val="lt1"/>
              </a:buClr>
              <a:buSzPts val="1200"/>
              <a:buChar char="•"/>
            </a:pPr>
            <a:r>
              <a:rPr lang="en-US"/>
              <a:t>“We don’t tell the NSF a word about this… but we keep it to ourselves that we have a goal.”</a:t>
            </a:r>
            <a:endParaRPr/>
          </a:p>
          <a:p>
            <a:pPr indent="-412750" lvl="0" marL="412750" rtl="0" algn="l">
              <a:lnSpc>
                <a:spcPct val="90000"/>
              </a:lnSpc>
              <a:spcBef>
                <a:spcPts val="1000"/>
              </a:spcBef>
              <a:spcAft>
                <a:spcPts val="0"/>
              </a:spcAft>
              <a:buClr>
                <a:srgbClr val="4892DC"/>
              </a:buClr>
              <a:buSzPts val="1320"/>
              <a:buChar char="•"/>
            </a:pPr>
            <a:r>
              <a:rPr lang="en-US">
                <a:solidFill>
                  <a:srgbClr val="4892DC"/>
                </a:solidFill>
              </a:rPr>
              <a:t>Message</a:t>
            </a:r>
            <a:endParaRPr/>
          </a:p>
          <a:p>
            <a:pPr indent="-381000" lvl="1" marL="698500" rtl="0" algn="l">
              <a:lnSpc>
                <a:spcPct val="90000"/>
              </a:lnSpc>
              <a:spcBef>
                <a:spcPts val="1000"/>
              </a:spcBef>
              <a:spcAft>
                <a:spcPts val="0"/>
              </a:spcAft>
              <a:buClr>
                <a:schemeClr val="lt1"/>
              </a:buClr>
              <a:buSzPts val="1200"/>
              <a:buChar char="•"/>
            </a:pPr>
            <a:r>
              <a:rPr lang="en-US"/>
              <a:t>Ambitious internal goals can catalyze coordinated progress without external pressure.</a:t>
            </a:r>
            <a:endParaRPr/>
          </a:p>
        </p:txBody>
      </p:sp>
      <p:sp>
        <p:nvSpPr>
          <p:cNvPr id="179" name="Google Shape;179;p12"/>
          <p:cNvSpPr txBox="1"/>
          <p:nvPr/>
        </p:nvSpPr>
        <p:spPr>
          <a:xfrm>
            <a:off x="11321145" y="6519446"/>
            <a:ext cx="78810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Sathya</a:t>
            </a:r>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3"/>
          <p:cNvSpPr txBox="1"/>
          <p:nvPr>
            <p:ph type="title"/>
          </p:nvPr>
        </p:nvSpPr>
        <p:spPr>
          <a:xfrm>
            <a:off x="844550" y="326299"/>
            <a:ext cx="10502900" cy="70559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500"/>
              <a:buFont typeface="Calibri"/>
              <a:buNone/>
            </a:pPr>
            <a:r>
              <a:rPr b="0" i="0" lang="en-US" sz="2500" u="none" cap="none" strike="noStrike">
                <a:solidFill>
                  <a:schemeClr val="lt1"/>
                </a:solidFill>
                <a:latin typeface="Calibri"/>
                <a:ea typeface="Calibri"/>
                <a:cs typeface="Calibri"/>
                <a:sym typeface="Calibri"/>
              </a:rPr>
              <a:t>RAI CONCLUDES WITH WHAT THE GOAL DEMANDS</a:t>
            </a:r>
            <a:endParaRPr/>
          </a:p>
        </p:txBody>
      </p:sp>
      <p:sp>
        <p:nvSpPr>
          <p:cNvPr id="185" name="Google Shape;185;p13"/>
          <p:cNvSpPr txBox="1"/>
          <p:nvPr>
            <p:ph idx="1" type="body"/>
          </p:nvPr>
        </p:nvSpPr>
        <p:spPr>
          <a:xfrm>
            <a:off x="844550" y="1311076"/>
            <a:ext cx="10672536" cy="5483424"/>
          </a:xfrm>
          <a:prstGeom prst="rect">
            <a:avLst/>
          </a:prstGeom>
          <a:noFill/>
          <a:ln>
            <a:noFill/>
          </a:ln>
        </p:spPr>
        <p:txBody>
          <a:bodyPr anchorCtr="0" anchor="t" bIns="45700" lIns="91425" spcFirstLastPara="1" rIns="91425" wrap="square" tIns="45700">
            <a:normAutofit fontScale="55000" lnSpcReduction="20000"/>
          </a:bodyPr>
          <a:lstStyle/>
          <a:p>
            <a:pPr indent="-408623" lvl="0" marL="408623" rtl="0" algn="l">
              <a:lnSpc>
                <a:spcPct val="120000"/>
              </a:lnSpc>
              <a:spcBef>
                <a:spcPts val="0"/>
              </a:spcBef>
              <a:spcAft>
                <a:spcPts val="0"/>
              </a:spcAft>
              <a:buClr>
                <a:srgbClr val="4892DC"/>
              </a:buClr>
              <a:buSzPct val="117333"/>
              <a:buChar char="•"/>
            </a:pPr>
            <a:r>
              <a:rPr lang="en-US">
                <a:solidFill>
                  <a:srgbClr val="4892DC"/>
                </a:solidFill>
                <a:latin typeface="Calibri"/>
                <a:ea typeface="Calibri"/>
                <a:cs typeface="Calibri"/>
                <a:sym typeface="Calibri"/>
              </a:rPr>
              <a:t>Data analysis readiness: pipelines and methods must be prepared in advance.</a:t>
            </a:r>
            <a:endParaRPr/>
          </a:p>
          <a:p>
            <a:pPr indent="-408623" lvl="0" marL="408623" rtl="0" algn="l">
              <a:lnSpc>
                <a:spcPct val="120000"/>
              </a:lnSpc>
              <a:spcBef>
                <a:spcPts val="950"/>
              </a:spcBef>
              <a:spcAft>
                <a:spcPts val="0"/>
              </a:spcAft>
              <a:buClr>
                <a:srgbClr val="4892DC"/>
              </a:buClr>
              <a:buSzPct val="117333"/>
              <a:buChar char="•"/>
            </a:pPr>
            <a:r>
              <a:rPr lang="en-US">
                <a:solidFill>
                  <a:srgbClr val="4892DC"/>
                </a:solidFill>
                <a:latin typeface="Calibri"/>
                <a:ea typeface="Calibri"/>
                <a:cs typeface="Calibri"/>
                <a:sym typeface="Calibri"/>
              </a:rPr>
              <a:t>Instrumentation readiness: fix known issues proactively rather than sequentially.</a:t>
            </a:r>
            <a:endParaRPr/>
          </a:p>
          <a:p>
            <a:pPr indent="-408623" lvl="0" marL="408623" rtl="0" algn="l">
              <a:lnSpc>
                <a:spcPct val="120000"/>
              </a:lnSpc>
              <a:spcBef>
                <a:spcPts val="950"/>
              </a:spcBef>
              <a:spcAft>
                <a:spcPts val="0"/>
              </a:spcAft>
              <a:buClr>
                <a:srgbClr val="4892DC"/>
              </a:buClr>
              <a:buSzPct val="117333"/>
              <a:buChar char="•"/>
            </a:pPr>
            <a:r>
              <a:rPr lang="en-US">
                <a:solidFill>
                  <a:srgbClr val="4892DC"/>
                </a:solidFill>
                <a:latin typeface="Calibri"/>
                <a:ea typeface="Calibri"/>
                <a:cs typeface="Calibri"/>
                <a:sym typeface="Calibri"/>
              </a:rPr>
              <a:t>Avoid the “serial” approach that slowed progress during Initial LIGO.</a:t>
            </a:r>
            <a:endParaRPr/>
          </a:p>
          <a:p>
            <a:pPr indent="-408623" lvl="0" marL="408623" rtl="0" algn="l">
              <a:lnSpc>
                <a:spcPct val="120000"/>
              </a:lnSpc>
              <a:spcBef>
                <a:spcPts val="950"/>
              </a:spcBef>
              <a:spcAft>
                <a:spcPts val="0"/>
              </a:spcAft>
              <a:buClr>
                <a:srgbClr val="4892DC"/>
              </a:buClr>
              <a:buSzPct val="117333"/>
              <a:buChar char="•"/>
            </a:pPr>
            <a:r>
              <a:rPr lang="en-US">
                <a:solidFill>
                  <a:srgbClr val="4892DC"/>
                </a:solidFill>
                <a:latin typeface="Calibri"/>
                <a:ea typeface="Calibri"/>
                <a:cs typeface="Calibri"/>
                <a:sym typeface="Calibri"/>
              </a:rPr>
              <a:t>Key quotes</a:t>
            </a:r>
            <a:endParaRPr/>
          </a:p>
          <a:p>
            <a:pPr indent="-377190" lvl="1" marL="691515" rtl="0" algn="l">
              <a:lnSpc>
                <a:spcPct val="120000"/>
              </a:lnSpc>
              <a:spcBef>
                <a:spcPts val="950"/>
              </a:spcBef>
              <a:spcAft>
                <a:spcPts val="0"/>
              </a:spcAft>
              <a:buClr>
                <a:schemeClr val="lt1"/>
              </a:buClr>
              <a:buSzPct val="116999"/>
              <a:buChar char="•"/>
            </a:pPr>
            <a:r>
              <a:rPr lang="en-US">
                <a:latin typeface="Calibri"/>
                <a:ea typeface="Calibri"/>
                <a:cs typeface="Calibri"/>
                <a:sym typeface="Calibri"/>
              </a:rPr>
              <a:t>“We have everything ready — especially in the data analysis.”</a:t>
            </a:r>
            <a:endParaRPr/>
          </a:p>
          <a:p>
            <a:pPr indent="-377190" lvl="1" marL="691515" rtl="0" algn="l">
              <a:lnSpc>
                <a:spcPct val="120000"/>
              </a:lnSpc>
              <a:spcBef>
                <a:spcPts val="950"/>
              </a:spcBef>
              <a:spcAft>
                <a:spcPts val="0"/>
              </a:spcAft>
              <a:buClr>
                <a:schemeClr val="lt1"/>
              </a:buClr>
              <a:buSzPct val="116999"/>
              <a:buChar char="•"/>
            </a:pPr>
            <a:r>
              <a:rPr lang="en-US">
                <a:latin typeface="Calibri"/>
                <a:ea typeface="Calibri"/>
                <a:cs typeface="Calibri"/>
                <a:sym typeface="Calibri"/>
              </a:rPr>
              <a:t>“We don’t wait making fixes… we already know things that have to be changed.”</a:t>
            </a:r>
            <a:endParaRPr/>
          </a:p>
          <a:p>
            <a:pPr indent="-377190" lvl="1" marL="691515" rtl="0" algn="l">
              <a:lnSpc>
                <a:spcPct val="120000"/>
              </a:lnSpc>
              <a:spcBef>
                <a:spcPts val="950"/>
              </a:spcBef>
              <a:spcAft>
                <a:spcPts val="0"/>
              </a:spcAft>
              <a:buClr>
                <a:schemeClr val="lt1"/>
              </a:buClr>
              <a:buSzPct val="116999"/>
              <a:buChar char="•"/>
            </a:pPr>
            <a:r>
              <a:rPr lang="en-US">
                <a:latin typeface="Calibri"/>
                <a:ea typeface="Calibri"/>
                <a:cs typeface="Calibri"/>
                <a:sym typeface="Calibri"/>
              </a:rPr>
              <a:t>“It would be wonderful to settle this whole thing in exactly 100 years.”</a:t>
            </a:r>
            <a:endParaRPr/>
          </a:p>
          <a:p>
            <a:pPr indent="-408623" lvl="0" marL="408623" rtl="0" algn="l">
              <a:lnSpc>
                <a:spcPct val="120000"/>
              </a:lnSpc>
              <a:spcBef>
                <a:spcPts val="950"/>
              </a:spcBef>
              <a:spcAft>
                <a:spcPts val="0"/>
              </a:spcAft>
              <a:buClr>
                <a:srgbClr val="4892DC"/>
              </a:buClr>
              <a:buSzPct val="117333"/>
              <a:buChar char="•"/>
            </a:pPr>
            <a:r>
              <a:rPr lang="en-US">
                <a:solidFill>
                  <a:srgbClr val="4892DC"/>
                </a:solidFill>
                <a:latin typeface="Calibri"/>
                <a:ea typeface="Calibri"/>
                <a:cs typeface="Calibri"/>
                <a:sym typeface="Calibri"/>
              </a:rPr>
              <a:t>Message</a:t>
            </a:r>
            <a:endParaRPr/>
          </a:p>
          <a:p>
            <a:pPr indent="-377190" lvl="1" marL="691515" rtl="0" algn="l">
              <a:lnSpc>
                <a:spcPct val="120000"/>
              </a:lnSpc>
              <a:spcBef>
                <a:spcPts val="950"/>
              </a:spcBef>
              <a:spcAft>
                <a:spcPts val="0"/>
              </a:spcAft>
              <a:buClr>
                <a:schemeClr val="lt1"/>
              </a:buClr>
              <a:buSzPct val="116999"/>
              <a:buChar char="•"/>
            </a:pPr>
            <a:r>
              <a:rPr lang="en-US">
                <a:latin typeface="Calibri"/>
                <a:ea typeface="Calibri"/>
                <a:cs typeface="Calibri"/>
                <a:sym typeface="Calibri"/>
              </a:rPr>
              <a:t>Detection is not just a technical milestone — it is the culmination of decades of persistence and collective effort.</a:t>
            </a:r>
            <a:endParaRPr/>
          </a:p>
        </p:txBody>
      </p:sp>
      <p:sp>
        <p:nvSpPr>
          <p:cNvPr id="186" name="Google Shape;186;p13"/>
          <p:cNvSpPr txBox="1"/>
          <p:nvPr/>
        </p:nvSpPr>
        <p:spPr>
          <a:xfrm>
            <a:off x="11321145" y="6519446"/>
            <a:ext cx="78810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Sathya</a:t>
            </a:r>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4"/>
          <p:cNvSpPr txBox="1"/>
          <p:nvPr>
            <p:ph type="title"/>
          </p:nvPr>
        </p:nvSpPr>
        <p:spPr>
          <a:xfrm>
            <a:off x="844550" y="242472"/>
            <a:ext cx="10502900" cy="70559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venir"/>
              <a:buNone/>
            </a:pPr>
            <a:r>
              <a:rPr lang="en-US"/>
              <a:t>RAI’S UNDERLYING MESSAGE:</a:t>
            </a:r>
            <a:endParaRPr/>
          </a:p>
        </p:txBody>
      </p:sp>
      <p:sp>
        <p:nvSpPr>
          <p:cNvPr id="192" name="Google Shape;192;p14"/>
          <p:cNvSpPr txBox="1"/>
          <p:nvPr>
            <p:ph idx="1" type="body"/>
          </p:nvPr>
        </p:nvSpPr>
        <p:spPr>
          <a:xfrm>
            <a:off x="844550" y="1314546"/>
            <a:ext cx="10502900" cy="137367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892DC"/>
              </a:buClr>
              <a:buSzPts val="2250"/>
              <a:buNone/>
            </a:pPr>
            <a:r>
              <a:rPr b="0" i="0" lang="en-US" sz="2250" u="none" cap="none" strike="noStrike">
                <a:solidFill>
                  <a:srgbClr val="4892DC"/>
                </a:solidFill>
                <a:latin typeface="Avenir"/>
                <a:ea typeface="Avenir"/>
                <a:cs typeface="Avenir"/>
                <a:sym typeface="Avenir"/>
              </a:rPr>
              <a:t>Progress in gravitational-wave astronomy, like Einstein’s own journey, requires bold goals, self-criticism, and sustained collaboration — but the reward is settling one of physics’ longest-standing questions.</a:t>
            </a:r>
            <a:endParaRPr/>
          </a:p>
        </p:txBody>
      </p:sp>
      <p:pic>
        <p:nvPicPr>
          <p:cNvPr descr="2018-04-19 16.03.54.jpg" id="193" name="Google Shape;193;p14"/>
          <p:cNvPicPr preferRelativeResize="0"/>
          <p:nvPr/>
        </p:nvPicPr>
        <p:blipFill rotWithShape="1">
          <a:blip r:embed="rId3">
            <a:alphaModFix/>
          </a:blip>
          <a:srcRect b="0" l="0" r="0" t="0"/>
          <a:stretch/>
        </p:blipFill>
        <p:spPr>
          <a:xfrm>
            <a:off x="2415127" y="3170357"/>
            <a:ext cx="3138729" cy="2354047"/>
          </a:xfrm>
          <a:prstGeom prst="rect">
            <a:avLst/>
          </a:prstGeom>
          <a:noFill/>
          <a:ln cap="flat" cmpd="sng" w="76200">
            <a:solidFill>
              <a:srgbClr val="FFFFFF"/>
            </a:solidFill>
            <a:prstDash val="solid"/>
            <a:miter lim="400000"/>
            <a:headEnd len="sm" w="sm" type="none"/>
            <a:tailEnd len="sm" w="sm" type="none"/>
          </a:ln>
        </p:spPr>
      </p:pic>
      <p:pic>
        <p:nvPicPr>
          <p:cNvPr descr="2018-04-19 08.27.13.jpg" id="194" name="Google Shape;194;p14"/>
          <p:cNvPicPr preferRelativeResize="0"/>
          <p:nvPr/>
        </p:nvPicPr>
        <p:blipFill rotWithShape="1">
          <a:blip r:embed="rId4">
            <a:alphaModFix/>
          </a:blip>
          <a:srcRect b="0" l="0" r="0" t="0"/>
          <a:stretch/>
        </p:blipFill>
        <p:spPr>
          <a:xfrm>
            <a:off x="6775116" y="3151307"/>
            <a:ext cx="3189530" cy="2392147"/>
          </a:xfrm>
          <a:prstGeom prst="rect">
            <a:avLst/>
          </a:prstGeom>
          <a:noFill/>
          <a:ln cap="flat" cmpd="sng" w="76200">
            <a:solidFill>
              <a:srgbClr val="FFFFFF"/>
            </a:solidFill>
            <a:prstDash val="solid"/>
            <a:miter lim="400000"/>
            <a:headEnd len="sm" w="sm" type="none"/>
            <a:tailEnd len="sm" w="sm" type="none"/>
          </a:ln>
        </p:spPr>
      </p:pic>
      <p:sp>
        <p:nvSpPr>
          <p:cNvPr id="195" name="Google Shape;195;p14"/>
          <p:cNvSpPr txBox="1"/>
          <p:nvPr/>
        </p:nvSpPr>
        <p:spPr>
          <a:xfrm>
            <a:off x="11321145" y="6519446"/>
            <a:ext cx="78810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Sathya</a:t>
            </a:r>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5"/>
          <p:cNvSpPr txBox="1"/>
          <p:nvPr>
            <p:ph type="title"/>
          </p:nvPr>
        </p:nvSpPr>
        <p:spPr>
          <a:xfrm>
            <a:off x="97971" y="385884"/>
            <a:ext cx="12074251" cy="12332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500"/>
              <a:buFont typeface="Calibri"/>
              <a:buNone/>
            </a:pPr>
            <a:r>
              <a:rPr b="0" i="0" lang="en-US" sz="2500" u="none" cap="none" strike="noStrike">
                <a:solidFill>
                  <a:schemeClr val="lt1"/>
                </a:solidFill>
                <a:latin typeface="Calibri"/>
                <a:ea typeface="Calibri"/>
                <a:cs typeface="Calibri"/>
                <a:sym typeface="Calibri"/>
              </a:rPr>
              <a:t>RAI’S GOAL WAS NOT ONLY MET BUT GW DISCOVERY HAS SO FAR MADE PRL COVER FOUR TIMES</a:t>
            </a:r>
            <a:endParaRPr/>
          </a:p>
        </p:txBody>
      </p:sp>
      <p:grpSp>
        <p:nvGrpSpPr>
          <p:cNvPr id="201" name="Google Shape;201;p15"/>
          <p:cNvGrpSpPr/>
          <p:nvPr/>
        </p:nvGrpSpPr>
        <p:grpSpPr>
          <a:xfrm>
            <a:off x="208194" y="1702920"/>
            <a:ext cx="11964028" cy="4083498"/>
            <a:chOff x="-1" y="0"/>
            <a:chExt cx="23928054" cy="8166992"/>
          </a:xfrm>
        </p:grpSpPr>
        <p:grpSp>
          <p:nvGrpSpPr>
            <p:cNvPr id="202" name="Google Shape;202;p15"/>
            <p:cNvGrpSpPr/>
            <p:nvPr/>
          </p:nvGrpSpPr>
          <p:grpSpPr>
            <a:xfrm>
              <a:off x="-1" y="117385"/>
              <a:ext cx="5637714" cy="8049607"/>
              <a:chOff x="0" y="0"/>
              <a:chExt cx="5637712" cy="8049606"/>
            </a:xfrm>
          </p:grpSpPr>
          <p:pic>
            <p:nvPicPr>
              <p:cNvPr descr="Big-cover.pdf" id="203" name="Google Shape;203;p15"/>
              <p:cNvPicPr preferRelativeResize="0"/>
              <p:nvPr/>
            </p:nvPicPr>
            <p:blipFill rotWithShape="1">
              <a:blip r:embed="rId3">
                <a:alphaModFix/>
              </a:blip>
              <a:srcRect b="0" l="9466" r="0" t="0"/>
              <a:stretch/>
            </p:blipFill>
            <p:spPr>
              <a:xfrm>
                <a:off x="0" y="0"/>
                <a:ext cx="5637712" cy="8049606"/>
              </a:xfrm>
              <a:prstGeom prst="rect">
                <a:avLst/>
              </a:prstGeom>
              <a:noFill/>
              <a:ln>
                <a:noFill/>
              </a:ln>
            </p:spPr>
          </p:pic>
          <p:sp>
            <p:nvSpPr>
              <p:cNvPr id="204" name="Google Shape;204;p15"/>
              <p:cNvSpPr txBox="1"/>
              <p:nvPr/>
            </p:nvSpPr>
            <p:spPr>
              <a:xfrm>
                <a:off x="3154854" y="33686"/>
                <a:ext cx="2075951" cy="632834"/>
              </a:xfrm>
              <a:prstGeom prst="rect">
                <a:avLst/>
              </a:prstGeom>
              <a:noFill/>
              <a:ln>
                <a:noFill/>
              </a:ln>
            </p:spPr>
            <p:txBody>
              <a:bodyPr anchorCtr="0" anchor="ctr" bIns="25400" lIns="25400" spcFirstLastPara="1" rIns="25400" wrap="square" tIns="25400">
                <a:noAutofit/>
              </a:bodyPr>
              <a:lstStyle/>
              <a:p>
                <a:pPr indent="0" lvl="0" marL="0" marR="0" rtl="0" algn="l">
                  <a:spcBef>
                    <a:spcPts val="0"/>
                  </a:spcBef>
                  <a:spcAft>
                    <a:spcPts val="0"/>
                  </a:spcAft>
                  <a:buNone/>
                </a:pPr>
                <a:r>
                  <a:rPr b="0" lang="en-US" sz="900">
                    <a:solidFill>
                      <a:srgbClr val="D81E00"/>
                    </a:solidFill>
                    <a:latin typeface="Avenir"/>
                    <a:ea typeface="Avenir"/>
                    <a:cs typeface="Avenir"/>
                    <a:sym typeface="Avenir"/>
                  </a:rPr>
                  <a:t>GW150914</a:t>
                </a:r>
                <a:endParaRPr/>
              </a:p>
            </p:txBody>
          </p:sp>
        </p:grpSp>
        <p:grpSp>
          <p:nvGrpSpPr>
            <p:cNvPr id="205" name="Google Shape;205;p15"/>
            <p:cNvGrpSpPr/>
            <p:nvPr/>
          </p:nvGrpSpPr>
          <p:grpSpPr>
            <a:xfrm>
              <a:off x="5676775" y="49"/>
              <a:ext cx="6101718" cy="8159904"/>
              <a:chOff x="0" y="0"/>
              <a:chExt cx="6101716" cy="8159902"/>
            </a:xfrm>
          </p:grpSpPr>
          <p:pic>
            <p:nvPicPr>
              <p:cNvPr descr="GW170817-PRL-Cover.pdf" id="206" name="Google Shape;206;p15"/>
              <p:cNvPicPr preferRelativeResize="0"/>
              <p:nvPr/>
            </p:nvPicPr>
            <p:blipFill rotWithShape="1">
              <a:blip r:embed="rId4">
                <a:alphaModFix/>
              </a:blip>
              <a:srcRect b="0" l="6850" r="0" t="0"/>
              <a:stretch/>
            </p:blipFill>
            <p:spPr>
              <a:xfrm>
                <a:off x="0" y="0"/>
                <a:ext cx="6101716" cy="8159902"/>
              </a:xfrm>
              <a:prstGeom prst="rect">
                <a:avLst/>
              </a:prstGeom>
              <a:noFill/>
              <a:ln>
                <a:noFill/>
              </a:ln>
            </p:spPr>
          </p:pic>
          <p:sp>
            <p:nvSpPr>
              <p:cNvPr id="207" name="Google Shape;207;p15"/>
              <p:cNvSpPr txBox="1"/>
              <p:nvPr/>
            </p:nvSpPr>
            <p:spPr>
              <a:xfrm>
                <a:off x="3351883" y="231798"/>
                <a:ext cx="1272786" cy="379592"/>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b="0" lang="en-US" sz="900">
                    <a:solidFill>
                      <a:srgbClr val="D81E00"/>
                    </a:solidFill>
                    <a:latin typeface="Avenir"/>
                    <a:ea typeface="Avenir"/>
                    <a:cs typeface="Avenir"/>
                    <a:sym typeface="Avenir"/>
                  </a:rPr>
                  <a:t>GW170104</a:t>
                </a:r>
                <a:endParaRPr/>
              </a:p>
            </p:txBody>
          </p:sp>
        </p:grpSp>
        <p:grpSp>
          <p:nvGrpSpPr>
            <p:cNvPr id="208" name="Google Shape;208;p15"/>
            <p:cNvGrpSpPr/>
            <p:nvPr/>
          </p:nvGrpSpPr>
          <p:grpSpPr>
            <a:xfrm>
              <a:off x="11615927" y="49"/>
              <a:ext cx="6355158" cy="8159904"/>
              <a:chOff x="0" y="0"/>
              <a:chExt cx="6355157" cy="8159902"/>
            </a:xfrm>
          </p:grpSpPr>
          <p:pic>
            <p:nvPicPr>
              <p:cNvPr descr="BNS cover.pdf" id="209" name="Google Shape;209;p15"/>
              <p:cNvPicPr preferRelativeResize="0"/>
              <p:nvPr/>
            </p:nvPicPr>
            <p:blipFill rotWithShape="1">
              <a:blip r:embed="rId5">
                <a:alphaModFix/>
              </a:blip>
              <a:srcRect b="0" l="2981" r="0" t="0"/>
              <a:stretch/>
            </p:blipFill>
            <p:spPr>
              <a:xfrm>
                <a:off x="0" y="0"/>
                <a:ext cx="6355157" cy="8159902"/>
              </a:xfrm>
              <a:prstGeom prst="rect">
                <a:avLst/>
              </a:prstGeom>
              <a:noFill/>
              <a:ln>
                <a:noFill/>
              </a:ln>
            </p:spPr>
          </p:pic>
          <p:sp>
            <p:nvSpPr>
              <p:cNvPr id="210" name="Google Shape;210;p15"/>
              <p:cNvSpPr txBox="1"/>
              <p:nvPr/>
            </p:nvSpPr>
            <p:spPr>
              <a:xfrm>
                <a:off x="3868849" y="159693"/>
                <a:ext cx="2126316" cy="648187"/>
              </a:xfrm>
              <a:prstGeom prst="rect">
                <a:avLst/>
              </a:prstGeom>
              <a:noFill/>
              <a:ln>
                <a:noFill/>
              </a:ln>
            </p:spPr>
            <p:txBody>
              <a:bodyPr anchorCtr="0" anchor="ctr" bIns="25400" lIns="25400" spcFirstLastPara="1" rIns="25400" wrap="square" tIns="25400">
                <a:noAutofit/>
              </a:bodyPr>
              <a:lstStyle/>
              <a:p>
                <a:pPr indent="0" lvl="0" marL="0" marR="0" rtl="0" algn="l">
                  <a:spcBef>
                    <a:spcPts val="0"/>
                  </a:spcBef>
                  <a:spcAft>
                    <a:spcPts val="0"/>
                  </a:spcAft>
                  <a:buNone/>
                </a:pPr>
                <a:r>
                  <a:rPr b="0" lang="en-US" sz="900">
                    <a:solidFill>
                      <a:srgbClr val="D81E00"/>
                    </a:solidFill>
                    <a:latin typeface="Avenir"/>
                    <a:ea typeface="Avenir"/>
                    <a:cs typeface="Avenir"/>
                    <a:sym typeface="Avenir"/>
                  </a:rPr>
                  <a:t>GW170817</a:t>
                </a:r>
                <a:endParaRPr/>
              </a:p>
            </p:txBody>
          </p:sp>
        </p:grpSp>
        <p:grpSp>
          <p:nvGrpSpPr>
            <p:cNvPr id="211" name="Google Shape;211;p15"/>
            <p:cNvGrpSpPr/>
            <p:nvPr/>
          </p:nvGrpSpPr>
          <p:grpSpPr>
            <a:xfrm>
              <a:off x="17809136" y="0"/>
              <a:ext cx="6118917" cy="8160003"/>
              <a:chOff x="0" y="0"/>
              <a:chExt cx="6118916" cy="8160002"/>
            </a:xfrm>
          </p:grpSpPr>
          <p:pic>
            <p:nvPicPr>
              <p:cNvPr descr="GW25014-cover.pdf" id="212" name="Google Shape;212;p15"/>
              <p:cNvPicPr preferRelativeResize="0"/>
              <p:nvPr/>
            </p:nvPicPr>
            <p:blipFill rotWithShape="1">
              <a:blip r:embed="rId6">
                <a:alphaModFix/>
              </a:blip>
              <a:srcRect b="0" l="4601" r="1988" t="0"/>
              <a:stretch/>
            </p:blipFill>
            <p:spPr>
              <a:xfrm>
                <a:off x="0" y="0"/>
                <a:ext cx="6118916" cy="8160002"/>
              </a:xfrm>
              <a:prstGeom prst="rect">
                <a:avLst/>
              </a:prstGeom>
              <a:noFill/>
              <a:ln>
                <a:noFill/>
              </a:ln>
            </p:spPr>
          </p:pic>
          <p:sp>
            <p:nvSpPr>
              <p:cNvPr id="213" name="Google Shape;213;p15"/>
              <p:cNvSpPr txBox="1"/>
              <p:nvPr/>
            </p:nvSpPr>
            <p:spPr>
              <a:xfrm>
                <a:off x="3758701" y="298078"/>
                <a:ext cx="1272786" cy="379592"/>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b="0" lang="en-US" sz="900">
                    <a:solidFill>
                      <a:srgbClr val="D81E00"/>
                    </a:solidFill>
                    <a:latin typeface="Avenir"/>
                    <a:ea typeface="Avenir"/>
                    <a:cs typeface="Avenir"/>
                    <a:sym typeface="Avenir"/>
                  </a:rPr>
                  <a:t>GW250114</a:t>
                </a:r>
                <a:endParaRPr/>
              </a:p>
            </p:txBody>
          </p:sp>
        </p:grpSp>
      </p:grpSp>
      <p:sp>
        <p:nvSpPr>
          <p:cNvPr id="214" name="Google Shape;214;p15"/>
          <p:cNvSpPr txBox="1"/>
          <p:nvPr/>
        </p:nvSpPr>
        <p:spPr>
          <a:xfrm>
            <a:off x="11321145" y="6519446"/>
            <a:ext cx="78810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Sathya</a:t>
            </a:r>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pasted-movie.png" id="219" name="Google Shape;219;p16"/>
          <p:cNvPicPr preferRelativeResize="0"/>
          <p:nvPr/>
        </p:nvPicPr>
        <p:blipFill rotWithShape="1">
          <a:blip r:embed="rId3">
            <a:alphaModFix/>
          </a:blip>
          <a:srcRect b="0" l="0" r="0" t="0"/>
          <a:stretch/>
        </p:blipFill>
        <p:spPr>
          <a:xfrm>
            <a:off x="36425" y="40978"/>
            <a:ext cx="12119149" cy="6817022"/>
          </a:xfrm>
          <a:prstGeom prst="rect">
            <a:avLst/>
          </a:prstGeom>
          <a:noFill/>
          <a:ln>
            <a:noFill/>
          </a:ln>
        </p:spPr>
      </p:pic>
      <p:sp>
        <p:nvSpPr>
          <p:cNvPr id="220" name="Google Shape;220;p16"/>
          <p:cNvSpPr txBox="1"/>
          <p:nvPr>
            <p:ph type="title"/>
          </p:nvPr>
        </p:nvSpPr>
        <p:spPr>
          <a:xfrm>
            <a:off x="670379" y="304528"/>
            <a:ext cx="10502900" cy="705595"/>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accent1"/>
              </a:buClr>
              <a:buSzPts val="3200"/>
              <a:buFont typeface="Avenir"/>
              <a:buNone/>
            </a:pPr>
            <a:r>
              <a:rPr b="0" i="0" lang="en-US" sz="3200" u="none" cap="none" strike="noStrike">
                <a:solidFill>
                  <a:schemeClr val="accent1"/>
                </a:solidFill>
                <a:latin typeface="Avenir"/>
                <a:ea typeface="Avenir"/>
                <a:cs typeface="Avenir"/>
                <a:sym typeface="Avenir"/>
              </a:rPr>
              <a:t>COSMIC EXPLORER</a:t>
            </a:r>
            <a:endParaRPr/>
          </a:p>
        </p:txBody>
      </p:sp>
      <p:sp>
        <p:nvSpPr>
          <p:cNvPr id="221" name="Google Shape;221;p16"/>
          <p:cNvSpPr txBox="1"/>
          <p:nvPr/>
        </p:nvSpPr>
        <p:spPr>
          <a:xfrm>
            <a:off x="11321145" y="6519446"/>
            <a:ext cx="78810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Sathya</a:t>
            </a: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Play"/>
              <a:buNone/>
            </a:pPr>
            <a:r>
              <a:rPr lang="en-US"/>
              <a:t>David Tanner</a:t>
            </a:r>
            <a:endParaRPr/>
          </a:p>
        </p:txBody>
      </p:sp>
      <p:sp>
        <p:nvSpPr>
          <p:cNvPr id="227" name="Google Shape;227;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E9E9"/>
              </a:buClr>
              <a:buSzPts val="2400"/>
              <a:buNone/>
            </a:pPr>
            <a:r>
              <a:rPr lang="en-US"/>
              <a:t>Professor of Physics (emeritus)</a:t>
            </a:r>
            <a:endParaRPr/>
          </a:p>
          <a:p>
            <a:pPr indent="0" lvl="0" marL="0" rtl="0" algn="l">
              <a:lnSpc>
                <a:spcPct val="90000"/>
              </a:lnSpc>
              <a:spcBef>
                <a:spcPts val="1000"/>
              </a:spcBef>
              <a:spcAft>
                <a:spcPts val="0"/>
              </a:spcAft>
              <a:buClr>
                <a:srgbClr val="E9E9E9"/>
              </a:buClr>
              <a:buSzPts val="2400"/>
              <a:buNone/>
            </a:pPr>
            <a:r>
              <a:rPr lang="en-US"/>
              <a:t>University of Florida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8"/>
          <p:cNvSpPr txBox="1"/>
          <p:nvPr>
            <p:ph type="title"/>
          </p:nvPr>
        </p:nvSpPr>
        <p:spPr>
          <a:xfrm>
            <a:off x="1667466" y="199876"/>
            <a:ext cx="8839170" cy="63832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Play"/>
              <a:buNone/>
            </a:pPr>
            <a:r>
              <a:rPr lang="en-US" sz="3600"/>
              <a:t>Memories of Rai Weiss</a:t>
            </a:r>
            <a:endParaRPr/>
          </a:p>
        </p:txBody>
      </p:sp>
      <p:sp>
        <p:nvSpPr>
          <p:cNvPr id="233" name="Google Shape;233;p18"/>
          <p:cNvSpPr txBox="1"/>
          <p:nvPr>
            <p:ph idx="1" type="body"/>
          </p:nvPr>
        </p:nvSpPr>
        <p:spPr>
          <a:xfrm>
            <a:off x="500743" y="1148806"/>
            <a:ext cx="9307610" cy="1318636"/>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lt1"/>
              </a:buClr>
              <a:buSzPts val="2000"/>
              <a:buFont typeface="Arial"/>
              <a:buChar char="•"/>
            </a:pPr>
            <a:r>
              <a:rPr b="0" i="0" lang="en-US" sz="2000" u="none" cap="none" strike="noStrike">
                <a:solidFill>
                  <a:schemeClr val="lt1"/>
                </a:solidFill>
                <a:latin typeface="Play"/>
                <a:ea typeface="Play"/>
                <a:cs typeface="Play"/>
                <a:sym typeface="Play"/>
              </a:rPr>
              <a:t>In winter 1996 a UF group went to Aspen and then visited Caltech to learn about LIGO; an outcome was a chance to build the IOO.</a:t>
            </a:r>
            <a:endParaRPr/>
          </a:p>
          <a:p>
            <a:pPr indent="-165100" lvl="0" marL="228600" marR="0" rtl="0" algn="l">
              <a:lnSpc>
                <a:spcPct val="90000"/>
              </a:lnSpc>
              <a:spcBef>
                <a:spcPts val="1000"/>
              </a:spcBef>
              <a:spcAft>
                <a:spcPts val="0"/>
              </a:spcAft>
              <a:buClr>
                <a:srgbClr val="1B05BB"/>
              </a:buClr>
              <a:buSzPts val="1000"/>
              <a:buFont typeface="Arial"/>
              <a:buNone/>
            </a:pPr>
            <a:r>
              <a:t/>
            </a:r>
            <a:endParaRPr b="0" i="0" sz="1000" u="none" cap="none" strike="noStrike">
              <a:solidFill>
                <a:schemeClr val="lt1"/>
              </a:solidFill>
              <a:latin typeface="Play"/>
              <a:ea typeface="Play"/>
              <a:cs typeface="Play"/>
              <a:sym typeface="Play"/>
            </a:endParaRPr>
          </a:p>
          <a:p>
            <a:pPr indent="-228600" lvl="0" marL="228600" marR="0" rtl="0" algn="l">
              <a:lnSpc>
                <a:spcPct val="90000"/>
              </a:lnSpc>
              <a:spcBef>
                <a:spcPts val="1000"/>
              </a:spcBef>
              <a:spcAft>
                <a:spcPts val="0"/>
              </a:spcAft>
              <a:buClr>
                <a:schemeClr val="lt1"/>
              </a:buClr>
              <a:buSzPts val="2000"/>
              <a:buFont typeface="Arial"/>
              <a:buChar char="•"/>
            </a:pPr>
            <a:r>
              <a:rPr b="0" i="0" lang="en-US" sz="2000" u="none" cap="none" strike="noStrike">
                <a:solidFill>
                  <a:schemeClr val="lt1"/>
                </a:solidFill>
                <a:latin typeface="Play"/>
                <a:ea typeface="Play"/>
                <a:cs typeface="Play"/>
                <a:sym typeface="Play"/>
              </a:rPr>
              <a:t>Rai and Stan visited UF in May ’96.</a:t>
            </a:r>
            <a:endParaRPr/>
          </a:p>
          <a:p>
            <a:pPr indent="-165100" lvl="0" marL="228600" marR="0" rtl="0" algn="l">
              <a:lnSpc>
                <a:spcPct val="90000"/>
              </a:lnSpc>
              <a:spcBef>
                <a:spcPts val="1000"/>
              </a:spcBef>
              <a:spcAft>
                <a:spcPts val="0"/>
              </a:spcAft>
              <a:buClr>
                <a:srgbClr val="1B05BB"/>
              </a:buClr>
              <a:buSzPts val="1000"/>
              <a:buFont typeface="Arial"/>
              <a:buNone/>
            </a:pPr>
            <a:r>
              <a:t/>
            </a:r>
            <a:endParaRPr b="0" i="0" sz="1000" u="none" cap="none" strike="noStrike">
              <a:solidFill>
                <a:srgbClr val="1B05BB"/>
              </a:solidFill>
              <a:latin typeface="Play"/>
              <a:ea typeface="Play"/>
              <a:cs typeface="Play"/>
              <a:sym typeface="Play"/>
            </a:endParaRPr>
          </a:p>
          <a:p>
            <a:pPr indent="-165100" lvl="0" marL="228600" marR="0" rtl="0" algn="l">
              <a:lnSpc>
                <a:spcPct val="90000"/>
              </a:lnSpc>
              <a:spcBef>
                <a:spcPts val="1000"/>
              </a:spcBef>
              <a:spcAft>
                <a:spcPts val="0"/>
              </a:spcAft>
              <a:buClr>
                <a:srgbClr val="1B05BB"/>
              </a:buClr>
              <a:buSzPts val="1000"/>
              <a:buFont typeface="Arial"/>
              <a:buNone/>
            </a:pPr>
            <a:r>
              <a:t/>
            </a:r>
            <a:endParaRPr b="0" i="0" sz="1000" u="none" cap="none" strike="noStrike">
              <a:solidFill>
                <a:srgbClr val="1B05BB"/>
              </a:solidFill>
              <a:latin typeface="Play"/>
              <a:ea typeface="Play"/>
              <a:cs typeface="Play"/>
              <a:sym typeface="Play"/>
            </a:endParaRPr>
          </a:p>
          <a:p>
            <a:pPr indent="0" lvl="0" marL="0" marR="0" rtl="0" algn="l">
              <a:lnSpc>
                <a:spcPct val="90000"/>
              </a:lnSpc>
              <a:spcBef>
                <a:spcPts val="1000"/>
              </a:spcBef>
              <a:spcAft>
                <a:spcPts val="0"/>
              </a:spcAft>
              <a:buClr>
                <a:srgbClr val="1B05BB"/>
              </a:buClr>
              <a:buSzPts val="2000"/>
              <a:buFont typeface="Arial"/>
              <a:buNone/>
            </a:pPr>
            <a:r>
              <a:t/>
            </a:r>
            <a:endParaRPr b="0" i="0" sz="2000" u="none" cap="none" strike="noStrike">
              <a:solidFill>
                <a:srgbClr val="1B05BB"/>
              </a:solidFill>
              <a:latin typeface="Play"/>
              <a:ea typeface="Play"/>
              <a:cs typeface="Play"/>
              <a:sym typeface="Play"/>
            </a:endParaRPr>
          </a:p>
          <a:p>
            <a:pPr indent="-101600" lvl="0" marL="228600" marR="0" rtl="0" algn="l">
              <a:lnSpc>
                <a:spcPct val="90000"/>
              </a:lnSpc>
              <a:spcBef>
                <a:spcPts val="1000"/>
              </a:spcBef>
              <a:spcAft>
                <a:spcPts val="0"/>
              </a:spcAft>
              <a:buClr>
                <a:srgbClr val="1B05BB"/>
              </a:buClr>
              <a:buSzPts val="2000"/>
              <a:buFont typeface="Arial"/>
              <a:buNone/>
            </a:pPr>
            <a:r>
              <a:t/>
            </a:r>
            <a:endParaRPr b="0" i="0" sz="2000" u="none" cap="none" strike="noStrike">
              <a:solidFill>
                <a:srgbClr val="1B05BB"/>
              </a:solidFill>
              <a:latin typeface="Play"/>
              <a:ea typeface="Play"/>
              <a:cs typeface="Play"/>
              <a:sym typeface="Play"/>
            </a:endParaRPr>
          </a:p>
        </p:txBody>
      </p:sp>
      <p:pic>
        <p:nvPicPr>
          <p:cNvPr descr="The FIRAS measurements on top a theoretical blackbody curve. Note the... |  Download Scientific Diagram" id="234" name="Google Shape;234;p18"/>
          <p:cNvPicPr preferRelativeResize="0"/>
          <p:nvPr/>
        </p:nvPicPr>
        <p:blipFill rotWithShape="1">
          <a:blip r:embed="rId3">
            <a:alphaModFix/>
          </a:blip>
          <a:srcRect b="0" l="0" r="0" t="0"/>
          <a:stretch/>
        </p:blipFill>
        <p:spPr>
          <a:xfrm>
            <a:off x="6391674" y="2155447"/>
            <a:ext cx="4495344" cy="3664683"/>
          </a:xfrm>
          <a:prstGeom prst="rect">
            <a:avLst/>
          </a:prstGeom>
          <a:noFill/>
          <a:ln>
            <a:noFill/>
          </a:ln>
        </p:spPr>
      </p:pic>
      <p:sp>
        <p:nvSpPr>
          <p:cNvPr id="235" name="Google Shape;235;p18"/>
          <p:cNvSpPr txBox="1"/>
          <p:nvPr/>
        </p:nvSpPr>
        <p:spPr>
          <a:xfrm>
            <a:off x="500744" y="2374205"/>
            <a:ext cx="5299584" cy="384869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B05BB"/>
              </a:buClr>
              <a:buSzPts val="1000"/>
              <a:buFont typeface="Play"/>
              <a:buNone/>
            </a:pPr>
            <a:r>
              <a:t/>
            </a:r>
            <a:endParaRPr sz="1000">
              <a:solidFill>
                <a:srgbClr val="1B05BB"/>
              </a:solidFill>
              <a:latin typeface="Play"/>
              <a:ea typeface="Play"/>
              <a:cs typeface="Play"/>
              <a:sym typeface="Play"/>
            </a:endParaRPr>
          </a:p>
          <a:p>
            <a:pPr indent="-257175" lvl="0" marL="257175" marR="0" rtl="0" algn="l">
              <a:spcBef>
                <a:spcPts val="400"/>
              </a:spcBef>
              <a:spcAft>
                <a:spcPts val="0"/>
              </a:spcAft>
              <a:buClr>
                <a:schemeClr val="lt1"/>
              </a:buClr>
              <a:buSzPts val="2000"/>
              <a:buFont typeface="Play"/>
              <a:buChar char="•"/>
            </a:pPr>
            <a:r>
              <a:rPr lang="en-US" sz="2000">
                <a:solidFill>
                  <a:schemeClr val="lt1"/>
                </a:solidFill>
                <a:latin typeface="Play"/>
                <a:ea typeface="Play"/>
                <a:cs typeface="Play"/>
                <a:sym typeface="Play"/>
              </a:rPr>
              <a:t>By fall our work on the IOO was underway.</a:t>
            </a:r>
            <a:endParaRPr/>
          </a:p>
          <a:p>
            <a:pPr indent="-193675" lvl="0" marL="257175" marR="0" rtl="0" algn="l">
              <a:spcBef>
                <a:spcPts val="200"/>
              </a:spcBef>
              <a:spcAft>
                <a:spcPts val="0"/>
              </a:spcAft>
              <a:buClr>
                <a:srgbClr val="1B05BB"/>
              </a:buClr>
              <a:buSzPts val="1000"/>
              <a:buFont typeface="Play"/>
              <a:buNone/>
            </a:pPr>
            <a:r>
              <a:t/>
            </a:r>
            <a:endParaRPr sz="1000">
              <a:solidFill>
                <a:schemeClr val="lt1"/>
              </a:solidFill>
              <a:latin typeface="Play"/>
              <a:ea typeface="Play"/>
              <a:cs typeface="Play"/>
              <a:sym typeface="Play"/>
            </a:endParaRPr>
          </a:p>
          <a:p>
            <a:pPr indent="-257175" lvl="0" marL="257175" marR="0" rtl="0" algn="l">
              <a:spcBef>
                <a:spcPts val="400"/>
              </a:spcBef>
              <a:spcAft>
                <a:spcPts val="0"/>
              </a:spcAft>
              <a:buClr>
                <a:schemeClr val="lt1"/>
              </a:buClr>
              <a:buSzPts val="2000"/>
              <a:buFont typeface="Play"/>
              <a:buChar char="•"/>
            </a:pPr>
            <a:r>
              <a:rPr lang="en-US" sz="2000">
                <a:solidFill>
                  <a:schemeClr val="lt1"/>
                </a:solidFill>
                <a:latin typeface="Play"/>
                <a:ea typeface="Play"/>
                <a:cs typeface="Play"/>
                <a:sym typeface="Play"/>
              </a:rPr>
              <a:t>I learned that Rai was a technical genius. Electronics, vacuum, mechanics, optics …</a:t>
            </a:r>
            <a:endParaRPr/>
          </a:p>
          <a:p>
            <a:pPr indent="-193675" lvl="0" marL="257175" marR="0" rtl="0" algn="l">
              <a:spcBef>
                <a:spcPts val="200"/>
              </a:spcBef>
              <a:spcAft>
                <a:spcPts val="0"/>
              </a:spcAft>
              <a:buClr>
                <a:srgbClr val="1B05BB"/>
              </a:buClr>
              <a:buSzPts val="1000"/>
              <a:buFont typeface="Play"/>
              <a:buNone/>
            </a:pPr>
            <a:r>
              <a:t/>
            </a:r>
            <a:endParaRPr sz="1000">
              <a:solidFill>
                <a:schemeClr val="lt1"/>
              </a:solidFill>
              <a:latin typeface="Play"/>
              <a:ea typeface="Play"/>
              <a:cs typeface="Play"/>
              <a:sym typeface="Play"/>
            </a:endParaRPr>
          </a:p>
          <a:p>
            <a:pPr indent="-257175" lvl="0" marL="257175" marR="0" rtl="0" algn="l">
              <a:spcBef>
                <a:spcPts val="400"/>
              </a:spcBef>
              <a:spcAft>
                <a:spcPts val="0"/>
              </a:spcAft>
              <a:buClr>
                <a:schemeClr val="lt1"/>
              </a:buClr>
              <a:buSzPts val="2000"/>
              <a:buFont typeface="Play"/>
              <a:buChar char="•"/>
            </a:pPr>
            <a:r>
              <a:rPr lang="en-US" sz="2000">
                <a:solidFill>
                  <a:schemeClr val="lt1"/>
                </a:solidFill>
                <a:latin typeface="Play"/>
                <a:ea typeface="Play"/>
                <a:cs typeface="Play"/>
                <a:sym typeface="Play"/>
              </a:rPr>
              <a:t>I see the genius in the Cobe experiment too. </a:t>
            </a:r>
            <a:endParaRPr/>
          </a:p>
          <a:p>
            <a:pPr indent="-193675" lvl="0" marL="257175" marR="0" rtl="0" algn="l">
              <a:spcBef>
                <a:spcPts val="200"/>
              </a:spcBef>
              <a:spcAft>
                <a:spcPts val="0"/>
              </a:spcAft>
              <a:buClr>
                <a:srgbClr val="1B05BB"/>
              </a:buClr>
              <a:buSzPts val="1000"/>
              <a:buFont typeface="Play"/>
              <a:buNone/>
            </a:pPr>
            <a:r>
              <a:t/>
            </a:r>
            <a:endParaRPr sz="1000">
              <a:solidFill>
                <a:schemeClr val="lt1"/>
              </a:solidFill>
              <a:latin typeface="Play"/>
              <a:ea typeface="Play"/>
              <a:cs typeface="Play"/>
              <a:sym typeface="Play"/>
            </a:endParaRPr>
          </a:p>
          <a:p>
            <a:pPr indent="-257175" lvl="0" marL="257175" marR="0" rtl="0" algn="l">
              <a:spcBef>
                <a:spcPts val="400"/>
              </a:spcBef>
              <a:spcAft>
                <a:spcPts val="0"/>
              </a:spcAft>
              <a:buClr>
                <a:schemeClr val="lt1"/>
              </a:buClr>
              <a:buSzPts val="2000"/>
              <a:buFont typeface="Play"/>
              <a:buChar char="•"/>
            </a:pPr>
            <a:r>
              <a:rPr lang="en-US" sz="2000">
                <a:solidFill>
                  <a:schemeClr val="lt1"/>
                </a:solidFill>
                <a:latin typeface="Play"/>
                <a:ea typeface="Play"/>
                <a:cs typeface="Play"/>
                <a:sym typeface="Play"/>
              </a:rPr>
              <a:t>He also had an amazing vision for the future of GW detection.</a:t>
            </a:r>
            <a:endParaRPr/>
          </a:p>
          <a:p>
            <a:pPr indent="-130175" lvl="0" marL="257175" marR="0" rtl="0" algn="l">
              <a:spcBef>
                <a:spcPts val="400"/>
              </a:spcBef>
              <a:spcAft>
                <a:spcPts val="0"/>
              </a:spcAft>
              <a:buClr>
                <a:srgbClr val="1B05BB"/>
              </a:buClr>
              <a:buSzPts val="2000"/>
              <a:buFont typeface="Play"/>
              <a:buNone/>
            </a:pPr>
            <a:r>
              <a:t/>
            </a:r>
            <a:endParaRPr sz="2000">
              <a:solidFill>
                <a:schemeClr val="lt1"/>
              </a:solidFill>
              <a:latin typeface="Play"/>
              <a:ea typeface="Play"/>
              <a:cs typeface="Play"/>
              <a:sym typeface="Play"/>
            </a:endParaRPr>
          </a:p>
          <a:p>
            <a:pPr indent="-130175" lvl="0" marL="257175" marR="0" rtl="0" algn="l">
              <a:spcBef>
                <a:spcPts val="400"/>
              </a:spcBef>
              <a:spcAft>
                <a:spcPts val="0"/>
              </a:spcAft>
              <a:buClr>
                <a:srgbClr val="1B05BB"/>
              </a:buClr>
              <a:buSzPts val="2000"/>
              <a:buFont typeface="Play"/>
              <a:buNone/>
            </a:pPr>
            <a:r>
              <a:t/>
            </a:r>
            <a:endParaRPr sz="2000">
              <a:solidFill>
                <a:srgbClr val="1B05BB"/>
              </a:solidFill>
              <a:latin typeface="Play"/>
              <a:ea typeface="Play"/>
              <a:cs typeface="Play"/>
              <a:sym typeface="Play"/>
            </a:endParaRPr>
          </a:p>
        </p:txBody>
      </p:sp>
      <p:sp>
        <p:nvSpPr>
          <p:cNvPr id="236" name="Google Shape;236;p18"/>
          <p:cNvSpPr txBox="1"/>
          <p:nvPr/>
        </p:nvSpPr>
        <p:spPr>
          <a:xfrm>
            <a:off x="11321145" y="6519446"/>
            <a:ext cx="77995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Tanner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9"/>
          <p:cNvSpPr txBox="1"/>
          <p:nvPr>
            <p:ph type="title"/>
          </p:nvPr>
        </p:nvSpPr>
        <p:spPr>
          <a:xfrm>
            <a:off x="968829" y="0"/>
            <a:ext cx="10515600" cy="8976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Play"/>
              <a:buNone/>
            </a:pPr>
            <a:r>
              <a:rPr lang="en-US" sz="3600"/>
              <a:t>Rai came to Gainesville for a very nice meeting </a:t>
            </a:r>
            <a:endParaRPr/>
          </a:p>
        </p:txBody>
      </p:sp>
      <p:pic>
        <p:nvPicPr>
          <p:cNvPr id="242" name="Google Shape;242;p19"/>
          <p:cNvPicPr preferRelativeResize="0"/>
          <p:nvPr>
            <p:ph idx="1" type="body"/>
          </p:nvPr>
        </p:nvPicPr>
        <p:blipFill rotWithShape="1">
          <a:blip r:embed="rId3">
            <a:alphaModFix/>
          </a:blip>
          <a:srcRect b="0" l="0" r="0" t="0"/>
          <a:stretch/>
        </p:blipFill>
        <p:spPr>
          <a:xfrm>
            <a:off x="1137408" y="779987"/>
            <a:ext cx="9112151" cy="6078013"/>
          </a:xfrm>
          <a:prstGeom prst="rect">
            <a:avLst/>
          </a:prstGeom>
          <a:noFill/>
          <a:ln>
            <a:noFill/>
          </a:ln>
        </p:spPr>
      </p:pic>
      <p:sp>
        <p:nvSpPr>
          <p:cNvPr id="243" name="Google Shape;243;p19"/>
          <p:cNvSpPr txBox="1"/>
          <p:nvPr/>
        </p:nvSpPr>
        <p:spPr>
          <a:xfrm>
            <a:off x="11321145" y="6519446"/>
            <a:ext cx="77995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Tanner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Play"/>
              <a:buNone/>
            </a:pPr>
            <a:r>
              <a:rPr lang="en-US"/>
              <a:t>Richard Isaacson</a:t>
            </a:r>
            <a:endParaRPr/>
          </a:p>
        </p:txBody>
      </p:sp>
      <p:sp>
        <p:nvSpPr>
          <p:cNvPr id="99" name="Google Shape;99;p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E9E9"/>
              </a:buClr>
              <a:buSzPts val="2400"/>
              <a:buNone/>
            </a:pPr>
            <a:r>
              <a:rPr lang="en-US"/>
              <a:t>Former Program Director of Gravitational Physics</a:t>
            </a:r>
            <a:endParaRPr/>
          </a:p>
          <a:p>
            <a:pPr indent="0" lvl="0" marL="0" rtl="0" algn="l">
              <a:lnSpc>
                <a:spcPct val="90000"/>
              </a:lnSpc>
              <a:spcBef>
                <a:spcPts val="1000"/>
              </a:spcBef>
              <a:spcAft>
                <a:spcPts val="0"/>
              </a:spcAft>
              <a:buClr>
                <a:srgbClr val="E9E9E9"/>
              </a:buClr>
              <a:buSzPts val="2400"/>
              <a:buNone/>
            </a:pPr>
            <a:r>
              <a:rPr lang="en-US"/>
              <a:t>National Science Foundation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0"/>
          <p:cNvSpPr txBox="1"/>
          <p:nvPr>
            <p:ph type="title"/>
          </p:nvPr>
        </p:nvSpPr>
        <p:spPr>
          <a:xfrm>
            <a:off x="783771" y="390373"/>
            <a:ext cx="10722429" cy="100299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Play"/>
              <a:buNone/>
            </a:pPr>
            <a:r>
              <a:rPr lang="en-US" sz="3600"/>
              <a:t>He described LIGO’s design and prospects, and then commented on UF</a:t>
            </a:r>
            <a:endParaRPr/>
          </a:p>
        </p:txBody>
      </p:sp>
      <p:pic>
        <p:nvPicPr>
          <p:cNvPr id="249" name="Google Shape;249;p20"/>
          <p:cNvPicPr preferRelativeResize="0"/>
          <p:nvPr>
            <p:ph idx="1" type="body"/>
          </p:nvPr>
        </p:nvPicPr>
        <p:blipFill rotWithShape="1">
          <a:blip r:embed="rId3">
            <a:alphaModFix/>
          </a:blip>
          <a:srcRect b="0" l="0" r="0" t="0"/>
          <a:stretch/>
        </p:blipFill>
        <p:spPr>
          <a:xfrm>
            <a:off x="2029250" y="1601075"/>
            <a:ext cx="7567442" cy="4866552"/>
          </a:xfrm>
          <a:prstGeom prst="rect">
            <a:avLst/>
          </a:prstGeom>
          <a:noFill/>
          <a:ln>
            <a:noFill/>
          </a:ln>
        </p:spPr>
      </p:pic>
      <p:sp>
        <p:nvSpPr>
          <p:cNvPr id="250" name="Google Shape;250;p20"/>
          <p:cNvSpPr txBox="1"/>
          <p:nvPr/>
        </p:nvSpPr>
        <p:spPr>
          <a:xfrm>
            <a:off x="11321145" y="6519446"/>
            <a:ext cx="77995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Tanner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Play"/>
              <a:buNone/>
            </a:pPr>
            <a:r>
              <a:rPr lang="en-US"/>
              <a:t>Bruno Coppi</a:t>
            </a:r>
            <a:endParaRPr/>
          </a:p>
        </p:txBody>
      </p:sp>
      <p:sp>
        <p:nvSpPr>
          <p:cNvPr id="256" name="Google Shape;256;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E9E9"/>
              </a:buClr>
              <a:buSzPts val="2400"/>
              <a:buNone/>
            </a:pPr>
            <a:r>
              <a:rPr lang="en-US"/>
              <a:t>Professor of Physics (emeritus)</a:t>
            </a:r>
            <a:endParaRPr/>
          </a:p>
          <a:p>
            <a:pPr indent="0" lvl="0" marL="0" rtl="0" algn="l">
              <a:lnSpc>
                <a:spcPct val="90000"/>
              </a:lnSpc>
              <a:spcBef>
                <a:spcPts val="1000"/>
              </a:spcBef>
              <a:spcAft>
                <a:spcPts val="0"/>
              </a:spcAft>
              <a:buClr>
                <a:srgbClr val="E9E9E9"/>
              </a:buClr>
              <a:buSzPts val="2400"/>
              <a:buNone/>
            </a:pPr>
            <a:r>
              <a:rPr lang="en-US"/>
              <a:t>MIT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2"/>
          <p:cNvPicPr preferRelativeResize="0"/>
          <p:nvPr/>
        </p:nvPicPr>
        <p:blipFill rotWithShape="1">
          <a:blip r:embed="rId3">
            <a:alphaModFix/>
          </a:blip>
          <a:srcRect b="0" l="0" r="0" t="0"/>
          <a:stretch/>
        </p:blipFill>
        <p:spPr>
          <a:xfrm>
            <a:off x="2760134" y="-170827"/>
            <a:ext cx="5850082" cy="75706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Play"/>
              <a:buNone/>
            </a:pPr>
            <a:r>
              <a:rPr lang="en-US"/>
              <a:t>Steven Penn</a:t>
            </a:r>
            <a:endParaRPr/>
          </a:p>
        </p:txBody>
      </p:sp>
      <p:sp>
        <p:nvSpPr>
          <p:cNvPr id="267" name="Google Shape;267;p2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E9E9"/>
              </a:buClr>
              <a:buSzPts val="2400"/>
              <a:buNone/>
            </a:pPr>
            <a:r>
              <a:rPr lang="en-US"/>
              <a:t>Associate Professor of Physics</a:t>
            </a:r>
            <a:endParaRPr/>
          </a:p>
          <a:p>
            <a:pPr indent="0" lvl="0" marL="0" rtl="0" algn="l">
              <a:lnSpc>
                <a:spcPct val="90000"/>
              </a:lnSpc>
              <a:spcBef>
                <a:spcPts val="1000"/>
              </a:spcBef>
              <a:spcAft>
                <a:spcPts val="0"/>
              </a:spcAft>
              <a:buClr>
                <a:srgbClr val="E9E9E9"/>
              </a:buClr>
              <a:buSzPts val="2400"/>
              <a:buNone/>
            </a:pPr>
            <a:r>
              <a:rPr lang="en-US"/>
              <a:t>Hobart and William Smith College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Play"/>
              <a:buNone/>
            </a:pPr>
            <a:r>
              <a:rPr lang="en-US"/>
              <a:t>Valery Frolov</a:t>
            </a:r>
            <a:endParaRPr/>
          </a:p>
        </p:txBody>
      </p:sp>
      <p:sp>
        <p:nvSpPr>
          <p:cNvPr id="273" name="Google Shape;273;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E9E9"/>
              </a:buClr>
              <a:buSzPts val="2400"/>
              <a:buNone/>
            </a:pPr>
            <a:r>
              <a:rPr lang="en-US"/>
              <a:t>Scientist, LIGO Livingston Observatory</a:t>
            </a:r>
            <a:endParaRPr/>
          </a:p>
          <a:p>
            <a:pPr indent="0" lvl="0" marL="0" rtl="0" algn="l">
              <a:lnSpc>
                <a:spcPct val="90000"/>
              </a:lnSpc>
              <a:spcBef>
                <a:spcPts val="1000"/>
              </a:spcBef>
              <a:spcAft>
                <a:spcPts val="0"/>
              </a:spcAft>
              <a:buClr>
                <a:srgbClr val="E9E9E9"/>
              </a:buClr>
              <a:buSzPts val="2400"/>
              <a:buNone/>
            </a:pPr>
            <a:r>
              <a:rPr lang="en-US"/>
              <a:t>Caltech</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Play"/>
              <a:buNone/>
            </a:pPr>
            <a:r>
              <a:rPr lang="en-US"/>
              <a:t>Stefan Ballmer</a:t>
            </a:r>
            <a:endParaRPr/>
          </a:p>
        </p:txBody>
      </p:sp>
      <p:sp>
        <p:nvSpPr>
          <p:cNvPr id="279" name="Google Shape;279;p2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E9E9"/>
              </a:buClr>
              <a:buSzPts val="2400"/>
              <a:buNone/>
            </a:pPr>
            <a:r>
              <a:rPr lang="en-US"/>
              <a:t>Professor of Physics</a:t>
            </a:r>
            <a:endParaRPr/>
          </a:p>
          <a:p>
            <a:pPr indent="0" lvl="0" marL="0" rtl="0" algn="l">
              <a:lnSpc>
                <a:spcPct val="90000"/>
              </a:lnSpc>
              <a:spcBef>
                <a:spcPts val="1000"/>
              </a:spcBef>
              <a:spcAft>
                <a:spcPts val="0"/>
              </a:spcAft>
              <a:buClr>
                <a:srgbClr val="E9E9E9"/>
              </a:buClr>
              <a:buSzPts val="2400"/>
              <a:buNone/>
            </a:pPr>
            <a:r>
              <a:rPr lang="en-US"/>
              <a:t>Syracuse University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Play"/>
              <a:buNone/>
            </a:pPr>
            <a:r>
              <a:rPr lang="en-US">
                <a:solidFill>
                  <a:schemeClr val="lt1"/>
                </a:solidFill>
              </a:rPr>
              <a:t>2001: Livingston Louisiana</a:t>
            </a:r>
            <a:endParaRPr/>
          </a:p>
        </p:txBody>
      </p:sp>
      <p:sp>
        <p:nvSpPr>
          <p:cNvPr id="285" name="Google Shape;285;p26"/>
          <p:cNvSpPr txBox="1"/>
          <p:nvPr>
            <p:ph idx="1" type="body"/>
          </p:nvPr>
        </p:nvSpPr>
        <p:spPr>
          <a:xfrm>
            <a:off x="838200" y="1825624"/>
            <a:ext cx="10515600" cy="4575175"/>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110000"/>
              </a:lnSpc>
              <a:spcBef>
                <a:spcPts val="0"/>
              </a:spcBef>
              <a:spcAft>
                <a:spcPts val="0"/>
              </a:spcAft>
              <a:buClr>
                <a:schemeClr val="lt1"/>
              </a:buClr>
              <a:buSzPct val="100000"/>
              <a:buChar char="•"/>
            </a:pPr>
            <a:r>
              <a:rPr lang="en-US">
                <a:solidFill>
                  <a:schemeClr val="lt1"/>
                </a:solidFill>
              </a:rPr>
              <a:t>I first met Rai as prospective grad student, with a purely theoretical Master’s Thesis under my belt….</a:t>
            </a:r>
            <a:endParaRPr/>
          </a:p>
          <a:p>
            <a:pPr indent="-228600" lvl="1" marL="685800" rtl="0" algn="l">
              <a:lnSpc>
                <a:spcPct val="110000"/>
              </a:lnSpc>
              <a:spcBef>
                <a:spcPts val="500"/>
              </a:spcBef>
              <a:spcAft>
                <a:spcPts val="0"/>
              </a:spcAft>
              <a:buClr>
                <a:schemeClr val="lt1"/>
              </a:buClr>
              <a:buSzPct val="100000"/>
              <a:buChar char="•"/>
            </a:pPr>
            <a:r>
              <a:rPr lang="en-US">
                <a:solidFill>
                  <a:schemeClr val="lt1"/>
                </a:solidFill>
              </a:rPr>
              <a:t>”…I told him that I wanted to get my hands dirty”</a:t>
            </a:r>
            <a:endParaRPr/>
          </a:p>
          <a:p>
            <a:pPr indent="-64135" lvl="0" marL="228600" rtl="0" algn="l">
              <a:lnSpc>
                <a:spcPct val="110000"/>
              </a:lnSpc>
              <a:spcBef>
                <a:spcPts val="1000"/>
              </a:spcBef>
              <a:spcAft>
                <a:spcPts val="0"/>
              </a:spcAft>
              <a:buClr>
                <a:schemeClr val="dk1"/>
              </a:buClr>
              <a:buSzPct val="100000"/>
              <a:buNone/>
            </a:pPr>
            <a:r>
              <a:t/>
            </a:r>
            <a:endParaRPr>
              <a:solidFill>
                <a:schemeClr val="lt1"/>
              </a:solidFill>
            </a:endParaRPr>
          </a:p>
          <a:p>
            <a:pPr indent="-228600" lvl="0" marL="228600" rtl="0" algn="l">
              <a:lnSpc>
                <a:spcPct val="110000"/>
              </a:lnSpc>
              <a:spcBef>
                <a:spcPts val="1000"/>
              </a:spcBef>
              <a:spcAft>
                <a:spcPts val="0"/>
              </a:spcAft>
              <a:buClr>
                <a:schemeClr val="lt1"/>
              </a:buClr>
              <a:buSzPct val="100000"/>
              <a:buChar char="•"/>
            </a:pPr>
            <a:r>
              <a:rPr lang="en-US">
                <a:solidFill>
                  <a:schemeClr val="lt1"/>
                </a:solidFill>
              </a:rPr>
              <a:t>Rai: “Doing theory alone was dishonest. You were farting around—in effect—with ideas, and not doing anything. So you had to do an experiment—but you shouldn’t do an experiment without understanding the theory.”</a:t>
            </a:r>
            <a:endParaRPr/>
          </a:p>
          <a:p>
            <a:pPr indent="-111125" lvl="1" marL="685800" rtl="0" algn="l">
              <a:lnSpc>
                <a:spcPct val="90000"/>
              </a:lnSpc>
              <a:spcBef>
                <a:spcPts val="500"/>
              </a:spcBef>
              <a:spcAft>
                <a:spcPts val="0"/>
              </a:spcAft>
              <a:buClr>
                <a:schemeClr val="dk1"/>
              </a:buClr>
              <a:buSzPct val="100000"/>
              <a:buNone/>
            </a:pPr>
            <a:r>
              <a:t/>
            </a:r>
            <a:endParaRPr sz="2000">
              <a:solidFill>
                <a:schemeClr val="lt1"/>
              </a:solidFill>
            </a:endParaRPr>
          </a:p>
          <a:p>
            <a:pPr indent="-111125" lvl="1" marL="685800" rtl="0" algn="l">
              <a:lnSpc>
                <a:spcPct val="90000"/>
              </a:lnSpc>
              <a:spcBef>
                <a:spcPts val="500"/>
              </a:spcBef>
              <a:spcAft>
                <a:spcPts val="0"/>
              </a:spcAft>
              <a:buClr>
                <a:schemeClr val="dk1"/>
              </a:buClr>
              <a:buSzPct val="100000"/>
              <a:buNone/>
            </a:pPr>
            <a:r>
              <a:t/>
            </a:r>
            <a:endParaRPr sz="2000">
              <a:solidFill>
                <a:schemeClr val="lt1"/>
              </a:solidFill>
            </a:endParaRPr>
          </a:p>
          <a:p>
            <a:pPr indent="-228662" lvl="1" marL="685800" rtl="0" algn="l">
              <a:lnSpc>
                <a:spcPct val="90000"/>
              </a:lnSpc>
              <a:spcBef>
                <a:spcPts val="500"/>
              </a:spcBef>
              <a:spcAft>
                <a:spcPts val="0"/>
              </a:spcAft>
              <a:buClr>
                <a:schemeClr val="lt1"/>
              </a:buClr>
              <a:buSzPct val="100000"/>
              <a:buChar char="•"/>
            </a:pPr>
            <a:r>
              <a:rPr lang="en-US" sz="1900">
                <a:solidFill>
                  <a:schemeClr val="lt1"/>
                </a:solidFill>
              </a:rPr>
              <a:t>From Caltech Oral History Archive, Interview from year 2000, by Shirley K. Cohen</a:t>
            </a:r>
            <a:endParaRPr/>
          </a:p>
          <a:p>
            <a:pPr indent="-228662" lvl="1" marL="685800" rtl="0" algn="l">
              <a:lnSpc>
                <a:spcPct val="90000"/>
              </a:lnSpc>
              <a:spcBef>
                <a:spcPts val="500"/>
              </a:spcBef>
              <a:spcAft>
                <a:spcPts val="0"/>
              </a:spcAft>
              <a:buClr>
                <a:schemeClr val="lt1"/>
              </a:buClr>
              <a:buSzPct val="100000"/>
              <a:buChar char="•"/>
            </a:pPr>
            <a:r>
              <a:rPr lang="en-US" sz="1900" u="sng">
                <a:solidFill>
                  <a:schemeClr val="lt1"/>
                </a:solidFill>
                <a:hlinkClick r:id="rId3">
                  <a:extLst>
                    <a:ext uri="{A12FA001-AC4F-418D-AE19-62706E023703}">
                      <ahyp:hlinkClr val="tx"/>
                    </a:ext>
                  </a:extLst>
                </a:hlinkClick>
              </a:rPr>
              <a:t>https://digital.archives.caltech.edu/collections/OralHistories/OH_Weiss_R/</a:t>
            </a:r>
            <a:endParaRPr>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7"/>
          <p:cNvSpPr txBox="1"/>
          <p:nvPr>
            <p:ph type="title"/>
          </p:nvPr>
        </p:nvSpPr>
        <p:spPr>
          <a:xfrm>
            <a:off x="838200" y="2127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Play"/>
              <a:buNone/>
            </a:pPr>
            <a:r>
              <a:rPr lang="en-US">
                <a:solidFill>
                  <a:schemeClr val="lt1"/>
                </a:solidFill>
              </a:rPr>
              <a:t>Dec 13, 2011: Cryomech Syracuse</a:t>
            </a:r>
            <a:endParaRPr/>
          </a:p>
        </p:txBody>
      </p:sp>
      <p:pic>
        <p:nvPicPr>
          <p:cNvPr id="291" name="Google Shape;291;p27"/>
          <p:cNvPicPr preferRelativeResize="0"/>
          <p:nvPr/>
        </p:nvPicPr>
        <p:blipFill rotWithShape="1">
          <a:blip r:embed="rId3">
            <a:alphaModFix/>
          </a:blip>
          <a:srcRect b="0" l="0" r="0" t="0"/>
          <a:stretch/>
        </p:blipFill>
        <p:spPr>
          <a:xfrm>
            <a:off x="4031456" y="1352550"/>
            <a:ext cx="4129088" cy="55054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8"/>
          <p:cNvSpPr txBox="1"/>
          <p:nvPr>
            <p:ph type="title"/>
          </p:nvPr>
        </p:nvSpPr>
        <p:spPr>
          <a:xfrm>
            <a:off x="838200" y="299811"/>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Play"/>
              <a:buNone/>
            </a:pPr>
            <a:r>
              <a:rPr lang="en-US">
                <a:solidFill>
                  <a:schemeClr val="lt1"/>
                </a:solidFill>
              </a:rPr>
              <a:t>National Press Club Feb 11, 2016</a:t>
            </a:r>
            <a:endParaRPr/>
          </a:p>
        </p:txBody>
      </p:sp>
      <p:sp>
        <p:nvSpPr>
          <p:cNvPr id="297" name="Google Shape;297;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98" name="Google Shape;298;p28"/>
          <p:cNvPicPr preferRelativeResize="0"/>
          <p:nvPr/>
        </p:nvPicPr>
        <p:blipFill rotWithShape="1">
          <a:blip r:embed="rId3">
            <a:alphaModFix/>
          </a:blip>
          <a:srcRect b="0" l="0" r="0" t="0"/>
          <a:stretch/>
        </p:blipFill>
        <p:spPr>
          <a:xfrm>
            <a:off x="2209800" y="1825625"/>
            <a:ext cx="7772400" cy="4371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Play"/>
              <a:buNone/>
            </a:pPr>
            <a:r>
              <a:rPr lang="en-US">
                <a:solidFill>
                  <a:schemeClr val="lt1"/>
                </a:solidFill>
              </a:rPr>
              <a:t>Explorer’s Club New York City, 2/2/2017</a:t>
            </a:r>
            <a:endParaRPr/>
          </a:p>
        </p:txBody>
      </p:sp>
      <p:sp>
        <p:nvSpPr>
          <p:cNvPr id="304" name="Google Shape;304;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305" name="Google Shape;305;p29"/>
          <p:cNvPicPr preferRelativeResize="0"/>
          <p:nvPr/>
        </p:nvPicPr>
        <p:blipFill rotWithShape="1">
          <a:blip r:embed="rId3">
            <a:alphaModFix/>
          </a:blip>
          <a:srcRect b="0" l="0" r="0" t="0"/>
          <a:stretch/>
        </p:blipFill>
        <p:spPr>
          <a:xfrm>
            <a:off x="2769531" y="1690688"/>
            <a:ext cx="6652937" cy="49897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ph idx="1" type="subTitle"/>
          </p:nvPr>
        </p:nvSpPr>
        <p:spPr>
          <a:xfrm>
            <a:off x="1524000" y="5942467"/>
            <a:ext cx="9144000" cy="91553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800"/>
              <a:buNone/>
            </a:pPr>
            <a:r>
              <a:rPr lang="en-US" sz="1800">
                <a:latin typeface="Tahoma"/>
                <a:ea typeface="Tahoma"/>
                <a:cs typeface="Tahoma"/>
                <a:sym typeface="Tahoma"/>
              </a:rPr>
              <a:t>Photo taken by waitress in restaurant. September 18, 2015.</a:t>
            </a:r>
            <a:endParaRPr sz="1800">
              <a:latin typeface="Tahoma"/>
              <a:ea typeface="Tahoma"/>
              <a:cs typeface="Tahoma"/>
              <a:sym typeface="Tahoma"/>
            </a:endParaRPr>
          </a:p>
          <a:p>
            <a:pPr indent="0" lvl="0" marL="0" marR="0" rtl="0" algn="l">
              <a:lnSpc>
                <a:spcPct val="90000"/>
              </a:lnSpc>
              <a:spcBef>
                <a:spcPts val="0"/>
              </a:spcBef>
              <a:spcAft>
                <a:spcPts val="0"/>
              </a:spcAft>
              <a:buClr>
                <a:schemeClr val="lt1"/>
              </a:buClr>
              <a:buSzPts val="1800"/>
              <a:buNone/>
            </a:pPr>
            <a:r>
              <a:rPr lang="en-US" sz="1800">
                <a:latin typeface="Tahoma"/>
                <a:ea typeface="Tahoma"/>
                <a:cs typeface="Tahoma"/>
                <a:sym typeface="Tahoma"/>
              </a:rPr>
              <a:t>Clockwise around table from right: Rainer, Carla, Rebecca, Ben, Peter, Sarah, Richard</a:t>
            </a:r>
            <a:endParaRPr sz="1800">
              <a:latin typeface="Tahoma"/>
              <a:ea typeface="Tahoma"/>
              <a:cs typeface="Tahoma"/>
              <a:sym typeface="Tahoma"/>
            </a:endParaRPr>
          </a:p>
        </p:txBody>
      </p:sp>
      <p:pic>
        <p:nvPicPr>
          <p:cNvPr id="105" name="Google Shape;105;p3"/>
          <p:cNvPicPr preferRelativeResize="0"/>
          <p:nvPr/>
        </p:nvPicPr>
        <p:blipFill rotWithShape="1">
          <a:blip r:embed="rId3">
            <a:alphaModFix/>
          </a:blip>
          <a:srcRect b="0" l="0" r="0" t="0"/>
          <a:stretch/>
        </p:blipFill>
        <p:spPr>
          <a:xfrm>
            <a:off x="2123089" y="161149"/>
            <a:ext cx="7020911" cy="5664202"/>
          </a:xfrm>
          <a:prstGeom prst="rect">
            <a:avLst/>
          </a:prstGeom>
          <a:noFill/>
          <a:ln cap="flat" cmpd="sng" w="9525">
            <a:solidFill>
              <a:schemeClr val="lt1"/>
            </a:solidFill>
            <a:prstDash val="solid"/>
            <a:round/>
            <a:headEnd len="sm" w="sm" type="none"/>
            <a:tailEnd len="sm" w="sm" type="none"/>
          </a:ln>
        </p:spPr>
      </p:pic>
      <p:sp>
        <p:nvSpPr>
          <p:cNvPr id="106" name="Google Shape;106;p3"/>
          <p:cNvSpPr txBox="1"/>
          <p:nvPr/>
        </p:nvSpPr>
        <p:spPr>
          <a:xfrm>
            <a:off x="10961915" y="6488668"/>
            <a:ext cx="98937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none" cap="none" strike="noStrike">
                <a:solidFill>
                  <a:schemeClr val="lt1"/>
                </a:solidFill>
                <a:latin typeface="Arial"/>
                <a:ea typeface="Arial"/>
                <a:cs typeface="Arial"/>
                <a:sym typeface="Arial"/>
              </a:rPr>
              <a:t>Isaacson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Play"/>
              <a:buNone/>
            </a:pPr>
            <a:r>
              <a:rPr lang="en-US">
                <a:solidFill>
                  <a:schemeClr val="lt1"/>
                </a:solidFill>
              </a:rPr>
              <a:t>Words to live by</a:t>
            </a:r>
            <a:endParaRPr/>
          </a:p>
        </p:txBody>
      </p:sp>
      <p:sp>
        <p:nvSpPr>
          <p:cNvPr id="311" name="Google Shape;311;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None/>
            </a:pPr>
            <a:r>
              <a:t/>
            </a:r>
            <a:endParaRPr sz="4800">
              <a:solidFill>
                <a:schemeClr val="lt1"/>
              </a:solidFill>
            </a:endParaRPr>
          </a:p>
          <a:p>
            <a:pPr indent="0" lvl="0" marL="0" rtl="0" algn="l">
              <a:lnSpc>
                <a:spcPct val="90000"/>
              </a:lnSpc>
              <a:spcBef>
                <a:spcPts val="1000"/>
              </a:spcBef>
              <a:spcAft>
                <a:spcPts val="0"/>
              </a:spcAft>
              <a:buClr>
                <a:schemeClr val="lt1"/>
              </a:buClr>
              <a:buSzPts val="4800"/>
              <a:buNone/>
            </a:pPr>
            <a:r>
              <a:rPr lang="en-US" sz="4800">
                <a:solidFill>
                  <a:schemeClr val="lt1"/>
                </a:solidFill>
              </a:rPr>
              <a:t>“I’m going to work on a problem that’s important; I don’t give a g*****n how long it takes.” </a:t>
            </a:r>
            <a:endParaRPr/>
          </a:p>
          <a:p>
            <a:pPr indent="0" lvl="0" marL="0" rtl="0" algn="ctr">
              <a:lnSpc>
                <a:spcPct val="90000"/>
              </a:lnSpc>
              <a:spcBef>
                <a:spcPts val="1000"/>
              </a:spcBef>
              <a:spcAft>
                <a:spcPts val="0"/>
              </a:spcAft>
              <a:buClr>
                <a:schemeClr val="dk1"/>
              </a:buClr>
              <a:buSzPts val="4800"/>
              <a:buNone/>
            </a:pPr>
            <a:r>
              <a:t/>
            </a:r>
            <a:endParaRPr sz="4800">
              <a:solidFill>
                <a:schemeClr val="lt1"/>
              </a:solidFill>
            </a:endParaRPr>
          </a:p>
          <a:p>
            <a:pPr indent="0" lvl="0" marL="0" rtl="0" algn="r">
              <a:lnSpc>
                <a:spcPct val="90000"/>
              </a:lnSpc>
              <a:spcBef>
                <a:spcPts val="1000"/>
              </a:spcBef>
              <a:spcAft>
                <a:spcPts val="0"/>
              </a:spcAft>
              <a:buClr>
                <a:schemeClr val="lt1"/>
              </a:buClr>
              <a:buSzPts val="1800"/>
              <a:buNone/>
            </a:pPr>
            <a:r>
              <a:rPr lang="en-US" sz="1800">
                <a:solidFill>
                  <a:schemeClr val="lt1"/>
                </a:solidFill>
              </a:rPr>
              <a:t>Rainer Weiss 1932-2025</a:t>
            </a:r>
            <a:endParaRPr sz="36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Play"/>
              <a:buNone/>
            </a:pPr>
            <a:r>
              <a:rPr lang="en-US"/>
              <a:t>Vivishek Sudhir</a:t>
            </a:r>
            <a:endParaRPr/>
          </a:p>
        </p:txBody>
      </p:sp>
      <p:sp>
        <p:nvSpPr>
          <p:cNvPr id="317" name="Google Shape;317;p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E9E9"/>
              </a:buClr>
              <a:buSzPts val="2400"/>
              <a:buNone/>
            </a:pPr>
            <a:r>
              <a:rPr lang="en-US"/>
              <a:t>Associate Professor of Mechanical Engineering</a:t>
            </a:r>
            <a:endParaRPr/>
          </a:p>
          <a:p>
            <a:pPr indent="0" lvl="0" marL="0" rtl="0" algn="l">
              <a:lnSpc>
                <a:spcPct val="90000"/>
              </a:lnSpc>
              <a:spcBef>
                <a:spcPts val="1000"/>
              </a:spcBef>
              <a:spcAft>
                <a:spcPts val="0"/>
              </a:spcAft>
              <a:buClr>
                <a:srgbClr val="E9E9E9"/>
              </a:buClr>
              <a:buSzPts val="2400"/>
              <a:buNone/>
            </a:pPr>
            <a:r>
              <a:rPr lang="en-US"/>
              <a:t>MIT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A person sitting in a chair&#10;&#10;AI-generated content may be incorrect." id="322" name="Google Shape;322;p32"/>
          <p:cNvPicPr preferRelativeResize="0"/>
          <p:nvPr/>
        </p:nvPicPr>
        <p:blipFill rotWithShape="1">
          <a:blip r:embed="rId3">
            <a:alphaModFix/>
          </a:blip>
          <a:srcRect b="0" l="0" r="0" t="0"/>
          <a:stretch/>
        </p:blipFill>
        <p:spPr>
          <a:xfrm>
            <a:off x="2667000" y="0"/>
            <a:ext cx="6858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descr="A group of people in a meeting&#10;&#10;AI-generated content may be incorrect." id="327" name="Google Shape;327;p33"/>
          <p:cNvPicPr preferRelativeResize="0"/>
          <p:nvPr/>
        </p:nvPicPr>
        <p:blipFill rotWithShape="1">
          <a:blip r:embed="rId3">
            <a:alphaModFix/>
          </a:blip>
          <a:srcRect b="0" l="0" r="0" t="0"/>
          <a:stretch/>
        </p:blipFill>
        <p:spPr>
          <a:xfrm>
            <a:off x="1524000" y="380234"/>
            <a:ext cx="9170180" cy="60975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descr="A group of men standing next to each other&#10;&#10;AI-generated content may be incorrect." id="332" name="Google Shape;332;p34"/>
          <p:cNvPicPr preferRelativeResize="0"/>
          <p:nvPr/>
        </p:nvPicPr>
        <p:blipFill rotWithShape="1">
          <a:blip r:embed="rId3">
            <a:alphaModFix/>
          </a:blip>
          <a:srcRect b="0" l="0" r="0" t="0"/>
          <a:stretch/>
        </p:blipFill>
        <p:spPr>
          <a:xfrm>
            <a:off x="1738342" y="184575"/>
            <a:ext cx="8651768" cy="64888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A person sitting in a chair&#10;&#10;AI-generated content may be incorrect." id="337" name="Google Shape;337;p35"/>
          <p:cNvPicPr preferRelativeResize="0"/>
          <p:nvPr/>
        </p:nvPicPr>
        <p:blipFill rotWithShape="1">
          <a:blip r:embed="rId3">
            <a:alphaModFix/>
          </a:blip>
          <a:srcRect b="0" l="0" r="0" t="0"/>
          <a:stretch/>
        </p:blipFill>
        <p:spPr>
          <a:xfrm>
            <a:off x="1846988" y="0"/>
            <a:ext cx="8587409" cy="6858000"/>
          </a:xfrm>
          <a:prstGeom prst="rect">
            <a:avLst/>
          </a:prstGeom>
          <a:noFill/>
          <a:ln>
            <a:noFill/>
          </a:ln>
        </p:spPr>
      </p:pic>
      <p:sp>
        <p:nvSpPr>
          <p:cNvPr id="338" name="Google Shape;338;p35"/>
          <p:cNvSpPr txBox="1"/>
          <p:nvPr/>
        </p:nvSpPr>
        <p:spPr>
          <a:xfrm>
            <a:off x="2499360" y="5516881"/>
            <a:ext cx="75184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FF00"/>
                </a:solidFill>
                <a:latin typeface="Arial"/>
                <a:ea typeface="Arial"/>
                <a:cs typeface="Arial"/>
                <a:sym typeface="Arial"/>
              </a:rPr>
              <a:t>“Half a good idea is good enough, you’ll spend the rest of your life  figuring out the other half”</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Play"/>
              <a:buNone/>
            </a:pPr>
            <a:r>
              <a:rPr lang="en-US"/>
              <a:t>Salvatore Vitale</a:t>
            </a:r>
            <a:endParaRPr/>
          </a:p>
        </p:txBody>
      </p:sp>
      <p:sp>
        <p:nvSpPr>
          <p:cNvPr id="344" name="Google Shape;344;p3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E9E9"/>
              </a:buClr>
              <a:buSzPts val="2400"/>
              <a:buNone/>
            </a:pPr>
            <a:r>
              <a:rPr lang="en-US"/>
              <a:t>Associate Professor of Physics</a:t>
            </a:r>
            <a:endParaRPr/>
          </a:p>
          <a:p>
            <a:pPr indent="0" lvl="0" marL="0" rtl="0" algn="l">
              <a:lnSpc>
                <a:spcPct val="90000"/>
              </a:lnSpc>
              <a:spcBef>
                <a:spcPts val="1000"/>
              </a:spcBef>
              <a:spcAft>
                <a:spcPts val="0"/>
              </a:spcAft>
              <a:buClr>
                <a:srgbClr val="E9E9E9"/>
              </a:buClr>
              <a:buSzPts val="2400"/>
              <a:buNone/>
            </a:pPr>
            <a:r>
              <a:rPr lang="en-US"/>
              <a:t>MIT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Play"/>
              <a:buNone/>
            </a:pPr>
            <a:r>
              <a:rPr lang="en-US"/>
              <a:t>Fred Raab</a:t>
            </a:r>
            <a:endParaRPr/>
          </a:p>
        </p:txBody>
      </p:sp>
      <p:sp>
        <p:nvSpPr>
          <p:cNvPr id="112" name="Google Shape;112;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E9E9"/>
              </a:buClr>
              <a:buSzPts val="2400"/>
              <a:buNone/>
            </a:pPr>
            <a:r>
              <a:rPr lang="en-US"/>
              <a:t>Former Director of LIGO Hanford Observatory</a:t>
            </a:r>
            <a:endParaRPr/>
          </a:p>
          <a:p>
            <a:pPr indent="0" lvl="0" marL="0" rtl="0" algn="l">
              <a:lnSpc>
                <a:spcPct val="90000"/>
              </a:lnSpc>
              <a:spcBef>
                <a:spcPts val="1000"/>
              </a:spcBef>
              <a:spcAft>
                <a:spcPts val="0"/>
              </a:spcAft>
              <a:buClr>
                <a:srgbClr val="E9E9E9"/>
              </a:buClr>
              <a:buSzPts val="2400"/>
              <a:buNone/>
            </a:pPr>
            <a:r>
              <a:rPr lang="en-US"/>
              <a:t>Caltech</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5"/>
          <p:cNvSpPr txBox="1"/>
          <p:nvPr>
            <p:ph type="title"/>
          </p:nvPr>
        </p:nvSpPr>
        <p:spPr>
          <a:xfrm>
            <a:off x="3200400" y="228600"/>
            <a:ext cx="6019800"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US"/>
              <a:t>How to win the Nobel Prize.</a:t>
            </a:r>
            <a:endParaRPr/>
          </a:p>
        </p:txBody>
      </p:sp>
      <p:pic>
        <p:nvPicPr>
          <p:cNvPr descr="C:\Users\Larry\Pictures\Miscellaneous\Caltech\Figure 2.jpg" id="119" name="Google Shape;119;p5"/>
          <p:cNvPicPr preferRelativeResize="0"/>
          <p:nvPr>
            <p:ph idx="1" type="body"/>
          </p:nvPr>
        </p:nvPicPr>
        <p:blipFill rotWithShape="1">
          <a:blip r:embed="rId3">
            <a:alphaModFix/>
          </a:blip>
          <a:srcRect b="8387" l="0" r="0" t="4950"/>
          <a:stretch/>
        </p:blipFill>
        <p:spPr>
          <a:xfrm>
            <a:off x="2286000" y="1600200"/>
            <a:ext cx="7467600" cy="4300198"/>
          </a:xfrm>
          <a:prstGeom prst="rect">
            <a:avLst/>
          </a:prstGeom>
          <a:noFill/>
          <a:ln>
            <a:noFill/>
          </a:ln>
        </p:spPr>
      </p:pic>
      <p:sp>
        <p:nvSpPr>
          <p:cNvPr id="120" name="Google Shape;120;p5"/>
          <p:cNvSpPr txBox="1"/>
          <p:nvPr/>
        </p:nvSpPr>
        <p:spPr>
          <a:xfrm>
            <a:off x="8229600" y="1905000"/>
            <a:ext cx="1752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Rai Weiss</a:t>
            </a:r>
            <a:endParaRPr/>
          </a:p>
        </p:txBody>
      </p:sp>
      <p:cxnSp>
        <p:nvCxnSpPr>
          <p:cNvPr id="121" name="Google Shape;121;p5"/>
          <p:cNvCxnSpPr/>
          <p:nvPr/>
        </p:nvCxnSpPr>
        <p:spPr>
          <a:xfrm>
            <a:off x="9372600" y="2274332"/>
            <a:ext cx="87086" cy="784554"/>
          </a:xfrm>
          <a:prstGeom prst="straightConnector1">
            <a:avLst/>
          </a:prstGeom>
          <a:solidFill>
            <a:schemeClr val="accent1"/>
          </a:solidFill>
          <a:ln cap="flat" cmpd="sng" w="28575">
            <a:solidFill>
              <a:schemeClr val="lt1"/>
            </a:solidFill>
            <a:prstDash val="solid"/>
            <a:round/>
            <a:headEnd len="sm" w="sm" type="none"/>
            <a:tailEnd len="med" w="med" type="triangle"/>
          </a:ln>
        </p:spPr>
      </p:cxnSp>
      <p:sp>
        <p:nvSpPr>
          <p:cNvPr id="122" name="Google Shape;122;p5"/>
          <p:cNvSpPr txBox="1"/>
          <p:nvPr/>
        </p:nvSpPr>
        <p:spPr>
          <a:xfrm>
            <a:off x="2209800" y="5562601"/>
            <a:ext cx="19812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Caltech/MIT/LIGO Lab</a:t>
            </a:r>
            <a:endParaRPr/>
          </a:p>
        </p:txBody>
      </p:sp>
      <p:sp>
        <p:nvSpPr>
          <p:cNvPr id="123" name="Google Shape;123;p5"/>
          <p:cNvSpPr txBox="1"/>
          <p:nvPr/>
        </p:nvSpPr>
        <p:spPr>
          <a:xfrm>
            <a:off x="2286000" y="5946564"/>
            <a:ext cx="820783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Boilermakers learning about critical role of their work on LIGO beam-tube fabrication and its connection to Einstein and the future of science.</a:t>
            </a:r>
            <a:endParaRPr/>
          </a:p>
        </p:txBody>
      </p:sp>
      <p:sp>
        <p:nvSpPr>
          <p:cNvPr id="124" name="Google Shape;124;p5"/>
          <p:cNvSpPr txBox="1"/>
          <p:nvPr/>
        </p:nvSpPr>
        <p:spPr>
          <a:xfrm>
            <a:off x="11321145" y="6519446"/>
            <a:ext cx="64434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Raab</a:t>
            </a:r>
            <a:endParaRPr/>
          </a:p>
        </p:txBody>
      </p:sp>
      <p:pic>
        <p:nvPicPr>
          <p:cNvPr descr="A blue text on a black background&#10;&#10;AI-generated content may be incorrect." id="125" name="Google Shape;125;p5"/>
          <p:cNvPicPr preferRelativeResize="0"/>
          <p:nvPr/>
        </p:nvPicPr>
        <p:blipFill rotWithShape="1">
          <a:blip r:embed="rId4">
            <a:alphaModFix/>
          </a:blip>
          <a:srcRect b="0" l="0" r="0" t="0"/>
          <a:stretch/>
        </p:blipFill>
        <p:spPr>
          <a:xfrm>
            <a:off x="0" y="0"/>
            <a:ext cx="1382486" cy="1100346"/>
          </a:xfrm>
          <a:prstGeom prst="rect">
            <a:avLst/>
          </a:prstGeom>
          <a:noFill/>
          <a:ln>
            <a:noFill/>
          </a:ln>
        </p:spPr>
      </p:pic>
      <p:pic>
        <p:nvPicPr>
          <p:cNvPr descr="A logo of a globe with a gold ring around it&#10;&#10;AI-generated content may be incorrect." id="126" name="Google Shape;126;p5"/>
          <p:cNvPicPr preferRelativeResize="0"/>
          <p:nvPr/>
        </p:nvPicPr>
        <p:blipFill rotWithShape="1">
          <a:blip r:embed="rId5">
            <a:alphaModFix/>
          </a:blip>
          <a:srcRect b="0" l="0" r="0" t="0"/>
          <a:stretch/>
        </p:blipFill>
        <p:spPr>
          <a:xfrm>
            <a:off x="10780516" y="21772"/>
            <a:ext cx="1421460" cy="127362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Play"/>
              <a:buNone/>
            </a:pPr>
            <a:r>
              <a:rPr lang="en-US"/>
              <a:t>B. S. Sathyaprakash</a:t>
            </a:r>
            <a:endParaRPr/>
          </a:p>
        </p:txBody>
      </p:sp>
      <p:sp>
        <p:nvSpPr>
          <p:cNvPr id="132" name="Google Shape;132;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E9E9"/>
              </a:buClr>
              <a:buSzPts val="2400"/>
              <a:buNone/>
            </a:pPr>
            <a:r>
              <a:rPr lang="en-US"/>
              <a:t>Professor of Physics, Astronomy and Astrophysics</a:t>
            </a:r>
            <a:endParaRPr/>
          </a:p>
          <a:p>
            <a:pPr indent="0" lvl="0" marL="0" rtl="0" algn="l">
              <a:lnSpc>
                <a:spcPct val="90000"/>
              </a:lnSpc>
              <a:spcBef>
                <a:spcPts val="1000"/>
              </a:spcBef>
              <a:spcAft>
                <a:spcPts val="0"/>
              </a:spcAft>
              <a:buClr>
                <a:srgbClr val="E9E9E9"/>
              </a:buClr>
              <a:buSzPts val="2400"/>
              <a:buNone/>
            </a:pPr>
            <a:r>
              <a:rPr lang="en-US"/>
              <a:t>Pennsylvania State University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descr="GW250114main.jpg" id="137" name="Google Shape;137;p7"/>
          <p:cNvPicPr preferRelativeResize="0"/>
          <p:nvPr/>
        </p:nvPicPr>
        <p:blipFill rotWithShape="1">
          <a:blip r:embed="rId3">
            <a:alphaModFix amt="46236"/>
          </a:blip>
          <a:srcRect b="0" l="0" r="0" t="0"/>
          <a:stretch/>
        </p:blipFill>
        <p:spPr>
          <a:xfrm>
            <a:off x="0" y="-2305855"/>
            <a:ext cx="12284330" cy="12284330"/>
          </a:xfrm>
          <a:prstGeom prst="rect">
            <a:avLst/>
          </a:prstGeom>
          <a:noFill/>
          <a:ln>
            <a:noFill/>
          </a:ln>
        </p:spPr>
      </p:pic>
      <p:sp>
        <p:nvSpPr>
          <p:cNvPr id="138" name="Google Shape;138;p7"/>
          <p:cNvSpPr txBox="1"/>
          <p:nvPr>
            <p:ph type="ctrTitle"/>
          </p:nvPr>
        </p:nvSpPr>
        <p:spPr>
          <a:xfrm>
            <a:off x="889000" y="7761"/>
            <a:ext cx="10414000" cy="2324101"/>
          </a:xfrm>
          <a:prstGeom prst="rect">
            <a:avLst/>
          </a:prstGeom>
          <a:noFill/>
          <a:ln>
            <a:noFill/>
          </a:ln>
        </p:spPr>
        <p:txBody>
          <a:bodyPr anchorCtr="0" anchor="b" bIns="45700" lIns="91425" spcFirstLastPara="1" rIns="91425" wrap="square" tIns="45700">
            <a:normAutofit/>
          </a:bodyPr>
          <a:lstStyle/>
          <a:p>
            <a:pPr indent="0" lvl="1" marL="0" rtl="0" algn="l">
              <a:spcBef>
                <a:spcPts val="0"/>
              </a:spcBef>
              <a:spcAft>
                <a:spcPts val="0"/>
              </a:spcAft>
              <a:buNone/>
            </a:pPr>
            <a:r>
              <a:rPr lang="en-US" sz="3600">
                <a:solidFill>
                  <a:schemeClr val="lt1"/>
                </a:solidFill>
              </a:rPr>
              <a:t>Rai Weiss: Humility, Persistence, and the Promise of Discovery</a:t>
            </a:r>
            <a:endParaRPr/>
          </a:p>
        </p:txBody>
      </p:sp>
      <p:sp>
        <p:nvSpPr>
          <p:cNvPr id="139" name="Google Shape;139;p7"/>
          <p:cNvSpPr txBox="1"/>
          <p:nvPr>
            <p:ph idx="1" type="subTitle"/>
          </p:nvPr>
        </p:nvSpPr>
        <p:spPr>
          <a:xfrm>
            <a:off x="179535" y="3498228"/>
            <a:ext cx="11897210" cy="81978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1800"/>
              <a:buNone/>
            </a:pPr>
            <a:r>
              <a:rPr lang="en-US" sz="1800"/>
              <a:t>B. S. Sathyaprakash</a:t>
            </a:r>
            <a:endParaRPr/>
          </a:p>
          <a:p>
            <a:pPr indent="0" lvl="0" marL="0" rtl="0" algn="ctr">
              <a:lnSpc>
                <a:spcPct val="90000"/>
              </a:lnSpc>
              <a:spcBef>
                <a:spcPts val="1000"/>
              </a:spcBef>
              <a:spcAft>
                <a:spcPts val="0"/>
              </a:spcAft>
              <a:buClr>
                <a:schemeClr val="lt1"/>
              </a:buClr>
              <a:buSzPts val="1800"/>
              <a:buNone/>
            </a:pPr>
            <a:r>
              <a:rPr lang="en-US" sz="1800"/>
              <a:t>Department of Physics and Department of Astronomy and Astrophysics, Eberly College of Science</a:t>
            </a:r>
            <a:endParaRPr/>
          </a:p>
          <a:p>
            <a:pPr indent="0" lvl="0" marL="0" rtl="0" algn="ctr">
              <a:lnSpc>
                <a:spcPct val="90000"/>
              </a:lnSpc>
              <a:spcBef>
                <a:spcPts val="1000"/>
              </a:spcBef>
              <a:spcAft>
                <a:spcPts val="0"/>
              </a:spcAft>
              <a:buClr>
                <a:schemeClr val="lt1"/>
              </a:buClr>
              <a:buSzPts val="1800"/>
              <a:buNone/>
            </a:pPr>
            <a:r>
              <a:rPr lang="en-US" sz="1800"/>
              <a:t>The Pennsylvania State University, University Park</a:t>
            </a:r>
            <a:endParaRPr/>
          </a:p>
        </p:txBody>
      </p:sp>
      <p:pic>
        <p:nvPicPr>
          <p:cNvPr descr="psu-logo.png" id="140" name="Google Shape;140;p7"/>
          <p:cNvPicPr preferRelativeResize="0"/>
          <p:nvPr/>
        </p:nvPicPr>
        <p:blipFill rotWithShape="1">
          <a:blip r:embed="rId4">
            <a:alphaModFix amt="53633"/>
          </a:blip>
          <a:srcRect b="0" l="0" r="0" t="0"/>
          <a:stretch/>
        </p:blipFill>
        <p:spPr>
          <a:xfrm>
            <a:off x="4721587" y="6013289"/>
            <a:ext cx="2813051" cy="7239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8"/>
          <p:cNvSpPr txBox="1"/>
          <p:nvPr>
            <p:ph type="title"/>
          </p:nvPr>
        </p:nvSpPr>
        <p:spPr>
          <a:xfrm>
            <a:off x="97971" y="167770"/>
            <a:ext cx="12114935" cy="54772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r>
              <a:rPr b="0" i="0" lang="en-US" sz="2800" u="none" cap="none" strike="noStrike">
                <a:solidFill>
                  <a:schemeClr val="lt1"/>
                </a:solidFill>
                <a:latin typeface="Calibri"/>
                <a:ea typeface="Calibri"/>
                <a:cs typeface="Calibri"/>
                <a:sym typeface="Calibri"/>
              </a:rPr>
              <a:t>RAI’S COMMITTEE ON ON LIGO SOUTH/LIGO-INDIA</a:t>
            </a:r>
            <a:endParaRPr/>
          </a:p>
        </p:txBody>
      </p:sp>
      <p:sp>
        <p:nvSpPr>
          <p:cNvPr id="146" name="Google Shape;146;p8"/>
          <p:cNvSpPr txBox="1"/>
          <p:nvPr>
            <p:ph idx="1" type="body"/>
          </p:nvPr>
        </p:nvSpPr>
        <p:spPr>
          <a:xfrm>
            <a:off x="461696" y="3637935"/>
            <a:ext cx="4141683" cy="2961678"/>
          </a:xfrm>
          <a:prstGeom prst="rect">
            <a:avLst/>
          </a:prstGeom>
          <a:noFill/>
          <a:ln>
            <a:noFill/>
          </a:ln>
        </p:spPr>
        <p:txBody>
          <a:bodyPr anchorCtr="0" anchor="t" bIns="45700" lIns="91425" spcFirstLastPara="1" rIns="91425" wrap="square" tIns="45700">
            <a:normAutofit fontScale="55000" lnSpcReduction="20000"/>
          </a:bodyPr>
          <a:lstStyle/>
          <a:p>
            <a:pPr indent="-321945" lvl="0" marL="321945" rtl="0" algn="l">
              <a:lnSpc>
                <a:spcPct val="120000"/>
              </a:lnSpc>
              <a:spcBef>
                <a:spcPts val="0"/>
              </a:spcBef>
              <a:spcAft>
                <a:spcPts val="0"/>
              </a:spcAft>
              <a:buClr>
                <a:srgbClr val="4892DC"/>
              </a:buClr>
              <a:buSzPct val="93333"/>
              <a:buChar char="•"/>
            </a:pPr>
            <a:r>
              <a:rPr lang="en-US">
                <a:solidFill>
                  <a:srgbClr val="4892DC"/>
                </a:solidFill>
              </a:rPr>
              <a:t>Incredible experience: Rai was not just conducting meetings but deeply engaged in the work of each group. </a:t>
            </a:r>
            <a:endParaRPr/>
          </a:p>
          <a:p>
            <a:pPr indent="-321945" lvl="0" marL="321945" rtl="0" algn="l">
              <a:lnSpc>
                <a:spcPct val="120000"/>
              </a:lnSpc>
              <a:spcBef>
                <a:spcPts val="750"/>
              </a:spcBef>
              <a:spcAft>
                <a:spcPts val="0"/>
              </a:spcAft>
              <a:buClr>
                <a:srgbClr val="4892DC"/>
              </a:buClr>
              <a:buSzPct val="93333"/>
              <a:buChar char="•"/>
            </a:pPr>
            <a:r>
              <a:rPr lang="en-US">
                <a:solidFill>
                  <a:srgbClr val="4892DC"/>
                </a:solidFill>
              </a:rPr>
              <a:t>communicated often directly asking technical questions</a:t>
            </a:r>
            <a:endParaRPr/>
          </a:p>
          <a:p>
            <a:pPr indent="-321945" lvl="0" marL="321945" rtl="0" algn="l">
              <a:lnSpc>
                <a:spcPct val="120000"/>
              </a:lnSpc>
              <a:spcBef>
                <a:spcPts val="750"/>
              </a:spcBef>
              <a:spcAft>
                <a:spcPts val="0"/>
              </a:spcAft>
              <a:buClr>
                <a:srgbClr val="4892DC"/>
              </a:buClr>
              <a:buSzPct val="93333"/>
              <a:buChar char="•"/>
            </a:pPr>
            <a:r>
              <a:rPr lang="en-US">
                <a:solidFill>
                  <a:srgbClr val="4892DC"/>
                </a:solidFill>
              </a:rPr>
              <a:t>wouldn’t be satisfied until he was totally convinced he could explain the results for himself.</a:t>
            </a:r>
            <a:endParaRPr/>
          </a:p>
        </p:txBody>
      </p:sp>
      <p:pic>
        <p:nvPicPr>
          <p:cNvPr descr="Screenshot 2026-02-25 at 9.23.20 PM.png" id="147" name="Google Shape;147;p8"/>
          <p:cNvPicPr preferRelativeResize="0"/>
          <p:nvPr/>
        </p:nvPicPr>
        <p:blipFill rotWithShape="1">
          <a:blip r:embed="rId3">
            <a:alphaModFix/>
          </a:blip>
          <a:srcRect b="0" l="0" r="0" t="0"/>
          <a:stretch/>
        </p:blipFill>
        <p:spPr>
          <a:xfrm>
            <a:off x="4815443" y="1241299"/>
            <a:ext cx="7438908" cy="2396636"/>
          </a:xfrm>
          <a:prstGeom prst="rect">
            <a:avLst/>
          </a:prstGeom>
          <a:noFill/>
          <a:ln>
            <a:noFill/>
          </a:ln>
        </p:spPr>
      </p:pic>
      <p:grpSp>
        <p:nvGrpSpPr>
          <p:cNvPr id="148" name="Google Shape;148;p8"/>
          <p:cNvGrpSpPr/>
          <p:nvPr/>
        </p:nvGrpSpPr>
        <p:grpSpPr>
          <a:xfrm>
            <a:off x="5400378" y="3704917"/>
            <a:ext cx="6559543" cy="2711451"/>
            <a:chOff x="0" y="0"/>
            <a:chExt cx="13119083" cy="5422900"/>
          </a:xfrm>
        </p:grpSpPr>
        <p:pic>
          <p:nvPicPr>
            <p:cNvPr descr="Screenshot 2026-02-25 at 9.27.08 PM.png" id="149" name="Google Shape;149;p8"/>
            <p:cNvPicPr preferRelativeResize="0"/>
            <p:nvPr/>
          </p:nvPicPr>
          <p:blipFill rotWithShape="1">
            <a:blip r:embed="rId4">
              <a:alphaModFix/>
            </a:blip>
            <a:srcRect b="0" l="0" r="0" t="0"/>
            <a:stretch/>
          </p:blipFill>
          <p:spPr>
            <a:xfrm>
              <a:off x="0" y="0"/>
              <a:ext cx="5499100" cy="5422900"/>
            </a:xfrm>
            <a:prstGeom prst="rect">
              <a:avLst/>
            </a:prstGeom>
            <a:noFill/>
            <a:ln>
              <a:noFill/>
            </a:ln>
          </p:spPr>
        </p:pic>
        <p:pic>
          <p:nvPicPr>
            <p:cNvPr descr="Screenshot 2026-02-25 at 9.27.19 PM.png" id="150" name="Google Shape;150;p8"/>
            <p:cNvPicPr preferRelativeResize="0"/>
            <p:nvPr/>
          </p:nvPicPr>
          <p:blipFill rotWithShape="1">
            <a:blip r:embed="rId5">
              <a:alphaModFix/>
            </a:blip>
            <a:srcRect b="0" l="0" r="0" t="0"/>
            <a:stretch/>
          </p:blipFill>
          <p:spPr>
            <a:xfrm>
              <a:off x="7353282" y="44450"/>
              <a:ext cx="5765801" cy="5334000"/>
            </a:xfrm>
            <a:prstGeom prst="rect">
              <a:avLst/>
            </a:prstGeom>
            <a:noFill/>
            <a:ln>
              <a:noFill/>
            </a:ln>
          </p:spPr>
        </p:pic>
      </p:grpSp>
      <p:pic>
        <p:nvPicPr>
          <p:cNvPr descr="Screenshot 2026-02-25 at 9.22.48 PM.png" id="151" name="Google Shape;151;p8"/>
          <p:cNvPicPr preferRelativeResize="0"/>
          <p:nvPr/>
        </p:nvPicPr>
        <p:blipFill rotWithShape="1">
          <a:blip r:embed="rId6">
            <a:alphaModFix/>
          </a:blip>
          <a:srcRect b="0" l="0" r="0" t="0"/>
          <a:stretch/>
        </p:blipFill>
        <p:spPr>
          <a:xfrm>
            <a:off x="251615" y="990825"/>
            <a:ext cx="4561847" cy="2160346"/>
          </a:xfrm>
          <a:prstGeom prst="rect">
            <a:avLst/>
          </a:prstGeom>
          <a:noFill/>
          <a:ln>
            <a:noFill/>
          </a:ln>
        </p:spPr>
      </p:pic>
      <p:sp>
        <p:nvSpPr>
          <p:cNvPr id="152" name="Google Shape;152;p8"/>
          <p:cNvSpPr txBox="1"/>
          <p:nvPr/>
        </p:nvSpPr>
        <p:spPr>
          <a:xfrm>
            <a:off x="5147389" y="747169"/>
            <a:ext cx="7065517" cy="297517"/>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rPr b="0" lang="en-US" sz="1600">
                <a:solidFill>
                  <a:schemeClr val="lt1"/>
                </a:solidFill>
                <a:latin typeface="Avenir"/>
                <a:ea typeface="Avenir"/>
                <a:cs typeface="Avenir"/>
                <a:sym typeface="Avenir"/>
              </a:rPr>
              <a:t>Hanford-Hanford-Livingston-Virgo            Australia-Hanford-Livingston-Virgo                           </a:t>
            </a:r>
            <a:endParaRPr/>
          </a:p>
        </p:txBody>
      </p:sp>
      <p:sp>
        <p:nvSpPr>
          <p:cNvPr id="153" name="Google Shape;153;p8"/>
          <p:cNvSpPr txBox="1"/>
          <p:nvPr/>
        </p:nvSpPr>
        <p:spPr>
          <a:xfrm>
            <a:off x="11321145" y="6519446"/>
            <a:ext cx="78810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Sathya</a:t>
            </a:r>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Two women jumping in the air&#10;&#10;AI-generated content may be incorrect." id="158" name="Google Shape;158;p9"/>
          <p:cNvPicPr preferRelativeResize="0"/>
          <p:nvPr/>
        </p:nvPicPr>
        <p:blipFill rotWithShape="1">
          <a:blip r:embed="rId3">
            <a:alphaModFix/>
          </a:blip>
          <a:srcRect b="0" l="0" r="0" t="0"/>
          <a:stretch/>
        </p:blipFill>
        <p:spPr>
          <a:xfrm>
            <a:off x="0" y="-1"/>
            <a:ext cx="12279086" cy="688857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2026-02-26T14:01:21Z</dcterms:created>
  <dc:creator>Nergis Mavalvala</dc:creator>
</cp:coreProperties>
</file>